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  <p:sldMasterId id="2147483756" r:id="rId2"/>
  </p:sldMasterIdLst>
  <p:notesMasterIdLst>
    <p:notesMasterId r:id="rId13"/>
  </p:notesMasterIdLst>
  <p:handoutMasterIdLst>
    <p:handoutMasterId r:id="rId14"/>
  </p:handoutMasterIdLst>
  <p:sldIdLst>
    <p:sldId id="256" r:id="rId3"/>
    <p:sldId id="490" r:id="rId4"/>
    <p:sldId id="473" r:id="rId5"/>
    <p:sldId id="488" r:id="rId6"/>
    <p:sldId id="487" r:id="rId7"/>
    <p:sldId id="486" r:id="rId8"/>
    <p:sldId id="491" r:id="rId9"/>
    <p:sldId id="492" r:id="rId10"/>
    <p:sldId id="493" r:id="rId11"/>
    <p:sldId id="494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orient="horz" pos="414" userDrawn="1">
          <p15:clr>
            <a:srgbClr val="A4A3A4"/>
          </p15:clr>
        </p15:guide>
        <p15:guide id="7" orient="horz" pos="2296" userDrawn="1">
          <p15:clr>
            <a:srgbClr val="A4A3A4"/>
          </p15:clr>
        </p15:guide>
        <p15:guide id="8" pos="914" userDrawn="1">
          <p15:clr>
            <a:srgbClr val="A4A3A4"/>
          </p15:clr>
        </p15:guide>
        <p15:guide id="9" pos="6766" userDrawn="1">
          <p15:clr>
            <a:srgbClr val="A4A3A4"/>
          </p15:clr>
        </p15:guide>
        <p15:guide id="10" pos="3727" userDrawn="1">
          <p15:clr>
            <a:srgbClr val="A4A3A4"/>
          </p15:clr>
        </p15:guide>
        <p15:guide id="11" orient="horz" pos="799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294" userDrawn="1">
          <p15:clr>
            <a:srgbClr val="A4A3A4"/>
          </p15:clr>
        </p15:guide>
        <p15:guide id="14" orient="horz" pos="3634" userDrawn="1">
          <p15:clr>
            <a:srgbClr val="A4A3A4"/>
          </p15:clr>
        </p15:guide>
        <p15:guide id="15" orient="horz" pos="1026" userDrawn="1">
          <p15:clr>
            <a:srgbClr val="A4A3A4"/>
          </p15:clr>
        </p15:guide>
        <p15:guide id="16" orient="horz" pos="1933" userDrawn="1">
          <p15:clr>
            <a:srgbClr val="A4A3A4"/>
          </p15:clr>
        </p15:guide>
        <p15:guide id="17" pos="2366" userDrawn="1">
          <p15:clr>
            <a:srgbClr val="A4A3A4"/>
          </p15:clr>
        </p15:guide>
        <p15:guide id="18" pos="5314" userDrawn="1">
          <p15:clr>
            <a:srgbClr val="A4A3A4"/>
          </p15:clr>
        </p15:guide>
        <p15:guide id="19" pos="3024" userDrawn="1">
          <p15:clr>
            <a:srgbClr val="A4A3A4"/>
          </p15:clr>
        </p15:guide>
        <p15:guide id="20" pos="4656" userDrawn="1">
          <p15:clr>
            <a:srgbClr val="A4A3A4"/>
          </p15:clr>
        </p15:guide>
        <p15:guide id="21" orient="horz" pos="3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vjm" initials="l" lastIdx="1" clrIdx="0">
    <p:extLst>
      <p:ext uri="{19B8F6BF-5375-455C-9EA6-DF929625EA0E}">
        <p15:presenceInfo xmlns:p15="http://schemas.microsoft.com/office/powerpoint/2012/main" userId="lvj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B1"/>
    <a:srgbClr val="404040"/>
    <a:srgbClr val="00A0E9"/>
    <a:srgbClr val="0084B4"/>
    <a:srgbClr val="005490"/>
    <a:srgbClr val="303030"/>
    <a:srgbClr val="1F4E79"/>
    <a:srgbClr val="8C8C8C"/>
    <a:srgbClr val="0000C8"/>
    <a:srgbClr val="2E9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2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26" y="168"/>
      </p:cViewPr>
      <p:guideLst>
        <p:guide orient="horz" pos="2160"/>
        <p:guide pos="3840"/>
        <p:guide pos="211"/>
        <p:guide pos="7469"/>
        <p:guide orient="horz" pos="4088"/>
        <p:guide orient="horz" pos="414"/>
        <p:guide orient="horz" pos="2296"/>
        <p:guide pos="914"/>
        <p:guide pos="6766"/>
        <p:guide pos="3727"/>
        <p:guide orient="horz" pos="799"/>
        <p:guide pos="3953"/>
        <p:guide orient="horz" pos="3294"/>
        <p:guide orient="horz" pos="3634"/>
        <p:guide orient="horz" pos="1026"/>
        <p:guide orient="horz" pos="1933"/>
        <p:guide pos="2366"/>
        <p:guide pos="5314"/>
        <p:guide pos="3024"/>
        <p:guide pos="4656"/>
        <p:guide orient="horz" pos="37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B9DB-23B5-49D5-A60F-79C781E9F7D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7725-54BD-47FC-8062-EC17FFA2D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6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AEB5-17ED-49C6-B915-2E2D9EF8D2AB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56E6-B1B1-4904-A8C2-04C98D756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F181CF-A35A-9547-A2E2-86F2431915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97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switch is added to top of “Extra Parameter” edit</a:t>
            </a:r>
            <a:r>
              <a:rPr lang="en-US" altLang="zh-CN" baseline="0" dirty="0" smtClean="0"/>
              <a:t> box , check it means add a sting “</a:t>
            </a:r>
            <a:r>
              <a:rPr lang="en-US" altLang="zh-CN" baseline="0" dirty="0" err="1" smtClean="0"/>
              <a:t>camerastatus</a:t>
            </a:r>
            <a:r>
              <a:rPr lang="en-US" altLang="zh-CN" baseline="0" dirty="0" smtClean="0"/>
              <a:t>=on” to the edit box, uncheck to delete.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4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5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maximized</a:t>
            </a:r>
            <a:r>
              <a:rPr lang="en-US" altLang="zh-CN" baseline="0" dirty="0" smtClean="0"/>
              <a:t> graph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These</a:t>
            </a:r>
            <a:r>
              <a:rPr lang="en-US" altLang="zh-CN" baseline="0" dirty="0" smtClean="0"/>
              <a:t> modules don`t have any GUIs.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0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7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8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8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824-CC1F-454E-B9CB-87ED028193A4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E17F2BC-2EA5-4946-9A35-4ADC2DA8B627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6" name="文本占位符 3"/>
          <p:cNvSpPr>
            <a:spLocks noGrp="1"/>
          </p:cNvSpPr>
          <p:nvPr>
            <p:ph type="body" sz="half" idx="29" hasCustomPrompt="1"/>
          </p:nvPr>
        </p:nvSpPr>
        <p:spPr>
          <a:xfrm>
            <a:off x="2323294" y="1622262"/>
            <a:ext cx="167788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7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5265938" y="1622262"/>
            <a:ext cx="167788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8208582" y="1622262"/>
            <a:ext cx="167788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14" hasCustomPrompt="1"/>
          </p:nvPr>
        </p:nvSpPr>
        <p:spPr>
          <a:xfrm>
            <a:off x="1817872" y="2325496"/>
            <a:ext cx="2688724" cy="2337801"/>
          </a:xfrm>
        </p:spPr>
        <p:txBody>
          <a:bodyPr anchor="t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4760515" y="2325496"/>
            <a:ext cx="2688724" cy="2337801"/>
          </a:xfrm>
        </p:spPr>
        <p:txBody>
          <a:bodyPr anchor="t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7703160" y="2325496"/>
            <a:ext cx="2688724" cy="2337801"/>
          </a:xfrm>
        </p:spPr>
        <p:txBody>
          <a:bodyPr anchor="t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920534" y="5633656"/>
            <a:ext cx="8368686" cy="422714"/>
          </a:xfrm>
        </p:spPr>
        <p:txBody>
          <a:bodyPr anchor="ctr"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400" b="1">
                <a:solidFill>
                  <a:srgbClr val="DCE4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5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8490DF5-D76E-4B0D-955F-45D2F2F35C97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1" name="文本占位符 3"/>
          <p:cNvSpPr>
            <a:spLocks noGrp="1"/>
          </p:cNvSpPr>
          <p:nvPr userDrawn="1">
            <p:ph type="body" sz="half" idx="29" hasCustomPrompt="1"/>
          </p:nvPr>
        </p:nvSpPr>
        <p:spPr>
          <a:xfrm>
            <a:off x="649266" y="3384063"/>
            <a:ext cx="2392808" cy="46093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2" name="文本占位符 3"/>
          <p:cNvSpPr>
            <a:spLocks noGrp="1"/>
          </p:cNvSpPr>
          <p:nvPr userDrawn="1">
            <p:ph type="body" sz="half" idx="14" hasCustomPrompt="1"/>
          </p:nvPr>
        </p:nvSpPr>
        <p:spPr>
          <a:xfrm>
            <a:off x="649266" y="3771233"/>
            <a:ext cx="2392808" cy="2337801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3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3486516" y="3384063"/>
            <a:ext cx="2392808" cy="46093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4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3486516" y="3771233"/>
            <a:ext cx="2392808" cy="2337801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5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6323767" y="3384063"/>
            <a:ext cx="2392808" cy="46093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6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6323767" y="3771233"/>
            <a:ext cx="2392808" cy="2337801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7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9161017" y="3384063"/>
            <a:ext cx="2392808" cy="46093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8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9161017" y="3771233"/>
            <a:ext cx="2392808" cy="2337801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99938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11CC844-3FCA-4E2F-A5E2-A8B3071F270C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9" name="文本占位符 3"/>
          <p:cNvSpPr>
            <a:spLocks noGrp="1"/>
          </p:cNvSpPr>
          <p:nvPr>
            <p:ph type="body" sz="half" idx="29" hasCustomPrompt="1"/>
          </p:nvPr>
        </p:nvSpPr>
        <p:spPr>
          <a:xfrm>
            <a:off x="1031428" y="1335333"/>
            <a:ext cx="3063472" cy="346307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100" name="文本占位符 3"/>
          <p:cNvSpPr>
            <a:spLocks noGrp="1"/>
          </p:cNvSpPr>
          <p:nvPr>
            <p:ph type="body" sz="half" idx="14" hasCustomPrompt="1"/>
          </p:nvPr>
        </p:nvSpPr>
        <p:spPr>
          <a:xfrm>
            <a:off x="735839" y="1689079"/>
            <a:ext cx="3359061" cy="127623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126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1031428" y="3076604"/>
            <a:ext cx="3063472" cy="346307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127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735839" y="3430350"/>
            <a:ext cx="3359061" cy="127623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128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1031428" y="4812494"/>
            <a:ext cx="3063472" cy="346307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129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735839" y="5166240"/>
            <a:ext cx="3359061" cy="127623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130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8260703" y="1335333"/>
            <a:ext cx="3063472" cy="346307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131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7965114" y="1689079"/>
            <a:ext cx="3359061" cy="127623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132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8260703" y="3076604"/>
            <a:ext cx="3063472" cy="346307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133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7965114" y="3430350"/>
            <a:ext cx="3359061" cy="127623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134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8260703" y="4812494"/>
            <a:ext cx="3063472" cy="346307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135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7965114" y="5166240"/>
            <a:ext cx="3359061" cy="127623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136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5192910" y="3122248"/>
            <a:ext cx="1806182" cy="6135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3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662588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38991B-DDB2-492C-9B44-AC788C90DD26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half" idx="29" hasCustomPrompt="1"/>
          </p:nvPr>
        </p:nvSpPr>
        <p:spPr>
          <a:xfrm>
            <a:off x="1324569" y="3429000"/>
            <a:ext cx="179087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half" idx="14" hasCustomPrompt="1"/>
          </p:nvPr>
        </p:nvSpPr>
        <p:spPr>
          <a:xfrm>
            <a:off x="1324569" y="3816170"/>
            <a:ext cx="1790870" cy="2337801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4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3924894" y="3429000"/>
            <a:ext cx="179087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5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3924894" y="3816170"/>
            <a:ext cx="1790870" cy="2337801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7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6523145" y="3429000"/>
            <a:ext cx="179087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8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6523145" y="3816170"/>
            <a:ext cx="1790870" cy="2337801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50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9105731" y="3429000"/>
            <a:ext cx="179087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51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9105731" y="3816170"/>
            <a:ext cx="1790870" cy="2337801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97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1840252" y="2206290"/>
            <a:ext cx="759504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600" b="1" kern="1200" dirty="0" smtClean="0">
                <a:solidFill>
                  <a:srgbClr val="375B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98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440577" y="2206290"/>
            <a:ext cx="759504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600" b="1" kern="1200" dirty="0" smtClean="0">
                <a:solidFill>
                  <a:srgbClr val="42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101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7038828" y="2206290"/>
            <a:ext cx="759504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600" b="1" kern="1200" dirty="0" smtClean="0">
                <a:solidFill>
                  <a:srgbClr val="375B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102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621414" y="2206290"/>
            <a:ext cx="759504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600" b="1" kern="1200" dirty="0" smtClean="0">
                <a:solidFill>
                  <a:srgbClr val="42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877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6AAEA6A-E19D-4CB0-B13B-956AE3021379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占位符 3"/>
          <p:cNvSpPr>
            <a:spLocks noGrp="1"/>
          </p:cNvSpPr>
          <p:nvPr>
            <p:ph type="body" sz="half" idx="29" hasCustomPrompt="1"/>
          </p:nvPr>
        </p:nvSpPr>
        <p:spPr>
          <a:xfrm>
            <a:off x="1127501" y="1953520"/>
            <a:ext cx="2808076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1" name="文本占位符 3"/>
          <p:cNvSpPr>
            <a:spLocks noGrp="1"/>
          </p:cNvSpPr>
          <p:nvPr>
            <p:ph type="body" sz="half" idx="14" hasCustomPrompt="1"/>
          </p:nvPr>
        </p:nvSpPr>
        <p:spPr>
          <a:xfrm>
            <a:off x="1127501" y="2201626"/>
            <a:ext cx="2808076" cy="12813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1127501" y="3750685"/>
            <a:ext cx="2808076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3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1127501" y="3998791"/>
            <a:ext cx="2808076" cy="12813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4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8256423" y="1953520"/>
            <a:ext cx="2808076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5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8256423" y="2201626"/>
            <a:ext cx="2808076" cy="12813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8256423" y="3750685"/>
            <a:ext cx="2808076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7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8256423" y="3998791"/>
            <a:ext cx="2808076" cy="12813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3835385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9A289E-7295-4548-9BB0-398C6ED48FDF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8508967" y="3387443"/>
            <a:ext cx="1440987" cy="460937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200" b="1" kern="1200" dirty="0" smtClean="0">
                <a:solidFill>
                  <a:srgbClr val="DBF3F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8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4279267" y="2040575"/>
            <a:ext cx="2312033" cy="28620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4279267" y="2288936"/>
            <a:ext cx="2312033" cy="657301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279267" y="3183648"/>
            <a:ext cx="2312033" cy="28620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279267" y="3432009"/>
            <a:ext cx="2312033" cy="657301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279267" y="4307614"/>
            <a:ext cx="2312033" cy="28620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279267" y="4555975"/>
            <a:ext cx="2312033" cy="657301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9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1296622" y="2040575"/>
            <a:ext cx="2312033" cy="28620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50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1296622" y="2288936"/>
            <a:ext cx="2312033" cy="657301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51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1296622" y="3183648"/>
            <a:ext cx="2312033" cy="28620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52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1296622" y="3432009"/>
            <a:ext cx="2312033" cy="657301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43" hasCustomPrompt="1"/>
          </p:nvPr>
        </p:nvSpPr>
        <p:spPr>
          <a:xfrm>
            <a:off x="1296622" y="4307614"/>
            <a:ext cx="2312033" cy="286205"/>
          </a:xfrm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54" name="文本占位符 3"/>
          <p:cNvSpPr>
            <a:spLocks noGrp="1"/>
          </p:cNvSpPr>
          <p:nvPr>
            <p:ph type="body" sz="half" idx="44" hasCustomPrompt="1"/>
          </p:nvPr>
        </p:nvSpPr>
        <p:spPr>
          <a:xfrm>
            <a:off x="1296622" y="4555975"/>
            <a:ext cx="2312033" cy="657301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139081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E38D71F-7EBB-4CD7-A8A6-23106A233BB8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1350277" y="3750685"/>
            <a:ext cx="2120892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1350277" y="3998791"/>
            <a:ext cx="2120892" cy="2357559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3812636" y="3750685"/>
            <a:ext cx="2120892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3812636" y="3998791"/>
            <a:ext cx="2120892" cy="2357559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6274995" y="3750685"/>
            <a:ext cx="2120892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8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6274995" y="3998791"/>
            <a:ext cx="2120892" cy="2357559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3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8737354" y="3750685"/>
            <a:ext cx="2120892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4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8737354" y="3998791"/>
            <a:ext cx="2120892" cy="2357559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297407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F6738A6-BE75-4E8F-BB07-F7762E0E1FFF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3509639" y="1094761"/>
            <a:ext cx="5172722" cy="507031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800" b="1" kern="1200" dirty="0" smtClean="0">
                <a:solidFill>
                  <a:srgbClr val="375B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2035458" y="4413918"/>
            <a:ext cx="1968180" cy="90700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rgbClr val="DCE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4092345" y="2363176"/>
            <a:ext cx="1968180" cy="90700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rgbClr val="DCE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6149230" y="4413918"/>
            <a:ext cx="1968180" cy="90700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rgbClr val="DCE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8206117" y="2363176"/>
            <a:ext cx="1968180" cy="90700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rgbClr val="DCE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1525498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E8A64DD-27AA-41AB-BCC0-ACE6BDDA72C9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1367651" y="1588455"/>
            <a:ext cx="2120892" cy="286205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0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1367651" y="1837855"/>
            <a:ext cx="2120892" cy="823801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1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6188960" y="1588455"/>
            <a:ext cx="2120892" cy="286205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6188960" y="1837855"/>
            <a:ext cx="2120892" cy="823801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3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3778306" y="4245970"/>
            <a:ext cx="2120892" cy="286205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4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3778306" y="4495370"/>
            <a:ext cx="2120892" cy="823801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5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8599615" y="4245970"/>
            <a:ext cx="2120892" cy="286205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8599615" y="4495370"/>
            <a:ext cx="2120892" cy="823801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1331650" y="3585243"/>
            <a:ext cx="2099922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1331650" y="3054793"/>
            <a:ext cx="2099922" cy="527538"/>
          </a:xfrm>
        </p:spPr>
        <p:txBody>
          <a:bodyPr anchor="ctr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400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3742305" y="3585243"/>
            <a:ext cx="2099922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3742305" y="3054793"/>
            <a:ext cx="2099922" cy="527538"/>
          </a:xfrm>
        </p:spPr>
        <p:txBody>
          <a:bodyPr anchor="ctr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400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2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6152958" y="3585243"/>
            <a:ext cx="2099922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half" idx="43" hasCustomPrompt="1"/>
          </p:nvPr>
        </p:nvSpPr>
        <p:spPr>
          <a:xfrm>
            <a:off x="6152958" y="3054793"/>
            <a:ext cx="2099922" cy="527538"/>
          </a:xfrm>
        </p:spPr>
        <p:txBody>
          <a:bodyPr anchor="ctr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400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3</a:t>
            </a:r>
          </a:p>
        </p:txBody>
      </p:sp>
      <p:sp>
        <p:nvSpPr>
          <p:cNvPr id="43" name="文本占位符 3"/>
          <p:cNvSpPr>
            <a:spLocks noGrp="1"/>
          </p:cNvSpPr>
          <p:nvPr>
            <p:ph type="body" sz="half" idx="44" hasCustomPrompt="1"/>
          </p:nvPr>
        </p:nvSpPr>
        <p:spPr>
          <a:xfrm>
            <a:off x="8563611" y="3585243"/>
            <a:ext cx="2099922" cy="28620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4" name="文本占位符 3"/>
          <p:cNvSpPr>
            <a:spLocks noGrp="1"/>
          </p:cNvSpPr>
          <p:nvPr>
            <p:ph type="body" sz="half" idx="45" hasCustomPrompt="1"/>
          </p:nvPr>
        </p:nvSpPr>
        <p:spPr>
          <a:xfrm>
            <a:off x="8563611" y="3054793"/>
            <a:ext cx="2099922" cy="527538"/>
          </a:xfrm>
        </p:spPr>
        <p:txBody>
          <a:bodyPr anchor="ctr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400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38044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6AFD4-2607-444A-A948-A2D9F281247F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2641737" y="1632238"/>
            <a:ext cx="2387604" cy="286205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E5EB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2641737" y="1918443"/>
            <a:ext cx="2387604" cy="13751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rgbClr val="E5E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6976231" y="1632238"/>
            <a:ext cx="2387604" cy="286205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E5EB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6976231" y="1918443"/>
            <a:ext cx="2387604" cy="13751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rgbClr val="E5E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28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2641737" y="3743215"/>
            <a:ext cx="2387604" cy="286205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E5EB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2641737" y="4002786"/>
            <a:ext cx="2387604" cy="13751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rgbClr val="E5E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0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6976231" y="3743215"/>
            <a:ext cx="2387604" cy="286205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E5EB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1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6976231" y="4002786"/>
            <a:ext cx="2387604" cy="13751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rgbClr val="E5E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298812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9F4-6430-44F2-B4C3-B2B47A919B45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667500"/>
            <a:ext cx="5916613" cy="0"/>
          </a:xfrm>
          <a:prstGeom prst="line">
            <a:avLst/>
          </a:prstGeom>
          <a:ln w="12700">
            <a:solidFill>
              <a:srgbClr val="00A0E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6275388" y="6667500"/>
            <a:ext cx="5916613" cy="0"/>
          </a:xfrm>
          <a:prstGeom prst="line">
            <a:avLst/>
          </a:prstGeom>
          <a:ln w="12700">
            <a:solidFill>
              <a:srgbClr val="00A0E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4D3F0EA-3512-4805-9334-D47A3CA6EE76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2059940" y="2060156"/>
            <a:ext cx="1480058" cy="742342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3600" b="1" kern="1200" dirty="0" smtClean="0">
                <a:solidFill>
                  <a:srgbClr val="E4F7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50%</a:t>
            </a:r>
            <a:endParaRPr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3894870" y="3010613"/>
            <a:ext cx="1969957" cy="1195549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4800" b="1" kern="1200" dirty="0" smtClean="0">
                <a:solidFill>
                  <a:srgbClr val="E4F7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80%</a:t>
            </a:r>
            <a:endParaRPr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2384971" y="4403280"/>
            <a:ext cx="1223188" cy="507029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800" b="1" kern="1200" dirty="0" smtClean="0">
                <a:solidFill>
                  <a:srgbClr val="E4F7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40%</a:t>
            </a:r>
            <a:endParaRPr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1521228" y="3659685"/>
            <a:ext cx="759504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E4F7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30%</a:t>
            </a:r>
            <a:endParaRPr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6327174" y="1686736"/>
            <a:ext cx="4367814" cy="9943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6327174" y="2962128"/>
            <a:ext cx="4367814" cy="9943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6327174" y="4237521"/>
            <a:ext cx="4367814" cy="9943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976705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C634A32-2D99-411F-BE25-80DFCBE11A92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6327174" y="2375928"/>
            <a:ext cx="4664676" cy="1188000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1806622" y="4757566"/>
            <a:ext cx="1223188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400" b="1" kern="1200" dirty="0" smtClean="0">
                <a:solidFill>
                  <a:srgbClr val="E4F7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40%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4088539" y="4757566"/>
            <a:ext cx="1223188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400" b="1" kern="1200" dirty="0" smtClean="0">
                <a:solidFill>
                  <a:srgbClr val="E4F7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40%</a:t>
            </a:r>
            <a:endParaRPr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6327174" y="2021572"/>
            <a:ext cx="4664676" cy="346309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6327174" y="4014347"/>
            <a:ext cx="4664676" cy="1188000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43" hasCustomPrompt="1"/>
          </p:nvPr>
        </p:nvSpPr>
        <p:spPr>
          <a:xfrm>
            <a:off x="6327174" y="3659991"/>
            <a:ext cx="4664676" cy="346309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075105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570CB4E-B237-4D7B-8D77-3D70AECBD09E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6327174" y="2718783"/>
            <a:ext cx="4664676" cy="2435749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6327174" y="2077903"/>
            <a:ext cx="4664676" cy="419034"/>
          </a:xfrm>
        </p:spPr>
        <p:txBody>
          <a:bodyPr anchor="ctr">
            <a:noAutofit/>
          </a:bodyPr>
          <a:lstStyle>
            <a:lvl1pPr marL="0" indent="0" algn="just">
              <a:buFont typeface="Wingdings" panose="05000000000000000000" pitchFamily="2" charset="2"/>
              <a:buNone/>
              <a:defRPr lang="zh-CN" altLang="en-US" sz="1800" b="1" kern="1200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73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1322998" y="5200472"/>
            <a:ext cx="630786" cy="26018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zh-CN" altLang="en-US" sz="11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5268994" y="5200472"/>
            <a:ext cx="630786" cy="26018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zh-CN" altLang="en-US" sz="11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5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2638330" y="5200472"/>
            <a:ext cx="630786" cy="26018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zh-CN" altLang="en-US" sz="11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3295996" y="5200472"/>
            <a:ext cx="630786" cy="26018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zh-CN" altLang="en-US" sz="11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7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3953662" y="5200472"/>
            <a:ext cx="630786" cy="26018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zh-CN" altLang="en-US" sz="11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80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1980664" y="5200472"/>
            <a:ext cx="630786" cy="26018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zh-CN" altLang="en-US" sz="11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81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4611328" y="5200472"/>
            <a:ext cx="630786" cy="26018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zh-CN" altLang="en-US" sz="11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587880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50B9616-0822-4783-8E32-0576182C1F22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13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31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8157" y="3744456"/>
            <a:ext cx="4224568" cy="313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39533" y="1147333"/>
            <a:ext cx="6420556" cy="25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62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831279"/>
            <a:ext cx="12192000" cy="45719"/>
          </a:xfrm>
          <a:prstGeom prst="rect">
            <a:avLst/>
          </a:prstGeom>
          <a:solidFill>
            <a:srgbClr val="000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23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23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3005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3005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84184"/>
            <a:ext cx="10515600" cy="755643"/>
          </a:xfrm>
        </p:spPr>
        <p:txBody>
          <a:bodyPr>
            <a:normAutofit/>
          </a:bodyPr>
          <a:lstStyle>
            <a:lvl1pPr>
              <a:defRPr sz="3000" b="1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699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346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958551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1346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958551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798" y="6147150"/>
            <a:ext cx="1221498" cy="100162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84184"/>
            <a:ext cx="10515600" cy="755643"/>
          </a:xfrm>
        </p:spPr>
        <p:txBody>
          <a:bodyPr>
            <a:normAutofit/>
          </a:bodyPr>
          <a:lstStyle>
            <a:lvl1pPr>
              <a:defRPr sz="3000" b="1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850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84184"/>
            <a:ext cx="10515600" cy="755643"/>
          </a:xfrm>
        </p:spPr>
        <p:txBody>
          <a:bodyPr>
            <a:normAutofit/>
          </a:bodyPr>
          <a:lstStyle>
            <a:lvl1pPr>
              <a:defRPr sz="3000" b="1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6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7175-E5CB-4667-903B-AD984E64B499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13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9827"/>
          </a:xfrm>
        </p:spPr>
        <p:txBody>
          <a:bodyPr>
            <a:normAutofit/>
          </a:bodyPr>
          <a:lstStyle>
            <a:lvl1pPr>
              <a:defRPr sz="3000" b="1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92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798" y="6147150"/>
            <a:ext cx="1221498" cy="10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39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798" y="6147150"/>
            <a:ext cx="1221498" cy="10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3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798" y="6147150"/>
            <a:ext cx="1221498" cy="10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798" y="6147150"/>
            <a:ext cx="1221498" cy="10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9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12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tx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001825" y="6271560"/>
            <a:ext cx="35197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58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831279"/>
            <a:ext cx="12192000" cy="45719"/>
          </a:xfrm>
          <a:prstGeom prst="rect">
            <a:avLst/>
          </a:prstGeom>
          <a:solidFill>
            <a:srgbClr val="000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0927-5954-4CA3-AE7E-407BBFF8F238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436392" y="2614036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436392" y="3624944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436392" y="4635852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436392" y="1605530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667500"/>
            <a:ext cx="5916613" cy="0"/>
          </a:xfrm>
          <a:prstGeom prst="line">
            <a:avLst/>
          </a:prstGeom>
          <a:ln w="12700">
            <a:solidFill>
              <a:srgbClr val="00A0E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6275387" y="6667500"/>
            <a:ext cx="5916613" cy="0"/>
          </a:xfrm>
          <a:prstGeom prst="line">
            <a:avLst/>
          </a:prstGeom>
          <a:ln w="12700">
            <a:solidFill>
              <a:srgbClr val="00A0E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F0AC-C594-4920-9077-F94AF936C76E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89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22484" y="3616027"/>
            <a:ext cx="1603159" cy="36360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zh-CN" altLang="en-US" sz="20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分标题</a:t>
            </a:r>
          </a:p>
        </p:txBody>
      </p:sp>
      <p:sp>
        <p:nvSpPr>
          <p:cNvPr id="54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4522484" y="4876431"/>
            <a:ext cx="1603159" cy="3636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0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分标题</a:t>
            </a:r>
          </a:p>
        </p:txBody>
      </p:sp>
      <p:sp>
        <p:nvSpPr>
          <p:cNvPr id="56" name="文本占位符 3"/>
          <p:cNvSpPr>
            <a:spLocks noGrp="1"/>
          </p:cNvSpPr>
          <p:nvPr>
            <p:ph type="body" sz="half" idx="14" hasCustomPrompt="1"/>
          </p:nvPr>
        </p:nvSpPr>
        <p:spPr>
          <a:xfrm>
            <a:off x="6125643" y="2130344"/>
            <a:ext cx="3792181" cy="816575"/>
          </a:xfrm>
        </p:spPr>
        <p:txBody>
          <a:bodyPr anchor="ctr">
            <a:normAutofit/>
          </a:bodyPr>
          <a:lstStyle>
            <a:lvl1pPr marL="252000" indent="-252000">
              <a:buFont typeface="Wingdings" panose="05000000000000000000" pitchFamily="2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4522484" y="2367655"/>
            <a:ext cx="1603159" cy="36360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zh-CN" altLang="en-US" sz="20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分标题</a:t>
            </a:r>
          </a:p>
        </p:txBody>
      </p:sp>
      <p:sp>
        <p:nvSpPr>
          <p:cNvPr id="77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2193453" y="3393247"/>
            <a:ext cx="1713788" cy="81657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8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82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6125643" y="3386427"/>
            <a:ext cx="3792181" cy="816575"/>
          </a:xfrm>
        </p:spPr>
        <p:txBody>
          <a:bodyPr anchor="ctr">
            <a:normAutofit/>
          </a:bodyPr>
          <a:lstStyle>
            <a:lvl1pPr marL="252000" indent="-252000">
              <a:buFont typeface="Wingdings" panose="05000000000000000000" pitchFamily="2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83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6125643" y="4649943"/>
            <a:ext cx="3792181" cy="816575"/>
          </a:xfrm>
        </p:spPr>
        <p:txBody>
          <a:bodyPr anchor="ctr">
            <a:normAutofit/>
          </a:bodyPr>
          <a:lstStyle>
            <a:lvl1pPr marL="252000" indent="-252000">
              <a:buFont typeface="Wingdings" panose="05000000000000000000" pitchFamily="2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3EC3C51-6FBD-455C-B93F-FEF472B45352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5DCF00-4183-4671-8B57-ABBDC4424399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1471740" y="1447427"/>
            <a:ext cx="1557989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分标题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half" idx="14" hasCustomPrompt="1"/>
          </p:nvPr>
        </p:nvSpPr>
        <p:spPr>
          <a:xfrm>
            <a:off x="1091948" y="2173568"/>
            <a:ext cx="2317571" cy="2136588"/>
          </a:xfrm>
        </p:spPr>
        <p:txBody>
          <a:bodyPr anchor="t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3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1091950" y="4756432"/>
            <a:ext cx="231757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点击添加文本</a:t>
            </a:r>
          </a:p>
        </p:txBody>
      </p:sp>
      <p:sp>
        <p:nvSpPr>
          <p:cNvPr id="34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4038600" y="1447427"/>
            <a:ext cx="1557989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分标题</a:t>
            </a:r>
          </a:p>
        </p:txBody>
      </p:sp>
      <p:sp>
        <p:nvSpPr>
          <p:cNvPr id="35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3658808" y="2173568"/>
            <a:ext cx="2317571" cy="2136588"/>
          </a:xfrm>
        </p:spPr>
        <p:txBody>
          <a:bodyPr anchor="t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6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3658810" y="4756432"/>
            <a:ext cx="231757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点击添加文本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23" hasCustomPrompt="1"/>
          </p:nvPr>
        </p:nvSpPr>
        <p:spPr>
          <a:xfrm>
            <a:off x="6604888" y="1447427"/>
            <a:ext cx="1557989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分标题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half" idx="24" hasCustomPrompt="1"/>
          </p:nvPr>
        </p:nvSpPr>
        <p:spPr>
          <a:xfrm>
            <a:off x="6225096" y="2173568"/>
            <a:ext cx="2317571" cy="2136588"/>
          </a:xfrm>
        </p:spPr>
        <p:txBody>
          <a:bodyPr anchor="t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half" idx="25" hasCustomPrompt="1"/>
          </p:nvPr>
        </p:nvSpPr>
        <p:spPr>
          <a:xfrm>
            <a:off x="6225097" y="4756432"/>
            <a:ext cx="231757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点击添加文本</a:t>
            </a:r>
          </a:p>
        </p:txBody>
      </p:sp>
      <p:sp>
        <p:nvSpPr>
          <p:cNvPr id="43" name="文本占位符 3"/>
          <p:cNvSpPr>
            <a:spLocks noGrp="1"/>
          </p:cNvSpPr>
          <p:nvPr>
            <p:ph type="body" sz="half" idx="26" hasCustomPrompt="1"/>
          </p:nvPr>
        </p:nvSpPr>
        <p:spPr>
          <a:xfrm>
            <a:off x="9171463" y="1447427"/>
            <a:ext cx="1557989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分标题</a:t>
            </a:r>
          </a:p>
        </p:txBody>
      </p:sp>
      <p:sp>
        <p:nvSpPr>
          <p:cNvPr id="44" name="文本占位符 3"/>
          <p:cNvSpPr>
            <a:spLocks noGrp="1"/>
          </p:cNvSpPr>
          <p:nvPr>
            <p:ph type="body" sz="half" idx="27" hasCustomPrompt="1"/>
          </p:nvPr>
        </p:nvSpPr>
        <p:spPr>
          <a:xfrm>
            <a:off x="8791671" y="2173568"/>
            <a:ext cx="2317571" cy="2136588"/>
          </a:xfrm>
        </p:spPr>
        <p:txBody>
          <a:bodyPr anchor="t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45" name="文本占位符 3"/>
          <p:cNvSpPr>
            <a:spLocks noGrp="1"/>
          </p:cNvSpPr>
          <p:nvPr>
            <p:ph type="body" sz="half" idx="28" hasCustomPrompt="1"/>
          </p:nvPr>
        </p:nvSpPr>
        <p:spPr>
          <a:xfrm>
            <a:off x="8791672" y="4756432"/>
            <a:ext cx="2317570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点击添加文本</a:t>
            </a:r>
          </a:p>
        </p:txBody>
      </p:sp>
      <p:sp>
        <p:nvSpPr>
          <p:cNvPr id="46" name="文本占位符 3"/>
          <p:cNvSpPr>
            <a:spLocks noGrp="1"/>
          </p:cNvSpPr>
          <p:nvPr>
            <p:ph type="body" sz="half" idx="29" hasCustomPrompt="1"/>
          </p:nvPr>
        </p:nvSpPr>
        <p:spPr>
          <a:xfrm>
            <a:off x="2895600" y="5428110"/>
            <a:ext cx="6400800" cy="81657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3200" b="1" kern="1200" dirty="0" smtClean="0">
                <a:solidFill>
                  <a:srgbClr val="42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7270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98092FA-ABAD-4600-B8FA-97AFC734C70F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1943098" y="4518464"/>
            <a:ext cx="1714502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DCE4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点击添加文本</a:t>
            </a:r>
          </a:p>
        </p:txBody>
      </p:sp>
      <p:sp>
        <p:nvSpPr>
          <p:cNvPr id="28" name="文本占位符 3"/>
          <p:cNvSpPr>
            <a:spLocks noGrp="1"/>
          </p:cNvSpPr>
          <p:nvPr>
            <p:ph type="body" sz="half" idx="14" hasCustomPrompt="1"/>
          </p:nvPr>
        </p:nvSpPr>
        <p:spPr>
          <a:xfrm>
            <a:off x="1790698" y="2301152"/>
            <a:ext cx="2019302" cy="880944"/>
          </a:xfrm>
        </p:spPr>
        <p:txBody>
          <a:bodyPr anchor="ctr"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5248516" y="4518464"/>
            <a:ext cx="1714502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DCE4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点击添加文本</a:t>
            </a:r>
          </a:p>
        </p:txBody>
      </p:sp>
      <p:sp>
        <p:nvSpPr>
          <p:cNvPr id="3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5096116" y="1939202"/>
            <a:ext cx="2019302" cy="880944"/>
          </a:xfrm>
        </p:spPr>
        <p:txBody>
          <a:bodyPr anchor="ctr"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7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8544166" y="4518464"/>
            <a:ext cx="1714502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DCE4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点击添加文本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half" idx="23" hasCustomPrompt="1"/>
          </p:nvPr>
        </p:nvSpPr>
        <p:spPr>
          <a:xfrm>
            <a:off x="8381999" y="1597154"/>
            <a:ext cx="2019302" cy="880944"/>
          </a:xfrm>
        </p:spPr>
        <p:txBody>
          <a:bodyPr anchor="ctr"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  <a:p>
            <a:pPr lvl="0"/>
            <a:r>
              <a:rPr lang="zh-CN" altLang="en-US" dirty="0"/>
              <a:t>单击添加文本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29" hasCustomPrompt="1"/>
          </p:nvPr>
        </p:nvSpPr>
        <p:spPr>
          <a:xfrm>
            <a:off x="2895600" y="5428110"/>
            <a:ext cx="6400800" cy="81657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3200" b="1" kern="1200" dirty="0" smtClean="0">
                <a:solidFill>
                  <a:srgbClr val="42BAC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2267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205E-B5AF-420F-9205-14CD5B2048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8368" y="119898"/>
            <a:ext cx="10515600" cy="5621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B79B972-350A-4C12-8BE7-3219B7C4D46B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占位符 3"/>
          <p:cNvSpPr>
            <a:spLocks noGrp="1"/>
          </p:cNvSpPr>
          <p:nvPr>
            <p:ph type="body" sz="half" idx="29" hasCustomPrompt="1"/>
          </p:nvPr>
        </p:nvSpPr>
        <p:spPr>
          <a:xfrm>
            <a:off x="1292229" y="3550958"/>
            <a:ext cx="1473193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half" idx="30" hasCustomPrompt="1"/>
          </p:nvPr>
        </p:nvSpPr>
        <p:spPr>
          <a:xfrm>
            <a:off x="3749678" y="3550958"/>
            <a:ext cx="1473193" cy="46093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lang="zh-CN" altLang="en-US" sz="2000" b="1" kern="1200" dirty="0" smtClean="0">
                <a:solidFill>
                  <a:srgbClr val="E7F7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3" name="文本占位符 3"/>
          <p:cNvSpPr>
            <a:spLocks noGrp="1"/>
          </p:cNvSpPr>
          <p:nvPr>
            <p:ph type="body" sz="half" idx="14" hasCustomPrompt="1"/>
          </p:nvPr>
        </p:nvSpPr>
        <p:spPr>
          <a:xfrm>
            <a:off x="6293029" y="2078100"/>
            <a:ext cx="4460939" cy="422714"/>
          </a:xfrm>
        </p:spPr>
        <p:txBody>
          <a:bodyPr anchor="ctr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</p:txBody>
      </p:sp>
      <p:sp>
        <p:nvSpPr>
          <p:cNvPr id="51" name="文本占位符 3"/>
          <p:cNvSpPr>
            <a:spLocks noGrp="1"/>
          </p:cNvSpPr>
          <p:nvPr>
            <p:ph type="body" sz="half" idx="31" hasCustomPrompt="1"/>
          </p:nvPr>
        </p:nvSpPr>
        <p:spPr>
          <a:xfrm>
            <a:off x="6293029" y="3072745"/>
            <a:ext cx="4460939" cy="422714"/>
          </a:xfrm>
        </p:spPr>
        <p:txBody>
          <a:bodyPr anchor="ctr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</p:txBody>
      </p:sp>
      <p:sp>
        <p:nvSpPr>
          <p:cNvPr id="52" name="文本占位符 3"/>
          <p:cNvSpPr>
            <a:spLocks noGrp="1"/>
          </p:cNvSpPr>
          <p:nvPr>
            <p:ph type="body" sz="half" idx="32" hasCustomPrompt="1"/>
          </p:nvPr>
        </p:nvSpPr>
        <p:spPr>
          <a:xfrm>
            <a:off x="6293029" y="4067390"/>
            <a:ext cx="4460939" cy="422714"/>
          </a:xfrm>
        </p:spPr>
        <p:txBody>
          <a:bodyPr anchor="ctr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6293029" y="5062034"/>
            <a:ext cx="4460939" cy="422714"/>
          </a:xfrm>
        </p:spPr>
        <p:txBody>
          <a:bodyPr anchor="ctr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单击添加文本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117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832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F83B-3F3C-4C73-B335-88FE904D918B}" type="datetime1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191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849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205E-B5AF-420F-9205-14CD5B2048A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36000" y="581025"/>
            <a:ext cx="11520000" cy="36000"/>
          </a:xfrm>
          <a:prstGeom prst="rect">
            <a:avLst/>
          </a:prstGeom>
          <a:solidFill>
            <a:srgbClr val="0368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107B8AB-FD1B-4DEE-8B8B-246800A9BDBA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993" y="79762"/>
            <a:ext cx="1170007" cy="4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17FC-AC5C-9844-85C6-EA1D18BE3AA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EDE3-29C4-E149-B6A3-523A33A4A0C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5BBB1C39-7659-4AE7-BD72-BB38E928617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993" y="79762"/>
            <a:ext cx="1170007" cy="4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4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BBCF89A-5B0B-4501-93AB-4A0F4E93AA2A}"/>
              </a:ext>
            </a:extLst>
          </p:cNvPr>
          <p:cNvSpPr txBox="1"/>
          <p:nvPr/>
        </p:nvSpPr>
        <p:spPr>
          <a:xfrm>
            <a:off x="5033473" y="1579563"/>
            <a:ext cx="3903218" cy="675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792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维视科技</a:t>
            </a:r>
            <a:endParaRPr kumimoji="0" lang="en-US" altLang="zh-CN" sz="3792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31BB8E9-DE4C-4F29-ADBB-889CDB824471}"/>
              </a:ext>
            </a:extLst>
          </p:cNvPr>
          <p:cNvSpPr txBox="1"/>
          <p:nvPr/>
        </p:nvSpPr>
        <p:spPr>
          <a:xfrm>
            <a:off x="811212" y="4400320"/>
            <a:ext cx="1056957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en-US" altLang="zh-CN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Camera Status Design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7789" y="5477774"/>
            <a:ext cx="2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Jinming Lv </a:t>
            </a:r>
          </a:p>
          <a:p>
            <a:r>
              <a:rPr lang="en-US" altLang="zh-CN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2019-03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BD43027A-AC24-4A2D-A729-BB3944662551}"/>
              </a:ext>
            </a:extLst>
          </p:cNvPr>
          <p:cNvSpPr txBox="1"/>
          <p:nvPr/>
        </p:nvSpPr>
        <p:spPr>
          <a:xfrm>
            <a:off x="238368" y="160916"/>
            <a:ext cx="69149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DB Table design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95222" y="641047"/>
            <a:ext cx="10515600" cy="55014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altLang="zh-CN" dirty="0" err="1" smtClean="0"/>
              <a:t>vm_etcd</a:t>
            </a:r>
            <a:r>
              <a:rPr lang="en-US" altLang="zh-CN" dirty="0" smtClean="0"/>
              <a:t> designs</a:t>
            </a:r>
          </a:p>
          <a:p>
            <a:pPr lvl="1"/>
            <a:r>
              <a:rPr lang="en-US" altLang="zh-CN" dirty="0" smtClean="0"/>
              <a:t>Allocation</a:t>
            </a:r>
          </a:p>
          <a:p>
            <a:pPr marL="914400" lvl="2" indent="0">
              <a:buNone/>
            </a:pPr>
            <a:r>
              <a:rPr lang="en-US" altLang="zh-CN" dirty="0" smtClean="0"/>
              <a:t>Both algorithm and host share one dataset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Throughput</a:t>
            </a:r>
          </a:p>
          <a:p>
            <a:pPr marL="914400" lvl="2" indent="0">
              <a:buNone/>
            </a:pPr>
            <a:r>
              <a:rPr lang="en-US" altLang="zh-CN" dirty="0" smtClean="0"/>
              <a:t>Algorithm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Host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42095"/>
              </p:ext>
            </p:extLst>
          </p:nvPr>
        </p:nvGraphicFramePr>
        <p:xfrm>
          <a:off x="1906291" y="2448732"/>
          <a:ext cx="7531100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6424"/>
                <a:gridCol w="1894676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db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deepnorth</a:t>
                      </a:r>
                      <a:r>
                        <a:rPr lang="en-US" sz="1100" u="none" strike="noStrike" dirty="0">
                          <a:effectLst/>
                        </a:rPr>
                        <a:t>/scheduler/allocation/${</a:t>
                      </a:r>
                      <a:r>
                        <a:rPr lang="en-US" sz="1100" u="none" strike="noStrike" dirty="0" err="1">
                          <a:effectLst/>
                        </a:rPr>
                        <a:t>algo</a:t>
                      </a:r>
                      <a:r>
                        <a:rPr lang="en-US" sz="1100" u="none" strike="noStrike" dirty="0">
                          <a:effectLst/>
                        </a:rPr>
                        <a:t>-name}/${host-name}/workers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worker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71259"/>
              </p:ext>
            </p:extLst>
          </p:nvPr>
        </p:nvGraphicFramePr>
        <p:xfrm>
          <a:off x="1898543" y="5331416"/>
          <a:ext cx="7416800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800"/>
                <a:gridCol w="17780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/db/deepnorth/scheduler/throughput/hosts/${host-name}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Algo</a:t>
                      </a:r>
                      <a:r>
                        <a:rPr lang="en-US" sz="1100" u="none" strike="noStrike" dirty="0">
                          <a:effectLst/>
                        </a:rPr>
                        <a:t> throughput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289"/>
              </p:ext>
            </p:extLst>
          </p:nvPr>
        </p:nvGraphicFramePr>
        <p:xfrm>
          <a:off x="1898542" y="3998563"/>
          <a:ext cx="7416800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800"/>
                <a:gridCol w="17780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/db/deepnorth/scheduler/throughput/algorithoms/${algo-name}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Algo</a:t>
                      </a:r>
                      <a:r>
                        <a:rPr lang="en-US" sz="1100" u="none" strike="noStrike" dirty="0">
                          <a:effectLst/>
                        </a:rPr>
                        <a:t> throughput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1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BD43027A-AC24-4A2D-A729-BB3944662551}"/>
              </a:ext>
            </a:extLst>
          </p:cNvPr>
          <p:cNvSpPr txBox="1"/>
          <p:nvPr/>
        </p:nvSpPr>
        <p:spPr>
          <a:xfrm>
            <a:off x="238368" y="160916"/>
            <a:ext cx="69149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/>
              <a:t>Components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1717" y="738696"/>
            <a:ext cx="10515600" cy="52506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altLang="zh-CN" dirty="0" err="1" smtClean="0"/>
              <a:t>AdminConsole</a:t>
            </a:r>
            <a:endParaRPr lang="en-US" altLang="zh-CN" dirty="0" smtClean="0"/>
          </a:p>
          <a:p>
            <a:pPr lvl="1"/>
            <a:r>
              <a:rPr lang="en-US" altLang="zh-CN" dirty="0"/>
              <a:t>Add a </a:t>
            </a:r>
            <a:r>
              <a:rPr lang="en-US" altLang="zh-CN" dirty="0" smtClean="0"/>
              <a:t>check of </a:t>
            </a:r>
            <a:r>
              <a:rPr lang="en-US" altLang="zh-CN" dirty="0"/>
              <a:t>camera status to </a:t>
            </a:r>
            <a:r>
              <a:rPr lang="en-US" altLang="zh-CN" dirty="0" smtClean="0"/>
              <a:t>camera settings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30" y="3364008"/>
            <a:ext cx="6686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BD43027A-AC24-4A2D-A729-BB3944662551}"/>
              </a:ext>
            </a:extLst>
          </p:cNvPr>
          <p:cNvSpPr txBox="1"/>
          <p:nvPr/>
        </p:nvSpPr>
        <p:spPr>
          <a:xfrm>
            <a:off x="238368" y="160916"/>
            <a:ext cx="69149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/>
              <a:t>Components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1717" y="738696"/>
            <a:ext cx="10515600" cy="52506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altLang="zh-CN" dirty="0" err="1" smtClean="0"/>
              <a:t>AdminConsole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Change menu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capture status</a:t>
            </a:r>
            <a:r>
              <a:rPr lang="zh-CN" altLang="en-US" dirty="0"/>
              <a:t>“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camera status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Camera Status</a:t>
            </a:r>
            <a:r>
              <a:rPr lang="en-US" altLang="zh-CN" dirty="0"/>
              <a:t> </a:t>
            </a:r>
            <a:r>
              <a:rPr lang="en-US" altLang="zh-CN" dirty="0" smtClean="0"/>
              <a:t>use a new column to show status of each camera</a:t>
            </a:r>
          </a:p>
          <a:p>
            <a:pPr lvl="3"/>
            <a:r>
              <a:rPr lang="en-US" altLang="zh-CN" dirty="0" smtClean="0"/>
              <a:t>X-</a:t>
            </a:r>
            <a:r>
              <a:rPr lang="en-US" altLang="zh-CN" dirty="0"/>
              <a:t>coordinate </a:t>
            </a:r>
            <a:r>
              <a:rPr lang="en-US" altLang="zh-CN" dirty="0" smtClean="0"/>
              <a:t>shows the time 3hours/72hours(user changeable) to current</a:t>
            </a:r>
          </a:p>
          <a:p>
            <a:pPr lvl="3"/>
            <a:r>
              <a:rPr lang="en-US" altLang="zh-CN" dirty="0" smtClean="0"/>
              <a:t>Y-coordinate shows the time used by both capture and process</a:t>
            </a:r>
          </a:p>
          <a:p>
            <a:pPr lvl="3"/>
            <a:r>
              <a:rPr lang="en-US" altLang="zh-CN" dirty="0" smtClean="0"/>
              <a:t>Graph is showed at the end of each column, and can be maximized by click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8" y="4066412"/>
            <a:ext cx="11712397" cy="17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BD43027A-AC24-4A2D-A729-BB3944662551}"/>
              </a:ext>
            </a:extLst>
          </p:cNvPr>
          <p:cNvSpPr txBox="1"/>
          <p:nvPr/>
        </p:nvSpPr>
        <p:spPr>
          <a:xfrm>
            <a:off x="238368" y="160916"/>
            <a:ext cx="69149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solidFill>
                  <a:prstClr val="black"/>
                </a:solidFill>
              </a:rPr>
              <a:t>Components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1717" y="738696"/>
            <a:ext cx="10515600" cy="52506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11" y="1147233"/>
            <a:ext cx="9965478" cy="512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BD43027A-AC24-4A2D-A729-BB3944662551}"/>
              </a:ext>
            </a:extLst>
          </p:cNvPr>
          <p:cNvSpPr txBox="1"/>
          <p:nvPr/>
        </p:nvSpPr>
        <p:spPr>
          <a:xfrm>
            <a:off x="238368" y="160916"/>
            <a:ext cx="69149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solidFill>
                  <a:prstClr val="black"/>
                </a:solidFill>
              </a:rPr>
              <a:t>Components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1717" y="738696"/>
            <a:ext cx="10515600" cy="52506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err="1" smtClean="0"/>
              <a:t>VideoCapture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Generate a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file after capture is done.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DB_rest_agent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Support “update” operation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Scheduler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Use newly added “update” interface to update processed status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2"/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BD43027A-AC24-4A2D-A729-BB3944662551}"/>
              </a:ext>
            </a:extLst>
          </p:cNvPr>
          <p:cNvSpPr txBox="1"/>
          <p:nvPr/>
        </p:nvSpPr>
        <p:spPr>
          <a:xfrm>
            <a:off x="619125" y="194085"/>
            <a:ext cx="69149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/>
              <a:t>DB </a:t>
            </a:r>
            <a:r>
              <a:rPr lang="en-US" altLang="zh-CN" sz="2800" dirty="0" smtClean="0"/>
              <a:t>Table design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1717" y="73869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347787"/>
            <a:ext cx="10953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BD43027A-AC24-4A2D-A729-BB3944662551}"/>
              </a:ext>
            </a:extLst>
          </p:cNvPr>
          <p:cNvSpPr txBox="1"/>
          <p:nvPr/>
        </p:nvSpPr>
        <p:spPr>
          <a:xfrm>
            <a:off x="238368" y="160916"/>
            <a:ext cx="69149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/>
              <a:t>Components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1717" y="738696"/>
            <a:ext cx="10515600" cy="55014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altLang="zh-CN" dirty="0" smtClean="0"/>
              <a:t>Algorithm Status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Dimension</a:t>
            </a:r>
            <a:r>
              <a:rPr lang="en-US" altLang="zh-CN" dirty="0" smtClean="0"/>
              <a:t>(set boundary)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Algorithm--all algorithms installed on all hosts</a:t>
            </a:r>
          </a:p>
          <a:p>
            <a:pPr lvl="2"/>
            <a:r>
              <a:rPr lang="en-US" altLang="zh-CN" dirty="0" smtClean="0"/>
              <a:t>Host--all hosts</a:t>
            </a:r>
          </a:p>
          <a:p>
            <a:pPr lvl="1"/>
            <a:r>
              <a:rPr lang="en-US" altLang="zh-CN" dirty="0" smtClean="0"/>
              <a:t>Type(status type)</a:t>
            </a:r>
          </a:p>
          <a:p>
            <a:pPr lvl="2"/>
            <a:r>
              <a:rPr lang="en-US" altLang="zh-CN" dirty="0" smtClean="0"/>
              <a:t>Statics</a:t>
            </a:r>
          </a:p>
          <a:p>
            <a:pPr lvl="3"/>
            <a:r>
              <a:rPr lang="en-US" altLang="zh-CN" dirty="0" smtClean="0"/>
              <a:t>Algorithm--shows each algorithm`s pending/finished/error MQs</a:t>
            </a:r>
          </a:p>
          <a:p>
            <a:pPr lvl="3"/>
            <a:r>
              <a:rPr lang="en-US" altLang="zh-CN" dirty="0" smtClean="0"/>
              <a:t>Host-shows each host`s pending/finished/</a:t>
            </a:r>
            <a:r>
              <a:rPr lang="en-US" altLang="zh-CN" dirty="0" err="1" smtClean="0"/>
              <a:t>erros</a:t>
            </a:r>
            <a:r>
              <a:rPr lang="en-US" altLang="zh-CN" dirty="0" smtClean="0"/>
              <a:t> MQs</a:t>
            </a:r>
          </a:p>
          <a:p>
            <a:pPr lvl="2"/>
            <a:r>
              <a:rPr lang="en-US" altLang="zh-CN" dirty="0" smtClean="0"/>
              <a:t>Allocation</a:t>
            </a:r>
          </a:p>
          <a:p>
            <a:pPr lvl="3"/>
            <a:r>
              <a:rPr lang="en-US" altLang="zh-CN" dirty="0" smtClean="0"/>
              <a:t>Algorithm--shows the number of workers allocated to each algorithm </a:t>
            </a:r>
          </a:p>
          <a:p>
            <a:pPr lvl="3"/>
            <a:r>
              <a:rPr lang="en-US" altLang="zh-CN" dirty="0" smtClean="0"/>
              <a:t>Hosts-</a:t>
            </a:r>
            <a:r>
              <a:rPr lang="en-US" altLang="zh-CN" dirty="0"/>
              <a:t>-shows the number of workers(algorithm) runs on each host </a:t>
            </a:r>
          </a:p>
          <a:p>
            <a:pPr lvl="2"/>
            <a:r>
              <a:rPr lang="en-US" altLang="zh-CN" dirty="0" smtClean="0"/>
              <a:t>Throughput</a:t>
            </a:r>
          </a:p>
          <a:p>
            <a:pPr lvl="3"/>
            <a:r>
              <a:rPr lang="en-US" altLang="zh-CN" dirty="0" smtClean="0"/>
              <a:t>Algorithm—shows the throughput of each algorithm</a:t>
            </a:r>
          </a:p>
          <a:p>
            <a:pPr lvl="3"/>
            <a:r>
              <a:rPr lang="en-US" altLang="zh-CN" dirty="0" smtClean="0"/>
              <a:t>Hosts—shows the throughput of each host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87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BD43027A-AC24-4A2D-A729-BB3944662551}"/>
              </a:ext>
            </a:extLst>
          </p:cNvPr>
          <p:cNvSpPr txBox="1"/>
          <p:nvPr/>
        </p:nvSpPr>
        <p:spPr>
          <a:xfrm>
            <a:off x="238368" y="160916"/>
            <a:ext cx="69149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/>
              <a:t>Components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1717" y="738696"/>
            <a:ext cx="10515600" cy="55014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17" y="639840"/>
            <a:ext cx="4887355" cy="29860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76" y="639840"/>
            <a:ext cx="5333637" cy="24739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17" y="3724792"/>
            <a:ext cx="4887355" cy="28287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376" y="3247494"/>
            <a:ext cx="5480742" cy="33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BD43027A-AC24-4A2D-A729-BB3944662551}"/>
              </a:ext>
            </a:extLst>
          </p:cNvPr>
          <p:cNvSpPr txBox="1"/>
          <p:nvPr/>
        </p:nvSpPr>
        <p:spPr>
          <a:xfrm>
            <a:off x="238368" y="160916"/>
            <a:ext cx="69149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DB Table design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95222" y="641047"/>
            <a:ext cx="10515600" cy="55014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altLang="zh-CN" dirty="0" err="1" smtClean="0"/>
              <a:t>vm_etcd</a:t>
            </a:r>
            <a:r>
              <a:rPr lang="en-US" altLang="zh-CN" dirty="0" smtClean="0"/>
              <a:t> designs</a:t>
            </a:r>
          </a:p>
          <a:p>
            <a:pPr lvl="1"/>
            <a:r>
              <a:rPr lang="en-US" altLang="zh-CN" dirty="0" smtClean="0"/>
              <a:t>Statics</a:t>
            </a:r>
          </a:p>
          <a:p>
            <a:pPr marL="457200" lvl="1" indent="0">
              <a:buNone/>
            </a:pPr>
            <a:r>
              <a:rPr lang="en-US" altLang="zh-CN" dirty="0" smtClean="0"/>
              <a:t>	Algorithm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Host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61144"/>
              </p:ext>
            </p:extLst>
          </p:nvPr>
        </p:nvGraphicFramePr>
        <p:xfrm>
          <a:off x="1898542" y="4449929"/>
          <a:ext cx="5676900" cy="367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0610"/>
                <a:gridCol w="866290"/>
              </a:tblGrid>
              <a:tr h="190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db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deepnorth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capturehost</a:t>
                      </a:r>
                      <a:r>
                        <a:rPr lang="en-US" sz="1100" u="none" strike="noStrike" dirty="0">
                          <a:effectLst/>
                        </a:rPr>
                        <a:t>/${host-name}/${camera-id}/status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status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str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36087"/>
              </p:ext>
            </p:extLst>
          </p:nvPr>
        </p:nvGraphicFramePr>
        <p:xfrm>
          <a:off x="1890792" y="2535886"/>
          <a:ext cx="81026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7867"/>
                <a:gridCol w="1894733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/db/deepnorth/scheduler/statistics/algorithoms/${algo-name}/pending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pending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db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deepnorth</a:t>
                      </a:r>
                      <a:r>
                        <a:rPr lang="en-US" sz="1100" u="none" strike="noStrike" dirty="0">
                          <a:effectLst/>
                        </a:rPr>
                        <a:t>/scheduler/statistics/</a:t>
                      </a:r>
                      <a:r>
                        <a:rPr lang="en-US" sz="1100" u="none" strike="noStrike" dirty="0" err="1">
                          <a:effectLst/>
                        </a:rPr>
                        <a:t>algorithoms</a:t>
                      </a:r>
                      <a:r>
                        <a:rPr lang="en-US" sz="1100" u="none" strike="noStrike" dirty="0">
                          <a:effectLst/>
                        </a:rPr>
                        <a:t>/${</a:t>
                      </a:r>
                      <a:r>
                        <a:rPr lang="en-US" sz="1100" u="none" strike="noStrike" dirty="0" err="1">
                          <a:effectLst/>
                        </a:rPr>
                        <a:t>algo</a:t>
                      </a:r>
                      <a:r>
                        <a:rPr lang="en-US" sz="1100" u="none" strike="noStrike" dirty="0">
                          <a:effectLst/>
                        </a:rPr>
                        <a:t>-name}/error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error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/db/deepnorth/scheduler/statistics/algorithoms/${algo-name}/${type}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finished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6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f19d671895dd02db333b5db894af6a5ddd8ad21"/>
</p:tagLst>
</file>

<file path=ppt/theme/theme1.xml><?xml version="1.0" encoding="utf-8"?>
<a:theme xmlns:a="http://schemas.openxmlformats.org/drawingml/2006/main" name="1_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5111</TotalTime>
  <Words>295</Words>
  <Application>Microsoft Office PowerPoint</Application>
  <PresentationFormat>宽屏</PresentationFormat>
  <Paragraphs>113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DengXian</vt:lpstr>
      <vt:lpstr>Helvetica Neue Light</vt:lpstr>
      <vt:lpstr>宋体</vt:lpstr>
      <vt:lpstr>微软雅黑</vt:lpstr>
      <vt:lpstr>Arial</vt:lpstr>
      <vt:lpstr>Calibri</vt:lpstr>
      <vt:lpstr>Calibri Light</vt:lpstr>
      <vt:lpstr>Wingdings</vt:lpstr>
      <vt:lpstr>1_WWW.1PPT.COM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www.1ppt.com</dc:subject>
  <dc:creator>www.1ppt.com</dc:creator>
  <dc:description>www.1ppt.com</dc:description>
  <cp:lastModifiedBy>iCura</cp:lastModifiedBy>
  <cp:revision>567</cp:revision>
  <dcterms:created xsi:type="dcterms:W3CDTF">2014-12-01T05:17:24Z</dcterms:created>
  <dcterms:modified xsi:type="dcterms:W3CDTF">2019-03-20T06:16:44Z</dcterms:modified>
</cp:coreProperties>
</file>