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2"/>
  </p:notesMasterIdLst>
  <p:sldIdLst>
    <p:sldId id="272" r:id="rId2"/>
    <p:sldId id="257" r:id="rId3"/>
    <p:sldId id="273" r:id="rId4"/>
    <p:sldId id="263" r:id="rId5"/>
    <p:sldId id="281" r:id="rId6"/>
    <p:sldId id="283" r:id="rId7"/>
    <p:sldId id="284" r:id="rId8"/>
    <p:sldId id="282" r:id="rId9"/>
    <p:sldId id="280" r:id="rId10"/>
    <p:sldId id="275"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vjm" initials="l" lastIdx="1" clrIdx="0">
    <p:extLst>
      <p:ext uri="{19B8F6BF-5375-455C-9EA6-DF929625EA0E}">
        <p15:presenceInfo xmlns:p15="http://schemas.microsoft.com/office/powerpoint/2012/main" userId="lvj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652" autoAdjust="0"/>
    <p:restoredTop sz="93080" autoAdjust="0"/>
  </p:normalViewPr>
  <p:slideViewPr>
    <p:cSldViewPr snapToGrid="0">
      <p:cViewPr varScale="1">
        <p:scale>
          <a:sx n="89" d="100"/>
          <a:sy n="89" d="100"/>
        </p:scale>
        <p:origin x="26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2564C6-D7A0-472D-B6D4-FA0253C6DD62}" type="datetimeFigureOut">
              <a:rPr lang="zh-CN" altLang="en-US" smtClean="0"/>
              <a:t>2018/10/10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98D96F-2037-4265-9FB8-0C9B5F13897E}" type="slidenum">
              <a:rPr lang="zh-CN" altLang="en-US" smtClean="0"/>
              <a:t>‹#›</a:t>
            </a:fld>
            <a:endParaRPr lang="zh-CN" altLang="en-US"/>
          </a:p>
        </p:txBody>
      </p:sp>
    </p:spTree>
    <p:extLst>
      <p:ext uri="{BB962C8B-B14F-4D97-AF65-F5344CB8AC3E}">
        <p14:creationId xmlns:p14="http://schemas.microsoft.com/office/powerpoint/2010/main" val="2553343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F181CF-A35A-9547-A2E2-86F2431915C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93257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98D96F-2037-4265-9FB8-0C9B5F13897E}" type="slidenum">
              <a:rPr lang="zh-CN" altLang="en-US" smtClean="0"/>
              <a:t>2</a:t>
            </a:fld>
            <a:endParaRPr lang="zh-CN" altLang="en-US"/>
          </a:p>
        </p:txBody>
      </p:sp>
    </p:spTree>
    <p:extLst>
      <p:ext uri="{BB962C8B-B14F-4D97-AF65-F5344CB8AC3E}">
        <p14:creationId xmlns:p14="http://schemas.microsoft.com/office/powerpoint/2010/main" val="1882662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Auto start:</a:t>
            </a:r>
            <a:br>
              <a:rPr lang="en-US" altLang="zh-CN"/>
            </a:br>
            <a:r>
              <a:rPr lang="en-US" altLang="zh-CN"/>
              <a:t>https://blog.csdn.net/jjwen/article/details/51453431</a:t>
            </a:r>
            <a:endParaRPr lang="zh-CN" altLang="en-US"/>
          </a:p>
        </p:txBody>
      </p:sp>
      <p:sp>
        <p:nvSpPr>
          <p:cNvPr id="4" name="灯片编号占位符 3"/>
          <p:cNvSpPr>
            <a:spLocks noGrp="1"/>
          </p:cNvSpPr>
          <p:nvPr>
            <p:ph type="sldNum" sz="quarter" idx="10"/>
          </p:nvPr>
        </p:nvSpPr>
        <p:spPr/>
        <p:txBody>
          <a:bodyPr/>
          <a:lstStyle/>
          <a:p>
            <a:fld id="{3898D96F-2037-4265-9FB8-0C9B5F13897E}" type="slidenum">
              <a:rPr lang="zh-CN" altLang="en-US" smtClean="0"/>
              <a:t>4</a:t>
            </a:fld>
            <a:endParaRPr lang="zh-CN" altLang="en-US"/>
          </a:p>
        </p:txBody>
      </p:sp>
    </p:spTree>
    <p:extLst>
      <p:ext uri="{BB962C8B-B14F-4D97-AF65-F5344CB8AC3E}">
        <p14:creationId xmlns:p14="http://schemas.microsoft.com/office/powerpoint/2010/main" val="3340429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1F932A1-DC6E-4CE5-A58C-81DBEED7D6C0}" type="datetimeFigureOut">
              <a:rPr lang="zh-CN" altLang="en-US" smtClean="0"/>
              <a:t>2018/10/10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98FB185-33C6-4E36-9002-EBD50A680C45}"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6889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1F932A1-DC6E-4CE5-A58C-81DBEED7D6C0}" type="datetimeFigureOut">
              <a:rPr lang="zh-CN" altLang="en-US" smtClean="0"/>
              <a:t>2018/10/10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98FB185-33C6-4E36-9002-EBD50A680C45}" type="slidenum">
              <a:rPr lang="zh-CN" altLang="en-US" smtClean="0"/>
              <a:t>‹#›</a:t>
            </a:fld>
            <a:endParaRPr lang="zh-CN" altLang="en-US"/>
          </a:p>
        </p:txBody>
      </p:sp>
    </p:spTree>
    <p:extLst>
      <p:ext uri="{BB962C8B-B14F-4D97-AF65-F5344CB8AC3E}">
        <p14:creationId xmlns:p14="http://schemas.microsoft.com/office/powerpoint/2010/main" val="3286731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1F932A1-DC6E-4CE5-A58C-81DBEED7D6C0}" type="datetimeFigureOut">
              <a:rPr lang="zh-CN" altLang="en-US" smtClean="0"/>
              <a:t>2018/10/10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98FB185-33C6-4E36-9002-EBD50A680C45}" type="slidenum">
              <a:rPr lang="zh-CN" altLang="en-US" smtClean="0"/>
              <a:t>‹#›</a:t>
            </a:fld>
            <a:endParaRPr lang="zh-CN" altLang="en-US"/>
          </a:p>
        </p:txBody>
      </p:sp>
    </p:spTree>
    <p:extLst>
      <p:ext uri="{BB962C8B-B14F-4D97-AF65-F5344CB8AC3E}">
        <p14:creationId xmlns:p14="http://schemas.microsoft.com/office/powerpoint/2010/main" val="22061601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bg>
      <p:bgPr>
        <a:solidFill>
          <a:srgbClr val="031C40"/>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10617FC-AC5C-9844-85C6-EA1D18BE3AA6}" type="datetimeFigureOut">
              <a:rPr lang="en-US" smtClean="0"/>
              <a:t>10/10/2018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0FEDE3-29C4-E149-B6A3-523A33A4A0C0}" type="slidenum">
              <a:rPr lang="en-US" smtClean="0"/>
              <a:t>‹#›</a:t>
            </a:fld>
            <a:endParaRPr lang="en-US" dirty="0"/>
          </a:p>
        </p:txBody>
      </p:sp>
      <p:pic>
        <p:nvPicPr>
          <p:cNvPr id="9" name="Picture 8"/>
          <p:cNvPicPr>
            <a:picLocks noChangeAspect="1"/>
          </p:cNvPicPr>
          <p:nvPr userDrawn="1"/>
        </p:nvPicPr>
        <p:blipFill>
          <a:blip r:embed="rId2"/>
          <a:stretch>
            <a:fillRect/>
          </a:stretch>
        </p:blipFill>
        <p:spPr>
          <a:xfrm>
            <a:off x="3848157" y="3744456"/>
            <a:ext cx="4224568" cy="313657"/>
          </a:xfrm>
          <a:prstGeom prst="rect">
            <a:avLst/>
          </a:prstGeom>
        </p:spPr>
      </p:pic>
      <p:pic>
        <p:nvPicPr>
          <p:cNvPr id="3" name="Picture 2"/>
          <p:cNvPicPr>
            <a:picLocks noChangeAspect="1"/>
          </p:cNvPicPr>
          <p:nvPr userDrawn="1"/>
        </p:nvPicPr>
        <p:blipFill>
          <a:blip r:embed="rId3"/>
          <a:stretch>
            <a:fillRect/>
          </a:stretch>
        </p:blipFill>
        <p:spPr>
          <a:xfrm>
            <a:off x="3039533" y="1147333"/>
            <a:ext cx="6420556" cy="2576273"/>
          </a:xfrm>
          <a:prstGeom prst="rect">
            <a:avLst/>
          </a:prstGeom>
        </p:spPr>
      </p:pic>
    </p:spTree>
    <p:extLst>
      <p:ext uri="{BB962C8B-B14F-4D97-AF65-F5344CB8AC3E}">
        <p14:creationId xmlns:p14="http://schemas.microsoft.com/office/powerpoint/2010/main" val="2587720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1F932A1-DC6E-4CE5-A58C-81DBEED7D6C0}" type="datetimeFigureOut">
              <a:rPr lang="zh-CN" altLang="en-US" smtClean="0"/>
              <a:t>2018/10/10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98FB185-33C6-4E36-9002-EBD50A680C45}" type="slidenum">
              <a:rPr lang="zh-CN" altLang="en-US" smtClean="0"/>
              <a:t>‹#›</a:t>
            </a:fld>
            <a:endParaRPr lang="zh-CN" altLang="en-US"/>
          </a:p>
        </p:txBody>
      </p:sp>
    </p:spTree>
    <p:extLst>
      <p:ext uri="{BB962C8B-B14F-4D97-AF65-F5344CB8AC3E}">
        <p14:creationId xmlns:p14="http://schemas.microsoft.com/office/powerpoint/2010/main" val="3574468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1F932A1-DC6E-4CE5-A58C-81DBEED7D6C0}" type="datetimeFigureOut">
              <a:rPr lang="zh-CN" altLang="en-US" smtClean="0"/>
              <a:t>2018/10/10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98FB185-33C6-4E36-9002-EBD50A680C45}"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375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1F932A1-DC6E-4CE5-A58C-81DBEED7D6C0}" type="datetimeFigureOut">
              <a:rPr lang="zh-CN" altLang="en-US" smtClean="0"/>
              <a:t>2018/10/10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98FB185-33C6-4E36-9002-EBD50A680C45}" type="slidenum">
              <a:rPr lang="zh-CN" altLang="en-US" smtClean="0"/>
              <a:t>‹#›</a:t>
            </a:fld>
            <a:endParaRPr lang="zh-CN" altLang="en-US"/>
          </a:p>
        </p:txBody>
      </p:sp>
    </p:spTree>
    <p:extLst>
      <p:ext uri="{BB962C8B-B14F-4D97-AF65-F5344CB8AC3E}">
        <p14:creationId xmlns:p14="http://schemas.microsoft.com/office/powerpoint/2010/main" val="3562870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E1F932A1-DC6E-4CE5-A58C-81DBEED7D6C0}" type="datetimeFigureOut">
              <a:rPr lang="zh-CN" altLang="en-US" smtClean="0"/>
              <a:t>2018/10/10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98FB185-33C6-4E36-9002-EBD50A680C45}" type="slidenum">
              <a:rPr lang="zh-CN" altLang="en-US" smtClean="0"/>
              <a:t>‹#›</a:t>
            </a:fld>
            <a:endParaRPr lang="zh-CN" altLang="en-US"/>
          </a:p>
        </p:txBody>
      </p:sp>
    </p:spTree>
    <p:extLst>
      <p:ext uri="{BB962C8B-B14F-4D97-AF65-F5344CB8AC3E}">
        <p14:creationId xmlns:p14="http://schemas.microsoft.com/office/powerpoint/2010/main" val="1089498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1F932A1-DC6E-4CE5-A58C-81DBEED7D6C0}" type="datetimeFigureOut">
              <a:rPr lang="zh-CN" altLang="en-US" smtClean="0"/>
              <a:t>2018/10/10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98FB185-33C6-4E36-9002-EBD50A680C45}" type="slidenum">
              <a:rPr lang="zh-CN" altLang="en-US" smtClean="0"/>
              <a:t>‹#›</a:t>
            </a:fld>
            <a:endParaRPr lang="zh-CN" altLang="en-US"/>
          </a:p>
        </p:txBody>
      </p:sp>
    </p:spTree>
    <p:extLst>
      <p:ext uri="{BB962C8B-B14F-4D97-AF65-F5344CB8AC3E}">
        <p14:creationId xmlns:p14="http://schemas.microsoft.com/office/powerpoint/2010/main" val="2570546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1F932A1-DC6E-4CE5-A58C-81DBEED7D6C0}" type="datetimeFigureOut">
              <a:rPr lang="zh-CN" altLang="en-US" smtClean="0"/>
              <a:t>2018/10/10</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198FB185-33C6-4E36-9002-EBD50A680C45}" type="slidenum">
              <a:rPr lang="zh-CN" altLang="en-US" smtClean="0"/>
              <a:t>‹#›</a:t>
            </a:fld>
            <a:endParaRPr lang="zh-CN" altLang="en-US"/>
          </a:p>
        </p:txBody>
      </p:sp>
    </p:spTree>
    <p:extLst>
      <p:ext uri="{BB962C8B-B14F-4D97-AF65-F5344CB8AC3E}">
        <p14:creationId xmlns:p14="http://schemas.microsoft.com/office/powerpoint/2010/main" val="454719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1F932A1-DC6E-4CE5-A58C-81DBEED7D6C0}" type="datetimeFigureOut">
              <a:rPr lang="zh-CN" altLang="en-US" smtClean="0"/>
              <a:t>2018/10/10</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98FB185-33C6-4E36-9002-EBD50A680C45}" type="slidenum">
              <a:rPr lang="zh-CN" altLang="en-US" smtClean="0"/>
              <a:t>‹#›</a:t>
            </a:fld>
            <a:endParaRPr lang="zh-CN" altLang="en-US"/>
          </a:p>
        </p:txBody>
      </p:sp>
    </p:spTree>
    <p:extLst>
      <p:ext uri="{BB962C8B-B14F-4D97-AF65-F5344CB8AC3E}">
        <p14:creationId xmlns:p14="http://schemas.microsoft.com/office/powerpoint/2010/main" val="1827456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1F932A1-DC6E-4CE5-A58C-81DBEED7D6C0}" type="datetimeFigureOut">
              <a:rPr lang="zh-CN" altLang="en-US" smtClean="0"/>
              <a:t>2018/10/10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98FB185-33C6-4E36-9002-EBD50A680C45}" type="slidenum">
              <a:rPr lang="zh-CN" altLang="en-US" smtClean="0"/>
              <a:t>‹#›</a:t>
            </a:fld>
            <a:endParaRPr lang="zh-CN" altLang="en-US"/>
          </a:p>
        </p:txBody>
      </p:sp>
    </p:spTree>
    <p:extLst>
      <p:ext uri="{BB962C8B-B14F-4D97-AF65-F5344CB8AC3E}">
        <p14:creationId xmlns:p14="http://schemas.microsoft.com/office/powerpoint/2010/main" val="1577054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1F932A1-DC6E-4CE5-A58C-81DBEED7D6C0}" type="datetimeFigureOut">
              <a:rPr lang="zh-CN" altLang="en-US" smtClean="0"/>
              <a:t>2018/10/10</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98FB185-33C6-4E36-9002-EBD50A680C45}"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607013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xmlns="" id="{731BB8E9-DE4C-4F29-ADBB-889CDB824471}"/>
              </a:ext>
            </a:extLst>
          </p:cNvPr>
          <p:cNvSpPr txBox="1"/>
          <p:nvPr/>
        </p:nvSpPr>
        <p:spPr>
          <a:xfrm>
            <a:off x="811212" y="4400320"/>
            <a:ext cx="10569575" cy="1446550"/>
          </a:xfrm>
          <a:prstGeom prst="rect">
            <a:avLst/>
          </a:prstGeom>
          <a:noFill/>
        </p:spPr>
        <p:txBody>
          <a:bodyPr>
            <a:spAutoFit/>
          </a:bodyPr>
          <a:lstStyle/>
          <a:p>
            <a:pPr lvl="0" algn="ctr">
              <a:defRPr/>
            </a:pPr>
            <a:r>
              <a:rPr lang="en-US" altLang="zh-CN" sz="4400" b="1" dirty="0" smtClean="0">
                <a:solidFill>
                  <a:schemeClr val="bg2"/>
                </a:solidFill>
              </a:rPr>
              <a:t>Fine-grained deep-learning algorithm scheduling</a:t>
            </a:r>
            <a:endParaRPr kumimoji="0" lang="zh-CN" altLang="en-US" sz="4400" b="1" i="0" u="none" strike="noStrike" kern="1200" cap="none" spc="0" normalizeH="0" baseline="0" noProof="0" dirty="0">
              <a:ln>
                <a:noFill/>
              </a:ln>
              <a:effectLst/>
              <a:uLnTx/>
              <a:uFillTx/>
              <a:latin typeface="Calibri"/>
              <a:ea typeface="微软雅黑" panose="020B0503020204020204" pitchFamily="34" charset="-122"/>
            </a:endParaRPr>
          </a:p>
        </p:txBody>
      </p:sp>
      <p:sp>
        <p:nvSpPr>
          <p:cNvPr id="3" name="文本框 2">
            <a:extLst>
              <a:ext uri="{FF2B5EF4-FFF2-40B4-BE49-F238E27FC236}">
                <a16:creationId xmlns:a16="http://schemas.microsoft.com/office/drawing/2014/main" xmlns="" id="{731BB8E9-DE4C-4F29-ADBB-889CDB824471}"/>
              </a:ext>
            </a:extLst>
          </p:cNvPr>
          <p:cNvSpPr txBox="1"/>
          <p:nvPr/>
        </p:nvSpPr>
        <p:spPr>
          <a:xfrm>
            <a:off x="811212" y="5169761"/>
            <a:ext cx="10569575" cy="584775"/>
          </a:xfrm>
          <a:prstGeom prst="rect">
            <a:avLst/>
          </a:prstGeom>
          <a:noFill/>
        </p:spPr>
        <p:txBody>
          <a:bodyPr>
            <a:spAutoFit/>
          </a:bodyPr>
          <a:lstStyle/>
          <a:p>
            <a:pPr lvl="0" algn="r">
              <a:defRPr/>
            </a:pPr>
            <a:r>
              <a:rPr lang="en-US" altLang="zh-CN" sz="1600" dirty="0" err="1">
                <a:solidFill>
                  <a:schemeClr val="bg2">
                    <a:lumMod val="90000"/>
                  </a:schemeClr>
                </a:solidFill>
              </a:rPr>
              <a:t>Jinming</a:t>
            </a:r>
            <a:r>
              <a:rPr lang="en-US" altLang="zh-CN" sz="1600" dirty="0">
                <a:solidFill>
                  <a:schemeClr val="bg2">
                    <a:lumMod val="90000"/>
                  </a:schemeClr>
                </a:solidFill>
              </a:rPr>
              <a:t> </a:t>
            </a:r>
            <a:r>
              <a:rPr lang="en-US" altLang="zh-CN" sz="1600" dirty="0" err="1">
                <a:solidFill>
                  <a:schemeClr val="bg2">
                    <a:lumMod val="90000"/>
                  </a:schemeClr>
                </a:solidFill>
              </a:rPr>
              <a:t>Lv</a:t>
            </a:r>
            <a:r>
              <a:rPr lang="en-US" altLang="zh-CN" sz="1600" dirty="0">
                <a:solidFill>
                  <a:schemeClr val="bg2">
                    <a:lumMod val="90000"/>
                  </a:schemeClr>
                </a:solidFill>
              </a:rPr>
              <a:t> </a:t>
            </a:r>
          </a:p>
          <a:p>
            <a:pPr lvl="0" algn="r">
              <a:defRPr/>
            </a:pPr>
            <a:r>
              <a:rPr lang="en-US" altLang="zh-CN" sz="1600" dirty="0" smtClean="0">
                <a:solidFill>
                  <a:schemeClr val="bg2">
                    <a:lumMod val="90000"/>
                  </a:schemeClr>
                </a:solidFill>
              </a:rPr>
              <a:t>2018-09-20</a:t>
            </a:r>
            <a:endParaRPr kumimoji="0" lang="zh-CN" altLang="en-US" sz="1600" i="0" u="none" strike="noStrike" kern="1200" cap="none" spc="0" normalizeH="0" baseline="0" noProof="0" dirty="0">
              <a:ln>
                <a:noFill/>
              </a:ln>
              <a:solidFill>
                <a:schemeClr val="bg2">
                  <a:lumMod val="90000"/>
                </a:schemeClr>
              </a:solidFill>
              <a:effectLst/>
              <a:uLnTx/>
              <a:uFillTx/>
              <a:latin typeface="Calibri"/>
              <a:ea typeface="微软雅黑" panose="020B0503020204020204" pitchFamily="34" charset="-122"/>
            </a:endParaRPr>
          </a:p>
        </p:txBody>
      </p:sp>
    </p:spTree>
    <p:extLst>
      <p:ext uri="{BB962C8B-B14F-4D97-AF65-F5344CB8AC3E}">
        <p14:creationId xmlns:p14="http://schemas.microsoft.com/office/powerpoint/2010/main" val="3657411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A2AFBF6-EBE6-48C1-B070-F30F4D92673D}"/>
              </a:ext>
            </a:extLst>
          </p:cNvPr>
          <p:cNvSpPr>
            <a:spLocks noGrp="1"/>
          </p:cNvSpPr>
          <p:nvPr>
            <p:ph type="title"/>
          </p:nvPr>
        </p:nvSpPr>
        <p:spPr/>
        <p:txBody>
          <a:bodyPr/>
          <a:lstStyle/>
          <a:p>
            <a:r>
              <a:rPr lang="en-US" altLang="zh-CN" dirty="0"/>
              <a:t>Deployment</a:t>
            </a:r>
            <a:endParaRPr lang="zh-CN" altLang="en-US" dirty="0"/>
          </a:p>
        </p:txBody>
      </p:sp>
      <p:sp>
        <p:nvSpPr>
          <p:cNvPr id="3" name="内容占位符 2">
            <a:extLst>
              <a:ext uri="{FF2B5EF4-FFF2-40B4-BE49-F238E27FC236}">
                <a16:creationId xmlns:a16="http://schemas.microsoft.com/office/drawing/2014/main" xmlns="" id="{49B08E34-2E2B-42EB-831A-802CE4048EDD}"/>
              </a:ext>
            </a:extLst>
          </p:cNvPr>
          <p:cNvSpPr>
            <a:spLocks noGrp="1"/>
          </p:cNvSpPr>
          <p:nvPr>
            <p:ph idx="1"/>
          </p:nvPr>
        </p:nvSpPr>
        <p:spPr/>
        <p:txBody>
          <a:bodyPr/>
          <a:lstStyle/>
          <a:p>
            <a:r>
              <a:rPr lang="fr-FR" altLang="zh-CN" dirty="0" smtClean="0"/>
              <a:t>Scheduler is started by application manager</a:t>
            </a:r>
          </a:p>
        </p:txBody>
      </p:sp>
      <p:pic>
        <p:nvPicPr>
          <p:cNvPr id="5" name="图片 4"/>
          <p:cNvPicPr>
            <a:picLocks noChangeAspect="1"/>
          </p:cNvPicPr>
          <p:nvPr/>
        </p:nvPicPr>
        <p:blipFill>
          <a:blip r:embed="rId2"/>
          <a:stretch>
            <a:fillRect/>
          </a:stretch>
        </p:blipFill>
        <p:spPr>
          <a:xfrm>
            <a:off x="3528300" y="2624668"/>
            <a:ext cx="4981575" cy="3352800"/>
          </a:xfrm>
          <a:prstGeom prst="rect">
            <a:avLst/>
          </a:prstGeom>
        </p:spPr>
      </p:pic>
    </p:spTree>
    <p:extLst>
      <p:ext uri="{BB962C8B-B14F-4D97-AF65-F5344CB8AC3E}">
        <p14:creationId xmlns:p14="http://schemas.microsoft.com/office/powerpoint/2010/main" val="2447313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Backgroud</a:t>
            </a:r>
            <a:endParaRPr lang="zh-CN" altLang="en-US"/>
          </a:p>
        </p:txBody>
      </p:sp>
      <p:sp>
        <p:nvSpPr>
          <p:cNvPr id="3" name="内容占位符 2"/>
          <p:cNvSpPr>
            <a:spLocks noGrp="1"/>
          </p:cNvSpPr>
          <p:nvPr>
            <p:ph idx="1"/>
          </p:nvPr>
        </p:nvSpPr>
        <p:spPr/>
        <p:txBody>
          <a:bodyPr>
            <a:normAutofit/>
          </a:bodyPr>
          <a:lstStyle/>
          <a:p>
            <a:r>
              <a:rPr lang="en-US" altLang="zh-CN" dirty="0" smtClean="0">
                <a:solidFill>
                  <a:schemeClr val="tx1"/>
                </a:solidFill>
              </a:rPr>
              <a:t>Currently,  one customer may have many kinds of </a:t>
            </a:r>
            <a:r>
              <a:rPr lang="en-US" altLang="zh-CN" dirty="0" err="1" smtClean="0">
                <a:solidFill>
                  <a:schemeClr val="tx1"/>
                </a:solidFill>
              </a:rPr>
              <a:t>algo</a:t>
            </a:r>
            <a:r>
              <a:rPr lang="en-US" altLang="zh-CN" dirty="0" smtClean="0">
                <a:solidFill>
                  <a:schemeClr val="tx1"/>
                </a:solidFill>
              </a:rPr>
              <a:t> to process, different </a:t>
            </a:r>
            <a:r>
              <a:rPr lang="en-US" altLang="zh-CN" dirty="0" err="1" smtClean="0">
                <a:solidFill>
                  <a:schemeClr val="tx1"/>
                </a:solidFill>
              </a:rPr>
              <a:t>algo</a:t>
            </a:r>
            <a:r>
              <a:rPr lang="en-US" altLang="zh-CN" dirty="0" smtClean="0">
                <a:solidFill>
                  <a:schemeClr val="tx1"/>
                </a:solidFill>
              </a:rPr>
              <a:t> have different resource cost, it’s hard to balance those video/pic data and GPU resources.</a:t>
            </a:r>
            <a:endParaRPr lang="zh-CN" altLang="en-US" dirty="0">
              <a:solidFill>
                <a:schemeClr val="tx1"/>
              </a:solidFill>
            </a:endParaRPr>
          </a:p>
        </p:txBody>
      </p:sp>
    </p:spTree>
    <p:extLst>
      <p:ext uri="{BB962C8B-B14F-4D97-AF65-F5344CB8AC3E}">
        <p14:creationId xmlns:p14="http://schemas.microsoft.com/office/powerpoint/2010/main" val="3633702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81F6C45-AF54-405B-9A2F-FCA7E258544D}"/>
              </a:ext>
            </a:extLst>
          </p:cNvPr>
          <p:cNvSpPr>
            <a:spLocks noGrp="1"/>
          </p:cNvSpPr>
          <p:nvPr>
            <p:ph type="title"/>
          </p:nvPr>
        </p:nvSpPr>
        <p:spPr>
          <a:xfrm>
            <a:off x="4220806" y="-813913"/>
            <a:ext cx="10058400" cy="1450757"/>
          </a:xfrm>
        </p:spPr>
        <p:txBody>
          <a:bodyPr/>
          <a:lstStyle/>
          <a:p>
            <a:r>
              <a:rPr lang="en-US" altLang="zh-CN" dirty="0" smtClean="0"/>
              <a:t>Architecture</a:t>
            </a:r>
            <a:endParaRPr lang="zh-CN" altLang="en-US" dirty="0"/>
          </a:p>
        </p:txBody>
      </p:sp>
      <p:sp>
        <p:nvSpPr>
          <p:cNvPr id="3" name="内容占位符 2">
            <a:extLst>
              <a:ext uri="{FF2B5EF4-FFF2-40B4-BE49-F238E27FC236}">
                <a16:creationId xmlns:a16="http://schemas.microsoft.com/office/drawing/2014/main" xmlns="" id="{D471AF97-99CC-40ED-8F3B-1FBBA976246B}"/>
              </a:ext>
            </a:extLst>
          </p:cNvPr>
          <p:cNvSpPr>
            <a:spLocks noGrp="1"/>
          </p:cNvSpPr>
          <p:nvPr>
            <p:ph idx="1"/>
          </p:nvPr>
        </p:nvSpPr>
        <p:spPr/>
        <p:txBody>
          <a:bodyPr/>
          <a:lstStyle/>
          <a:p>
            <a:r>
              <a:rPr lang="en-US" altLang="zh-CN" dirty="0" smtClean="0"/>
              <a:t>1. </a:t>
            </a:r>
            <a:r>
              <a:rPr lang="en-US" altLang="zh-CN" smtClean="0"/>
              <a:t>Each GPU host </a:t>
            </a:r>
            <a:r>
              <a:rPr lang="en-US" altLang="zh-CN" dirty="0" smtClean="0"/>
              <a:t>deploy one Scheduler</a:t>
            </a:r>
          </a:p>
          <a:p>
            <a:r>
              <a:rPr lang="en-US" altLang="zh-CN" dirty="0" smtClean="0"/>
              <a:t>2. Scheduler monitor MQ to consumer data</a:t>
            </a:r>
            <a:endParaRPr lang="en-US" altLang="zh-CN" dirty="0"/>
          </a:p>
          <a:p>
            <a:endParaRPr lang="en-US" altLang="zh-CN" dirty="0" smtClean="0"/>
          </a:p>
        </p:txBody>
      </p:sp>
      <p:pic>
        <p:nvPicPr>
          <p:cNvPr id="5" name="图片 4"/>
          <p:cNvPicPr>
            <a:picLocks noChangeAspect="1"/>
          </p:cNvPicPr>
          <p:nvPr/>
        </p:nvPicPr>
        <p:blipFill>
          <a:blip r:embed="rId2"/>
          <a:stretch>
            <a:fillRect/>
          </a:stretch>
        </p:blipFill>
        <p:spPr>
          <a:xfrm>
            <a:off x="2237209" y="3610470"/>
            <a:ext cx="7778542" cy="2755167"/>
          </a:xfrm>
          <a:prstGeom prst="rect">
            <a:avLst/>
          </a:prstGeom>
        </p:spPr>
      </p:pic>
    </p:spTree>
    <p:extLst>
      <p:ext uri="{BB962C8B-B14F-4D97-AF65-F5344CB8AC3E}">
        <p14:creationId xmlns:p14="http://schemas.microsoft.com/office/powerpoint/2010/main" val="1111365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Pain point</a:t>
            </a:r>
            <a:endParaRPr lang="zh-CN" altLang="en-US" dirty="0"/>
          </a:p>
        </p:txBody>
      </p:sp>
      <p:sp>
        <p:nvSpPr>
          <p:cNvPr id="3" name="内容占位符 2"/>
          <p:cNvSpPr>
            <a:spLocks noGrp="1"/>
          </p:cNvSpPr>
          <p:nvPr>
            <p:ph idx="1"/>
          </p:nvPr>
        </p:nvSpPr>
        <p:spPr/>
        <p:txBody>
          <a:bodyPr/>
          <a:lstStyle/>
          <a:p>
            <a:r>
              <a:rPr lang="en-US" altLang="zh-CN" dirty="0" err="1" smtClean="0"/>
              <a:t>Algo</a:t>
            </a:r>
            <a:r>
              <a:rPr lang="en-US" altLang="zh-CN" dirty="0" smtClean="0"/>
              <a:t> number is not fixed (2-10)</a:t>
            </a:r>
          </a:p>
          <a:p>
            <a:r>
              <a:rPr lang="en-US" altLang="zh-CN" dirty="0" smtClean="0"/>
              <a:t>Each </a:t>
            </a:r>
            <a:r>
              <a:rPr lang="en-US" altLang="zh-CN" dirty="0" err="1" smtClean="0"/>
              <a:t>algo</a:t>
            </a:r>
            <a:r>
              <a:rPr lang="en-US" altLang="zh-CN" dirty="0" smtClean="0"/>
              <a:t> have different GPU/CPU cost</a:t>
            </a:r>
          </a:p>
          <a:p>
            <a:r>
              <a:rPr lang="en-US" altLang="zh-CN" dirty="0" smtClean="0"/>
              <a:t>GPU host and GPU card number is not fixed</a:t>
            </a:r>
          </a:p>
          <a:p>
            <a:r>
              <a:rPr lang="en-US" altLang="zh-CN" dirty="0" smtClean="0"/>
              <a:t>GPU host and GPU card might down</a:t>
            </a:r>
          </a:p>
          <a:p>
            <a:r>
              <a:rPr lang="en-US" altLang="zh-CN" dirty="0" err="1" smtClean="0"/>
              <a:t>Algo</a:t>
            </a:r>
            <a:r>
              <a:rPr lang="en-US" altLang="zh-CN" dirty="0" smtClean="0"/>
              <a:t> load and unload cost much time</a:t>
            </a:r>
          </a:p>
          <a:p>
            <a:r>
              <a:rPr lang="en-US" altLang="zh-CN" dirty="0" err="1" smtClean="0"/>
              <a:t>Algo</a:t>
            </a:r>
            <a:r>
              <a:rPr lang="en-US" altLang="zh-CN" dirty="0" smtClean="0"/>
              <a:t> cost might different for different time range (based on </a:t>
            </a:r>
            <a:r>
              <a:rPr lang="en-US" altLang="zh-CN" dirty="0"/>
              <a:t>video scene</a:t>
            </a:r>
            <a:r>
              <a:rPr lang="en-US" altLang="zh-CN" dirty="0" smtClean="0"/>
              <a:t>)</a:t>
            </a:r>
            <a:r>
              <a:rPr lang="en-US" altLang="zh-CN" dirty="0"/>
              <a:t> </a:t>
            </a:r>
            <a:r>
              <a:rPr lang="en-US" altLang="zh-CN" dirty="0" smtClean="0"/>
              <a:t>(collect running cost?)</a:t>
            </a:r>
          </a:p>
          <a:p>
            <a:r>
              <a:rPr lang="en-US" altLang="zh-CN" dirty="0" smtClean="0"/>
              <a:t>Each </a:t>
            </a:r>
            <a:r>
              <a:rPr lang="en-US" altLang="zh-CN" dirty="0" err="1" smtClean="0"/>
              <a:t>algo</a:t>
            </a:r>
            <a:r>
              <a:rPr lang="en-US" altLang="zh-CN" dirty="0" smtClean="0"/>
              <a:t> process should run more than one task</a:t>
            </a:r>
          </a:p>
        </p:txBody>
      </p:sp>
    </p:spTree>
    <p:extLst>
      <p:ext uri="{BB962C8B-B14F-4D97-AF65-F5344CB8AC3E}">
        <p14:creationId xmlns:p14="http://schemas.microsoft.com/office/powerpoint/2010/main" val="3918401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Schedule</a:t>
            </a:r>
            <a:endParaRPr lang="zh-CN" altLang="en-US" dirty="0"/>
          </a:p>
        </p:txBody>
      </p:sp>
      <p:sp>
        <p:nvSpPr>
          <p:cNvPr id="3" name="内容占位符 2"/>
          <p:cNvSpPr>
            <a:spLocks noGrp="1"/>
          </p:cNvSpPr>
          <p:nvPr>
            <p:ph idx="1"/>
          </p:nvPr>
        </p:nvSpPr>
        <p:spPr/>
        <p:txBody>
          <a:bodyPr>
            <a:normAutofit/>
          </a:bodyPr>
          <a:lstStyle/>
          <a:p>
            <a:r>
              <a:rPr lang="en-US" altLang="zh-CN" dirty="0" smtClean="0"/>
              <a:t>Input: Define the &lt;worker number&gt; for each queue and the queue resource cost</a:t>
            </a:r>
          </a:p>
          <a:p>
            <a:r>
              <a:rPr lang="en-US" altLang="zh-CN" dirty="0" smtClean="0"/>
              <a:t>Output: Those worker should be balanced on different GPU card</a:t>
            </a:r>
          </a:p>
          <a:p>
            <a:endParaRPr lang="en-US" altLang="zh-CN" dirty="0"/>
          </a:p>
          <a:p>
            <a:r>
              <a:rPr lang="en-US" altLang="zh-CN" dirty="0" err="1" smtClean="0"/>
              <a:t>E.g</a:t>
            </a:r>
            <a:r>
              <a:rPr lang="en-US" altLang="zh-CN" dirty="0"/>
              <a:t>:</a:t>
            </a:r>
            <a:endParaRPr lang="en-US" altLang="zh-CN" dirty="0" smtClean="0"/>
          </a:p>
          <a:p>
            <a:r>
              <a:rPr lang="en-US" altLang="zh-CN" dirty="0" smtClean="0"/>
              <a:t>queue1  =&gt;  6</a:t>
            </a:r>
          </a:p>
          <a:p>
            <a:r>
              <a:rPr lang="en-US" altLang="zh-CN" dirty="0" smtClean="0"/>
              <a:t>queue2  =&gt;  12</a:t>
            </a:r>
          </a:p>
          <a:p>
            <a:endParaRPr lang="en-US" altLang="zh-CN" dirty="0"/>
          </a:p>
          <a:p>
            <a:r>
              <a:rPr lang="en-US" altLang="zh-CN" dirty="0" smtClean="0"/>
              <a:t>GPU card = 6, each card run &lt;1&gt; queue1 worker and &lt;2&gt; queue2 worker.</a:t>
            </a:r>
          </a:p>
          <a:p>
            <a:r>
              <a:rPr lang="en-US" altLang="zh-CN" dirty="0" smtClean="0"/>
              <a:t>To </a:t>
            </a:r>
            <a:r>
              <a:rPr lang="en-US" altLang="zh-CN" dirty="0"/>
              <a:t>sum </a:t>
            </a:r>
            <a:r>
              <a:rPr lang="en-US" altLang="zh-CN" dirty="0" smtClean="0"/>
              <a:t>up: scheduler will balance those worker inner one host</a:t>
            </a:r>
            <a:endParaRPr lang="zh-CN" altLang="en-US" dirty="0"/>
          </a:p>
        </p:txBody>
      </p:sp>
    </p:spTree>
    <p:extLst>
      <p:ext uri="{BB962C8B-B14F-4D97-AF65-F5344CB8AC3E}">
        <p14:creationId xmlns:p14="http://schemas.microsoft.com/office/powerpoint/2010/main" val="489996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Schedule</a:t>
            </a:r>
            <a:endParaRPr lang="zh-CN" altLang="en-US" dirty="0"/>
          </a:p>
        </p:txBody>
      </p:sp>
      <p:sp>
        <p:nvSpPr>
          <p:cNvPr id="3" name="内容占位符 2"/>
          <p:cNvSpPr>
            <a:spLocks noGrp="1"/>
          </p:cNvSpPr>
          <p:nvPr>
            <p:ph idx="1"/>
          </p:nvPr>
        </p:nvSpPr>
        <p:spPr/>
        <p:txBody>
          <a:bodyPr/>
          <a:lstStyle/>
          <a:p>
            <a:r>
              <a:rPr lang="en-US" altLang="zh-CN" dirty="0" smtClean="0"/>
              <a:t>Each queue resource cost was defined </a:t>
            </a:r>
            <a:r>
              <a:rPr lang="en-US" altLang="zh-CN" dirty="0"/>
              <a:t>in table </a:t>
            </a:r>
            <a:r>
              <a:rPr lang="en-US" altLang="zh-CN" dirty="0" smtClean="0"/>
              <a:t>“</a:t>
            </a:r>
            <a:r>
              <a:rPr lang="en-US" altLang="zh-CN" dirty="0" err="1" smtClean="0"/>
              <a:t>vm_algo_parameter</a:t>
            </a:r>
            <a:r>
              <a:rPr lang="en-US" altLang="zh-CN" dirty="0" smtClean="0"/>
              <a:t>” include GPU/CPU/MEM</a:t>
            </a:r>
          </a:p>
          <a:p>
            <a:r>
              <a:rPr lang="en-US" altLang="zh-CN" dirty="0" smtClean="0"/>
              <a:t>The predefined worker number is also defined in table </a:t>
            </a:r>
            <a:r>
              <a:rPr lang="en-US" altLang="zh-CN" dirty="0"/>
              <a:t>“</a:t>
            </a:r>
            <a:r>
              <a:rPr lang="en-US" altLang="zh-CN" dirty="0" err="1"/>
              <a:t>vm_algo_parameter</a:t>
            </a:r>
            <a:r>
              <a:rPr lang="en-US" altLang="zh-CN" dirty="0" smtClean="0"/>
              <a:t>”</a:t>
            </a:r>
          </a:p>
          <a:p>
            <a:endParaRPr lang="en-US" altLang="zh-CN" dirty="0"/>
          </a:p>
          <a:p>
            <a:r>
              <a:rPr lang="en-US" altLang="zh-CN" b="1" dirty="0" smtClean="0">
                <a:solidFill>
                  <a:srgbClr val="0070C0"/>
                </a:solidFill>
              </a:rPr>
              <a:t>Two level schedule</a:t>
            </a:r>
            <a:r>
              <a:rPr lang="en-US" altLang="zh-CN" dirty="0" smtClean="0"/>
              <a:t>:</a:t>
            </a:r>
          </a:p>
          <a:p>
            <a:r>
              <a:rPr lang="en-US" altLang="zh-CN" dirty="0" smtClean="0"/>
              <a:t>1</a:t>
            </a:r>
            <a:r>
              <a:rPr lang="en-US" altLang="zh-CN" baseline="30000" dirty="0" smtClean="0"/>
              <a:t>st</a:t>
            </a:r>
            <a:r>
              <a:rPr lang="en-US" altLang="zh-CN" dirty="0"/>
              <a:t> </a:t>
            </a:r>
            <a:r>
              <a:rPr lang="en-US" altLang="zh-CN" dirty="0" smtClean="0"/>
              <a:t>level:</a:t>
            </a:r>
          </a:p>
          <a:p>
            <a:r>
              <a:rPr lang="en-US" altLang="zh-CN" dirty="0"/>
              <a:t> </a:t>
            </a:r>
            <a:r>
              <a:rPr lang="en-US" altLang="zh-CN" dirty="0" smtClean="0"/>
              <a:t>   Balance all the pre-defined worker number on each host and GPU card.</a:t>
            </a:r>
          </a:p>
          <a:p>
            <a:r>
              <a:rPr lang="en-US" altLang="zh-CN" dirty="0" smtClean="0"/>
              <a:t>2</a:t>
            </a:r>
            <a:r>
              <a:rPr lang="en-US" altLang="zh-CN" baseline="30000" dirty="0" smtClean="0"/>
              <a:t>nd</a:t>
            </a:r>
            <a:r>
              <a:rPr lang="en-US" altLang="zh-CN" dirty="0" smtClean="0"/>
              <a:t> level:</a:t>
            </a:r>
          </a:p>
          <a:p>
            <a:pPr lvl="1"/>
            <a:r>
              <a:rPr lang="en-US" altLang="zh-CN" dirty="0" smtClean="0"/>
              <a:t>If one host still have free resource,  check all other queues and pickup job from most pending queues, until the queue is not most pending queue. (the dynamic worker number should not cost all the resource) (and also dynamic resource should handle more satisfied queue, </a:t>
            </a:r>
            <a:r>
              <a:rPr lang="en-US" altLang="zh-CN" dirty="0" err="1" smtClean="0"/>
              <a:t>e.g</a:t>
            </a:r>
            <a:r>
              <a:rPr lang="en-US" altLang="zh-CN" dirty="0" smtClean="0"/>
              <a:t> </a:t>
            </a:r>
            <a:r>
              <a:rPr lang="en-US" altLang="zh-CN" dirty="0" err="1" smtClean="0"/>
              <a:t>mem</a:t>
            </a:r>
            <a:r>
              <a:rPr lang="en-US" altLang="zh-CN" dirty="0"/>
              <a:t> </a:t>
            </a:r>
            <a:r>
              <a:rPr lang="en-US" altLang="zh-CN" dirty="0" smtClean="0"/>
              <a:t>intensive)</a:t>
            </a:r>
            <a:endParaRPr lang="zh-CN" altLang="en-US" dirty="0"/>
          </a:p>
        </p:txBody>
      </p:sp>
    </p:spTree>
    <p:extLst>
      <p:ext uri="{BB962C8B-B14F-4D97-AF65-F5344CB8AC3E}">
        <p14:creationId xmlns:p14="http://schemas.microsoft.com/office/powerpoint/2010/main" val="4077981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Schedule</a:t>
            </a:r>
            <a:endParaRPr lang="zh-CN" altLang="en-US" dirty="0"/>
          </a:p>
        </p:txBody>
      </p:sp>
      <p:sp>
        <p:nvSpPr>
          <p:cNvPr id="3" name="内容占位符 2"/>
          <p:cNvSpPr>
            <a:spLocks noGrp="1"/>
          </p:cNvSpPr>
          <p:nvPr>
            <p:ph idx="1"/>
          </p:nvPr>
        </p:nvSpPr>
        <p:spPr/>
        <p:txBody>
          <a:bodyPr/>
          <a:lstStyle/>
          <a:p>
            <a:r>
              <a:rPr lang="en-US" altLang="zh-CN" dirty="0" smtClean="0"/>
              <a:t>ETCD integration:</a:t>
            </a:r>
          </a:p>
          <a:p>
            <a:pPr lvl="1"/>
            <a:endParaRPr lang="en-US" altLang="zh-CN" dirty="0" smtClean="0"/>
          </a:p>
          <a:p>
            <a:pPr lvl="1"/>
            <a:r>
              <a:rPr lang="en-US" altLang="zh-CN" dirty="0" smtClean="0"/>
              <a:t>Each scheduler will update schedule status to ETCD:</a:t>
            </a:r>
          </a:p>
          <a:p>
            <a:pPr lvl="2"/>
            <a:r>
              <a:rPr lang="en-US" altLang="zh-CN" dirty="0" smtClean="0"/>
              <a:t>/</a:t>
            </a:r>
            <a:r>
              <a:rPr lang="en-US" altLang="zh-CN" dirty="0" err="1" smtClean="0"/>
              <a:t>deepnorth</a:t>
            </a:r>
            <a:r>
              <a:rPr lang="en-US" altLang="zh-CN" dirty="0" smtClean="0"/>
              <a:t>/scheduler</a:t>
            </a:r>
            <a:r>
              <a:rPr lang="en-US" altLang="zh-CN" dirty="0"/>
              <a:t>/${QUEUE_1</a:t>
            </a:r>
            <a:r>
              <a:rPr lang="en-US" altLang="zh-CN" dirty="0" smtClean="0"/>
              <a:t>}/${GPU_HOST_1}/static</a:t>
            </a:r>
            <a:br>
              <a:rPr lang="en-US" altLang="zh-CN" dirty="0" smtClean="0"/>
            </a:br>
            <a:r>
              <a:rPr lang="en-US" altLang="zh-CN" dirty="0" smtClean="0"/>
              <a:t>= queue1 1</a:t>
            </a:r>
            <a:r>
              <a:rPr lang="en-US" altLang="zh-CN" baseline="30000" dirty="0" smtClean="0"/>
              <a:t>st</a:t>
            </a:r>
            <a:r>
              <a:rPr lang="en-US" altLang="zh-CN" dirty="0" smtClean="0"/>
              <a:t> level schedule result [a number value] on gpu-host-1</a:t>
            </a:r>
          </a:p>
          <a:p>
            <a:pPr lvl="2"/>
            <a:r>
              <a:rPr lang="en-US" altLang="zh-CN" dirty="0"/>
              <a:t>/</a:t>
            </a:r>
            <a:r>
              <a:rPr lang="en-US" altLang="zh-CN" dirty="0" err="1" smtClean="0"/>
              <a:t>deepnorth</a:t>
            </a:r>
            <a:r>
              <a:rPr lang="en-US" altLang="zh-CN" dirty="0" smtClean="0"/>
              <a:t>/scheduler</a:t>
            </a:r>
            <a:r>
              <a:rPr lang="en-US" altLang="zh-CN" dirty="0"/>
              <a:t>/${QUEUE_1</a:t>
            </a:r>
            <a:r>
              <a:rPr lang="en-US" altLang="zh-CN" dirty="0" smtClean="0"/>
              <a:t>}/${GPU_HOST_1}/dynamic</a:t>
            </a:r>
            <a:br>
              <a:rPr lang="en-US" altLang="zh-CN" dirty="0" smtClean="0"/>
            </a:br>
            <a:r>
              <a:rPr lang="en-US" altLang="zh-CN" dirty="0" smtClean="0"/>
              <a:t>= queue1 2</a:t>
            </a:r>
            <a:r>
              <a:rPr lang="en-US" altLang="zh-CN" baseline="30000" dirty="0" smtClean="0"/>
              <a:t>nd</a:t>
            </a:r>
            <a:r>
              <a:rPr lang="en-US" altLang="zh-CN" dirty="0" smtClean="0"/>
              <a:t> level </a:t>
            </a:r>
            <a:r>
              <a:rPr lang="en-US" altLang="zh-CN" dirty="0"/>
              <a:t>schedule result [a number value] on </a:t>
            </a:r>
            <a:r>
              <a:rPr lang="en-US" altLang="zh-CN" dirty="0" smtClean="0"/>
              <a:t>gpu-host-1</a:t>
            </a:r>
            <a:endParaRPr lang="en-US" altLang="zh-CN" dirty="0"/>
          </a:p>
          <a:p>
            <a:pPr marL="384048" lvl="2" indent="0">
              <a:buNone/>
            </a:pPr>
            <a:endParaRPr lang="en-US" altLang="zh-CN" dirty="0" smtClean="0"/>
          </a:p>
          <a:p>
            <a:pPr marL="384048" lvl="2" indent="0">
              <a:buNone/>
            </a:pPr>
            <a:r>
              <a:rPr lang="en-US" altLang="zh-CN" dirty="0" smtClean="0"/>
              <a:t>When each scheduler do the calculation, need hold queue level lock </a:t>
            </a:r>
            <a:r>
              <a:rPr lang="en-US" altLang="zh-CN" smtClean="0"/>
              <a:t>(distribute </a:t>
            </a:r>
            <a:r>
              <a:rPr lang="en-US" altLang="zh-CN" dirty="0" smtClean="0"/>
              <a:t>lock)</a:t>
            </a:r>
          </a:p>
          <a:p>
            <a:pPr lvl="2"/>
            <a:r>
              <a:rPr lang="en-US" altLang="zh-CN" dirty="0"/>
              <a:t>/</a:t>
            </a:r>
            <a:r>
              <a:rPr lang="en-US" altLang="zh-CN" dirty="0" err="1"/>
              <a:t>deepnorth</a:t>
            </a:r>
            <a:r>
              <a:rPr lang="en-US" altLang="zh-CN" dirty="0"/>
              <a:t>/scheduler/${QUEUE_1}</a:t>
            </a:r>
          </a:p>
        </p:txBody>
      </p:sp>
    </p:spTree>
    <p:extLst>
      <p:ext uri="{BB962C8B-B14F-4D97-AF65-F5344CB8AC3E}">
        <p14:creationId xmlns:p14="http://schemas.microsoft.com/office/powerpoint/2010/main" val="3954429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Architecture</a:t>
            </a:r>
            <a:endParaRPr lang="zh-CN" altLang="en-US" dirty="0"/>
          </a:p>
        </p:txBody>
      </p:sp>
      <p:sp>
        <p:nvSpPr>
          <p:cNvPr id="3" name="内容占位符 2"/>
          <p:cNvSpPr>
            <a:spLocks noGrp="1"/>
          </p:cNvSpPr>
          <p:nvPr>
            <p:ph idx="1"/>
          </p:nvPr>
        </p:nvSpPr>
        <p:spPr/>
        <p:txBody>
          <a:bodyPr/>
          <a:lstStyle/>
          <a:p>
            <a:r>
              <a:rPr lang="en-US" altLang="zh-CN" dirty="0" smtClean="0"/>
              <a:t>Each GPU host will run one Scheduler which is share to others.</a:t>
            </a:r>
          </a:p>
          <a:p>
            <a:r>
              <a:rPr lang="en-US" altLang="zh-CN" dirty="0" smtClean="0"/>
              <a:t>Scheduler will publish status to ETCD so that other Scheduler can known all scheduler number.</a:t>
            </a:r>
          </a:p>
          <a:p>
            <a:r>
              <a:rPr lang="en-US" altLang="zh-CN" dirty="0" smtClean="0"/>
              <a:t>When one Scheduler down or add a new one, all Scheduler will be updated.</a:t>
            </a:r>
          </a:p>
          <a:p>
            <a:r>
              <a:rPr lang="en-US" altLang="zh-CN" dirty="0" smtClean="0"/>
              <a:t>Each scheduler will start same number of workers for </a:t>
            </a:r>
            <a:r>
              <a:rPr lang="en-US" altLang="zh-CN" smtClean="0"/>
              <a:t>each queue.</a:t>
            </a:r>
            <a:endParaRPr lang="en-US" altLang="zh-CN" dirty="0" smtClean="0"/>
          </a:p>
        </p:txBody>
      </p:sp>
      <p:pic>
        <p:nvPicPr>
          <p:cNvPr id="4" name="图片 3"/>
          <p:cNvPicPr>
            <a:picLocks noChangeAspect="1"/>
          </p:cNvPicPr>
          <p:nvPr/>
        </p:nvPicPr>
        <p:blipFill>
          <a:blip r:embed="rId2"/>
          <a:stretch>
            <a:fillRect/>
          </a:stretch>
        </p:blipFill>
        <p:spPr>
          <a:xfrm>
            <a:off x="2910776" y="3678296"/>
            <a:ext cx="5191125" cy="2714625"/>
          </a:xfrm>
          <a:prstGeom prst="rect">
            <a:avLst/>
          </a:prstGeom>
        </p:spPr>
      </p:pic>
    </p:spTree>
    <p:extLst>
      <p:ext uri="{BB962C8B-B14F-4D97-AF65-F5344CB8AC3E}">
        <p14:creationId xmlns:p14="http://schemas.microsoft.com/office/powerpoint/2010/main" val="1066500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Configuration</a:t>
            </a:r>
            <a:endParaRPr lang="zh-CN" altLang="en-US" dirty="0"/>
          </a:p>
        </p:txBody>
      </p:sp>
      <p:sp>
        <p:nvSpPr>
          <p:cNvPr id="3" name="内容占位符 2"/>
          <p:cNvSpPr>
            <a:spLocks noGrp="1"/>
          </p:cNvSpPr>
          <p:nvPr>
            <p:ph idx="1"/>
          </p:nvPr>
        </p:nvSpPr>
        <p:spPr>
          <a:xfrm>
            <a:off x="1097280" y="1845734"/>
            <a:ext cx="10208806" cy="4023360"/>
          </a:xfrm>
        </p:spPr>
        <p:txBody>
          <a:bodyPr>
            <a:normAutofit/>
          </a:bodyPr>
          <a:lstStyle/>
          <a:p>
            <a:pPr marL="0" indent="0">
              <a:lnSpc>
                <a:spcPct val="120000"/>
              </a:lnSpc>
              <a:spcBef>
                <a:spcPts val="0"/>
              </a:spcBef>
              <a:spcAft>
                <a:spcPts val="0"/>
              </a:spcAft>
              <a:buNone/>
            </a:pPr>
            <a:r>
              <a:rPr lang="en-US" altLang="zh-CN" dirty="0" smtClean="0"/>
              <a:t>Draft resource usage for </a:t>
            </a:r>
            <a:r>
              <a:rPr lang="en-US" altLang="zh-CN" dirty="0"/>
              <a:t>a </a:t>
            </a:r>
            <a:r>
              <a:rPr lang="en-US" altLang="zh-CN" dirty="0" smtClean="0"/>
              <a:t>specific queue (parameter is defined from </a:t>
            </a:r>
            <a:r>
              <a:rPr lang="en-US" altLang="zh-CN" u="sng" dirty="0" smtClean="0"/>
              <a:t>deploy web console</a:t>
            </a:r>
            <a:r>
              <a:rPr lang="en-US" altLang="zh-CN" dirty="0" smtClean="0"/>
              <a:t>):</a:t>
            </a:r>
          </a:p>
          <a:p>
            <a:pPr marL="0" indent="0">
              <a:lnSpc>
                <a:spcPct val="120000"/>
              </a:lnSpc>
              <a:spcBef>
                <a:spcPts val="0"/>
              </a:spcBef>
              <a:spcAft>
                <a:spcPts val="0"/>
              </a:spcAft>
              <a:buNone/>
            </a:pPr>
            <a:r>
              <a:rPr lang="en-US" altLang="zh-CN" dirty="0" smtClean="0"/>
              <a:t>  </a:t>
            </a:r>
            <a:r>
              <a:rPr lang="en-US" altLang="zh-CN" dirty="0" err="1" smtClean="0"/>
              <a:t>people_count</a:t>
            </a:r>
            <a:r>
              <a:rPr lang="en-US" altLang="zh-CN" dirty="0" smtClean="0"/>
              <a:t>:</a:t>
            </a:r>
          </a:p>
          <a:p>
            <a:pPr lvl="1">
              <a:lnSpc>
                <a:spcPct val="120000"/>
              </a:lnSpc>
              <a:spcBef>
                <a:spcPts val="0"/>
              </a:spcBef>
              <a:spcAft>
                <a:spcPts val="0"/>
              </a:spcAft>
            </a:pPr>
            <a:r>
              <a:rPr lang="en-US" altLang="zh-CN" dirty="0" smtClean="0">
                <a:solidFill>
                  <a:srgbClr val="0070C0"/>
                </a:solidFill>
              </a:rPr>
              <a:t>Memory</a:t>
            </a:r>
            <a:r>
              <a:rPr lang="en-US" altLang="zh-CN" dirty="0" smtClean="0"/>
              <a:t>: 1228 [ = 1.2G]</a:t>
            </a:r>
          </a:p>
          <a:p>
            <a:pPr lvl="1">
              <a:lnSpc>
                <a:spcPct val="120000"/>
              </a:lnSpc>
              <a:spcBef>
                <a:spcPts val="0"/>
              </a:spcBef>
              <a:spcAft>
                <a:spcPts val="0"/>
              </a:spcAft>
            </a:pPr>
            <a:r>
              <a:rPr lang="en-US" altLang="zh-CN" dirty="0" smtClean="0">
                <a:solidFill>
                  <a:srgbClr val="0070C0"/>
                </a:solidFill>
              </a:rPr>
              <a:t>CPU</a:t>
            </a:r>
            <a:r>
              <a:rPr lang="en-US" altLang="zh-CN" dirty="0" smtClean="0"/>
              <a:t>: 0.6 [ = 60%]</a:t>
            </a:r>
          </a:p>
          <a:p>
            <a:pPr lvl="1">
              <a:lnSpc>
                <a:spcPct val="120000"/>
              </a:lnSpc>
              <a:spcBef>
                <a:spcPts val="0"/>
              </a:spcBef>
              <a:spcAft>
                <a:spcPts val="0"/>
              </a:spcAft>
            </a:pPr>
            <a:r>
              <a:rPr lang="en-US" altLang="zh-CN" dirty="0" smtClean="0">
                <a:solidFill>
                  <a:srgbClr val="0070C0"/>
                </a:solidFill>
              </a:rPr>
              <a:t>GPU</a:t>
            </a:r>
            <a:r>
              <a:rPr lang="en-US" altLang="zh-CN" dirty="0" smtClean="0"/>
              <a:t>: 0.3 [ = 30%]</a:t>
            </a:r>
          </a:p>
          <a:p>
            <a:pPr lvl="1">
              <a:lnSpc>
                <a:spcPct val="120000"/>
              </a:lnSpc>
              <a:spcBef>
                <a:spcPts val="0"/>
              </a:spcBef>
              <a:spcAft>
                <a:spcPts val="0"/>
              </a:spcAft>
            </a:pPr>
            <a:r>
              <a:rPr lang="en-US" altLang="zh-CN" dirty="0" smtClean="0">
                <a:solidFill>
                  <a:srgbClr val="0070C0"/>
                </a:solidFill>
              </a:rPr>
              <a:t>RESERVED_WORKERS</a:t>
            </a:r>
            <a:r>
              <a:rPr lang="en-US" altLang="zh-CN" dirty="0" smtClean="0"/>
              <a:t>: 6</a:t>
            </a:r>
          </a:p>
          <a:p>
            <a:pPr lvl="1">
              <a:lnSpc>
                <a:spcPct val="120000"/>
              </a:lnSpc>
              <a:spcBef>
                <a:spcPts val="0"/>
              </a:spcBef>
              <a:spcAft>
                <a:spcPts val="0"/>
              </a:spcAft>
            </a:pPr>
            <a:endParaRPr lang="en-US" altLang="zh-CN" dirty="0"/>
          </a:p>
          <a:p>
            <a:pPr>
              <a:lnSpc>
                <a:spcPct val="120000"/>
              </a:lnSpc>
              <a:spcBef>
                <a:spcPts val="0"/>
              </a:spcBef>
              <a:spcAft>
                <a:spcPts val="0"/>
              </a:spcAft>
            </a:pPr>
            <a:r>
              <a:rPr lang="en-US" altLang="zh-CN" dirty="0" smtClean="0"/>
              <a:t>Other configuration</a:t>
            </a:r>
          </a:p>
          <a:p>
            <a:pPr lvl="1">
              <a:lnSpc>
                <a:spcPct val="120000"/>
              </a:lnSpc>
              <a:spcBef>
                <a:spcPts val="0"/>
              </a:spcBef>
              <a:spcAft>
                <a:spcPts val="0"/>
              </a:spcAft>
            </a:pPr>
            <a:r>
              <a:rPr lang="en-US" altLang="zh-CN" dirty="0" err="1" smtClean="0">
                <a:solidFill>
                  <a:srgbClr val="0070C0"/>
                </a:solidFill>
              </a:rPr>
              <a:t>enable_dynamic_schedule</a:t>
            </a:r>
            <a:r>
              <a:rPr lang="en-US" altLang="zh-CN" dirty="0" smtClean="0"/>
              <a:t> = true     [</a:t>
            </a:r>
            <a:r>
              <a:rPr lang="en-US" altLang="zh-CN" dirty="0" err="1" smtClean="0"/>
              <a:t>dynamic_schedule</a:t>
            </a:r>
            <a:r>
              <a:rPr lang="en-US" altLang="zh-CN" dirty="0" smtClean="0"/>
              <a:t> means the 2</a:t>
            </a:r>
            <a:r>
              <a:rPr lang="en-US" altLang="zh-CN" baseline="30000" dirty="0" smtClean="0"/>
              <a:t>nd</a:t>
            </a:r>
            <a:r>
              <a:rPr lang="en-US" altLang="zh-CN" dirty="0" smtClean="0"/>
              <a:t> level schedule</a:t>
            </a:r>
            <a:r>
              <a:rPr lang="en-US" altLang="zh-CN" dirty="0" smtClean="0"/>
              <a:t>]</a:t>
            </a:r>
            <a:endParaRPr lang="en-US" altLang="zh-CN" dirty="0" smtClean="0"/>
          </a:p>
        </p:txBody>
      </p:sp>
    </p:spTree>
    <p:extLst>
      <p:ext uri="{BB962C8B-B14F-4D97-AF65-F5344CB8AC3E}">
        <p14:creationId xmlns:p14="http://schemas.microsoft.com/office/powerpoint/2010/main" val="170805457"/>
      </p:ext>
    </p:extLst>
  </p:cSld>
  <p:clrMapOvr>
    <a:masterClrMapping/>
  </p:clrMapOvr>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TM02900769[[fn=回顾]]</Template>
  <TotalTime>422</TotalTime>
  <Words>446</Words>
  <Application>Microsoft Office PowerPoint</Application>
  <PresentationFormat>宽屏</PresentationFormat>
  <Paragraphs>65</Paragraphs>
  <Slides>10</Slides>
  <Notes>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10</vt:i4>
      </vt:variant>
    </vt:vector>
  </HeadingPairs>
  <TitlesOfParts>
    <vt:vector size="15" baseType="lpstr">
      <vt:lpstr>宋体</vt:lpstr>
      <vt:lpstr>微软雅黑</vt:lpstr>
      <vt:lpstr>Calibri</vt:lpstr>
      <vt:lpstr>Calibri Light</vt:lpstr>
      <vt:lpstr>回顾</vt:lpstr>
      <vt:lpstr>PowerPoint 演示文稿</vt:lpstr>
      <vt:lpstr>Backgroud</vt:lpstr>
      <vt:lpstr>Architecture</vt:lpstr>
      <vt:lpstr>Pain point</vt:lpstr>
      <vt:lpstr>Schedule</vt:lpstr>
      <vt:lpstr>Schedule</vt:lpstr>
      <vt:lpstr>Schedule</vt:lpstr>
      <vt:lpstr>Architecture</vt:lpstr>
      <vt:lpstr>Configuration</vt:lpstr>
      <vt:lpstr>Deployment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Santa Clara Parking Design</dc:title>
  <dc:creator>lvjm</dc:creator>
  <cp:lastModifiedBy>Windows 用户</cp:lastModifiedBy>
  <cp:revision>317</cp:revision>
  <dcterms:created xsi:type="dcterms:W3CDTF">2018-06-26T09:53:05Z</dcterms:created>
  <dcterms:modified xsi:type="dcterms:W3CDTF">2018-10-10T01:49:03Z</dcterms:modified>
</cp:coreProperties>
</file>