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1" r:id="rId3"/>
    <p:sldId id="263" r:id="rId4"/>
    <p:sldId id="262" r:id="rId5"/>
    <p:sldId id="265" r:id="rId6"/>
    <p:sldId id="26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978A2-BA19-6642-AB78-DCF5329F7B78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F6543-CBF2-BB49-9B15-9538032553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1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杭州市余杭区物价局总结职业举报人特点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F6543-CBF2-BB49-9B15-9538032553F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66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困扰价监局一年多的难题，最近一年多大部分精力都在对付职业举报人上。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F6543-CBF2-BB49-9B15-9538032553F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22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F6543-CBF2-BB49-9B15-9538032553F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472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征求大家的意见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F6543-CBF2-BB49-9B15-9538032553F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47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征</a:t>
            </a:r>
            <a:r>
              <a:rPr kumimoji="1" lang="zh-CN" altLang="en-US" smtClean="0"/>
              <a:t>求大家的意见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F6543-CBF2-BB49-9B15-9538032553F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47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针对“特价”字眼投诉的主要职业投诉人是陈健军，截止到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日，他到投诉量已达到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5462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件，平均每天投诉量高达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件。</a:t>
            </a: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F6543-CBF2-BB49-9B15-9538032553F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0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2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14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16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60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28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61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54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83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1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A190E-6AD0-D640-B336-BCA22F329B4F}" type="datetimeFigureOut">
              <a:rPr kumimoji="1" lang="zh-CN" altLang="en-US" smtClean="0"/>
              <a:t>17/7/19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DD91B-3C2D-A849-8FEE-FA208798D6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8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3225" y="2099303"/>
            <a:ext cx="7776488" cy="1713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委价监局价格监管大数据分析</a:t>
            </a:r>
            <a:endParaRPr kumimoji="1" lang="en-US" altLang="zh-CN" sz="4000" b="1" dirty="0" smtClean="0">
              <a:solidFill>
                <a:schemeClr val="accent1"/>
              </a:solidFill>
              <a:latin typeface="黑体"/>
              <a:ea typeface="黑体"/>
              <a:cs typeface="黑体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基于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12358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平台数据的职业举报人专题研究</a:t>
            </a:r>
            <a:endParaRPr kumimoji="1" lang="zh-CN" altLang="en-US" sz="3200" b="1" dirty="0">
              <a:solidFill>
                <a:srgbClr val="000000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1287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713" y="37046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背景</a:t>
            </a:r>
            <a:r>
              <a:rPr kumimoji="1" lang="en-US" altLang="zh-CN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——</a:t>
            </a:r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职业举报人</a:t>
            </a:r>
            <a:endParaRPr kumimoji="1" lang="zh-CN" altLang="en-US" sz="3200" b="1" dirty="0">
              <a:solidFill>
                <a:schemeClr val="accent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376" y="1376010"/>
            <a:ext cx="8019698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以投诉举报为职业，目的</a:t>
            </a:r>
            <a:r>
              <a:rPr kumimoji="1" lang="en-US" altLang="zh-CN" sz="2400" dirty="0" smtClean="0">
                <a:latin typeface="仿宋"/>
                <a:ea typeface="仿宋"/>
                <a:cs typeface="仿宋"/>
              </a:rPr>
              <a:t>——</a:t>
            </a: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讹钱？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职业举报人特点：</a:t>
            </a:r>
            <a:endParaRPr kumimoji="1" lang="en-US" altLang="zh-CN" sz="2400" dirty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公司化运营；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区域化发展；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多样化操作；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阵地化转移；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固定化格式</a:t>
            </a:r>
            <a:r>
              <a:rPr kumimoji="1" lang="zh-CN" altLang="en-US" dirty="0" smtClean="0">
                <a:solidFill>
                  <a:schemeClr val="accent1"/>
                </a:solidFill>
                <a:latin typeface="宋体"/>
                <a:ea typeface="宋体"/>
                <a:cs typeface="宋体"/>
              </a:rPr>
              <a:t>（“因为是网络投诉，路途遥远，为不增加维权难度，同意接受线下调节，另外本人同意将本人的联系方式直接告知商家”等有直接勒索嫌疑的固定化格式。 ）</a:t>
            </a:r>
            <a:endParaRPr kumimoji="1" lang="en-US" altLang="zh-CN" dirty="0" smtClean="0">
              <a:solidFill>
                <a:schemeClr val="accent1"/>
              </a:solidFill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4982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713" y="370467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职业举报人专题分析目的</a:t>
            </a:r>
            <a:endParaRPr kumimoji="1" lang="zh-CN" altLang="en-US" sz="3200" b="1" dirty="0">
              <a:solidFill>
                <a:schemeClr val="accent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656" y="1340728"/>
            <a:ext cx="80196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支撑委价监局价格监管工作；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大数据支持职业举报人行为模式分析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233530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713" y="370467"/>
            <a:ext cx="5827236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职业举报人专题分析思路</a:t>
            </a:r>
            <a:endParaRPr kumimoji="1" lang="en-US" altLang="zh-CN" sz="4000" b="1" dirty="0" smtClean="0">
              <a:solidFill>
                <a:schemeClr val="accent1"/>
              </a:solidFill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kumimoji="1" lang="zh-CN" altLang="zh-CN" sz="2800" b="1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2800" b="1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2800" b="1" dirty="0" smtClean="0">
                <a:latin typeface="黑体"/>
                <a:ea typeface="黑体"/>
                <a:cs typeface="黑体"/>
              </a:rPr>
              <a:t>职业举报人识别</a:t>
            </a:r>
            <a:endParaRPr kumimoji="1" lang="en-US" altLang="en-US" sz="2800" b="1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CN" sz="2400" b="1" dirty="0" smtClean="0">
                <a:latin typeface="黑体"/>
                <a:ea typeface="黑体"/>
                <a:cs typeface="黑体"/>
              </a:rPr>
              <a:t>——</a:t>
            </a:r>
            <a:r>
              <a:rPr kumimoji="1" lang="zh-CN" altLang="en-US" sz="2400" b="1" dirty="0" smtClean="0">
                <a:latin typeface="黑体"/>
                <a:ea typeface="黑体"/>
                <a:cs typeface="黑体"/>
              </a:rPr>
              <a:t>基于机器学习方法</a:t>
            </a:r>
            <a:endParaRPr kumimoji="1" lang="zh-CN" altLang="en-US" b="1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5713" y="2927009"/>
            <a:ext cx="83083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仿宋"/>
                <a:ea typeface="仿宋"/>
                <a:cs typeface="仿宋"/>
              </a:rPr>
              <a:t>自动化识别职业举报人，后续甚至可建议推行价格监督举报“黑名单”制度。</a:t>
            </a:r>
            <a:endParaRPr lang="zh-CN" altLang="en-US" sz="2400" dirty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404982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713" y="370467"/>
            <a:ext cx="5827236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职业举报人专题分析思路</a:t>
            </a:r>
            <a:endParaRPr kumimoji="1" lang="en-US" altLang="zh-CN" sz="4000" b="1" dirty="0" smtClean="0">
              <a:solidFill>
                <a:schemeClr val="accent1"/>
              </a:solidFill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kumimoji="1" lang="zh-CN" altLang="zh-CN" sz="2800" b="1" dirty="0"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2800" b="1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en-US" altLang="en-US" sz="2800" b="1" dirty="0" smtClean="0">
                <a:latin typeface="黑体"/>
                <a:ea typeface="黑体"/>
                <a:cs typeface="黑体"/>
              </a:rPr>
              <a:t>行为模式分析</a:t>
            </a:r>
          </a:p>
          <a:p>
            <a:r>
              <a:rPr kumimoji="1" lang="en-US" altLang="zh-CN" sz="2400" b="1" dirty="0" smtClean="0">
                <a:latin typeface="黑体"/>
                <a:ea typeface="黑体"/>
                <a:cs typeface="黑体"/>
              </a:rPr>
              <a:t>——</a:t>
            </a:r>
            <a:r>
              <a:rPr kumimoji="1" lang="zh-CN" altLang="en-US" sz="2400" b="1" dirty="0" smtClean="0">
                <a:latin typeface="黑体"/>
                <a:ea typeface="黑体"/>
                <a:cs typeface="黑体"/>
              </a:rPr>
              <a:t>基于文本挖掘技术及统计分析方法</a:t>
            </a:r>
            <a:endParaRPr kumimoji="1" lang="zh-CN" altLang="en-US" b="1" dirty="0">
              <a:latin typeface="黑体"/>
              <a:ea typeface="黑体"/>
              <a:cs typeface="黑体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405713" y="2116936"/>
            <a:ext cx="7920561" cy="4320000"/>
            <a:chOff x="405713" y="1781757"/>
            <a:chExt cx="7920561" cy="4320000"/>
          </a:xfrm>
        </p:grpSpPr>
        <p:pic>
          <p:nvPicPr>
            <p:cNvPr id="6" name="图片 5" descr="职业举报人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204" y="1781757"/>
              <a:ext cx="3881070" cy="4320000"/>
            </a:xfrm>
            <a:prstGeom prst="rect">
              <a:avLst/>
            </a:prstGeom>
          </p:spPr>
        </p:pic>
        <p:pic>
          <p:nvPicPr>
            <p:cNvPr id="7" name="图片 6" descr="普通举报人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713" y="1781757"/>
              <a:ext cx="3881070" cy="43200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23230" y="1924019"/>
              <a:ext cx="3187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 smtClean="0"/>
                <a:t>2</a:t>
              </a:r>
              <a:r>
                <a:rPr kumimoji="1" lang="en-US" altLang="zh-CN" dirty="0" smtClean="0"/>
                <a:t>5</a:t>
              </a:r>
              <a:r>
                <a:rPr kumimoji="1" lang="zh-CN" altLang="en-US" dirty="0" smtClean="0"/>
                <a:t>条投诉举报文本数据挖掘：</a:t>
              </a:r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32771" y="1901141"/>
              <a:ext cx="3187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dirty="0" smtClean="0"/>
                <a:t>1</a:t>
              </a:r>
              <a:r>
                <a:rPr kumimoji="1" lang="en-US" altLang="zh-CN" dirty="0" smtClean="0"/>
                <a:t>6</a:t>
              </a:r>
              <a:r>
                <a:rPr kumimoji="1" lang="zh-CN" altLang="en-US" dirty="0" smtClean="0"/>
                <a:t>条投诉举报文本数据挖掘：</a:t>
              </a:r>
              <a:endParaRPr kumimoji="1" lang="zh-CN" alt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970193" y="5712450"/>
            <a:ext cx="71793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仿宋"/>
                <a:ea typeface="仿宋"/>
                <a:cs typeface="仿宋"/>
              </a:rPr>
              <a:t>举报人举报时间、地点（团伙演化分析）、聚焦重点行业（目前看来主要是网购）、涉案金额、人均举报量、价监部门反馈情况、复议申诉率统计等信息挖掘</a:t>
            </a:r>
            <a:endParaRPr lang="zh-CN" altLang="en-US" dirty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83702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713" y="370467"/>
            <a:ext cx="5929828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职业举报人专题分析思路</a:t>
            </a:r>
            <a:endParaRPr kumimoji="1" lang="en-US" altLang="zh-CN" sz="4000" b="1" dirty="0" smtClean="0">
              <a:solidFill>
                <a:schemeClr val="accent1"/>
              </a:solidFill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kumimoji="1" lang="zh-CN" altLang="zh-CN" sz="2800" b="1" dirty="0" smtClean="0">
                <a:latin typeface="黑体"/>
                <a:ea typeface="黑体"/>
                <a:cs typeface="黑体"/>
              </a:rPr>
              <a:t>3</a:t>
            </a:r>
            <a:r>
              <a:rPr kumimoji="1" lang="en-US" altLang="zh-CN" sz="2800" b="1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2800" b="1" dirty="0" smtClean="0">
                <a:latin typeface="黑体"/>
                <a:ea typeface="黑体"/>
                <a:cs typeface="黑体"/>
              </a:rPr>
              <a:t>进一步支撑平台数据分析月报工作</a:t>
            </a:r>
            <a:endParaRPr kumimoji="1" lang="zh-CN" altLang="en-US" b="1" dirty="0">
              <a:latin typeface="黑体"/>
              <a:ea typeface="黑体"/>
              <a:cs typeface="黑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5713" y="2927009"/>
            <a:ext cx="8290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仿宋"/>
                <a:ea typeface="仿宋"/>
                <a:cs typeface="仿宋"/>
              </a:rPr>
              <a:t>挖掘除职业举报人之外的一般举报人关心的重点价格问题，支撑价格监管工作。</a:t>
            </a:r>
            <a:endParaRPr lang="zh-CN" altLang="en-US" sz="2400" dirty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179503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713" y="37046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数据说明</a:t>
            </a:r>
            <a:endParaRPr kumimoji="1" lang="zh-CN" altLang="en-US" sz="3200" b="1" dirty="0">
              <a:solidFill>
                <a:schemeClr val="accent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56" y="1340728"/>
            <a:ext cx="80196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i="1" dirty="0" smtClean="0">
                <a:latin typeface="仿宋"/>
                <a:ea typeface="仿宋"/>
                <a:cs typeface="仿宋"/>
              </a:rPr>
              <a:t>2</a:t>
            </a:r>
            <a:r>
              <a:rPr kumimoji="1" lang="en-US" altLang="zh-CN" sz="2400" i="1" dirty="0" smtClean="0">
                <a:latin typeface="仿宋"/>
                <a:ea typeface="仿宋"/>
                <a:cs typeface="仿宋"/>
              </a:rPr>
              <a:t>016.XX.XX.xlsx</a:t>
            </a:r>
            <a:endParaRPr kumimoji="1" lang="en-US" altLang="zh-CN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i="1" dirty="0" smtClean="0">
                <a:latin typeface="仿宋"/>
                <a:ea typeface="仿宋"/>
                <a:cs typeface="仿宋"/>
              </a:rPr>
              <a:t>字段名整理</a:t>
            </a:r>
            <a:r>
              <a:rPr kumimoji="1" lang="zh-CN" altLang="zh-CN" sz="2400" i="1" dirty="0" smtClean="0">
                <a:latin typeface="仿宋"/>
                <a:ea typeface="仿宋"/>
                <a:cs typeface="仿宋"/>
              </a:rPr>
              <a:t>.</a:t>
            </a:r>
            <a:r>
              <a:rPr kumimoji="1" lang="en-US" altLang="zh-CN" sz="2400" i="1" dirty="0" err="1" smtClean="0">
                <a:latin typeface="仿宋"/>
                <a:ea typeface="仿宋"/>
                <a:cs typeface="仿宋"/>
              </a:rPr>
              <a:t>docx</a:t>
            </a:r>
            <a:endParaRPr kumimoji="1" lang="en-US" altLang="zh-CN" sz="2400" i="1" dirty="0" smtClean="0">
              <a:latin typeface="仿宋"/>
              <a:ea typeface="仿宋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405015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713" y="37046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数据清洗工作</a:t>
            </a:r>
            <a:endParaRPr kumimoji="1" lang="zh-CN" altLang="en-US" sz="3200" b="1" dirty="0">
              <a:solidFill>
                <a:schemeClr val="accent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56" y="1340728"/>
            <a:ext cx="8019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删除部分列；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删除无效举报、删除咨询件；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增加职业举报人（</a:t>
            </a:r>
            <a:r>
              <a:rPr kumimoji="1" lang="en-US" altLang="zh-CN" sz="2400" dirty="0" smtClean="0">
                <a:latin typeface="仿宋"/>
                <a:ea typeface="仿宋"/>
                <a:cs typeface="仿宋"/>
              </a:rPr>
              <a:t>PROFESSIONAL_PERSON</a:t>
            </a: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）、提及法律法规</a:t>
            </a:r>
            <a:r>
              <a:rPr kumimoji="1" lang="en-US" altLang="zh-CN" sz="2400" dirty="0" smtClean="0">
                <a:latin typeface="仿宋"/>
                <a:ea typeface="仿宋"/>
                <a:cs typeface="仿宋"/>
              </a:rPr>
              <a:t>(</a:t>
            </a:r>
            <a:r>
              <a:rPr kumimoji="1" lang="en-US" altLang="zh-CN" sz="2400" smtClean="0">
                <a:latin typeface="仿宋"/>
                <a:ea typeface="仿宋"/>
                <a:cs typeface="仿宋"/>
              </a:rPr>
              <a:t>RECORD_INCLUDE_LAW</a:t>
            </a:r>
            <a:r>
              <a:rPr kumimoji="1" lang="en-US" altLang="zh-CN" sz="2400" smtClean="0">
                <a:latin typeface="仿宋"/>
                <a:ea typeface="仿宋"/>
                <a:cs typeface="仿宋"/>
              </a:rPr>
              <a:t>)</a:t>
            </a:r>
            <a:r>
              <a:rPr kumimoji="1" lang="zh-CN" altLang="en-US" sz="2400" smtClean="0">
                <a:latin typeface="仿宋"/>
                <a:ea typeface="仿宋"/>
                <a:cs typeface="仿宋"/>
              </a:rPr>
              <a:t>标注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5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713" y="370467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数据清洗工作</a:t>
            </a:r>
            <a:r>
              <a:rPr kumimoji="1" lang="en-US" altLang="zh-CN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——</a:t>
            </a:r>
            <a:r>
              <a:rPr kumimoji="1" lang="zh-CN" altLang="en-US" sz="4000" b="1" dirty="0" smtClean="0">
                <a:solidFill>
                  <a:schemeClr val="accent1"/>
                </a:solidFill>
                <a:latin typeface="黑体"/>
                <a:ea typeface="黑体"/>
                <a:cs typeface="黑体"/>
              </a:rPr>
              <a:t>职业举报人标记</a:t>
            </a:r>
            <a:endParaRPr kumimoji="1" lang="zh-CN" altLang="en-US" sz="3200" b="1" dirty="0">
              <a:solidFill>
                <a:schemeClr val="accent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656" y="1340728"/>
            <a:ext cx="8019698" cy="491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具体案例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几点建议：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通过举报内容主观判断尽量明确职业举报人</a:t>
            </a:r>
            <a:r>
              <a:rPr kumimoji="1" lang="en-US" altLang="zh-CN" sz="2400" dirty="0" smtClean="0">
                <a:latin typeface="仿宋"/>
                <a:ea typeface="仿宋"/>
                <a:cs typeface="仿宋"/>
              </a:rPr>
              <a:t>/</a:t>
            </a: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非职业举报人标签；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可综合举报人姓名、电话、举报频率等信息判断，</a:t>
            </a:r>
            <a:r>
              <a:rPr kumimoji="1" lang="zh-CN" altLang="en-US" sz="2400" b="1" dirty="0" smtClean="0">
                <a:solidFill>
                  <a:srgbClr val="800000"/>
                </a:solidFill>
                <a:latin typeface="仿宋"/>
                <a:ea typeface="仿宋"/>
                <a:cs typeface="仿宋"/>
              </a:rPr>
              <a:t>如有频繁投诉举报的疑似职业举报人，可将举报人姓名等信息记录下来为后续其他分析准备；</a:t>
            </a:r>
            <a:endParaRPr kumimoji="1" lang="en-US" altLang="zh-CN" sz="2400" b="1" dirty="0" smtClean="0">
              <a:solidFill>
                <a:srgbClr val="800000"/>
              </a:solidFill>
              <a:latin typeface="仿宋"/>
              <a:ea typeface="仿宋"/>
              <a:cs typeface="仿宋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2400" dirty="0" smtClean="0">
                <a:latin typeface="仿宋"/>
                <a:ea typeface="仿宋"/>
                <a:cs typeface="仿宋"/>
              </a:rPr>
              <a:t>部分职业举报人在数据中已有标记</a:t>
            </a:r>
            <a:endParaRPr kumimoji="1" lang="en-US" altLang="zh-CN" sz="2400" dirty="0" smtClean="0">
              <a:latin typeface="仿宋"/>
              <a:ea typeface="仿宋"/>
              <a:cs typeface="仿宋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5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259</Words>
  <Application>Microsoft Macintosh PowerPoint</Application>
  <PresentationFormat>全屏显示(4:3)</PresentationFormat>
  <Paragraphs>50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hqq1221</dc:creator>
  <cp:lastModifiedBy>hqq1221</cp:lastModifiedBy>
  <cp:revision>72</cp:revision>
  <dcterms:created xsi:type="dcterms:W3CDTF">2017-07-18T15:40:41Z</dcterms:created>
  <dcterms:modified xsi:type="dcterms:W3CDTF">2017-07-19T02:22:27Z</dcterms:modified>
</cp:coreProperties>
</file>