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1" r:id="rId4"/>
    <p:sldId id="257" r:id="rId5"/>
    <p:sldId id="262" r:id="rId6"/>
    <p:sldId id="267" r:id="rId7"/>
    <p:sldId id="279" r:id="rId8"/>
    <p:sldId id="264" r:id="rId9"/>
    <p:sldId id="266" r:id="rId10"/>
    <p:sldId id="265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D91BB-FD6C-4CF5-B2A4-77732C31BDDE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720A2-772D-46D9-AF6B-318EF77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0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3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5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6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0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6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1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9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8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2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7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0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7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F6F5-F0C6-4ABB-B9FB-470D5B157132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955"/>
            <a:ext cx="14493241" cy="102220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8541"/>
            <a:ext cx="12192000" cy="702659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635055" y="1025848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20203" y="404664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742761" y="5785867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027909" y="5164683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52676" y="345862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毕业设计开题报告</a:t>
            </a:r>
            <a:endParaRPr lang="zh-CN" altLang="en-US" sz="360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haroni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4157" y="4395852"/>
            <a:ext cx="3830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姓名：周建宇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班级：计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号：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2013011326</a:t>
            </a: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指导教师：徐华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2560628" y="1577064"/>
            <a:ext cx="7730062" cy="1868128"/>
          </a:xfrm>
          <a:prstGeom prst="parallelogram">
            <a:avLst>
              <a:gd name="adj" fmla="val 41841"/>
            </a:avLst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2909913" y="1728388"/>
            <a:ext cx="738077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的中文问题答案</a:t>
            </a:r>
            <a: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抽取方法研究</a:t>
            </a:r>
            <a:endParaRPr lang="zh-CN" altLang="en-US" sz="4265" spc="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9221341" y="3202313"/>
            <a:ext cx="288032" cy="267892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平行四边形 32"/>
          <p:cNvSpPr/>
          <p:nvPr/>
        </p:nvSpPr>
        <p:spPr>
          <a:xfrm>
            <a:off x="2899200" y="3141456"/>
            <a:ext cx="6356009" cy="69437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2984603" y="5362655"/>
            <a:ext cx="338921" cy="338921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2560628" y="4840213"/>
            <a:ext cx="131948" cy="131948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2746024" y="5136452"/>
            <a:ext cx="210204" cy="210204"/>
          </a:xfrm>
          <a:prstGeom prst="ellipse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研究内容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494839"/>
            <a:ext cx="1081488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抓取并预处理问题与答案文本（百度知道、知乎）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提取文本特征（中文分词、词性标注、关键词提取、文本编码）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模型训练（训练集标注、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算法评测与优化（百度知道数据集、知乎数据集）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研究方案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126" y="149463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1473041" y="2856586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3970" y="3423228"/>
            <a:ext cx="1602179" cy="3999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去重、标注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066218" y="4806244"/>
            <a:ext cx="1717957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删除无关内容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92039" y="3274207"/>
            <a:ext cx="1512918" cy="697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分词及提取特征词等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7637915" y="2020846"/>
            <a:ext cx="1800200" cy="396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DCN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模型训练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37915" y="4682454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评测结果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878602" y="4461840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标注数据集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5429965" y="4489245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25" name="流程图: 磁盘 24"/>
          <p:cNvSpPr/>
          <p:nvPr/>
        </p:nvSpPr>
        <p:spPr bwMode="auto">
          <a:xfrm>
            <a:off x="5450302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26" name="流程图: 磁盘 25"/>
          <p:cNvSpPr/>
          <p:nvPr/>
        </p:nvSpPr>
        <p:spPr bwMode="auto">
          <a:xfrm>
            <a:off x="3092040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特征数据集</a:t>
            </a:r>
          </a:p>
        </p:txBody>
      </p:sp>
      <p:sp>
        <p:nvSpPr>
          <p:cNvPr id="27" name="流程图: 磁盘 26"/>
          <p:cNvSpPr/>
          <p:nvPr/>
        </p:nvSpPr>
        <p:spPr bwMode="auto">
          <a:xfrm>
            <a:off x="878604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中文问答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</a:t>
            </a:r>
          </a:p>
        </p:txBody>
      </p:sp>
      <p:sp>
        <p:nvSpPr>
          <p:cNvPr id="28" name="下箭头 27"/>
          <p:cNvSpPr/>
          <p:nvPr/>
        </p:nvSpPr>
        <p:spPr bwMode="auto">
          <a:xfrm>
            <a:off x="1463423" y="3905413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上箭头 28"/>
          <p:cNvSpPr/>
          <p:nvPr/>
        </p:nvSpPr>
        <p:spPr bwMode="auto">
          <a:xfrm>
            <a:off x="3704482" y="4063936"/>
            <a:ext cx="288032" cy="67222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上箭头 29"/>
          <p:cNvSpPr/>
          <p:nvPr/>
        </p:nvSpPr>
        <p:spPr bwMode="auto">
          <a:xfrm>
            <a:off x="3704482" y="2852076"/>
            <a:ext cx="288032" cy="345798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2546919" y="4890044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4917044" y="2080120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右箭头 32"/>
          <p:cNvSpPr/>
          <p:nvPr/>
        </p:nvSpPr>
        <p:spPr bwMode="auto">
          <a:xfrm rot="4207041">
            <a:off x="4372985" y="3503802"/>
            <a:ext cx="1626470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7030634" y="2093774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缺角矩形 34"/>
          <p:cNvSpPr/>
          <p:nvPr/>
        </p:nvSpPr>
        <p:spPr bwMode="auto">
          <a:xfrm>
            <a:off x="7807149" y="3144619"/>
            <a:ext cx="196888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阅读理解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36" name="下箭头 35"/>
          <p:cNvSpPr/>
          <p:nvPr/>
        </p:nvSpPr>
        <p:spPr bwMode="auto">
          <a:xfrm>
            <a:off x="8375997" y="2496546"/>
            <a:ext cx="324036" cy="56704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7059444" y="4880019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8375997" y="3851484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1963" y="1560442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12785" y="1560442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65079" y="1560443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835274" y="5609895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数据预处理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3098869" y="5624828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特征提取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362257" y="4454495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5465399" y="3248564"/>
            <a:ext cx="172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训练分类模型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6" name="TextBox 42"/>
          <p:cNvSpPr txBox="1"/>
          <p:nvPr/>
        </p:nvSpPr>
        <p:spPr>
          <a:xfrm>
            <a:off x="6804551" y="5624828"/>
            <a:ext cx="158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效果分析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与优化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21623" y="6260434"/>
            <a:ext cx="1905000" cy="457200"/>
          </a:xfrm>
        </p:spPr>
        <p:txBody>
          <a:bodyPr/>
          <a:lstStyle/>
          <a:p>
            <a:pPr>
              <a:defRPr/>
            </a:pPr>
            <a:fld id="{D0A8AE44-67B5-4D17-BB57-1FB8ED7D73E8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研究基础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494839"/>
            <a:ext cx="96795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问答系统研究综述：英文论文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篇，中文论文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抽取算法：英文论文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篇，中文论文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开源工具包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分词工具：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ANSJ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ICTCLAS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同义词词林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现代汉语同义词词库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语料库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百度知道中文问答数据集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进度安排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2" y="1494839"/>
            <a:ext cx="12176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15-17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研究与选题、文献调研、确定题目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数据准备、对初始问题与答案数据进行常见的分词与词性标注处理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算法的核心代码，准备中期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9-12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进行评测并对算法作出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下学期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13-16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周：撰写论文，准备答辩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预期成果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716438"/>
            <a:ext cx="121761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的中文答案抽取算法实现</a:t>
            </a:r>
            <a:endParaRPr lang="en-US" altLang="zh-CN" sz="32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的中文问题答案抽取方法研究</a:t>
            </a: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毕业论文一篇</a:t>
            </a: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参考文献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433618"/>
            <a:ext cx="12176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Xiong</a:t>
            </a:r>
            <a:r>
              <a:rPr lang="en-US" altLang="zh-CN" sz="2400" b="1" dirty="0" smtClean="0"/>
              <a:t> C., </a:t>
            </a:r>
            <a:r>
              <a:rPr lang="en-US" altLang="zh-CN" sz="2400" b="1" dirty="0" err="1"/>
              <a:t>Zhong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V. &amp; </a:t>
            </a:r>
            <a:r>
              <a:rPr lang="en-US" altLang="zh-CN" sz="2400" b="1" dirty="0" err="1" smtClean="0"/>
              <a:t>Socher</a:t>
            </a:r>
            <a:r>
              <a:rPr lang="en-US" altLang="zh-CN" sz="2400" b="1" dirty="0" smtClean="0"/>
              <a:t> R.</a:t>
            </a:r>
            <a:r>
              <a:rPr lang="en-US" altLang="zh-CN" sz="2400" b="1" dirty="0" smtClean="0"/>
              <a:t> 16</a:t>
            </a:r>
            <a:r>
              <a:rPr lang="en-US" altLang="zh-CN" sz="2400" b="1" dirty="0" smtClean="0"/>
              <a:t>]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Dynamic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Coattention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Networks For Question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Answering.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[Li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Xiaoyan</a:t>
            </a:r>
            <a:r>
              <a:rPr lang="en-US" altLang="zh-CN" sz="2400" b="1" dirty="0" smtClean="0"/>
              <a:t>., </a:t>
            </a:r>
            <a:r>
              <a:rPr lang="en-US" altLang="zh-CN" sz="2400" b="1" dirty="0"/>
              <a:t>Croft, et </a:t>
            </a:r>
            <a:r>
              <a:rPr lang="en-US" altLang="zh-CN" sz="2400" b="1" dirty="0" smtClean="0"/>
              <a:t>al. 11]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Evaluating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question-answering techniques in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Chinese.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Iyyer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Mohit</a:t>
            </a:r>
            <a:r>
              <a:rPr lang="en-US" altLang="zh-CN" sz="2400" b="1" dirty="0" smtClean="0"/>
              <a:t>., </a:t>
            </a:r>
            <a:r>
              <a:rPr lang="en-US" altLang="zh-CN" sz="2400" b="1" dirty="0"/>
              <a:t>et al</a:t>
            </a:r>
            <a:r>
              <a:rPr lang="en-US" altLang="zh-CN" sz="2400" b="1" dirty="0" smtClean="0"/>
              <a:t>. 14]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Neural Network for Factoid Question Answering over Paragraphs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Conference on Empirical Methods in Natural Language Processing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2014:633-644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Severyn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Aliaksei</a:t>
            </a:r>
            <a:r>
              <a:rPr lang="en-US" altLang="zh-CN" sz="2400" b="1" dirty="0" smtClean="0"/>
              <a:t>., &amp; A </a:t>
            </a:r>
            <a:r>
              <a:rPr lang="en-US" altLang="zh-CN" sz="2400" b="1" dirty="0" err="1" smtClean="0"/>
              <a:t>Moschitti</a:t>
            </a:r>
            <a:r>
              <a:rPr lang="en-US" altLang="zh-CN" sz="2400" b="1" dirty="0" smtClean="0"/>
              <a:t>. </a:t>
            </a:r>
            <a:r>
              <a:rPr lang="en-US" altLang="zh-CN" sz="2400" b="1" dirty="0" smtClean="0"/>
              <a:t>15]</a:t>
            </a:r>
            <a:r>
              <a:rPr lang="en-US" altLang="zh-CN" sz="2400" b="1" dirty="0" smtClean="0"/>
              <a:t> 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Learning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to Rank Short Text Pairs with Convolutional Deep Neural Networks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The, International ACM SIGIR Conference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2015:373-382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[Sun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Hong., </a:t>
            </a:r>
            <a:r>
              <a:rPr lang="en-US" altLang="zh-CN" sz="2400" b="1" dirty="0"/>
              <a:t>et al</a:t>
            </a:r>
            <a:r>
              <a:rPr lang="en-US" altLang="zh-CN" sz="2400" b="1" dirty="0" smtClean="0"/>
              <a:t>. 13]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Answer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extraction from passage graph for question answering."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International Joint Conference on Artificial Intelligence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2013:2169-2175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[Hermann</a:t>
            </a:r>
            <a:r>
              <a:rPr lang="en-US" altLang="zh-CN" sz="2400" b="1" dirty="0"/>
              <a:t>, </a:t>
            </a:r>
            <a:r>
              <a:rPr lang="en-US" altLang="zh-CN" sz="2400" b="1" dirty="0"/>
              <a:t>Karl Moritz, et al</a:t>
            </a:r>
            <a:r>
              <a:rPr lang="en-US" altLang="zh-CN" sz="2400" b="1" dirty="0"/>
              <a:t>. 15 ]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Teaching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Machines to Read and Comprehend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Computer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noProof="1"/>
              <a:t>[D Kapashi., &amp; P Shah. 15</a:t>
            </a:r>
            <a:r>
              <a:rPr lang="en-US" altLang="zh-CN" sz="2400" b="1" noProof="1"/>
              <a:t>]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Answering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Reading Comprehension Using Memory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[Cheng</a:t>
            </a:r>
            <a:r>
              <a:rPr lang="en-US" altLang="zh-CN" sz="2400" b="1" dirty="0"/>
              <a:t>, J., Dong, L., </a:t>
            </a:r>
            <a:r>
              <a:rPr lang="en-US" altLang="zh-CN" sz="2400" b="1" dirty="0"/>
              <a:t>&amp; </a:t>
            </a:r>
            <a:r>
              <a:rPr lang="en-US" altLang="zh-CN" sz="2400" b="1" dirty="0" err="1"/>
              <a:t>Lapata</a:t>
            </a:r>
            <a:r>
              <a:rPr lang="en-US" altLang="zh-CN" sz="2400" b="1" dirty="0"/>
              <a:t>, M. </a:t>
            </a:r>
            <a:r>
              <a:rPr lang="en-US" altLang="zh-CN" sz="2400" b="1" dirty="0"/>
              <a:t>2016</a:t>
            </a:r>
            <a:r>
              <a:rPr lang="en-US" altLang="zh-CN" sz="2400" b="1" dirty="0" smtClean="0"/>
              <a:t>]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Long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short-term memory-networks for machine reading. 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arXiv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preprint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arXiv:1601.06733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2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541235"/>
            <a:ext cx="12192000" cy="131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0" y="2657469"/>
            <a:ext cx="12192000" cy="2743219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9720" y="2486020"/>
            <a:ext cx="8953563" cy="1971689"/>
          </a:xfrm>
        </p:spPr>
        <p:txBody>
          <a:bodyPr>
            <a:no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研究背景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705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热门研究方向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1999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年开始举办问答比赛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信息检索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(IR)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、信息挖掘（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）、自然语言处理（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NLP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）技术综合（</a:t>
            </a:r>
            <a:r>
              <a:rPr lang="en-US" altLang="zh-CN" dirty="0" smtClean="0"/>
              <a:t>Wang, 2013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数据库问答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常问问题问答系统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新闻问答系统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互联网问答系统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仿真陈述类问题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清单类问题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定义类问题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限制问题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现状分析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12" y="1399089"/>
            <a:ext cx="1035410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Automatic Surface Text Pattern Learning Algorithm (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Ravichandran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et al., 2011)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Good precision but poor recall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Factor Graph Prediction Model(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Hong Sun et al., 2013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Sufficient candidate lists but low precision in rank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consider connections among words with the same stem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Synactic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Features comparison Model(Li,2011)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expressive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Sever data 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sparsity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Dynamic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Coattention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Network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(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Xiong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al.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,2016)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Recover from incorrect predictions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State of the art result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agnostic to long documents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10456213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Dynamic </a:t>
            </a:r>
            <a:r>
              <a:rPr lang="en-US" altLang="zh-CN" sz="2800" kern="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Network——</a:t>
            </a:r>
            <a:r>
              <a:rPr lang="en-US" altLang="zh-CN" sz="2800" kern="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Encoder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" y="1243330"/>
            <a:ext cx="10085705" cy="4371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10101372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Dynamic </a:t>
            </a:r>
            <a:r>
              <a:rPr lang="en-US" altLang="zh-CN" sz="2800" kern="0" dirty="0" err="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Network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——Dynamic Decoder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005940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77" y="1270000"/>
            <a:ext cx="9267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</a:t>
            </a: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22" y="1685950"/>
            <a:ext cx="9060886" cy="404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1885</Words>
  <Application>Microsoft Office PowerPoint</Application>
  <PresentationFormat>宽屏</PresentationFormat>
  <Paragraphs>239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隶书</vt:lpstr>
      <vt:lpstr>宋体</vt:lpstr>
      <vt:lpstr>微软雅黑</vt:lpstr>
      <vt:lpstr>Aharoni</vt:lpstr>
      <vt:lpstr>Arial</vt:lpstr>
      <vt:lpstr>Calibri</vt:lpstr>
      <vt:lpstr>Calibri Light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ZhouJianyu</dc:creator>
  <cp:lastModifiedBy>ZhouJianyu</cp:lastModifiedBy>
  <cp:revision>188</cp:revision>
  <dcterms:created xsi:type="dcterms:W3CDTF">2017-01-09T17:39:00Z</dcterms:created>
  <dcterms:modified xsi:type="dcterms:W3CDTF">2017-01-11T09:10:43Z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