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840" y="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00"/>
            <a:ext cx="7772400" cy="762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16002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1204C-796D-42FE-81D0-162C7BE072C3}" type="datetime1">
              <a:rPr lang="en-US"/>
              <a:pPr>
                <a:defRPr/>
              </a:pPr>
              <a:t>10/15/2010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72F15-F166-43C6-942F-D2253DA936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8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079E8-CFE3-41DE-9B14-74590472F1ED}" type="datetime1">
              <a:rPr lang="en-US"/>
              <a:pPr>
                <a:defRPr/>
              </a:pPr>
              <a:t>10/15/2010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F5CEC-9562-4D21-9930-E1209ECF37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6750" y="274644"/>
            <a:ext cx="2571751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1" y="274644"/>
            <a:ext cx="7562851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3226F-3AC9-4893-B49A-44C97F72A08C}" type="datetime1">
              <a:rPr lang="en-US"/>
              <a:pPr>
                <a:defRPr/>
              </a:pPr>
              <a:t>10/15/2010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7057D-E663-4A95-955B-08B5A00DD1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50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6974" y="274411"/>
            <a:ext cx="8230054" cy="5852206"/>
          </a:xfrm>
          <a:prstGeom prst="rect">
            <a:avLst/>
          </a:prstGeom>
        </p:spPr>
        <p:txBody>
          <a:bodyPr lIns="65306" tIns="32653" rIns="65306" bIns="3265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9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5E812-165B-4DCF-B746-986E2B4BC903}" type="datetime1">
              <a:rPr lang="en-US"/>
              <a:pPr>
                <a:defRPr/>
              </a:pPr>
              <a:t>10/15/2010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11A63-70A5-4C66-8BD3-0C2FCBC871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124F7-55C8-42A3-A8DD-DDEEE750CB26}" type="datetime1">
              <a:rPr lang="en-US"/>
              <a:pPr>
                <a:defRPr/>
              </a:pPr>
              <a:t>10/15/2010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1DB9F-7313-4055-9DD7-EE6949DA4B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0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1" y="1600206"/>
            <a:ext cx="5067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1201" y="1600206"/>
            <a:ext cx="5067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A9FE8-826B-4353-98E6-38402E4E7A6F}" type="datetime1">
              <a:rPr lang="en-US"/>
              <a:pPr>
                <a:defRPr/>
              </a:pPr>
              <a:t>10/15/2010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7A385-8F99-4C4A-9D06-EC125B17BD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0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4F961-455E-4E2C-88E7-D0BC2C8C8812}" type="datetime1">
              <a:rPr lang="en-US"/>
              <a:pPr>
                <a:defRPr/>
              </a:pPr>
              <a:t>10/15/2010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E7343-D0F9-4ED4-B40D-3AFC020822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035B9-4716-4DCA-B145-2F9DA8883823}" type="datetime1">
              <a:rPr lang="en-US"/>
              <a:pPr>
                <a:defRPr/>
              </a:pPr>
              <a:t>10/15/2010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E7DF3-4865-4734-B46A-A2EF3B33A7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4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021C0-2697-43A2-A607-032A7DA04D8F}" type="datetime1">
              <a:rPr lang="en-US"/>
              <a:pPr>
                <a:defRPr/>
              </a:pPr>
              <a:t>10/15/2010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D4FA9-A262-45E3-A26E-577C65CFB8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84C04-AB3F-4251-AC63-94DDD294019A}" type="datetime1">
              <a:rPr lang="en-US"/>
              <a:pPr>
                <a:defRPr/>
              </a:pPr>
              <a:t>10/15/2010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CC501-A3FC-4729-A8F9-E8DAA04391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5080C-74BE-4C9C-B8D9-5C1D84CF32A6}" type="datetime1">
              <a:rPr lang="en-US"/>
              <a:pPr>
                <a:defRPr/>
              </a:pPr>
              <a:t>10/15/2010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C835F-645C-48D0-B3B4-749AF3DEE1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0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6044878-AE3A-4662-BCF5-01D1BF0DE7B4}" type="datetime1">
              <a:rPr lang="en-US">
                <a:ea typeface="MS PGothic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10/15/2010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DF636105-1F8C-432F-BC35-632E9D2DB7B5}" type="slidenum">
              <a:rPr lang="en-US">
                <a:ea typeface="MS PGothic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MS PGothic" pitchFamily="34" charset="-128"/>
            </a:endParaRPr>
          </a:p>
        </p:txBody>
      </p:sp>
      <p:pic>
        <p:nvPicPr>
          <p:cNvPr id="1031" name="Picture 6" descr="patten-msn-west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010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 descr="logo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88900"/>
            <a:ext cx="19939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8" descr="image002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6503988"/>
            <a:ext cx="14605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65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Arial"/>
          <a:ea typeface="Arial" pitchFamily="-106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-106" charset="0"/>
          <a:ea typeface="Arial" pitchFamily="-106" charset="0"/>
          <a:cs typeface="Arial" pitchFamily="-106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-106" charset="0"/>
          <a:ea typeface="Arial" pitchFamily="-106" charset="0"/>
          <a:cs typeface="Arial" pitchFamily="-106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-106" charset="0"/>
          <a:ea typeface="Arial" pitchFamily="-106" charset="0"/>
          <a:cs typeface="Arial" pitchFamily="-106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-106" charset="0"/>
          <a:ea typeface="Arial" pitchFamily="-106" charset="0"/>
          <a:cs typeface="Arial" pitchFamily="-106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-106" charset="0"/>
          <a:ea typeface="Arial" pitchFamily="-106" charset="0"/>
          <a:cs typeface="Arial" pitchFamily="-106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-106" charset="0"/>
          <a:ea typeface="Arial" pitchFamily="-106" charset="0"/>
          <a:cs typeface="Arial" pitchFamily="-106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-106" charset="0"/>
          <a:ea typeface="Arial" pitchFamily="-106" charset="0"/>
          <a:cs typeface="Arial" pitchFamily="-106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-106" charset="0"/>
          <a:ea typeface="Arial" pitchFamily="-106" charset="0"/>
          <a:cs typeface="Arial" pitchFamily="-106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Arial" pitchFamily="-106" charset="0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/>
          <a:ea typeface="Arial" pitchFamily="-106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Arial" pitchFamily="-106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Arial" pitchFamily="-106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Arial" pitchFamily="-106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jpeg"/><Relationship Id="rId21" Type="http://schemas.openxmlformats.org/officeDocument/2006/relationships/image" Target="../media/image33.jpe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17" Type="http://schemas.openxmlformats.org/officeDocument/2006/relationships/image" Target="../media/image29.png"/><Relationship Id="rId2" Type="http://schemas.openxmlformats.org/officeDocument/2006/relationships/image" Target="../media/image14.jpeg"/><Relationship Id="rId16" Type="http://schemas.openxmlformats.org/officeDocument/2006/relationships/image" Target="../media/image28.jpeg"/><Relationship Id="rId20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png"/><Relationship Id="rId15" Type="http://schemas.openxmlformats.org/officeDocument/2006/relationships/image" Target="../media/image27.jpeg"/><Relationship Id="rId10" Type="http://schemas.openxmlformats.org/officeDocument/2006/relationships/image" Target="../media/image22.jpeg"/><Relationship Id="rId19" Type="http://schemas.openxmlformats.org/officeDocument/2006/relationships/image" Target="../media/image31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image" Target="../media/image26.jpe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8"/>
          <p:cNvSpPr txBox="1">
            <a:spLocks/>
          </p:cNvSpPr>
          <p:nvPr/>
        </p:nvSpPr>
        <p:spPr>
          <a:xfrm>
            <a:off x="381000" y="304800"/>
            <a:ext cx="6822244" cy="1143000"/>
          </a:xfrm>
          <a:prstGeom prst="rect">
            <a:avLst/>
          </a:prstGeom>
        </p:spPr>
        <p:txBody>
          <a:bodyPr lIns="68644" tIns="34322" rIns="68644" bIns="34322"/>
          <a:lstStyle>
            <a:lvl1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2pPr>
            <a:lvl3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3pPr>
            <a:lvl4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4pPr>
            <a:lvl5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5pPr>
            <a:lvl6pPr marL="326317" algn="l" defTabSz="91323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6pPr>
            <a:lvl7pPr marL="652632" algn="l" defTabSz="91323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7pPr>
            <a:lvl8pPr marL="978950" algn="l" defTabSz="91323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8pPr>
            <a:lvl9pPr marL="1305265" algn="l" defTabSz="91323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0" marR="0" lvl="0" indent="0" algn="l" defTabSz="1221709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600" b="1" dirty="0" smtClean="0">
                <a:solidFill>
                  <a:schemeClr val="bg1"/>
                </a:solidFill>
                <a:latin typeface="Arial" charset="0"/>
                <a:ea typeface="宋体" pitchFamily="2" charset="-122"/>
                <a:cs typeface="Arial" charset="0"/>
              </a:rPr>
              <a:t>New Campus Surrounding Services</a:t>
            </a:r>
            <a:endParaRPr kumimoji="0" lang="en-US" altLang="zh-TW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876300"/>
            <a:ext cx="85997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 smtClean="0"/>
              <a:t>Subway Lines</a:t>
            </a:r>
            <a:endParaRPr lang="en-US" b="1" u="sng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 smtClean="0"/>
              <a:t>3 </a:t>
            </a:r>
            <a:r>
              <a:rPr lang="en-US" dirty="0" smtClean="0"/>
              <a:t>subway stations in total within 1000m around new campus </a:t>
            </a:r>
            <a:endParaRPr lang="en-US" dirty="0"/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 smtClean="0"/>
              <a:t>Zhongguancun Station of subway line 4, Distance 900m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 smtClean="0"/>
              <a:t>Suzhoujie Station of subway line 10, Distance 800m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 smtClean="0"/>
              <a:t>Haidian Huangzhuang Station of subway line 10, Distance 1000m</a:t>
            </a:r>
            <a:endParaRPr lang="en-US" dirty="0"/>
          </a:p>
          <a:p>
            <a:pPr algn="just"/>
            <a:endParaRPr lang="en-US" b="1" u="sng" dirty="0" smtClean="0"/>
          </a:p>
          <a:p>
            <a:pPr algn="just"/>
            <a:r>
              <a:rPr lang="en-US" b="1" u="sng" dirty="0" smtClean="0"/>
              <a:t>Bus </a:t>
            </a:r>
            <a:r>
              <a:rPr lang="en-US" b="1" u="sng" dirty="0" smtClean="0"/>
              <a:t>lines</a:t>
            </a:r>
            <a:endParaRPr lang="en-US" u="sng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 smtClean="0"/>
              <a:t>8 </a:t>
            </a:r>
            <a:r>
              <a:rPr lang="en-US" dirty="0" smtClean="0"/>
              <a:t>bus stops in total around new campus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u="sng" dirty="0" smtClean="0"/>
              <a:t>Banking Services</a:t>
            </a:r>
            <a:endParaRPr lang="en-US" b="1" u="sng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 smtClean="0"/>
              <a:t>48 </a:t>
            </a:r>
            <a:r>
              <a:rPr lang="en-US" dirty="0" smtClean="0"/>
              <a:t>banking services points, including savings bank, sub-branch, ATM and self-service bank</a:t>
            </a:r>
            <a:endParaRPr lang="en-US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 smtClean="0"/>
              <a:t>A vast majority of them contracted to China Union Pay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 smtClean="0"/>
              <a:t>ICBC and BOC ATMs within new campus</a:t>
            </a:r>
          </a:p>
          <a:p>
            <a:pPr marL="285750" lvl="0" indent="-285750" algn="just">
              <a:buFont typeface="Arial" pitchFamily="34" charset="0"/>
              <a:buChar char="•"/>
            </a:pPr>
            <a:endParaRPr lang="en-US" dirty="0"/>
          </a:p>
          <a:p>
            <a:pPr algn="just"/>
            <a:r>
              <a:rPr lang="en-US" b="1" u="sng" dirty="0" smtClean="0"/>
              <a:t>Food and Beverage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24 </a:t>
            </a:r>
            <a:r>
              <a:rPr lang="en-US" dirty="0" smtClean="0">
                <a:solidFill>
                  <a:prstClr val="black"/>
                </a:solidFill>
              </a:rPr>
              <a:t>food-and-beverage service providers totally 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Including Chinese restaurants, Western fast food, coffee shops (3 Starbucks</a:t>
            </a:r>
            <a:r>
              <a:rPr lang="en-US" dirty="0">
                <a:solidFill>
                  <a:prstClr val="black"/>
                </a:solidFill>
              </a:rPr>
              <a:t>)</a:t>
            </a:r>
            <a:r>
              <a:rPr lang="en-US" dirty="0" smtClean="0">
                <a:solidFill>
                  <a:prstClr val="black"/>
                </a:solidFill>
              </a:rPr>
              <a:t> and bakeries</a:t>
            </a:r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381000" y="304800"/>
            <a:ext cx="6822244" cy="1143000"/>
          </a:xfrm>
          <a:prstGeom prst="rect">
            <a:avLst/>
          </a:prstGeom>
        </p:spPr>
        <p:txBody>
          <a:bodyPr lIns="68644" tIns="34322" rIns="68644" bIns="34322"/>
          <a:lstStyle>
            <a:lvl1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2pPr>
            <a:lvl3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3pPr>
            <a:lvl4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4pPr>
            <a:lvl5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5pPr>
            <a:lvl6pPr marL="326317" algn="l" defTabSz="91323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6pPr>
            <a:lvl7pPr marL="652632" algn="l" defTabSz="91323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7pPr>
            <a:lvl8pPr marL="978950" algn="l" defTabSz="91323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8pPr>
            <a:lvl9pPr marL="1305265" algn="l" defTabSz="91323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lvl="0" defTabSz="1221709">
              <a:lnSpc>
                <a:spcPct val="90000"/>
              </a:lnSpc>
              <a:defRPr/>
            </a:pPr>
            <a:r>
              <a:rPr lang="en-US" altLang="zh-TW" sz="2600" b="1" dirty="0" smtClean="0">
                <a:solidFill>
                  <a:schemeClr val="bg1"/>
                </a:solidFill>
                <a:latin typeface="Arial" charset="0"/>
                <a:ea typeface="宋体" pitchFamily="2" charset="-122"/>
                <a:cs typeface="Arial" charset="0"/>
              </a:rPr>
              <a:t>Surrounding Services Map</a:t>
            </a:r>
            <a:endParaRPr lang="en-US" altLang="zh-TW" sz="2600" b="1" dirty="0">
              <a:solidFill>
                <a:schemeClr val="bg1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36500" y="876300"/>
            <a:ext cx="5670566" cy="5610821"/>
            <a:chOff x="1066800" y="1018579"/>
            <a:chExt cx="5670566" cy="5610821"/>
          </a:xfrm>
        </p:grpSpPr>
        <p:sp>
          <p:nvSpPr>
            <p:cNvPr id="3" name="Rectangle 2"/>
            <p:cNvSpPr/>
            <p:nvPr/>
          </p:nvSpPr>
          <p:spPr>
            <a:xfrm>
              <a:off x="1974725" y="3454042"/>
              <a:ext cx="4095993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1221709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b="1" dirty="0">
                  <a:solidFill>
                    <a:schemeClr val="bg1"/>
                  </a:solidFill>
                  <a:latin typeface="Arial" charset="0"/>
                  <a:ea typeface="宋体" pitchFamily="2" charset="-122"/>
                  <a:cs typeface="Arial" charset="0"/>
                </a:rPr>
                <a:t>New Campus Surrounding Services</a:t>
              </a:r>
            </a:p>
          </p:txBody>
        </p:sp>
        <p:pic>
          <p:nvPicPr>
            <p:cNvPr id="5" name="Picture 62" descr="图片11 拷贝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6800" y="1018579"/>
              <a:ext cx="5670566" cy="561082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图片 22" descr="images.jp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4223" y="2227033"/>
              <a:ext cx="264741" cy="281287"/>
            </a:xfrm>
            <a:prstGeom prst="rect">
              <a:avLst/>
            </a:prstGeom>
          </p:spPr>
        </p:pic>
        <p:pic>
          <p:nvPicPr>
            <p:cNvPr id="7" name="图片 23" descr="images.jp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2816" y="1133139"/>
              <a:ext cx="264741" cy="281287"/>
            </a:xfrm>
            <a:prstGeom prst="rect">
              <a:avLst/>
            </a:prstGeom>
          </p:spPr>
        </p:pic>
        <p:pic>
          <p:nvPicPr>
            <p:cNvPr id="9" name="图片 24" descr="images.jp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1642" y="6276675"/>
              <a:ext cx="264741" cy="281287"/>
            </a:xfrm>
            <a:prstGeom prst="rect">
              <a:avLst/>
            </a:prstGeom>
          </p:spPr>
        </p:pic>
        <p:pic>
          <p:nvPicPr>
            <p:cNvPr id="10" name="图片 25" descr="images.jp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8238" y="4204973"/>
              <a:ext cx="264741" cy="281287"/>
            </a:xfrm>
            <a:prstGeom prst="rect">
              <a:avLst/>
            </a:prstGeom>
          </p:spPr>
        </p:pic>
        <p:pic>
          <p:nvPicPr>
            <p:cNvPr id="11" name="图片 26" descr="images.jp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8436" y="6348113"/>
              <a:ext cx="264741" cy="281287"/>
            </a:xfrm>
            <a:prstGeom prst="rect">
              <a:avLst/>
            </a:prstGeom>
          </p:spPr>
        </p:pic>
        <p:pic>
          <p:nvPicPr>
            <p:cNvPr id="12" name="图片 27" descr="images.jp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7130" y="5776609"/>
              <a:ext cx="264741" cy="281287"/>
            </a:xfrm>
            <a:prstGeom prst="rect">
              <a:avLst/>
            </a:prstGeom>
          </p:spPr>
        </p:pic>
        <p:pic>
          <p:nvPicPr>
            <p:cNvPr id="13" name="图片 28" descr="images.jp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3212" y="5062229"/>
              <a:ext cx="264741" cy="281287"/>
            </a:xfrm>
            <a:prstGeom prst="rect">
              <a:avLst/>
            </a:prstGeom>
          </p:spPr>
        </p:pic>
        <p:pic>
          <p:nvPicPr>
            <p:cNvPr id="14" name="图片 36" descr="images.jp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2684" y="1133139"/>
              <a:ext cx="264741" cy="281287"/>
            </a:xfrm>
            <a:prstGeom prst="rect">
              <a:avLst/>
            </a:prstGeom>
          </p:spPr>
        </p:pic>
        <p:pic>
          <p:nvPicPr>
            <p:cNvPr id="16" name="图片 12" descr="20071020014116809.jp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7024" y="1222152"/>
              <a:ext cx="285776" cy="28577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7" name="图片 10" descr="20071020014116809.jp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1335" y="6205225"/>
              <a:ext cx="285776" cy="28577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8" name="图片 11" descr="20071020014116809.jp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7607" y="6261219"/>
              <a:ext cx="285776" cy="28577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028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996" y="1553600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6606" y="1539742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5722" y="1796058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2" y="1415058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1006" y="2939058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664" y="3167658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6606" y="3929658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8006" y="4463058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464" y="4642502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2979" y="5022756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206" y="5301258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206" y="6187942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7806" y="6187942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5806" y="4310658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2025" y="1449684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406" y="1768342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722" y="1491258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9922" y="1872258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3206" y="2558058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922" y="3216142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9902" y="3228618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8406" y="3216142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9960" y="3009692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8980" y="3020786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2722" y="3520942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2704" y="3493226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206" y="3478284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062" y="3673342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0516" y="3673342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322" y="4359142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806" y="4310658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806" y="4511542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722" y="2710458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6908" y="1782200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9616" y="2052374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2806" y="2100858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5206" y="2100858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3154" y="2890574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2376" y="3200902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0992" y="3216142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2980" y="3380606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810" y="3795673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810" y="3929658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810" y="3658400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1706" y="4943380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2376" y="5118640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322" y="2783894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6807" y="5481374"/>
              <a:ext cx="180116" cy="18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593" y="1355527"/>
              <a:ext cx="287278" cy="24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4225" y="1890972"/>
              <a:ext cx="287278" cy="24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4232" y="1868240"/>
              <a:ext cx="287278" cy="24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198" y="1413044"/>
              <a:ext cx="287278" cy="24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012" y="1856667"/>
              <a:ext cx="287278" cy="24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4242" y="2326665"/>
              <a:ext cx="287278" cy="24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5926" y="2367676"/>
              <a:ext cx="287278" cy="24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718" y="2882381"/>
              <a:ext cx="287278" cy="24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8464" y="3276060"/>
              <a:ext cx="287278" cy="24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5528" y="3440524"/>
              <a:ext cx="287278" cy="24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8683" y="3795673"/>
              <a:ext cx="287278" cy="24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838" y="4150822"/>
              <a:ext cx="287278" cy="24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456" y="3792532"/>
              <a:ext cx="287278" cy="24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7160" y="3428091"/>
              <a:ext cx="287278" cy="24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2141" y="3643202"/>
              <a:ext cx="287278" cy="24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6883" y="4329002"/>
              <a:ext cx="287278" cy="24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986" y="4721797"/>
              <a:ext cx="287278" cy="24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2287" y="4723908"/>
              <a:ext cx="287278" cy="24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0992" y="4840874"/>
              <a:ext cx="287278" cy="24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5644" y="5177510"/>
              <a:ext cx="287278" cy="24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8220" y="5185129"/>
              <a:ext cx="287278" cy="24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2980" y="5436619"/>
              <a:ext cx="287278" cy="24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131" y="5776609"/>
              <a:ext cx="287278" cy="240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" name="Group 102"/>
          <p:cNvGrpSpPr/>
          <p:nvPr/>
        </p:nvGrpSpPr>
        <p:grpSpPr>
          <a:xfrm>
            <a:off x="6536871" y="2504367"/>
            <a:ext cx="2667000" cy="2069428"/>
            <a:chOff x="6553200" y="2936031"/>
            <a:chExt cx="2667000" cy="2069428"/>
          </a:xfrm>
        </p:grpSpPr>
        <p:sp>
          <p:nvSpPr>
            <p:cNvPr id="101" name="Rounded Rectangle 100"/>
            <p:cNvSpPr/>
            <p:nvPr/>
          </p:nvSpPr>
          <p:spPr>
            <a:xfrm>
              <a:off x="6553200" y="2936031"/>
              <a:ext cx="2209800" cy="20694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2" name="图片 22" descr="images.jp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3114" y="3076550"/>
              <a:ext cx="340728" cy="36202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162800" y="3059668"/>
              <a:ext cx="1523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Bus line</a:t>
              </a:r>
              <a:endParaRPr lang="en-US" sz="1400" dirty="0"/>
            </a:p>
          </p:txBody>
        </p:sp>
        <p:pic>
          <p:nvPicPr>
            <p:cNvPr id="95" name="图片 12" descr="20071020014116809.jp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5374" y="3583284"/>
              <a:ext cx="358468" cy="358468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96" name="TextBox 95"/>
            <p:cNvSpPr txBox="1"/>
            <p:nvPr/>
          </p:nvSpPr>
          <p:spPr>
            <a:xfrm>
              <a:off x="7162800" y="3505200"/>
              <a:ext cx="1788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Subway line</a:t>
              </a:r>
              <a:endParaRPr lang="en-US" sz="1400" dirty="0"/>
            </a:p>
          </p:txBody>
        </p:sp>
        <p:pic>
          <p:nvPicPr>
            <p:cNvPr id="97" name="Picture 4" descr="http://www.mobile-ecosystem.org/wp-content/uploads/2010/05/UnionPay-logo-bigger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1300" y="3974068"/>
              <a:ext cx="444356" cy="444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7162800" y="3974068"/>
              <a:ext cx="1523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Banks and ATMs</a:t>
              </a:r>
              <a:endParaRPr lang="en-US" sz="1400" dirty="0"/>
            </a:p>
          </p:txBody>
        </p:sp>
        <p:pic>
          <p:nvPicPr>
            <p:cNvPr id="99" name="Picture 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872" y="4517303"/>
              <a:ext cx="416716" cy="348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0" name="TextBox 99"/>
            <p:cNvSpPr txBox="1"/>
            <p:nvPr/>
          </p:nvSpPr>
          <p:spPr>
            <a:xfrm>
              <a:off x="7162800" y="4507468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Food and Beverage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65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743200"/>
            <a:ext cx="40386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Backup Appendix</a:t>
            </a:r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20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381000" y="304800"/>
            <a:ext cx="6822244" cy="1143000"/>
          </a:xfrm>
          <a:prstGeom prst="rect">
            <a:avLst/>
          </a:prstGeom>
        </p:spPr>
        <p:txBody>
          <a:bodyPr lIns="68644" tIns="34322" rIns="68644" bIns="34322"/>
          <a:lstStyle>
            <a:lvl1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2pPr>
            <a:lvl3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3pPr>
            <a:lvl4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4pPr>
            <a:lvl5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5pPr>
            <a:lvl6pPr marL="326317" algn="l" defTabSz="91323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6pPr>
            <a:lvl7pPr marL="652632" algn="l" defTabSz="91323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7pPr>
            <a:lvl8pPr marL="978950" algn="l" defTabSz="91323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8pPr>
            <a:lvl9pPr marL="1305265" algn="l" defTabSz="91323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lvl="0" defTabSz="1221709">
              <a:lnSpc>
                <a:spcPct val="90000"/>
              </a:lnSpc>
              <a:defRPr/>
            </a:pPr>
            <a:r>
              <a:rPr lang="en-US" altLang="zh-TW" sz="2600" b="1" dirty="0" smtClean="0">
                <a:solidFill>
                  <a:schemeClr val="bg1"/>
                </a:solidFill>
                <a:latin typeface="Arial" charset="0"/>
                <a:ea typeface="宋体" pitchFamily="2" charset="-122"/>
                <a:cs typeface="Arial" charset="0"/>
              </a:rPr>
              <a:t>Appendix 1 Subway and Bus Lines </a:t>
            </a:r>
            <a:endParaRPr lang="en-US" altLang="zh-TW" sz="2600" b="1" dirty="0">
              <a:solidFill>
                <a:schemeClr val="bg1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3" y="1066799"/>
            <a:ext cx="6749386" cy="5393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26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381000" y="304800"/>
            <a:ext cx="6822244" cy="1143000"/>
          </a:xfrm>
          <a:prstGeom prst="rect">
            <a:avLst/>
          </a:prstGeom>
        </p:spPr>
        <p:txBody>
          <a:bodyPr lIns="68644" tIns="34322" rIns="68644" bIns="34322"/>
          <a:lstStyle>
            <a:lvl1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2pPr>
            <a:lvl3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3pPr>
            <a:lvl4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4pPr>
            <a:lvl5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5pPr>
            <a:lvl6pPr marL="326317" algn="l" defTabSz="91323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6pPr>
            <a:lvl7pPr marL="652632" algn="l" defTabSz="91323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7pPr>
            <a:lvl8pPr marL="978950" algn="l" defTabSz="91323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8pPr>
            <a:lvl9pPr marL="1305265" algn="l" defTabSz="91323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lvl="0" defTabSz="1221709">
              <a:lnSpc>
                <a:spcPct val="90000"/>
              </a:lnSpc>
              <a:defRPr/>
            </a:pPr>
            <a:r>
              <a:rPr lang="en-US" altLang="zh-TW" sz="2600" b="1" dirty="0" smtClean="0">
                <a:solidFill>
                  <a:schemeClr val="bg1"/>
                </a:solidFill>
                <a:latin typeface="Arial" charset="0"/>
                <a:ea typeface="宋体" pitchFamily="2" charset="-122"/>
                <a:cs typeface="Arial" charset="0"/>
              </a:rPr>
              <a:t>Appendix 2 Banking Services </a:t>
            </a:r>
            <a:endParaRPr lang="en-US" altLang="zh-TW" sz="2600" b="1" dirty="0">
              <a:solidFill>
                <a:schemeClr val="bg1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315200" cy="5474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61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381000" y="304800"/>
            <a:ext cx="6822244" cy="1143000"/>
          </a:xfrm>
          <a:prstGeom prst="rect">
            <a:avLst/>
          </a:prstGeom>
        </p:spPr>
        <p:txBody>
          <a:bodyPr lIns="68644" tIns="34322" rIns="68644" bIns="34322"/>
          <a:lstStyle>
            <a:lvl1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2pPr>
            <a:lvl3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3pPr>
            <a:lvl4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4pPr>
            <a:lvl5pPr algn="l" defTabSz="91270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5pPr>
            <a:lvl6pPr marL="326317" algn="l" defTabSz="91323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6pPr>
            <a:lvl7pPr marL="652632" algn="l" defTabSz="91323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7pPr>
            <a:lvl8pPr marL="978950" algn="l" defTabSz="91323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8pPr>
            <a:lvl9pPr marL="1305265" algn="l" defTabSz="91323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lvl="0" defTabSz="1221709">
              <a:lnSpc>
                <a:spcPct val="90000"/>
              </a:lnSpc>
              <a:defRPr/>
            </a:pPr>
            <a:r>
              <a:rPr lang="en-US" altLang="zh-TW" sz="2600" b="1" dirty="0" smtClean="0">
                <a:solidFill>
                  <a:schemeClr val="bg1"/>
                </a:solidFill>
                <a:latin typeface="Arial" charset="0"/>
                <a:ea typeface="宋体" pitchFamily="2" charset="-122"/>
                <a:cs typeface="Arial" charset="0"/>
              </a:rPr>
              <a:t>Appendix 3 Food and Beverage</a:t>
            </a:r>
            <a:endParaRPr lang="en-US" altLang="zh-TW" sz="2600" b="1" dirty="0">
              <a:solidFill>
                <a:schemeClr val="bg1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97387" y="854180"/>
            <a:ext cx="6584934" cy="5646982"/>
            <a:chOff x="1579944" y="439158"/>
            <a:chExt cx="6697662" cy="6286520"/>
          </a:xfrm>
        </p:grpSpPr>
        <p:pic>
          <p:nvPicPr>
            <p:cNvPr id="8" name="Picture 41" descr="图片11 拷贝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29131" y="439158"/>
              <a:ext cx="6548475" cy="62865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9" name="图片 2" descr="subwa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8794" y="5286388"/>
              <a:ext cx="723310" cy="21431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10" name="图片 37" descr="20090710ljq10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9058" y="3954461"/>
              <a:ext cx="428625" cy="117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39" descr="20090710ljq10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9058" y="3286124"/>
              <a:ext cx="428625" cy="117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图片 13" descr="KFC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0541" y="4286256"/>
              <a:ext cx="529908" cy="19522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13" name="图片 15" descr="必胜客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8794" y="3143248"/>
              <a:ext cx="428628" cy="43917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14" name="图片 16" descr="麦当劳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29388" y="1500174"/>
              <a:ext cx="566896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15" name="图片 17" descr="上岛咖啡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14876" y="4286256"/>
              <a:ext cx="412142" cy="50006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16" name="图片 18" descr="星巴克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72198" y="2000240"/>
              <a:ext cx="42862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17" name="图片 20" descr="真功夫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57950" y="5214950"/>
              <a:ext cx="407006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18" name="图片 21" descr="42143-blenz-coffee-is-growing-again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43373" y="1500174"/>
              <a:ext cx="324116" cy="50006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19" name="图片 22" descr="helu.jp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29454" y="4714884"/>
              <a:ext cx="483413" cy="4506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20" name="图片 23" descr="Mr+Pizza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86380" y="3714752"/>
              <a:ext cx="790467" cy="30668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21" name="图片 24" descr="spr咖啡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57752" y="1571612"/>
              <a:ext cx="428627" cy="4465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22" name="图片 25" descr="东来顺.jp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43174" y="2571743"/>
              <a:ext cx="642942" cy="29924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23" name="图片 26" descr="吉野家.jp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15074" y="4714884"/>
              <a:ext cx="601413" cy="4009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24" name="图片 27" descr="露露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29520" y="4643446"/>
              <a:ext cx="292167" cy="86737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25" name="图片 28" descr="眉州东坡.jpg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86644" y="5786454"/>
              <a:ext cx="500066" cy="500066"/>
            </a:xfrm>
            <a:prstGeom prst="rect">
              <a:avLst/>
            </a:prstGeom>
          </p:spPr>
        </p:pic>
        <p:pic>
          <p:nvPicPr>
            <p:cNvPr id="26" name="图片 29" descr="三个贵州人.jpg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43372" y="785794"/>
              <a:ext cx="486290" cy="42862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27" name="图片 30" descr="味多美.jpg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29454" y="2143116"/>
              <a:ext cx="500066" cy="50006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28" name="图片 31" descr="味千拉面.jpg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43504" y="3071810"/>
              <a:ext cx="500066" cy="40707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29" name="图片 35" descr="星巴克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72198" y="3714752"/>
              <a:ext cx="42862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30" name="图片 36" descr="KFC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6578" y="5286388"/>
              <a:ext cx="529908" cy="19522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31" name="图片 37" descr="subwa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6446" y="3429000"/>
              <a:ext cx="723310" cy="21431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32" name="图片 38" descr="subwa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5140" y="5643578"/>
              <a:ext cx="723310" cy="21431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33" name="图片 39" descr="KFC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0825" y="1142984"/>
              <a:ext cx="723811" cy="26666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944" y="3513576"/>
              <a:ext cx="5365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45421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146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Benefits, tangible to employees ** benefit for company vs. employee</dc:title>
  <dc:creator>Cherry Yu (Savills)</dc:creator>
  <cp:lastModifiedBy>Cherry Yu (Savills)</cp:lastModifiedBy>
  <cp:revision>69</cp:revision>
  <dcterms:created xsi:type="dcterms:W3CDTF">2006-08-16T00:00:00Z</dcterms:created>
  <dcterms:modified xsi:type="dcterms:W3CDTF">2010-10-15T03:43:12Z</dcterms:modified>
</cp:coreProperties>
</file>