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3" r:id="rId2"/>
    <p:sldId id="274" r:id="rId3"/>
    <p:sldId id="265" r:id="rId4"/>
    <p:sldId id="263" r:id="rId5"/>
    <p:sldId id="281" r:id="rId6"/>
    <p:sldId id="257" r:id="rId7"/>
    <p:sldId id="276" r:id="rId8"/>
    <p:sldId id="258" r:id="rId9"/>
    <p:sldId id="277" r:id="rId10"/>
    <p:sldId id="278" r:id="rId11"/>
    <p:sldId id="268" r:id="rId12"/>
    <p:sldId id="269" r:id="rId13"/>
    <p:sldId id="267" r:id="rId14"/>
    <p:sldId id="279" r:id="rId15"/>
    <p:sldId id="280" r:id="rId16"/>
    <p:sldId id="264" r:id="rId17"/>
    <p:sldId id="275" r:id="rId18"/>
    <p:sldId id="284" r:id="rId19"/>
    <p:sldId id="270" r:id="rId20"/>
    <p:sldId id="271" r:id="rId21"/>
    <p:sldId id="285" r:id="rId22"/>
    <p:sldId id="272" r:id="rId23"/>
    <p:sldId id="283"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267DD-1360-4E6B-B8F3-CA896BB57D0B}" type="datetimeFigureOut">
              <a:rPr lang="zh-CN" altLang="en-US" smtClean="0"/>
              <a:t>2017/6/13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4FC20-A450-42CF-8F85-F1D5EC4D59E6}" type="slidenum">
              <a:rPr lang="zh-CN" altLang="en-US" smtClean="0"/>
              <a:t>‹#›</a:t>
            </a:fld>
            <a:endParaRPr lang="zh-CN" altLang="en-US"/>
          </a:p>
        </p:txBody>
      </p:sp>
    </p:spTree>
    <p:extLst>
      <p:ext uri="{BB962C8B-B14F-4D97-AF65-F5344CB8AC3E}">
        <p14:creationId xmlns:p14="http://schemas.microsoft.com/office/powerpoint/2010/main" val="226527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2</a:t>
            </a:fld>
            <a:endParaRPr lang="zh-CN" altLang="en-US"/>
          </a:p>
        </p:txBody>
      </p:sp>
    </p:spTree>
    <p:extLst>
      <p:ext uri="{BB962C8B-B14F-4D97-AF65-F5344CB8AC3E}">
        <p14:creationId xmlns:p14="http://schemas.microsoft.com/office/powerpoint/2010/main" val="205700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11</a:t>
            </a:fld>
            <a:endParaRPr lang="zh-CN" altLang="en-US"/>
          </a:p>
        </p:txBody>
      </p:sp>
    </p:spTree>
    <p:extLst>
      <p:ext uri="{BB962C8B-B14F-4D97-AF65-F5344CB8AC3E}">
        <p14:creationId xmlns:p14="http://schemas.microsoft.com/office/powerpoint/2010/main" val="302288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12</a:t>
            </a:fld>
            <a:endParaRPr lang="zh-CN" altLang="en-US"/>
          </a:p>
        </p:txBody>
      </p:sp>
    </p:spTree>
    <p:extLst>
      <p:ext uri="{BB962C8B-B14F-4D97-AF65-F5344CB8AC3E}">
        <p14:creationId xmlns:p14="http://schemas.microsoft.com/office/powerpoint/2010/main" val="3243118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13</a:t>
            </a:fld>
            <a:endParaRPr lang="zh-CN" altLang="en-US"/>
          </a:p>
        </p:txBody>
      </p:sp>
    </p:spTree>
    <p:extLst>
      <p:ext uri="{BB962C8B-B14F-4D97-AF65-F5344CB8AC3E}">
        <p14:creationId xmlns:p14="http://schemas.microsoft.com/office/powerpoint/2010/main" val="379834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14</a:t>
            </a:fld>
            <a:endParaRPr lang="zh-CN" altLang="en-US"/>
          </a:p>
        </p:txBody>
      </p:sp>
    </p:spTree>
    <p:extLst>
      <p:ext uri="{BB962C8B-B14F-4D97-AF65-F5344CB8AC3E}">
        <p14:creationId xmlns:p14="http://schemas.microsoft.com/office/powerpoint/2010/main" val="2454653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15</a:t>
            </a:fld>
            <a:endParaRPr lang="zh-CN" altLang="en-US"/>
          </a:p>
        </p:txBody>
      </p:sp>
    </p:spTree>
    <p:extLst>
      <p:ext uri="{BB962C8B-B14F-4D97-AF65-F5344CB8AC3E}">
        <p14:creationId xmlns:p14="http://schemas.microsoft.com/office/powerpoint/2010/main" val="1134185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16</a:t>
            </a:fld>
            <a:endParaRPr lang="zh-CN" altLang="en-US"/>
          </a:p>
        </p:txBody>
      </p:sp>
    </p:spTree>
    <p:extLst>
      <p:ext uri="{BB962C8B-B14F-4D97-AF65-F5344CB8AC3E}">
        <p14:creationId xmlns:p14="http://schemas.microsoft.com/office/powerpoint/2010/main" val="4516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17</a:t>
            </a:fld>
            <a:endParaRPr lang="zh-CN" altLang="en-US"/>
          </a:p>
        </p:txBody>
      </p:sp>
    </p:spTree>
    <p:extLst>
      <p:ext uri="{BB962C8B-B14F-4D97-AF65-F5344CB8AC3E}">
        <p14:creationId xmlns:p14="http://schemas.microsoft.com/office/powerpoint/2010/main" val="203625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18</a:t>
            </a:fld>
            <a:endParaRPr lang="zh-CN" altLang="en-US"/>
          </a:p>
        </p:txBody>
      </p:sp>
    </p:spTree>
    <p:extLst>
      <p:ext uri="{BB962C8B-B14F-4D97-AF65-F5344CB8AC3E}">
        <p14:creationId xmlns:p14="http://schemas.microsoft.com/office/powerpoint/2010/main" val="3550118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19</a:t>
            </a:fld>
            <a:endParaRPr lang="zh-CN" altLang="en-US"/>
          </a:p>
        </p:txBody>
      </p:sp>
    </p:spTree>
    <p:extLst>
      <p:ext uri="{BB962C8B-B14F-4D97-AF65-F5344CB8AC3E}">
        <p14:creationId xmlns:p14="http://schemas.microsoft.com/office/powerpoint/2010/main" val="213209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20</a:t>
            </a:fld>
            <a:endParaRPr lang="zh-CN" altLang="en-US"/>
          </a:p>
        </p:txBody>
      </p:sp>
    </p:spTree>
    <p:extLst>
      <p:ext uri="{BB962C8B-B14F-4D97-AF65-F5344CB8AC3E}">
        <p14:creationId xmlns:p14="http://schemas.microsoft.com/office/powerpoint/2010/main" val="388110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3</a:t>
            </a:fld>
            <a:endParaRPr lang="zh-CN" altLang="en-US"/>
          </a:p>
        </p:txBody>
      </p:sp>
    </p:spTree>
    <p:extLst>
      <p:ext uri="{BB962C8B-B14F-4D97-AF65-F5344CB8AC3E}">
        <p14:creationId xmlns:p14="http://schemas.microsoft.com/office/powerpoint/2010/main" val="1256804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21</a:t>
            </a:fld>
            <a:endParaRPr lang="zh-CN" altLang="en-US"/>
          </a:p>
        </p:txBody>
      </p:sp>
    </p:spTree>
    <p:extLst>
      <p:ext uri="{BB962C8B-B14F-4D97-AF65-F5344CB8AC3E}">
        <p14:creationId xmlns:p14="http://schemas.microsoft.com/office/powerpoint/2010/main" val="3958221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22</a:t>
            </a:fld>
            <a:endParaRPr lang="zh-CN" altLang="en-US"/>
          </a:p>
        </p:txBody>
      </p:sp>
    </p:spTree>
    <p:extLst>
      <p:ext uri="{BB962C8B-B14F-4D97-AF65-F5344CB8AC3E}">
        <p14:creationId xmlns:p14="http://schemas.microsoft.com/office/powerpoint/2010/main" val="825112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23</a:t>
            </a:fld>
            <a:endParaRPr lang="zh-CN" altLang="en-US"/>
          </a:p>
        </p:txBody>
      </p:sp>
    </p:spTree>
    <p:extLst>
      <p:ext uri="{BB962C8B-B14F-4D97-AF65-F5344CB8AC3E}">
        <p14:creationId xmlns:p14="http://schemas.microsoft.com/office/powerpoint/2010/main" val="190083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4</a:t>
            </a:fld>
            <a:endParaRPr lang="zh-CN" altLang="en-US"/>
          </a:p>
        </p:txBody>
      </p:sp>
    </p:spTree>
    <p:extLst>
      <p:ext uri="{BB962C8B-B14F-4D97-AF65-F5344CB8AC3E}">
        <p14:creationId xmlns:p14="http://schemas.microsoft.com/office/powerpoint/2010/main" val="2471122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5</a:t>
            </a:fld>
            <a:endParaRPr lang="zh-CN" altLang="en-US"/>
          </a:p>
        </p:txBody>
      </p:sp>
    </p:spTree>
    <p:extLst>
      <p:ext uri="{BB962C8B-B14F-4D97-AF65-F5344CB8AC3E}">
        <p14:creationId xmlns:p14="http://schemas.microsoft.com/office/powerpoint/2010/main" val="292333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6</a:t>
            </a:fld>
            <a:endParaRPr lang="zh-CN" altLang="en-US"/>
          </a:p>
        </p:txBody>
      </p:sp>
    </p:spTree>
    <p:extLst>
      <p:ext uri="{BB962C8B-B14F-4D97-AF65-F5344CB8AC3E}">
        <p14:creationId xmlns:p14="http://schemas.microsoft.com/office/powerpoint/2010/main" val="3471793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7</a:t>
            </a:fld>
            <a:endParaRPr lang="zh-CN" altLang="en-US"/>
          </a:p>
        </p:txBody>
      </p:sp>
    </p:spTree>
    <p:extLst>
      <p:ext uri="{BB962C8B-B14F-4D97-AF65-F5344CB8AC3E}">
        <p14:creationId xmlns:p14="http://schemas.microsoft.com/office/powerpoint/2010/main" val="524077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8</a:t>
            </a:fld>
            <a:endParaRPr lang="zh-CN" altLang="en-US"/>
          </a:p>
        </p:txBody>
      </p:sp>
    </p:spTree>
    <p:extLst>
      <p:ext uri="{BB962C8B-B14F-4D97-AF65-F5344CB8AC3E}">
        <p14:creationId xmlns:p14="http://schemas.microsoft.com/office/powerpoint/2010/main" val="427697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9</a:t>
            </a:fld>
            <a:endParaRPr lang="zh-CN" altLang="en-US"/>
          </a:p>
        </p:txBody>
      </p:sp>
    </p:spTree>
    <p:extLst>
      <p:ext uri="{BB962C8B-B14F-4D97-AF65-F5344CB8AC3E}">
        <p14:creationId xmlns:p14="http://schemas.microsoft.com/office/powerpoint/2010/main" val="326511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10</a:t>
            </a:fld>
            <a:endParaRPr lang="zh-CN" altLang="en-US"/>
          </a:p>
        </p:txBody>
      </p:sp>
    </p:spTree>
    <p:extLst>
      <p:ext uri="{BB962C8B-B14F-4D97-AF65-F5344CB8AC3E}">
        <p14:creationId xmlns:p14="http://schemas.microsoft.com/office/powerpoint/2010/main" val="115362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59235-0F67-4C26-BB33-F5E0B5B3E3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1027B79-8892-4BE5-9FF5-D79BDE11F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1A4783BD-4105-44EB-B34F-E889ED22EE62}"/>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5" name="页脚占位符 4">
            <a:extLst>
              <a:ext uri="{FF2B5EF4-FFF2-40B4-BE49-F238E27FC236}">
                <a16:creationId xmlns:a16="http://schemas.microsoft.com/office/drawing/2014/main" id="{27A1987B-8A84-4169-B160-074C57D147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C5FA31-C402-4C03-8249-E0D339778417}"/>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60452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C9352-745C-497D-A2E9-B0FE19B0DA2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616B492-6244-460B-A989-9268C118C54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549428-F8A5-4553-A445-934257EAA857}"/>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5" name="页脚占位符 4">
            <a:extLst>
              <a:ext uri="{FF2B5EF4-FFF2-40B4-BE49-F238E27FC236}">
                <a16:creationId xmlns:a16="http://schemas.microsoft.com/office/drawing/2014/main" id="{BC7355F2-06A6-4136-AACE-5957899B8B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02F33C-C60D-4B3C-A506-446CFEB8F0D6}"/>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30566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988D03-56FD-43F7-8639-F0DA55204A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542DC9-0964-43AA-BBCB-FE900766312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51BEE4-5735-4CAC-950B-774EFABACCAB}"/>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5" name="页脚占位符 4">
            <a:extLst>
              <a:ext uri="{FF2B5EF4-FFF2-40B4-BE49-F238E27FC236}">
                <a16:creationId xmlns:a16="http://schemas.microsoft.com/office/drawing/2014/main" id="{DFCB7C47-2E8A-44E4-827C-A4D7FA2D53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D3AF4E-2073-4413-8A01-940962124395}"/>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46824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4C122-7BB8-43FE-9FAA-8BE88B404D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100300-B52D-4022-A079-AFD82F9554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DED8C7-BF01-4C39-A4F7-6ADFA5C7BF90}"/>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5" name="页脚占位符 4">
            <a:extLst>
              <a:ext uri="{FF2B5EF4-FFF2-40B4-BE49-F238E27FC236}">
                <a16:creationId xmlns:a16="http://schemas.microsoft.com/office/drawing/2014/main" id="{5585A0DF-AB82-4864-AEDE-5B22670379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B4F7C8-8D8E-4AFB-9A82-DEBDAA9BF332}"/>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56511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8EAC4-2996-485B-A9FA-17ADA8CCCA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4CD91A-8A55-4CDD-A722-EBEE6C5A33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F3D9DBF-245E-448F-8BEB-399B9CDF3CA0}"/>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5" name="页脚占位符 4">
            <a:extLst>
              <a:ext uri="{FF2B5EF4-FFF2-40B4-BE49-F238E27FC236}">
                <a16:creationId xmlns:a16="http://schemas.microsoft.com/office/drawing/2014/main" id="{41C1CF91-3C18-4CAD-B258-90EC7F8D1A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AD90B2-CA35-461B-8F70-4D51F947F079}"/>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73681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8C4DD-BF6C-4C36-A08E-D1E47693CF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101781-02AF-49CC-808D-A5CC4A399B3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AC2AEC0-2DDA-4AEE-B76D-18FDD34C46B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C7AADF2-5AB7-43A2-B5A7-22B3E06EACA6}"/>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6" name="页脚占位符 5">
            <a:extLst>
              <a:ext uri="{FF2B5EF4-FFF2-40B4-BE49-F238E27FC236}">
                <a16:creationId xmlns:a16="http://schemas.microsoft.com/office/drawing/2014/main" id="{C2FD9BA3-B78A-4301-BF1C-4B870A19B5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721DA0-B1FA-4A28-AE67-A48B21104E2C}"/>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65422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7930B-14A9-4777-AE8A-F753BA0B15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DDC7F2-C19E-46BF-A3D4-D3BC7C9D5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E30E4A1-6D87-48FD-994A-CA7B3B4316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00946F5-102A-4E16-BC0C-8282616C9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6264B7-12B5-431F-8A03-AEB6D2DC55C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0CF228-27F0-41BC-9962-74AF3474410A}"/>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8" name="页脚占位符 7">
            <a:extLst>
              <a:ext uri="{FF2B5EF4-FFF2-40B4-BE49-F238E27FC236}">
                <a16:creationId xmlns:a16="http://schemas.microsoft.com/office/drawing/2014/main" id="{D1EA54BB-E6C1-477D-B7C8-083E4898A01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414FC2-E7D5-485B-A16A-90229DD52F3F}"/>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51834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7D2DC-0D24-4160-9F93-693FBE242A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17590F-0813-4ACE-86F0-F8776FCB3381}"/>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4" name="页脚占位符 3">
            <a:extLst>
              <a:ext uri="{FF2B5EF4-FFF2-40B4-BE49-F238E27FC236}">
                <a16:creationId xmlns:a16="http://schemas.microsoft.com/office/drawing/2014/main" id="{E3168563-7751-457C-94ED-9F5680AD3F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635E4E-6011-4FD3-9725-D6EB1F65CD95}"/>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41735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776B97-3DAE-4FF1-93D7-F588B551179E}"/>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3" name="页脚占位符 2">
            <a:extLst>
              <a:ext uri="{FF2B5EF4-FFF2-40B4-BE49-F238E27FC236}">
                <a16:creationId xmlns:a16="http://schemas.microsoft.com/office/drawing/2014/main" id="{A4DF2CBB-96AE-45E0-83DA-230818C635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EADA40-3B7F-4AB4-9C38-BAEAA6DCA38B}"/>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78923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0BAD7-6AF5-4D35-B78D-6BBCD42ED0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EBC4B7-A1E5-4A22-B752-3A98A9D55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37ABAAE-CF7E-4E4E-A01B-23D8504C1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4EE3E50-C137-48DB-B16D-9D6F87615F01}"/>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6" name="页脚占位符 5">
            <a:extLst>
              <a:ext uri="{FF2B5EF4-FFF2-40B4-BE49-F238E27FC236}">
                <a16:creationId xmlns:a16="http://schemas.microsoft.com/office/drawing/2014/main" id="{95685790-0376-47E2-8688-591307F8D5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51BED5-4F63-441B-9FCA-E3AB22E2B885}"/>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5448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9B35-1AD8-4BEA-8B40-FDD57DE921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D00116-2407-4C70-8FB6-58A3D5B9D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5691517-16A5-49CD-A00E-05FE7660E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CCD6F49-C475-4CE6-AE1B-B178960627B0}"/>
              </a:ext>
            </a:extLst>
          </p:cNvPr>
          <p:cNvSpPr>
            <a:spLocks noGrp="1"/>
          </p:cNvSpPr>
          <p:nvPr>
            <p:ph type="dt" sz="half" idx="10"/>
          </p:nvPr>
        </p:nvSpPr>
        <p:spPr/>
        <p:txBody>
          <a:bodyPr/>
          <a:lstStyle/>
          <a:p>
            <a:fld id="{1D456CF3-CFCC-4B26-AE48-054C868D5C08}" type="datetimeFigureOut">
              <a:rPr lang="zh-CN" altLang="en-US" smtClean="0"/>
              <a:t>2017/6/13</a:t>
            </a:fld>
            <a:endParaRPr lang="zh-CN" altLang="en-US"/>
          </a:p>
        </p:txBody>
      </p:sp>
      <p:sp>
        <p:nvSpPr>
          <p:cNvPr id="6" name="页脚占位符 5">
            <a:extLst>
              <a:ext uri="{FF2B5EF4-FFF2-40B4-BE49-F238E27FC236}">
                <a16:creationId xmlns:a16="http://schemas.microsoft.com/office/drawing/2014/main" id="{5F774D1C-DBC5-4AE9-93BF-6BDBED901B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F268D7-7993-4D63-9501-1F3C81DBF365}"/>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11433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0F57F-79D5-4521-9792-ED7884042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0BEA1E-E4E1-4EEF-BDFA-6F7FFB3E7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74BDD8-DA49-4AC3-94DF-5D5DD7452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56CF3-CFCC-4B26-AE48-054C868D5C08}" type="datetimeFigureOut">
              <a:rPr lang="zh-CN" altLang="en-US" smtClean="0"/>
              <a:t>2017/6/13</a:t>
            </a:fld>
            <a:endParaRPr lang="zh-CN" altLang="en-US"/>
          </a:p>
        </p:txBody>
      </p:sp>
      <p:sp>
        <p:nvSpPr>
          <p:cNvPr id="5" name="页脚占位符 4">
            <a:extLst>
              <a:ext uri="{FF2B5EF4-FFF2-40B4-BE49-F238E27FC236}">
                <a16:creationId xmlns:a16="http://schemas.microsoft.com/office/drawing/2014/main" id="{FF14533A-1231-4E49-A342-CBAA7B7E5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70F9D7-FB9F-4484-A2FF-F2B75D98C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507567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66955"/>
            <a:ext cx="14493241" cy="10222095"/>
          </a:xfrm>
          <a:prstGeom prst="rect">
            <a:avLst/>
          </a:prstGeom>
        </p:spPr>
      </p:pic>
      <p:sp>
        <p:nvSpPr>
          <p:cNvPr id="2" name="矩形 1"/>
          <p:cNvSpPr/>
          <p:nvPr/>
        </p:nvSpPr>
        <p:spPr>
          <a:xfrm>
            <a:off x="0" y="28541"/>
            <a:ext cx="12192000" cy="702659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9" name="直接连接符 8"/>
          <p:cNvCxnSpPr/>
          <p:nvPr/>
        </p:nvCxnSpPr>
        <p:spPr>
          <a:xfrm flipV="1">
            <a:off x="7635055" y="1025848"/>
            <a:ext cx="864096" cy="8640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920203" y="404664"/>
            <a:ext cx="960107" cy="96010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742761" y="5785867"/>
            <a:ext cx="864096" cy="8640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027909" y="5164683"/>
            <a:ext cx="960107" cy="96010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89118" y="3507782"/>
            <a:ext cx="3877985" cy="646331"/>
          </a:xfrm>
          <a:prstGeom prst="rect">
            <a:avLst/>
          </a:prstGeom>
          <a:noFill/>
        </p:spPr>
        <p:txBody>
          <a:bodyPr wrap="none" rtlCol="0">
            <a:spAutoFit/>
          </a:bodyPr>
          <a:lstStyle/>
          <a:p>
            <a:pPr algn="ctr"/>
            <a:r>
              <a:rPr lang="zh-CN" altLang="en-US" sz="3600" dirty="0">
                <a:ln w="18415" cmpd="sng">
                  <a:noFill/>
                  <a:prstDash val="solid"/>
                </a:ln>
                <a:solidFill>
                  <a:schemeClr val="tx1">
                    <a:lumMod val="85000"/>
                    <a:lumOff val="15000"/>
                  </a:schemeClr>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cs typeface="Aharoni" pitchFamily="2" charset="-79"/>
              </a:rPr>
              <a:t>本科毕业设计答辩</a:t>
            </a:r>
          </a:p>
        </p:txBody>
      </p:sp>
      <p:sp>
        <p:nvSpPr>
          <p:cNvPr id="26" name="TextBox 25"/>
          <p:cNvSpPr txBox="1"/>
          <p:nvPr/>
        </p:nvSpPr>
        <p:spPr>
          <a:xfrm>
            <a:off x="4434157" y="4395852"/>
            <a:ext cx="3830922" cy="2062103"/>
          </a:xfrm>
          <a:prstGeom prst="rect">
            <a:avLst/>
          </a:prstGeom>
          <a:noFill/>
        </p:spPr>
        <p:txBody>
          <a:bodyPr wrap="square" rtlCol="0">
            <a:spAutoFit/>
          </a:bodyPr>
          <a:lstStyle/>
          <a:p>
            <a:r>
              <a:rPr lang="zh-CN" altLang="en-US" sz="3200" dirty="0">
                <a:solidFill>
                  <a:schemeClr val="tx1">
                    <a:lumMod val="85000"/>
                    <a:lumOff val="15000"/>
                  </a:schemeClr>
                </a:solidFill>
                <a:latin typeface="隶书" panose="02010509060101010101" pitchFamily="49" charset="-122"/>
                <a:ea typeface="隶书" panose="02010509060101010101" pitchFamily="49" charset="-122"/>
              </a:rPr>
              <a:t>姓名：周建宇</a:t>
            </a:r>
            <a:endParaRPr lang="en-US" altLang="zh-CN" sz="3200" dirty="0">
              <a:solidFill>
                <a:schemeClr val="tx1">
                  <a:lumMod val="85000"/>
                  <a:lumOff val="15000"/>
                </a:schemeClr>
              </a:solidFill>
              <a:latin typeface="隶书" panose="02010509060101010101" pitchFamily="49" charset="-122"/>
              <a:ea typeface="隶书" panose="02010509060101010101" pitchFamily="49" charset="-122"/>
            </a:endParaRPr>
          </a:p>
          <a:p>
            <a:r>
              <a:rPr lang="zh-CN" altLang="en-US" sz="3200" dirty="0">
                <a:solidFill>
                  <a:schemeClr val="tx1">
                    <a:lumMod val="85000"/>
                    <a:lumOff val="15000"/>
                  </a:schemeClr>
                </a:solidFill>
                <a:latin typeface="隶书" panose="02010509060101010101" pitchFamily="49" charset="-122"/>
                <a:ea typeface="隶书" panose="02010509060101010101" pitchFamily="49" charset="-122"/>
              </a:rPr>
              <a:t>班级：计</a:t>
            </a:r>
            <a:r>
              <a:rPr lang="en-US" altLang="zh-CN" sz="3200" dirty="0">
                <a:solidFill>
                  <a:schemeClr val="tx1">
                    <a:lumMod val="85000"/>
                    <a:lumOff val="15000"/>
                  </a:schemeClr>
                </a:solidFill>
                <a:latin typeface="隶书" panose="02010509060101010101" pitchFamily="49" charset="-122"/>
                <a:ea typeface="隶书" panose="02010509060101010101" pitchFamily="49" charset="-122"/>
              </a:rPr>
              <a:t>32</a:t>
            </a:r>
          </a:p>
          <a:p>
            <a:r>
              <a:rPr lang="zh-CN" altLang="en-US" sz="3200" dirty="0">
                <a:solidFill>
                  <a:schemeClr val="tx1">
                    <a:lumMod val="85000"/>
                    <a:lumOff val="15000"/>
                  </a:schemeClr>
                </a:solidFill>
                <a:latin typeface="隶书" panose="02010509060101010101" pitchFamily="49" charset="-122"/>
                <a:ea typeface="隶书" panose="02010509060101010101" pitchFamily="49" charset="-122"/>
              </a:rPr>
              <a:t>学号：</a:t>
            </a:r>
            <a:r>
              <a:rPr lang="en-US" altLang="zh-CN" sz="3200" dirty="0">
                <a:solidFill>
                  <a:schemeClr val="tx1">
                    <a:lumMod val="85000"/>
                    <a:lumOff val="15000"/>
                  </a:schemeClr>
                </a:solidFill>
                <a:latin typeface="隶书" panose="02010509060101010101" pitchFamily="49" charset="-122"/>
                <a:ea typeface="隶书" panose="02010509060101010101" pitchFamily="49" charset="-122"/>
              </a:rPr>
              <a:t>2013011326</a:t>
            </a:r>
          </a:p>
          <a:p>
            <a:r>
              <a:rPr lang="zh-CN" altLang="en-US" sz="3200" dirty="0">
                <a:solidFill>
                  <a:schemeClr val="tx1">
                    <a:lumMod val="85000"/>
                    <a:lumOff val="15000"/>
                  </a:schemeClr>
                </a:solidFill>
                <a:latin typeface="隶书" panose="02010509060101010101" pitchFamily="49" charset="-122"/>
                <a:ea typeface="隶书" panose="02010509060101010101" pitchFamily="49" charset="-122"/>
              </a:rPr>
              <a:t>指导教师：徐华</a:t>
            </a:r>
          </a:p>
        </p:txBody>
      </p:sp>
      <p:sp>
        <p:nvSpPr>
          <p:cNvPr id="27" name="平行四边形 26"/>
          <p:cNvSpPr/>
          <p:nvPr/>
        </p:nvSpPr>
        <p:spPr>
          <a:xfrm>
            <a:off x="1379594" y="1157730"/>
            <a:ext cx="10369448" cy="2310285"/>
          </a:xfrm>
          <a:prstGeom prst="parallelogram">
            <a:avLst>
              <a:gd name="adj" fmla="val 41841"/>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1737282" y="1614133"/>
            <a:ext cx="10011760" cy="1405000"/>
          </a:xfrm>
          <a:prstGeom prst="rect">
            <a:avLst/>
          </a:prstGeom>
          <a:noFill/>
        </p:spPr>
        <p:txBody>
          <a:bodyPr wrap="square" rtlCol="0">
            <a:spAutoFit/>
          </a:bodyPr>
          <a:lstStyle/>
          <a:p>
            <a:pPr algn="ctr"/>
            <a:r>
              <a:rPr lang="zh-CN" altLang="en-US" sz="4265" spc="400" dirty="0">
                <a:ln w="18415" cmpd="sng">
                  <a:noFill/>
                  <a:prstDash val="solid"/>
                </a:ln>
                <a:solidFill>
                  <a:schemeClr val="bg1"/>
                </a:solidFill>
                <a:latin typeface="微软雅黑" panose="020B0503020204020204" pitchFamily="34" charset="-122"/>
                <a:ea typeface="微软雅黑" panose="020B0503020204020204" pitchFamily="34" charset="-122"/>
              </a:rPr>
              <a:t>基于双向</a:t>
            </a:r>
            <a:r>
              <a:rPr lang="en-US" altLang="zh-CN" sz="4265" spc="400" dirty="0">
                <a:ln w="18415" cmpd="sng">
                  <a:noFill/>
                  <a:prstDash val="solid"/>
                </a:ln>
                <a:solidFill>
                  <a:schemeClr val="bg1"/>
                </a:solidFill>
                <a:latin typeface="微软雅黑" panose="020B0503020204020204" pitchFamily="34" charset="-122"/>
                <a:ea typeface="微软雅黑" panose="020B0503020204020204" pitchFamily="34" charset="-122"/>
              </a:rPr>
              <a:t>Attention</a:t>
            </a:r>
            <a:r>
              <a:rPr lang="zh-CN" altLang="en-US" sz="4265" spc="400" dirty="0">
                <a:ln w="18415" cmpd="sng">
                  <a:noFill/>
                  <a:prstDash val="solid"/>
                </a:ln>
                <a:solidFill>
                  <a:schemeClr val="bg1"/>
                </a:solidFill>
                <a:latin typeface="微软雅黑" panose="020B0503020204020204" pitchFamily="34" charset="-122"/>
                <a:ea typeface="微软雅黑" panose="020B0503020204020204" pitchFamily="34" charset="-122"/>
              </a:rPr>
              <a:t>机制的中文问题</a:t>
            </a:r>
            <a:endParaRPr lang="en-US" altLang="zh-CN" sz="4265" spc="400" dirty="0">
              <a:ln w="18415" cmpd="sng">
                <a:noFill/>
                <a:prstDash val="solid"/>
              </a:ln>
              <a:solidFill>
                <a:schemeClr val="bg1"/>
              </a:solidFill>
              <a:latin typeface="微软雅黑" panose="020B0503020204020204" pitchFamily="34" charset="-122"/>
              <a:ea typeface="微软雅黑" panose="020B0503020204020204" pitchFamily="34" charset="-122"/>
            </a:endParaRPr>
          </a:p>
          <a:p>
            <a:pPr algn="ctr"/>
            <a:r>
              <a:rPr lang="zh-CN" altLang="en-US" sz="4265" spc="400" dirty="0">
                <a:ln w="18415" cmpd="sng">
                  <a:noFill/>
                  <a:prstDash val="solid"/>
                </a:ln>
                <a:solidFill>
                  <a:schemeClr val="bg1"/>
                </a:solidFill>
                <a:latin typeface="微软雅黑" panose="020B0503020204020204" pitchFamily="34" charset="-122"/>
                <a:ea typeface="微软雅黑" panose="020B0503020204020204" pitchFamily="34" charset="-122"/>
              </a:rPr>
              <a:t>答案抽取方法研究</a:t>
            </a:r>
          </a:p>
        </p:txBody>
      </p:sp>
      <p:sp>
        <p:nvSpPr>
          <p:cNvPr id="32" name="平行四边形 31"/>
          <p:cNvSpPr/>
          <p:nvPr/>
        </p:nvSpPr>
        <p:spPr>
          <a:xfrm>
            <a:off x="10359806" y="3019883"/>
            <a:ext cx="430343" cy="371194"/>
          </a:xfrm>
          <a:prstGeom prst="parallelogram">
            <a:avLst/>
          </a:prstGeom>
          <a:solidFill>
            <a:srgbClr val="35C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平行四边形 32"/>
          <p:cNvSpPr/>
          <p:nvPr/>
        </p:nvSpPr>
        <p:spPr>
          <a:xfrm flipV="1">
            <a:off x="1887982" y="3044036"/>
            <a:ext cx="8373618" cy="45719"/>
          </a:xfrm>
          <a:prstGeom prst="parallelogram">
            <a:avLst/>
          </a:prstGeom>
          <a:solidFill>
            <a:srgbClr val="35C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a:off x="2984603" y="5362655"/>
            <a:ext cx="338921" cy="338921"/>
          </a:xfrm>
          <a:prstGeom prst="ellipse">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a:off x="2560628" y="4840213"/>
            <a:ext cx="131948" cy="131948"/>
          </a:xfrm>
          <a:prstGeom prst="ellipse">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a:off x="2746024" y="5136452"/>
            <a:ext cx="210204" cy="210204"/>
          </a:xfrm>
          <a:prstGeom prst="ellipse">
            <a:avLst/>
          </a:prstGeom>
          <a:solidFill>
            <a:srgbClr val="35C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22374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4893647"/>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基于中英翻译机制的中文问题答案抽取方法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基于中文语料训练的中文问题答案抽取方法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2400"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1716590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8375688"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实验结果与分析</a:t>
            </a:r>
            <a:r>
              <a:rPr lang="en-US" altLang="zh-CN"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词向量维度</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内容占位符 5">
            <a:extLst>
              <a:ext uri="{FF2B5EF4-FFF2-40B4-BE49-F238E27FC236}">
                <a16:creationId xmlns:a16="http://schemas.microsoft.com/office/drawing/2014/main" id="{553E5015-698B-402C-9486-393D03B256EE}"/>
              </a:ext>
            </a:extLst>
          </p:cNvPr>
          <p:cNvPicPr>
            <a:picLocks noGrp="1" noChangeAspect="1"/>
          </p:cNvPicPr>
          <p:nvPr>
            <p:ph idx="1"/>
          </p:nvPr>
        </p:nvPicPr>
        <p:blipFill>
          <a:blip r:embed="rId3"/>
          <a:stretch>
            <a:fillRect/>
          </a:stretch>
        </p:blipFill>
        <p:spPr>
          <a:xfrm>
            <a:off x="5850256" y="1458937"/>
            <a:ext cx="5361572" cy="2386488"/>
          </a:xfrm>
          <a:prstGeom prst="rect">
            <a:avLst/>
          </a:prstGeom>
        </p:spPr>
      </p:pic>
      <p:pic>
        <p:nvPicPr>
          <p:cNvPr id="7" name="图片 6">
            <a:extLst>
              <a:ext uri="{FF2B5EF4-FFF2-40B4-BE49-F238E27FC236}">
                <a16:creationId xmlns:a16="http://schemas.microsoft.com/office/drawing/2014/main" id="{5D4F451F-6C28-402A-9497-65840A4CC252}"/>
              </a:ext>
            </a:extLst>
          </p:cNvPr>
          <p:cNvPicPr>
            <a:picLocks noChangeAspect="1"/>
          </p:cNvPicPr>
          <p:nvPr/>
        </p:nvPicPr>
        <p:blipFill>
          <a:blip r:embed="rId4"/>
          <a:stretch>
            <a:fillRect/>
          </a:stretch>
        </p:blipFill>
        <p:spPr>
          <a:xfrm>
            <a:off x="5850255" y="4034362"/>
            <a:ext cx="5475697" cy="2396918"/>
          </a:xfrm>
          <a:prstGeom prst="rect">
            <a:avLst/>
          </a:prstGeom>
        </p:spPr>
      </p:pic>
      <p:sp>
        <p:nvSpPr>
          <p:cNvPr id="11" name="内容占位符 2">
            <a:extLst>
              <a:ext uri="{FF2B5EF4-FFF2-40B4-BE49-F238E27FC236}">
                <a16:creationId xmlns:a16="http://schemas.microsoft.com/office/drawing/2014/main" id="{7868408B-A6A5-4AF4-8E65-C27A01365AAC}"/>
              </a:ext>
            </a:extLst>
          </p:cNvPr>
          <p:cNvSpPr txBox="1">
            <a:spLocks/>
          </p:cNvSpPr>
          <p:nvPr/>
        </p:nvSpPr>
        <p:spPr>
          <a:xfrm>
            <a:off x="382232" y="1586071"/>
            <a:ext cx="4789208"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000"/>
              </a:lnSpc>
            </a:pPr>
            <a:r>
              <a:rPr lang="en-US" altLang="zh-CN" dirty="0" err="1">
                <a:latin typeface="微软雅黑" panose="020B0503020204020204" pitchFamily="34" charset="-122"/>
                <a:ea typeface="微软雅黑" panose="020B0503020204020204" pitchFamily="34" charset="-122"/>
              </a:rPr>
              <a:t>SQuAD</a:t>
            </a:r>
            <a:r>
              <a:rPr lang="zh-CN" altLang="en-US" dirty="0">
                <a:latin typeface="微软雅黑" panose="020B0503020204020204" pitchFamily="34" charset="-122"/>
                <a:ea typeface="微软雅黑" panose="020B0503020204020204" pitchFamily="34" charset="-122"/>
              </a:rPr>
              <a:t>测试结果</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低维情况下表现很糟糕</a:t>
            </a:r>
            <a:endParaRPr lang="en-US" altLang="zh-CN" dirty="0">
              <a:latin typeface="微软雅黑" panose="020B0503020204020204" pitchFamily="34" charset="-122"/>
              <a:ea typeface="微软雅黑" panose="020B0503020204020204" pitchFamily="34" charset="-122"/>
            </a:endParaRPr>
          </a:p>
          <a:p>
            <a:pPr lvl="1">
              <a:lnSpc>
                <a:spcPts val="4000"/>
              </a:lnSpc>
            </a:pPr>
            <a:r>
              <a:rPr lang="en-US" altLang="zh-CN" dirty="0">
                <a:latin typeface="微软雅黑" panose="020B0503020204020204" pitchFamily="34" charset="-122"/>
                <a:ea typeface="微软雅黑" panose="020B0503020204020204" pitchFamily="34" charset="-122"/>
              </a:rPr>
              <a:t>d=100</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200</a:t>
            </a:r>
            <a:r>
              <a:rPr lang="zh-CN" altLang="en-US" dirty="0">
                <a:latin typeface="微软雅黑" panose="020B0503020204020204" pitchFamily="34" charset="-122"/>
                <a:ea typeface="微软雅黑" panose="020B0503020204020204" pitchFamily="34" charset="-122"/>
              </a:rPr>
              <a:t>的情况效果相差无几</a:t>
            </a: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MS-MARCO</a:t>
            </a:r>
            <a:r>
              <a:rPr lang="zh-CN" altLang="en-US" dirty="0">
                <a:latin typeface="微软雅黑" panose="020B0503020204020204" pitchFamily="34" charset="-122"/>
                <a:ea typeface="微软雅黑" panose="020B0503020204020204" pitchFamily="34" charset="-122"/>
              </a:rPr>
              <a:t>测试结果</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低维情况同样不理想</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D=100</a:t>
            </a:r>
            <a:r>
              <a:rPr lang="zh-CN" altLang="en-US" dirty="0">
                <a:latin typeface="微软雅黑" panose="020B0503020204020204" pitchFamily="34" charset="-122"/>
                <a:ea typeface="微软雅黑" panose="020B0503020204020204" pitchFamily="34" charset="-122"/>
              </a:rPr>
              <a:t>效果明显好于其他维度</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2902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8375688"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实验结果与分析</a:t>
            </a:r>
            <a:r>
              <a:rPr lang="en-US" altLang="zh-CN"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卷积核大小</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11" name="内容占位符 2">
            <a:extLst>
              <a:ext uri="{FF2B5EF4-FFF2-40B4-BE49-F238E27FC236}">
                <a16:creationId xmlns:a16="http://schemas.microsoft.com/office/drawing/2014/main" id="{7868408B-A6A5-4AF4-8E65-C27A01365AAC}"/>
              </a:ext>
            </a:extLst>
          </p:cNvPr>
          <p:cNvSpPr txBox="1">
            <a:spLocks/>
          </p:cNvSpPr>
          <p:nvPr/>
        </p:nvSpPr>
        <p:spPr>
          <a:xfrm>
            <a:off x="382232" y="1586071"/>
            <a:ext cx="4789208"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000"/>
              </a:lnSpc>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7BB9965E-B785-4581-8B8D-BB454F0B0C3D}"/>
              </a:ext>
            </a:extLst>
          </p:cNvPr>
          <p:cNvSpPr>
            <a:spLocks noGrp="1"/>
          </p:cNvSpPr>
          <p:nvPr>
            <p:ph idx="1"/>
          </p:nvPr>
        </p:nvSpPr>
        <p:spPr>
          <a:xfrm>
            <a:off x="838199" y="1825625"/>
            <a:ext cx="4698365" cy="4351338"/>
          </a:xfrm>
        </p:spPr>
        <p:txBody>
          <a:bodyPr/>
          <a:lstStyle/>
          <a:p>
            <a:r>
              <a:rPr lang="zh-CN" altLang="en-US" dirty="0">
                <a:latin typeface="微软雅黑" panose="020B0503020204020204" pitchFamily="34" charset="-122"/>
                <a:ea typeface="微软雅黑" panose="020B0503020204020204" pitchFamily="34" charset="-122"/>
              </a:rPr>
              <a:t>卷积核大小对</a:t>
            </a:r>
            <a:r>
              <a:rPr lang="en-US" altLang="zh-CN" dirty="0">
                <a:latin typeface="微软雅黑" panose="020B0503020204020204" pitchFamily="34" charset="-122"/>
                <a:ea typeface="微软雅黑" panose="020B0503020204020204" pitchFamily="34" charset="-122"/>
              </a:rPr>
              <a:t>F1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EM</a:t>
            </a:r>
            <a:r>
              <a:rPr lang="zh-CN" altLang="en-US" dirty="0">
                <a:latin typeface="微软雅黑" panose="020B0503020204020204" pitchFamily="34" charset="-122"/>
                <a:ea typeface="微软雅黑" panose="020B0503020204020204" pitchFamily="34" charset="-122"/>
              </a:rPr>
              <a:t>影响</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Filter size=2*17</a:t>
            </a:r>
            <a:r>
              <a:rPr lang="zh-CN" altLang="en-US" dirty="0">
                <a:latin typeface="微软雅黑" panose="020B0503020204020204" pitchFamily="34" charset="-122"/>
                <a:ea typeface="微软雅黑" panose="020B0503020204020204" pitchFamily="34" charset="-122"/>
              </a:rPr>
              <a:t>效果最优</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英文中词组较多</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p>
          <a:p>
            <a:endParaRPr lang="en-US" altLang="zh-CN" dirty="0"/>
          </a:p>
          <a:p>
            <a:r>
              <a:rPr lang="zh-CN" altLang="en-US" dirty="0">
                <a:latin typeface="微软雅黑" panose="020B0503020204020204" pitchFamily="34" charset="-122"/>
                <a:ea typeface="微软雅黑" panose="020B0503020204020204" pitchFamily="34" charset="-122"/>
              </a:rPr>
              <a:t>不同文本长度下卷积和大小对</a:t>
            </a:r>
            <a:r>
              <a:rPr lang="en-US" altLang="zh-CN" dirty="0">
                <a:latin typeface="微软雅黑" panose="020B0503020204020204" pitchFamily="34" charset="-122"/>
                <a:ea typeface="微软雅黑" panose="020B0503020204020204" pitchFamily="34" charset="-122"/>
              </a:rPr>
              <a:t>F1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EM</a:t>
            </a:r>
            <a:r>
              <a:rPr lang="zh-CN" altLang="en-US" dirty="0">
                <a:latin typeface="微软雅黑" panose="020B0503020204020204" pitchFamily="34" charset="-122"/>
                <a:ea typeface="微软雅黑" panose="020B0503020204020204" pitchFamily="34" charset="-122"/>
              </a:rPr>
              <a:t>的影响</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Filter size</a:t>
            </a:r>
            <a:r>
              <a:rPr lang="zh-CN" altLang="en-US" dirty="0">
                <a:latin typeface="微软雅黑" panose="020B0503020204020204" pitchFamily="34" charset="-122"/>
                <a:ea typeface="微软雅黑" panose="020B0503020204020204" pitchFamily="34" charset="-122"/>
              </a:rPr>
              <a:t>较大时对长文本的鲁棒性更强</a:t>
            </a:r>
          </a:p>
        </p:txBody>
      </p:sp>
      <p:pic>
        <p:nvPicPr>
          <p:cNvPr id="9" name="图片 8">
            <a:extLst>
              <a:ext uri="{FF2B5EF4-FFF2-40B4-BE49-F238E27FC236}">
                <a16:creationId xmlns:a16="http://schemas.microsoft.com/office/drawing/2014/main" id="{14802623-C824-4407-92D5-31BE1D2A8459}"/>
              </a:ext>
            </a:extLst>
          </p:cNvPr>
          <p:cNvPicPr>
            <a:picLocks noChangeAspect="1"/>
          </p:cNvPicPr>
          <p:nvPr/>
        </p:nvPicPr>
        <p:blipFill>
          <a:blip r:embed="rId3"/>
          <a:stretch>
            <a:fillRect/>
          </a:stretch>
        </p:blipFill>
        <p:spPr>
          <a:xfrm>
            <a:off x="5536565" y="4236720"/>
            <a:ext cx="6399732" cy="2145030"/>
          </a:xfrm>
          <a:prstGeom prst="rect">
            <a:avLst/>
          </a:prstGeom>
        </p:spPr>
      </p:pic>
      <p:pic>
        <p:nvPicPr>
          <p:cNvPr id="12" name="图片 11">
            <a:extLst>
              <a:ext uri="{FF2B5EF4-FFF2-40B4-BE49-F238E27FC236}">
                <a16:creationId xmlns:a16="http://schemas.microsoft.com/office/drawing/2014/main" id="{177816B9-6A86-4FC7-B7F4-C9D492FCBDC5}"/>
              </a:ext>
            </a:extLst>
          </p:cNvPr>
          <p:cNvPicPr>
            <a:picLocks noChangeAspect="1"/>
          </p:cNvPicPr>
          <p:nvPr/>
        </p:nvPicPr>
        <p:blipFill>
          <a:blip r:embed="rId4"/>
          <a:stretch>
            <a:fillRect/>
          </a:stretch>
        </p:blipFill>
        <p:spPr>
          <a:xfrm>
            <a:off x="6702367" y="6357001"/>
            <a:ext cx="4068128" cy="273573"/>
          </a:xfrm>
          <a:prstGeom prst="rect">
            <a:avLst/>
          </a:prstGeom>
        </p:spPr>
      </p:pic>
      <p:pic>
        <p:nvPicPr>
          <p:cNvPr id="2" name="图片 1">
            <a:extLst>
              <a:ext uri="{FF2B5EF4-FFF2-40B4-BE49-F238E27FC236}">
                <a16:creationId xmlns:a16="http://schemas.microsoft.com/office/drawing/2014/main" id="{3CFDA01E-7843-4199-90BE-92BE89D7ABDB}"/>
              </a:ext>
            </a:extLst>
          </p:cNvPr>
          <p:cNvPicPr>
            <a:picLocks noChangeAspect="1"/>
          </p:cNvPicPr>
          <p:nvPr/>
        </p:nvPicPr>
        <p:blipFill>
          <a:blip r:embed="rId5"/>
          <a:stretch>
            <a:fillRect/>
          </a:stretch>
        </p:blipFill>
        <p:spPr>
          <a:xfrm>
            <a:off x="5575184" y="1610609"/>
            <a:ext cx="6361113" cy="2457501"/>
          </a:xfrm>
          <a:prstGeom prst="rect">
            <a:avLst/>
          </a:prstGeom>
        </p:spPr>
      </p:pic>
    </p:spTree>
    <p:extLst>
      <p:ext uri="{BB962C8B-B14F-4D97-AF65-F5344CB8AC3E}">
        <p14:creationId xmlns:p14="http://schemas.microsoft.com/office/powerpoint/2010/main" val="3296061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8375688"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实验结果与分析</a:t>
            </a:r>
            <a:r>
              <a:rPr lang="en-US" altLang="zh-CN"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融合函数</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内容占位符 4">
            <a:extLst>
              <a:ext uri="{FF2B5EF4-FFF2-40B4-BE49-F238E27FC236}">
                <a16:creationId xmlns:a16="http://schemas.microsoft.com/office/drawing/2014/main" id="{28004EF3-D64C-4E67-9230-83CD51DAE557}"/>
              </a:ext>
            </a:extLst>
          </p:cNvPr>
          <p:cNvPicPr>
            <a:picLocks noGrp="1" noChangeAspect="1"/>
          </p:cNvPicPr>
          <p:nvPr>
            <p:ph idx="1"/>
          </p:nvPr>
        </p:nvPicPr>
        <p:blipFill>
          <a:blip r:embed="rId3"/>
          <a:stretch>
            <a:fillRect/>
          </a:stretch>
        </p:blipFill>
        <p:spPr>
          <a:xfrm>
            <a:off x="5224145" y="1685640"/>
            <a:ext cx="7038975" cy="3886200"/>
          </a:xfrm>
          <a:prstGeom prst="rect">
            <a:avLst/>
          </a:prstGeom>
        </p:spPr>
      </p:pic>
      <p:pic>
        <p:nvPicPr>
          <p:cNvPr id="6" name="图片 5">
            <a:extLst>
              <a:ext uri="{FF2B5EF4-FFF2-40B4-BE49-F238E27FC236}">
                <a16:creationId xmlns:a16="http://schemas.microsoft.com/office/drawing/2014/main" id="{78559D80-EA63-40ED-8E75-F0EFA625F62D}"/>
              </a:ext>
            </a:extLst>
          </p:cNvPr>
          <p:cNvPicPr>
            <a:picLocks noChangeAspect="1"/>
          </p:cNvPicPr>
          <p:nvPr/>
        </p:nvPicPr>
        <p:blipFill>
          <a:blip r:embed="rId4"/>
          <a:stretch>
            <a:fillRect/>
          </a:stretch>
        </p:blipFill>
        <p:spPr>
          <a:xfrm>
            <a:off x="294602" y="1745691"/>
            <a:ext cx="2114737" cy="553085"/>
          </a:xfrm>
          <a:prstGeom prst="rect">
            <a:avLst/>
          </a:prstGeom>
        </p:spPr>
      </p:pic>
      <p:pic>
        <p:nvPicPr>
          <p:cNvPr id="7" name="图片 6">
            <a:extLst>
              <a:ext uri="{FF2B5EF4-FFF2-40B4-BE49-F238E27FC236}">
                <a16:creationId xmlns:a16="http://schemas.microsoft.com/office/drawing/2014/main" id="{CC01DE26-A150-45EB-96D8-17BA28C90325}"/>
              </a:ext>
            </a:extLst>
          </p:cNvPr>
          <p:cNvPicPr>
            <a:picLocks noChangeAspect="1"/>
          </p:cNvPicPr>
          <p:nvPr/>
        </p:nvPicPr>
        <p:blipFill>
          <a:blip r:embed="rId5"/>
          <a:stretch>
            <a:fillRect/>
          </a:stretch>
        </p:blipFill>
        <p:spPr>
          <a:xfrm>
            <a:off x="2179219" y="1811294"/>
            <a:ext cx="3203927" cy="443231"/>
          </a:xfrm>
          <a:prstGeom prst="rect">
            <a:avLst/>
          </a:prstGeom>
        </p:spPr>
      </p:pic>
      <p:sp>
        <p:nvSpPr>
          <p:cNvPr id="9" name="矩形 8">
            <a:extLst>
              <a:ext uri="{FF2B5EF4-FFF2-40B4-BE49-F238E27FC236}">
                <a16:creationId xmlns:a16="http://schemas.microsoft.com/office/drawing/2014/main" id="{5A4119B7-2F46-4B6A-BB26-E9087A484A1B}"/>
              </a:ext>
            </a:extLst>
          </p:cNvPr>
          <p:cNvSpPr/>
          <p:nvPr/>
        </p:nvSpPr>
        <p:spPr>
          <a:xfrm>
            <a:off x="338900" y="3628740"/>
            <a:ext cx="4140877"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多层感知机</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隐藏层数为</a:t>
            </a:r>
            <a:r>
              <a:rPr lang="en-US" altLang="zh-CN" sz="2800" dirty="0">
                <a:latin typeface="微软雅黑" panose="020B0503020204020204" pitchFamily="34" charset="-122"/>
                <a:ea typeface="微软雅黑" panose="020B0503020204020204" pitchFamily="34" charset="-122"/>
              </a:rPr>
              <a:t>1</a:t>
            </a:r>
          </a:p>
        </p:txBody>
      </p:sp>
    </p:spTree>
    <p:extLst>
      <p:ext uri="{BB962C8B-B14F-4D97-AF65-F5344CB8AC3E}">
        <p14:creationId xmlns:p14="http://schemas.microsoft.com/office/powerpoint/2010/main" val="39959494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8375688"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实验结果与分析</a:t>
            </a:r>
            <a:r>
              <a:rPr lang="en-US" altLang="zh-CN"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文本语序</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11" name="内容占位符 2">
            <a:extLst>
              <a:ext uri="{FF2B5EF4-FFF2-40B4-BE49-F238E27FC236}">
                <a16:creationId xmlns:a16="http://schemas.microsoft.com/office/drawing/2014/main" id="{7868408B-A6A5-4AF4-8E65-C27A01365AAC}"/>
              </a:ext>
            </a:extLst>
          </p:cNvPr>
          <p:cNvSpPr txBox="1">
            <a:spLocks/>
          </p:cNvSpPr>
          <p:nvPr/>
        </p:nvSpPr>
        <p:spPr>
          <a:xfrm>
            <a:off x="382232" y="1586071"/>
            <a:ext cx="5002568"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000"/>
              </a:lnSpc>
            </a:pPr>
            <a:r>
              <a:rPr lang="zh-CN" altLang="en-US" dirty="0">
                <a:latin typeface="微软雅黑" panose="020B0503020204020204" pitchFamily="34" charset="-122"/>
                <a:ea typeface="微软雅黑" panose="020B0503020204020204" pitchFamily="34" charset="-122"/>
              </a:rPr>
              <a:t>语序对于短文本下的回答准确率影响甚微。</a:t>
            </a:r>
            <a:endParaRPr lang="en-US" altLang="zh-CN"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文本长度超过</a:t>
            </a:r>
            <a:r>
              <a:rPr lang="en-US" altLang="zh-CN" dirty="0">
                <a:latin typeface="微软雅黑" panose="020B0503020204020204" pitchFamily="34" charset="-122"/>
                <a:ea typeface="微软雅黑" panose="020B0503020204020204" pitchFamily="34" charset="-122"/>
              </a:rPr>
              <a:t>300</a:t>
            </a:r>
            <a:r>
              <a:rPr lang="zh-CN" altLang="en-US" dirty="0">
                <a:latin typeface="微软雅黑" panose="020B0503020204020204" pitchFamily="34" charset="-122"/>
                <a:ea typeface="微软雅黑" panose="020B0503020204020204" pitchFamily="34" charset="-122"/>
              </a:rPr>
              <a:t>词时逆序效果明显好于正序。</a:t>
            </a:r>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137D42F-299E-4259-8ABA-A8B4DEF7E242}"/>
              </a:ext>
            </a:extLst>
          </p:cNvPr>
          <p:cNvPicPr>
            <a:picLocks noChangeAspect="1"/>
          </p:cNvPicPr>
          <p:nvPr/>
        </p:nvPicPr>
        <p:blipFill>
          <a:blip r:embed="rId3"/>
          <a:stretch>
            <a:fillRect/>
          </a:stretch>
        </p:blipFill>
        <p:spPr>
          <a:xfrm>
            <a:off x="5248275" y="1586071"/>
            <a:ext cx="6943725" cy="3819525"/>
          </a:xfrm>
          <a:prstGeom prst="rect">
            <a:avLst/>
          </a:prstGeom>
        </p:spPr>
      </p:pic>
    </p:spTree>
    <p:extLst>
      <p:ext uri="{BB962C8B-B14F-4D97-AF65-F5344CB8AC3E}">
        <p14:creationId xmlns:p14="http://schemas.microsoft.com/office/powerpoint/2010/main" val="19730590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4893647"/>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基于中英翻译机制的中文问题答案抽取方法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基于中文语料训练的中文问题答案抽取方法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2400"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497188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实验难点与解决方案</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666712" y="1503536"/>
            <a:ext cx="11525288" cy="4495800"/>
          </a:xfrm>
        </p:spPr>
        <p:txBody>
          <a:bodyPr>
            <a:normAutofit/>
          </a:bodyPr>
          <a:lstStyle/>
          <a:p>
            <a:r>
              <a:rPr lang="zh-CN" altLang="en-US" dirty="0">
                <a:latin typeface="微软雅黑" panose="020B0503020204020204" pitchFamily="34" charset="-122"/>
                <a:ea typeface="微软雅黑" panose="020B0503020204020204" pitchFamily="34" charset="-122"/>
              </a:rPr>
              <a:t>实验难点</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缺少大规模人工标注中文语料库</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缺少预训练的中文词向量</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MS-MARCO</a:t>
            </a:r>
            <a:r>
              <a:rPr lang="zh-CN" altLang="en-US" dirty="0">
                <a:latin typeface="微软雅黑" panose="020B0503020204020204" pitchFamily="34" charset="-122"/>
                <a:ea typeface="微软雅黑" panose="020B0503020204020204" pitchFamily="34" charset="-122"/>
              </a:rPr>
              <a:t>数据集评价指标</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u="sng"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解决方案</a:t>
            </a:r>
            <a:endParaRPr lang="en-US" altLang="zh-CN" sz="2800" dirty="0">
              <a:latin typeface="微软雅黑" panose="020B0503020204020204" pitchFamily="34" charset="-122"/>
              <a:ea typeface="微软雅黑" panose="020B0503020204020204" pitchFamily="34" charset="-122"/>
            </a:endParaRPr>
          </a:p>
          <a:p>
            <a:pPr lvl="1"/>
            <a:r>
              <a:rPr lang="en-US" altLang="zh-CN" dirty="0" err="1">
                <a:latin typeface="微软雅黑" panose="020B0503020204020204" pitchFamily="34" charset="-122"/>
                <a:ea typeface="微软雅黑" panose="020B0503020204020204" pitchFamily="34" charset="-122"/>
              </a:rPr>
              <a:t>SQuAD</a:t>
            </a:r>
            <a:r>
              <a:rPr lang="zh-CN" altLang="en-US" dirty="0">
                <a:latin typeface="微软雅黑" panose="020B0503020204020204" pitchFamily="34" charset="-122"/>
                <a:ea typeface="微软雅黑" panose="020B0503020204020204" pitchFamily="34" charset="-122"/>
              </a:rPr>
              <a:t>翻译数据集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google translate</a:t>
            </a:r>
          </a:p>
          <a:p>
            <a:pPr lvl="1"/>
            <a:r>
              <a:rPr lang="zh-CN" altLang="en-US" dirty="0">
                <a:latin typeface="微软雅黑" panose="020B0503020204020204" pitchFamily="34" charset="-122"/>
                <a:ea typeface="微软雅黑" panose="020B0503020204020204" pitchFamily="34" charset="-122"/>
              </a:rPr>
              <a:t>谷歌</a:t>
            </a:r>
            <a:r>
              <a:rPr lang="en-US" altLang="zh-CN" dirty="0">
                <a:latin typeface="微软雅黑" panose="020B0503020204020204" pitchFamily="34" charset="-122"/>
                <a:ea typeface="微软雅黑" panose="020B0503020204020204" pitchFamily="34" charset="-122"/>
              </a:rPr>
              <a:t>word2vec</a:t>
            </a:r>
            <a:r>
              <a:rPr lang="zh-CN" altLang="en-US" dirty="0">
                <a:latin typeface="微软雅黑" panose="020B0503020204020204" pitchFamily="34" charset="-122"/>
                <a:ea typeface="微软雅黑" panose="020B0503020204020204" pitchFamily="34" charset="-122"/>
              </a:rPr>
              <a:t>进行中文词向量训练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a:t>
            </a:r>
            <a:r>
              <a:rPr lang="en-US" altLang="zh-CN" dirty="0" err="1">
                <a:latin typeface="微软雅黑" panose="020B0503020204020204" pitchFamily="34" charset="-122"/>
                <a:ea typeface="微软雅黑" panose="020B0503020204020204" pitchFamily="34" charset="-122"/>
              </a:rPr>
              <a:t>SogouCA</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ROUGE-L—</a:t>
            </a:r>
            <a:r>
              <a:rPr lang="zh-CN" altLang="en-US" dirty="0">
                <a:latin typeface="微软雅黑" panose="020B0503020204020204" pitchFamily="34" charset="-122"/>
                <a:ea typeface="微软雅黑" panose="020B0503020204020204" pitchFamily="34" charset="-122"/>
              </a:rPr>
              <a:t>选择与</a:t>
            </a:r>
            <a:r>
              <a:rPr lang="en-US" altLang="zh-CN" dirty="0">
                <a:latin typeface="微软雅黑" panose="020B0503020204020204" pitchFamily="34" charset="-122"/>
                <a:ea typeface="微软雅黑" panose="020B0503020204020204" pitchFamily="34" charset="-122"/>
              </a:rPr>
              <a:t>gold answer</a:t>
            </a:r>
            <a:r>
              <a:rPr lang="zh-CN" altLang="en-US" dirty="0">
                <a:latin typeface="微软雅黑" panose="020B0503020204020204" pitchFamily="34" charset="-122"/>
                <a:ea typeface="微软雅黑" panose="020B0503020204020204" pitchFamily="34" charset="-122"/>
              </a:rPr>
              <a:t>具有最大</a:t>
            </a:r>
            <a:r>
              <a:rPr lang="en-US" altLang="zh-CN" dirty="0">
                <a:latin typeface="微软雅黑" panose="020B0503020204020204" pitchFamily="34" charset="-122"/>
                <a:ea typeface="微软雅黑" panose="020B0503020204020204" pitchFamily="34" charset="-122"/>
              </a:rPr>
              <a:t>ROUGE-L</a:t>
            </a:r>
            <a:r>
              <a:rPr lang="zh-CN" altLang="en-US" dirty="0">
                <a:latin typeface="微软雅黑" panose="020B0503020204020204" pitchFamily="34" charset="-122"/>
                <a:ea typeface="微软雅黑" panose="020B0503020204020204" pitchFamily="34" charset="-122"/>
              </a:rPr>
              <a:t>值的文本片段作为标准答案</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25583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实验难点与解决方案</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666712" y="1503536"/>
            <a:ext cx="11525288" cy="4495800"/>
          </a:xfrm>
        </p:spPr>
        <p:txBody>
          <a:bodyPr>
            <a:normAutofit/>
          </a:bodyPr>
          <a:lstStyle/>
          <a:p>
            <a:r>
              <a:rPr lang="zh-CN" altLang="en-US" dirty="0">
                <a:latin typeface="微软雅黑" panose="020B0503020204020204" pitchFamily="34" charset="-122"/>
                <a:ea typeface="微软雅黑" panose="020B0503020204020204" pitchFamily="34" charset="-122"/>
              </a:rPr>
              <a:t>实验难点</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缺少大规模人工标注中文语料库</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缺少预训练的中文词向量</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MS-MARCO</a:t>
            </a:r>
            <a:r>
              <a:rPr lang="zh-CN" altLang="en-US" dirty="0">
                <a:latin typeface="微软雅黑" panose="020B0503020204020204" pitchFamily="34" charset="-122"/>
                <a:ea typeface="微软雅黑" panose="020B0503020204020204" pitchFamily="34" charset="-122"/>
              </a:rPr>
              <a:t>数据集评价指标</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u="sng"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解决方案</a:t>
            </a:r>
            <a:endParaRPr lang="en-US" altLang="zh-CN" sz="2800" dirty="0">
              <a:latin typeface="微软雅黑" panose="020B0503020204020204" pitchFamily="34" charset="-122"/>
              <a:ea typeface="微软雅黑" panose="020B0503020204020204" pitchFamily="34" charset="-122"/>
            </a:endParaRPr>
          </a:p>
          <a:p>
            <a:pPr lvl="1"/>
            <a:r>
              <a:rPr lang="en-US" altLang="zh-CN" dirty="0" err="1">
                <a:latin typeface="微软雅黑" panose="020B0503020204020204" pitchFamily="34" charset="-122"/>
                <a:ea typeface="微软雅黑" panose="020B0503020204020204" pitchFamily="34" charset="-122"/>
              </a:rPr>
              <a:t>SQuAD</a:t>
            </a:r>
            <a:r>
              <a:rPr lang="zh-CN" altLang="en-US" dirty="0">
                <a:latin typeface="微软雅黑" panose="020B0503020204020204" pitchFamily="34" charset="-122"/>
                <a:ea typeface="微软雅黑" panose="020B0503020204020204" pitchFamily="34" charset="-122"/>
              </a:rPr>
              <a:t>翻译数据集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google translate</a:t>
            </a:r>
          </a:p>
          <a:p>
            <a:pPr lvl="1"/>
            <a:r>
              <a:rPr lang="zh-CN" altLang="en-US" dirty="0">
                <a:latin typeface="微软雅黑" panose="020B0503020204020204" pitchFamily="34" charset="-122"/>
                <a:ea typeface="微软雅黑" panose="020B0503020204020204" pitchFamily="34" charset="-122"/>
              </a:rPr>
              <a:t>谷歌</a:t>
            </a:r>
            <a:r>
              <a:rPr lang="en-US" altLang="zh-CN" dirty="0">
                <a:latin typeface="微软雅黑" panose="020B0503020204020204" pitchFamily="34" charset="-122"/>
                <a:ea typeface="微软雅黑" panose="020B0503020204020204" pitchFamily="34" charset="-122"/>
              </a:rPr>
              <a:t>word2vec</a:t>
            </a:r>
            <a:r>
              <a:rPr lang="zh-CN" altLang="en-US" dirty="0">
                <a:latin typeface="微软雅黑" panose="020B0503020204020204" pitchFamily="34" charset="-122"/>
                <a:ea typeface="微软雅黑" panose="020B0503020204020204" pitchFamily="34" charset="-122"/>
              </a:rPr>
              <a:t>进行中文词向量训练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a:t>
            </a:r>
            <a:r>
              <a:rPr lang="en-US" altLang="zh-CN" dirty="0" err="1">
                <a:latin typeface="微软雅黑" panose="020B0503020204020204" pitchFamily="34" charset="-122"/>
                <a:ea typeface="微软雅黑" panose="020B0503020204020204" pitchFamily="34" charset="-122"/>
              </a:rPr>
              <a:t>SogouCA</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ROUGE-L—</a:t>
            </a:r>
            <a:r>
              <a:rPr lang="zh-CN" altLang="en-US" dirty="0">
                <a:latin typeface="微软雅黑" panose="020B0503020204020204" pitchFamily="34" charset="-122"/>
                <a:ea typeface="微软雅黑" panose="020B0503020204020204" pitchFamily="34" charset="-122"/>
              </a:rPr>
              <a:t>选择与</a:t>
            </a:r>
            <a:r>
              <a:rPr lang="en-US" altLang="zh-CN" dirty="0">
                <a:latin typeface="微软雅黑" panose="020B0503020204020204" pitchFamily="34" charset="-122"/>
                <a:ea typeface="微软雅黑" panose="020B0503020204020204" pitchFamily="34" charset="-122"/>
              </a:rPr>
              <a:t>gold answer</a:t>
            </a:r>
            <a:r>
              <a:rPr lang="zh-CN" altLang="en-US" dirty="0">
                <a:latin typeface="微软雅黑" panose="020B0503020204020204" pitchFamily="34" charset="-122"/>
                <a:ea typeface="微软雅黑" panose="020B0503020204020204" pitchFamily="34" charset="-122"/>
              </a:rPr>
              <a:t>具有最大</a:t>
            </a:r>
            <a:r>
              <a:rPr lang="en-US" altLang="zh-CN" dirty="0">
                <a:latin typeface="微软雅黑" panose="020B0503020204020204" pitchFamily="34" charset="-122"/>
                <a:ea typeface="微软雅黑" panose="020B0503020204020204" pitchFamily="34" charset="-122"/>
              </a:rPr>
              <a:t>ROUGE-L</a:t>
            </a:r>
            <a:r>
              <a:rPr lang="zh-CN" altLang="en-US" dirty="0">
                <a:latin typeface="微软雅黑" panose="020B0503020204020204" pitchFamily="34" charset="-122"/>
                <a:ea typeface="微软雅黑" panose="020B0503020204020204" pitchFamily="34" charset="-122"/>
              </a:rPr>
              <a:t>值的文本片段作为标准答案</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31952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5373779"/>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基于中英翻译机制的中文问题答案抽取方法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基于中文语料训练的中文问题答案抽取方法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19640514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成果总结</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593852" y="1869296"/>
            <a:ext cx="9712960" cy="4495800"/>
          </a:xfrm>
        </p:spPr>
        <p:txBody>
          <a:bodyPr>
            <a:normAutofit/>
          </a:bodyPr>
          <a:lstStyle/>
          <a:p>
            <a:pPr lvl="0"/>
            <a:r>
              <a:rPr lang="zh-CN" altLang="zh-CN" dirty="0"/>
              <a:t>实现了基于双向</a:t>
            </a:r>
            <a:r>
              <a:rPr lang="en-US" altLang="zh-CN" dirty="0"/>
              <a:t>Attention</a:t>
            </a:r>
            <a:r>
              <a:rPr lang="zh-CN" altLang="zh-CN" dirty="0"/>
              <a:t>机制的英文问答算法。</a:t>
            </a:r>
            <a:endParaRPr lang="en-US" altLang="zh-CN" dirty="0"/>
          </a:p>
          <a:p>
            <a:pPr lvl="0"/>
            <a:endParaRPr lang="zh-CN" altLang="zh-CN" dirty="0"/>
          </a:p>
          <a:p>
            <a:pPr lvl="0"/>
            <a:r>
              <a:rPr lang="zh-CN" altLang="zh-CN" dirty="0"/>
              <a:t>设计并实现了基于翻译机制的可应用于中文问答场景的</a:t>
            </a:r>
            <a:br>
              <a:rPr lang="en-US" altLang="zh-CN" dirty="0"/>
            </a:br>
            <a:r>
              <a:rPr lang="zh-CN" altLang="zh-CN" dirty="0"/>
              <a:t>双向</a:t>
            </a:r>
            <a:r>
              <a:rPr lang="en-US" altLang="zh-CN" dirty="0"/>
              <a:t>Attention</a:t>
            </a:r>
            <a:r>
              <a:rPr lang="zh-CN" altLang="zh-CN" dirty="0"/>
              <a:t>算法。</a:t>
            </a:r>
            <a:endParaRPr lang="en-US" altLang="zh-CN" dirty="0"/>
          </a:p>
          <a:p>
            <a:pPr lvl="0"/>
            <a:endParaRPr lang="zh-CN" altLang="zh-CN" dirty="0"/>
          </a:p>
          <a:p>
            <a:pPr lvl="0"/>
            <a:r>
              <a:rPr lang="zh-CN" altLang="zh-CN" dirty="0"/>
              <a:t>设计并实现了基于中文训练语料库的中文双向</a:t>
            </a:r>
            <a:r>
              <a:rPr lang="en-US" altLang="zh-CN" dirty="0"/>
              <a:t>Attention</a:t>
            </a:r>
            <a:r>
              <a:rPr lang="zh-CN" altLang="zh-CN" dirty="0"/>
              <a:t>算法。</a:t>
            </a:r>
            <a:endParaRPr lang="en-US" altLang="zh-CN" dirty="0"/>
          </a:p>
          <a:p>
            <a:pPr lvl="0"/>
            <a:endParaRPr lang="en-US" altLang="zh-CN" dirty="0"/>
          </a:p>
          <a:p>
            <a:pPr lvl="0"/>
            <a:r>
              <a:rPr lang="zh-CN" altLang="en-US" dirty="0"/>
              <a:t>实现了一个基于</a:t>
            </a:r>
            <a:r>
              <a:rPr lang="en-US" altLang="zh-CN" dirty="0"/>
              <a:t>Word2Vec</a:t>
            </a:r>
            <a:r>
              <a:rPr lang="zh-CN" altLang="en-US" dirty="0"/>
              <a:t>的中文词向量编码</a:t>
            </a:r>
            <a:endParaRPr lang="en-US" altLang="zh-CN" dirty="0"/>
          </a:p>
          <a:p>
            <a:pPr lvl="0"/>
            <a:endParaRPr lang="zh-CN" altLang="zh-CN" sz="2400" dirty="0"/>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94780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中期回顾</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666712" y="1503536"/>
            <a:ext cx="9970808" cy="4495800"/>
          </a:xfrm>
        </p:spPr>
        <p:txBody>
          <a:bodyPr>
            <a:normAutofit/>
          </a:bodyPr>
          <a:lstStyle/>
          <a:p>
            <a:r>
              <a:rPr lang="zh-CN" altLang="en-US" dirty="0">
                <a:latin typeface="微软雅黑" panose="020B0503020204020204" pitchFamily="34" charset="-122"/>
                <a:ea typeface="微软雅黑" panose="020B0503020204020204" pitchFamily="34" charset="-122"/>
              </a:rPr>
              <a:t>我们所针对的问答类型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仿真陈述类问题</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信息检索式回答方法</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中期之前的工作</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完成了基础的双向</a:t>
            </a:r>
            <a:r>
              <a:rPr lang="en-US" altLang="zh-CN" dirty="0">
                <a:latin typeface="微软雅黑" panose="020B0503020204020204" pitchFamily="34" charset="-122"/>
                <a:ea typeface="微软雅黑" panose="020B0503020204020204" pitchFamily="34" charset="-122"/>
              </a:rPr>
              <a:t>Attention</a:t>
            </a:r>
            <a:r>
              <a:rPr lang="zh-CN" altLang="en-US" dirty="0">
                <a:latin typeface="微软雅黑" panose="020B0503020204020204" pitchFamily="34" charset="-122"/>
                <a:ea typeface="微软雅黑" panose="020B0503020204020204" pitchFamily="34" charset="-122"/>
              </a:rPr>
              <a:t>英文问答算法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尝试构建了填空式的中文问答数据集</a:t>
            </a:r>
            <a:endParaRPr lang="en-US" altLang="zh-CN" dirty="0">
              <a:latin typeface="微软雅黑" panose="020B0503020204020204" pitchFamily="34" charset="-122"/>
              <a:ea typeface="微软雅黑" panose="020B0503020204020204" pitchFamily="34" charset="-122"/>
            </a:endParaRPr>
          </a:p>
          <a:p>
            <a:pPr lvl="1"/>
            <a:endParaRPr lang="en-US" altLang="zh-CN" sz="28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746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成果总结（续）</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86080" y="1503536"/>
            <a:ext cx="10109200" cy="4495800"/>
          </a:xfrm>
        </p:spPr>
        <p:txBody>
          <a:bodyPr>
            <a:normAutofit/>
          </a:bodyPr>
          <a:lstStyle/>
          <a:p>
            <a:pPr lvl="0"/>
            <a:r>
              <a:rPr lang="zh-CN" altLang="zh-CN" sz="2600" dirty="0"/>
              <a:t>对比了基于翻译与基于中文训练语料库的两种</a:t>
            </a:r>
            <a:r>
              <a:rPr lang="en-US" altLang="zh-CN" sz="2600" dirty="0"/>
              <a:t>Attention</a:t>
            </a:r>
            <a:r>
              <a:rPr lang="zh-CN" altLang="zh-CN" sz="2600" dirty="0"/>
              <a:t>算法在不同中文问答场景下的优劣并分别对两种算法进行了改进优化</a:t>
            </a:r>
            <a:r>
              <a:rPr lang="zh-CN" altLang="en-US" sz="2600" dirty="0"/>
              <a:t>。</a:t>
            </a:r>
            <a:endParaRPr lang="en-US" altLang="zh-CN" sz="2600" dirty="0"/>
          </a:p>
          <a:p>
            <a:pPr lvl="0"/>
            <a:endParaRPr lang="zh-CN" altLang="zh-CN" dirty="0"/>
          </a:p>
          <a:p>
            <a:pPr lvl="0"/>
            <a:r>
              <a:rPr lang="zh-CN" altLang="zh-CN" sz="2600" dirty="0"/>
              <a:t>实现了基于双向</a:t>
            </a:r>
            <a:r>
              <a:rPr lang="en-US" altLang="zh-CN" sz="2600" dirty="0"/>
              <a:t>Attention</a:t>
            </a:r>
            <a:r>
              <a:rPr lang="zh-CN" altLang="zh-CN" sz="2600" dirty="0"/>
              <a:t>算法的</a:t>
            </a:r>
            <a:r>
              <a:rPr lang="zh-CN" altLang="en-US" sz="2600" dirty="0"/>
              <a:t>小型</a:t>
            </a:r>
            <a:r>
              <a:rPr lang="zh-CN" altLang="zh-CN" sz="2600" dirty="0"/>
              <a:t>中文问答平台，该平台支持用户上传和编辑存在问题答案的文本，平台可基于该文本针对用户问题产生答案。</a:t>
            </a:r>
            <a:endParaRPr lang="en-US" altLang="zh-CN" sz="2600" dirty="0"/>
          </a:p>
          <a:p>
            <a:pPr marL="0" lvl="0" indent="0">
              <a:buNone/>
            </a:pPr>
            <a:endParaRPr lang="zh-CN" altLang="zh-CN" dirty="0"/>
          </a:p>
          <a:p>
            <a:pPr lvl="0"/>
            <a:endParaRPr lang="zh-CN" altLang="zh-CN" sz="2400" dirty="0"/>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12C9BB56-AF27-48EF-ACF4-94ABC07A36FA}"/>
              </a:ext>
            </a:extLst>
          </p:cNvPr>
          <p:cNvPicPr>
            <a:picLocks noChangeAspect="1"/>
          </p:cNvPicPr>
          <p:nvPr/>
        </p:nvPicPr>
        <p:blipFill>
          <a:blip r:embed="rId3"/>
          <a:stretch>
            <a:fillRect/>
          </a:stretch>
        </p:blipFill>
        <p:spPr>
          <a:xfrm>
            <a:off x="1290319" y="3999973"/>
            <a:ext cx="8945769" cy="2645641"/>
          </a:xfrm>
          <a:prstGeom prst="rect">
            <a:avLst/>
          </a:prstGeom>
        </p:spPr>
      </p:pic>
    </p:spTree>
    <p:extLst>
      <p:ext uri="{BB962C8B-B14F-4D97-AF65-F5344CB8AC3E}">
        <p14:creationId xmlns:p14="http://schemas.microsoft.com/office/powerpoint/2010/main" val="39155525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5373779"/>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基于中英翻译机制的中文问题答案抽取方法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基于中文语料训练的中文问题答案抽取方法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33325003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未来工作的展望</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593852" y="1767696"/>
            <a:ext cx="9712960" cy="4495800"/>
          </a:xfrm>
        </p:spPr>
        <p:txBody>
          <a:bodyPr>
            <a:normAutofit/>
          </a:bodyPr>
          <a:lstStyle/>
          <a:p>
            <a:pPr lvl="0"/>
            <a:r>
              <a:rPr lang="zh-CN" altLang="en-US" dirty="0"/>
              <a:t>更高质量的中文问答数据集</a:t>
            </a:r>
            <a:endParaRPr lang="en-US" altLang="zh-CN" dirty="0"/>
          </a:p>
          <a:p>
            <a:pPr lvl="0"/>
            <a:endParaRPr lang="zh-CN" altLang="zh-CN" dirty="0"/>
          </a:p>
          <a:p>
            <a:pPr lvl="0"/>
            <a:r>
              <a:rPr lang="en-US" altLang="zh-CN" dirty="0"/>
              <a:t>Attention</a:t>
            </a:r>
            <a:r>
              <a:rPr lang="zh-CN" altLang="en-US" dirty="0"/>
              <a:t>机制与</a:t>
            </a:r>
            <a:r>
              <a:rPr lang="en-US" altLang="zh-CN" dirty="0"/>
              <a:t>Memory</a:t>
            </a:r>
            <a:r>
              <a:rPr lang="zh-CN" altLang="en-US" dirty="0"/>
              <a:t>机制相结合的问答算法</a:t>
            </a:r>
            <a:endParaRPr lang="en-US" altLang="zh-CN" dirty="0"/>
          </a:p>
          <a:p>
            <a:pPr lvl="0"/>
            <a:endParaRPr lang="zh-CN" altLang="zh-CN" dirty="0"/>
          </a:p>
          <a:p>
            <a:pPr lvl="0"/>
            <a:r>
              <a:rPr lang="en-US" altLang="zh-CN" dirty="0"/>
              <a:t>R-net</a:t>
            </a:r>
            <a:r>
              <a:rPr lang="zh-CN" altLang="en-US" dirty="0"/>
              <a:t>在问答算法中的优化</a:t>
            </a:r>
            <a:endParaRPr lang="en-US" altLang="zh-CN" dirty="0"/>
          </a:p>
          <a:p>
            <a:pPr lvl="0"/>
            <a:endParaRPr lang="zh-CN" altLang="zh-CN" sz="2400" dirty="0"/>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10623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参考文献</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494839"/>
            <a:ext cx="9847677" cy="2012859"/>
          </a:xfrm>
          <a:prstGeom prst="rect">
            <a:avLst/>
          </a:prstGeom>
          <a:noFill/>
        </p:spPr>
        <p:txBody>
          <a:bodyPr wrap="square" rtlCol="0">
            <a:spAutoFit/>
          </a:bodyPr>
          <a:lstStyle/>
          <a:p>
            <a:pPr marL="838200" lvl="1"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0" y="1433618"/>
            <a:ext cx="12176115" cy="5262979"/>
          </a:xfrm>
          <a:prstGeom prst="rect">
            <a:avLst/>
          </a:prstGeom>
        </p:spPr>
        <p:txBody>
          <a:bodyPr wrap="square">
            <a:spAutoFit/>
          </a:bodyPr>
          <a:lstStyle/>
          <a:p>
            <a:pPr marL="285750" indent="-285750">
              <a:buFont typeface="Arial" panose="020B0604020202020204" pitchFamily="34" charset="0"/>
              <a:buChar char="•"/>
            </a:pPr>
            <a:r>
              <a:rPr lang="en-US" altLang="zh-CN" sz="2400" b="1" dirty="0"/>
              <a:t>[</a:t>
            </a:r>
            <a:r>
              <a:rPr lang="en-US" altLang="zh-CN" sz="2400" b="1" dirty="0" err="1"/>
              <a:t>Xiong</a:t>
            </a:r>
            <a:r>
              <a:rPr lang="en-US" altLang="zh-CN" sz="2400" b="1" dirty="0"/>
              <a:t> C., </a:t>
            </a:r>
            <a:r>
              <a:rPr lang="en-US" altLang="zh-CN" sz="2400" b="1" dirty="0" err="1"/>
              <a:t>Zhong</a:t>
            </a:r>
            <a:r>
              <a:rPr lang="en-US" altLang="zh-CN" sz="2400" b="1" dirty="0"/>
              <a:t> V. &amp; </a:t>
            </a:r>
            <a:r>
              <a:rPr lang="en-US" altLang="zh-CN" sz="2400" b="1" dirty="0" err="1"/>
              <a:t>Socher</a:t>
            </a:r>
            <a:r>
              <a:rPr lang="en-US" altLang="zh-CN" sz="2400" b="1" dirty="0"/>
              <a:t> R. 16] </a:t>
            </a:r>
            <a:r>
              <a:rPr lang="en-US" altLang="zh-CN" sz="2400" dirty="0"/>
              <a:t> </a:t>
            </a:r>
            <a:r>
              <a:rPr lang="en-US" altLang="zh-CN" sz="2400" dirty="0">
                <a:solidFill>
                  <a:schemeClr val="accent1">
                    <a:lumMod val="75000"/>
                  </a:schemeClr>
                </a:solidFill>
              </a:rPr>
              <a:t>Dynamic </a:t>
            </a:r>
            <a:r>
              <a:rPr lang="en-US" altLang="zh-CN" sz="2400" dirty="0" err="1">
                <a:solidFill>
                  <a:schemeClr val="accent1">
                    <a:lumMod val="75000"/>
                  </a:schemeClr>
                </a:solidFill>
              </a:rPr>
              <a:t>Coattention</a:t>
            </a:r>
            <a:r>
              <a:rPr lang="en-US" altLang="zh-CN" sz="2400" dirty="0">
                <a:solidFill>
                  <a:schemeClr val="accent1">
                    <a:lumMod val="75000"/>
                  </a:schemeClr>
                </a:solidFill>
              </a:rPr>
              <a:t> Networks For Question Answering.</a:t>
            </a:r>
          </a:p>
          <a:p>
            <a:pPr marL="285750" indent="-285750">
              <a:buFont typeface="Arial" panose="020B0604020202020204" pitchFamily="34" charset="0"/>
              <a:buChar char="•"/>
            </a:pPr>
            <a:r>
              <a:rPr lang="en-US" altLang="zh-CN" sz="2400" b="1" dirty="0"/>
              <a:t>[Li, </a:t>
            </a:r>
            <a:r>
              <a:rPr lang="en-US" altLang="zh-CN" sz="2400" b="1" dirty="0" err="1"/>
              <a:t>Xiaoyan</a:t>
            </a:r>
            <a:r>
              <a:rPr lang="en-US" altLang="zh-CN" sz="2400" b="1" dirty="0"/>
              <a:t>., Croft, et al. 11]</a:t>
            </a:r>
            <a:r>
              <a:rPr lang="en-US" altLang="zh-CN" sz="2400" dirty="0"/>
              <a:t>  </a:t>
            </a:r>
            <a:r>
              <a:rPr lang="en-US" altLang="zh-CN" sz="2400" dirty="0">
                <a:solidFill>
                  <a:schemeClr val="accent1">
                    <a:lumMod val="75000"/>
                  </a:schemeClr>
                </a:solidFill>
              </a:rPr>
              <a:t>Evaluating question-answering techniques in Chinese. </a:t>
            </a:r>
          </a:p>
          <a:p>
            <a:pPr marL="285750" indent="-285750">
              <a:buFont typeface="Arial" panose="020B0604020202020204" pitchFamily="34" charset="0"/>
              <a:buChar char="•"/>
            </a:pPr>
            <a:r>
              <a:rPr lang="en-US" altLang="zh-CN" sz="2400" b="1" dirty="0"/>
              <a:t>[</a:t>
            </a:r>
            <a:r>
              <a:rPr lang="en-US" altLang="zh-CN" sz="2400" b="1" dirty="0" err="1"/>
              <a:t>Iyyer</a:t>
            </a:r>
            <a:r>
              <a:rPr lang="en-US" altLang="zh-CN" sz="2400" b="1" dirty="0"/>
              <a:t>, </a:t>
            </a:r>
            <a:r>
              <a:rPr lang="en-US" altLang="zh-CN" sz="2400" b="1" dirty="0" err="1"/>
              <a:t>Mohit</a:t>
            </a:r>
            <a:r>
              <a:rPr lang="en-US" altLang="zh-CN" sz="2400" b="1" dirty="0"/>
              <a:t>., et al. 14]  </a:t>
            </a:r>
            <a:r>
              <a:rPr lang="en-US" altLang="zh-CN" sz="2400" dirty="0">
                <a:solidFill>
                  <a:schemeClr val="accent1">
                    <a:lumMod val="75000"/>
                  </a:schemeClr>
                </a:solidFill>
              </a:rPr>
              <a:t>A Neural Network for Factoid Question Answering over Paragraphs. </a:t>
            </a:r>
            <a:r>
              <a:rPr lang="en-US" altLang="zh-CN" sz="2400" i="1" dirty="0">
                <a:solidFill>
                  <a:schemeClr val="accent1">
                    <a:lumMod val="75000"/>
                  </a:schemeClr>
                </a:solidFill>
              </a:rPr>
              <a:t>Conference on Empirical Methods in Natural Language Processing</a:t>
            </a:r>
            <a:r>
              <a:rPr lang="en-US" altLang="zh-CN" sz="2400" dirty="0">
                <a:solidFill>
                  <a:schemeClr val="accent1">
                    <a:lumMod val="75000"/>
                  </a:schemeClr>
                </a:solidFill>
              </a:rPr>
              <a:t> 2014:633-644.</a:t>
            </a:r>
          </a:p>
          <a:p>
            <a:pPr marL="285750" indent="-285750">
              <a:buFont typeface="Arial" panose="020B0604020202020204" pitchFamily="34" charset="0"/>
              <a:buChar char="•"/>
            </a:pPr>
            <a:r>
              <a:rPr lang="en-US" altLang="zh-CN" sz="2400" b="1" dirty="0"/>
              <a:t>[</a:t>
            </a:r>
            <a:r>
              <a:rPr lang="en-US" altLang="zh-CN" sz="2400" b="1" dirty="0" err="1"/>
              <a:t>Severyn</a:t>
            </a:r>
            <a:r>
              <a:rPr lang="en-US" altLang="zh-CN" sz="2400" b="1" dirty="0"/>
              <a:t>, </a:t>
            </a:r>
            <a:r>
              <a:rPr lang="en-US" altLang="zh-CN" sz="2400" b="1" dirty="0" err="1"/>
              <a:t>Aliaksei</a:t>
            </a:r>
            <a:r>
              <a:rPr lang="en-US" altLang="zh-CN" sz="2400" b="1" dirty="0"/>
              <a:t>., &amp; A </a:t>
            </a:r>
            <a:r>
              <a:rPr lang="en-US" altLang="zh-CN" sz="2400" b="1" dirty="0" err="1"/>
              <a:t>Moschitti</a:t>
            </a:r>
            <a:r>
              <a:rPr lang="en-US" altLang="zh-CN" sz="2400" b="1" dirty="0"/>
              <a:t>. 15] </a:t>
            </a:r>
            <a:r>
              <a:rPr lang="en-US" altLang="zh-CN" sz="2400" dirty="0"/>
              <a:t> </a:t>
            </a:r>
            <a:r>
              <a:rPr lang="en-US" altLang="zh-CN" sz="2400" dirty="0">
                <a:solidFill>
                  <a:schemeClr val="accent1">
                    <a:lumMod val="75000"/>
                  </a:schemeClr>
                </a:solidFill>
              </a:rPr>
              <a:t>Learning to Rank Short Text Pairs with Convolutional Deep Neural Networks. </a:t>
            </a:r>
            <a:r>
              <a:rPr lang="en-US" altLang="zh-CN" sz="2400" i="1" dirty="0">
                <a:solidFill>
                  <a:schemeClr val="accent1">
                    <a:lumMod val="75000"/>
                  </a:schemeClr>
                </a:solidFill>
              </a:rPr>
              <a:t>The, International ACM SIGIR Conference</a:t>
            </a:r>
            <a:r>
              <a:rPr lang="en-US" altLang="zh-CN" sz="2400" dirty="0">
                <a:solidFill>
                  <a:schemeClr val="accent1">
                    <a:lumMod val="75000"/>
                  </a:schemeClr>
                </a:solidFill>
              </a:rPr>
              <a:t> 2015:373-382.</a:t>
            </a:r>
          </a:p>
          <a:p>
            <a:pPr marL="285750" indent="-285750">
              <a:buFont typeface="Arial" panose="020B0604020202020204" pitchFamily="34" charset="0"/>
              <a:buChar char="•"/>
            </a:pPr>
            <a:r>
              <a:rPr lang="en-US" altLang="zh-CN" sz="2400" b="1" dirty="0"/>
              <a:t>[Sun, Hong., et al. 13] </a:t>
            </a:r>
            <a:r>
              <a:rPr lang="en-US" altLang="zh-CN" sz="2400" b="1" dirty="0">
                <a:solidFill>
                  <a:schemeClr val="accent1">
                    <a:lumMod val="75000"/>
                  </a:schemeClr>
                </a:solidFill>
              </a:rPr>
              <a:t> </a:t>
            </a:r>
            <a:r>
              <a:rPr lang="en-US" altLang="zh-CN" sz="2400" dirty="0">
                <a:solidFill>
                  <a:schemeClr val="accent1">
                    <a:lumMod val="75000"/>
                  </a:schemeClr>
                </a:solidFill>
              </a:rPr>
              <a:t>Answer extraction from passage graph for question answering." </a:t>
            </a:r>
            <a:r>
              <a:rPr lang="en-US" altLang="zh-CN" sz="2400" i="1" dirty="0">
                <a:solidFill>
                  <a:schemeClr val="accent1">
                    <a:lumMod val="75000"/>
                  </a:schemeClr>
                </a:solidFill>
              </a:rPr>
              <a:t>International Joint Conference on Artificial Intelligence</a:t>
            </a:r>
            <a:r>
              <a:rPr lang="en-US" altLang="zh-CN" sz="2400" dirty="0">
                <a:solidFill>
                  <a:schemeClr val="accent1">
                    <a:lumMod val="75000"/>
                  </a:schemeClr>
                </a:solidFill>
              </a:rPr>
              <a:t>2013:2169-2175.</a:t>
            </a:r>
          </a:p>
          <a:p>
            <a:pPr marL="285750" indent="-285750">
              <a:buFont typeface="Arial" panose="020B0604020202020204" pitchFamily="34" charset="0"/>
              <a:buChar char="•"/>
            </a:pPr>
            <a:r>
              <a:rPr lang="en-US" altLang="zh-CN" sz="2400" b="1" dirty="0"/>
              <a:t>[Hermann, Karl Moritz, et al. 15 ]</a:t>
            </a:r>
            <a:r>
              <a:rPr lang="en-US" altLang="zh-CN" sz="2400" dirty="0"/>
              <a:t> </a:t>
            </a:r>
            <a:r>
              <a:rPr lang="en-US" altLang="zh-CN" sz="2400" dirty="0">
                <a:solidFill>
                  <a:schemeClr val="accent1">
                    <a:lumMod val="75000"/>
                  </a:schemeClr>
                </a:solidFill>
              </a:rPr>
              <a:t>Teaching Machines to Read and Comprehend.  Computer Science.</a:t>
            </a:r>
          </a:p>
          <a:p>
            <a:pPr marL="285750" indent="-285750">
              <a:buFont typeface="Arial" panose="020B0604020202020204" pitchFamily="34" charset="0"/>
              <a:buChar char="•"/>
            </a:pPr>
            <a:r>
              <a:rPr lang="en-US" altLang="zh-CN" sz="2400" b="1" noProof="1"/>
              <a:t>[D Kapashi., &amp; P Shah. 15]</a:t>
            </a:r>
            <a:r>
              <a:rPr lang="en-US" altLang="zh-CN" sz="2400" b="1" dirty="0">
                <a:solidFill>
                  <a:schemeClr val="accent1"/>
                </a:solidFill>
              </a:rPr>
              <a:t>  </a:t>
            </a:r>
            <a:r>
              <a:rPr lang="en-US" altLang="zh-CN" sz="2400" dirty="0">
                <a:solidFill>
                  <a:schemeClr val="accent1">
                    <a:lumMod val="75000"/>
                  </a:schemeClr>
                </a:solidFill>
              </a:rPr>
              <a:t>Answering Reading Comprehension Using Memory Networks.</a:t>
            </a:r>
          </a:p>
          <a:p>
            <a:pPr marL="285750" indent="-285750">
              <a:buFont typeface="Arial" panose="020B0604020202020204" pitchFamily="34" charset="0"/>
              <a:buChar char="•"/>
            </a:pPr>
            <a:r>
              <a:rPr lang="en-US" altLang="zh-CN" sz="2400" b="1" dirty="0"/>
              <a:t>[Cheng, J., Dong, L., &amp; </a:t>
            </a:r>
            <a:r>
              <a:rPr lang="en-US" altLang="zh-CN" sz="2400" b="1" dirty="0" err="1"/>
              <a:t>Lapata</a:t>
            </a:r>
            <a:r>
              <a:rPr lang="en-US" altLang="zh-CN" sz="2400" b="1" dirty="0"/>
              <a:t>, M. 2016]  </a:t>
            </a:r>
            <a:r>
              <a:rPr lang="en-US" altLang="zh-CN" sz="2400" dirty="0">
                <a:solidFill>
                  <a:schemeClr val="accent1">
                    <a:lumMod val="75000"/>
                  </a:schemeClr>
                </a:solidFill>
              </a:rPr>
              <a:t>Long short-term memory-networks for machine reading. </a:t>
            </a:r>
            <a:r>
              <a:rPr lang="en-US" altLang="zh-CN" sz="2400" dirty="0" err="1">
                <a:solidFill>
                  <a:schemeClr val="accent1">
                    <a:lumMod val="75000"/>
                  </a:schemeClr>
                </a:solidFill>
              </a:rPr>
              <a:t>arXiv</a:t>
            </a:r>
            <a:r>
              <a:rPr lang="en-US" altLang="zh-CN" sz="2400" dirty="0">
                <a:solidFill>
                  <a:schemeClr val="accent1">
                    <a:lumMod val="75000"/>
                  </a:schemeClr>
                </a:solidFill>
              </a:rPr>
              <a:t> preprint arXiv:1601.06733</a:t>
            </a:r>
          </a:p>
          <a:p>
            <a:pPr marL="285750" indent="-285750">
              <a:buFont typeface="Arial" panose="020B0604020202020204" pitchFamily="34" charset="0"/>
              <a:buChar char="•"/>
            </a:pPr>
            <a:endParaRPr lang="en-US" altLang="zh-CN" sz="2400" noProof="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02052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5541235"/>
            <a:ext cx="12192000" cy="1316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矩形 23"/>
          <p:cNvSpPr/>
          <p:nvPr/>
        </p:nvSpPr>
        <p:spPr>
          <a:xfrm>
            <a:off x="0" y="2657469"/>
            <a:ext cx="12192000" cy="2743219"/>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rgbClr val="0070C0"/>
              </a:solidFill>
            </a:endParaRPr>
          </a:p>
        </p:txBody>
      </p:sp>
      <p:sp>
        <p:nvSpPr>
          <p:cNvPr id="2" name="标题 1"/>
          <p:cNvSpPr>
            <a:spLocks noGrp="1"/>
          </p:cNvSpPr>
          <p:nvPr>
            <p:ph type="ctrTitle"/>
          </p:nvPr>
        </p:nvSpPr>
        <p:spPr>
          <a:xfrm>
            <a:off x="1809720" y="2486020"/>
            <a:ext cx="8953563" cy="1971689"/>
          </a:xfrm>
        </p:spPr>
        <p:txBody>
          <a:bodyPr>
            <a:noAutofit/>
          </a:bodyPr>
          <a:lstStyle/>
          <a:p>
            <a:r>
              <a:rPr lang="en-US" altLang="zh-CN" sz="8000" b="1" dirty="0">
                <a:solidFill>
                  <a:schemeClr val="bg1"/>
                </a:solidFill>
                <a:latin typeface="微软雅黑" panose="020B0503020204020204" pitchFamily="34" charset="-122"/>
                <a:ea typeface="微软雅黑" panose="020B0503020204020204" pitchFamily="34" charset="-122"/>
              </a:rPr>
              <a:t>Q&amp;A</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235639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200"/>
                                        <p:tgtEl>
                                          <p:spTgt spid="2"/>
                                        </p:tgtEl>
                                        <p:attrNameLst>
                                          <p:attrName>style.color</p:attrName>
                                        </p:attrNameLst>
                                      </p:cBhvr>
                                      <p:tavLst>
                                        <p:tav tm="0">
                                          <p:val>
                                            <p:clrVal>
                                              <a:schemeClr val="bg1"/>
                                            </p:clrVal>
                                          </p:val>
                                        </p:tav>
                                        <p:tav tm="50000">
                                          <p:val>
                                            <p:clrVal>
                                              <a:schemeClr val="bg1"/>
                                            </p:clrVal>
                                          </p:val>
                                        </p:tav>
                                      </p:tavLst>
                                    </p:anim>
                                    <p:anim calcmode="discrete" valueType="clr">
                                      <p:cBhvr>
                                        <p:cTn id="8" dur="200"/>
                                        <p:tgtEl>
                                          <p:spTgt spid="2"/>
                                        </p:tgtEl>
                                        <p:attrNameLst>
                                          <p:attrName>fillcolor</p:attrName>
                                        </p:attrNameLst>
                                      </p:cBhvr>
                                      <p:tavLst>
                                        <p:tav tm="0">
                                          <p:val>
                                            <p:clrVal>
                                              <a:schemeClr val="accent2"/>
                                            </p:clrVal>
                                          </p:val>
                                        </p:tav>
                                        <p:tav tm="50000">
                                          <p:val>
                                            <p:clrVal>
                                              <a:schemeClr val="hlink"/>
                                            </p:clrVal>
                                          </p:val>
                                        </p:tav>
                                      </p:tavLst>
                                    </p:anim>
                                    <p:set>
                                      <p:cBhvr>
                                        <p:cTn id="9" dur="20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中期回顾</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666712" y="1503536"/>
            <a:ext cx="9970808" cy="4495800"/>
          </a:xfrm>
        </p:spPr>
        <p:txBody>
          <a:bodyPr>
            <a:normAutofit/>
          </a:bodyPr>
          <a:lstStyle/>
          <a:p>
            <a:r>
              <a:rPr lang="zh-CN" altLang="en-US" dirty="0">
                <a:latin typeface="微软雅黑" panose="020B0503020204020204" pitchFamily="34" charset="-122"/>
                <a:ea typeface="微软雅黑" panose="020B0503020204020204" pitchFamily="34" charset="-122"/>
              </a:rPr>
              <a:t>数据集</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斯坦福问答数据集（</a:t>
            </a:r>
            <a:r>
              <a:rPr lang="en-US" altLang="zh-CN" dirty="0" err="1">
                <a:latin typeface="微软雅黑" panose="020B0503020204020204" pitchFamily="34" charset="-122"/>
                <a:ea typeface="微软雅黑" panose="020B0503020204020204" pitchFamily="34" charset="-122"/>
              </a:rPr>
              <a:t>SQuAD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人工标注，</a:t>
            </a:r>
            <a:r>
              <a:rPr lang="en-US" altLang="zh-CN" dirty="0">
                <a:latin typeface="微软雅黑" panose="020B0503020204020204" pitchFamily="34" charset="-122"/>
                <a:ea typeface="微软雅黑" panose="020B0503020204020204" pitchFamily="34" charset="-122"/>
              </a:rPr>
              <a:t>100,000+ questions.</a:t>
            </a:r>
            <a:r>
              <a:rPr lang="zh-CN" altLang="en-US" dirty="0">
                <a:latin typeface="微软雅黑" panose="020B0503020204020204" pitchFamily="34" charset="-122"/>
                <a:ea typeface="微软雅黑" panose="020B0503020204020204" pitchFamily="34" charset="-122"/>
              </a:rPr>
              <a:t>答案均来自原文文本</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微软问答数据集</a:t>
            </a:r>
            <a:r>
              <a:rPr lang="en-US" altLang="zh-CN" dirty="0">
                <a:latin typeface="微软雅黑" panose="020B0503020204020204" pitchFamily="34" charset="-122"/>
                <a:ea typeface="微软雅黑" panose="020B0503020204020204" pitchFamily="34" charset="-122"/>
              </a:rPr>
              <a:t>(MS-MARCO</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必应索引网页，</a:t>
            </a:r>
            <a:r>
              <a:rPr lang="en-US" altLang="zh-CN" dirty="0">
                <a:latin typeface="微软雅黑" panose="020B0503020204020204" pitchFamily="34" charset="-122"/>
                <a:ea typeface="微软雅黑" panose="020B0503020204020204" pitchFamily="34" charset="-122"/>
              </a:rPr>
              <a:t> 150,000+ questions</a:t>
            </a:r>
            <a:r>
              <a:rPr lang="zh-CN" altLang="en-US" dirty="0">
                <a:latin typeface="微软雅黑" panose="020B0503020204020204" pitchFamily="34" charset="-122"/>
                <a:ea typeface="微软雅黑" panose="020B0503020204020204" pitchFamily="34" charset="-122"/>
              </a:rPr>
              <a:t>，答案来自互联网用户</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lvl="1"/>
            <a:endParaRPr lang="en-US" altLang="zh-CN" sz="28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1E12296-0D57-4518-9CBA-4904007907A2}"/>
              </a:ext>
            </a:extLst>
          </p:cNvPr>
          <p:cNvPicPr>
            <a:picLocks noChangeAspect="1"/>
          </p:cNvPicPr>
          <p:nvPr/>
        </p:nvPicPr>
        <p:blipFill>
          <a:blip r:embed="rId3"/>
          <a:stretch>
            <a:fillRect/>
          </a:stretch>
        </p:blipFill>
        <p:spPr>
          <a:xfrm>
            <a:off x="593852" y="3586336"/>
            <a:ext cx="5754498" cy="2646536"/>
          </a:xfrm>
          <a:prstGeom prst="rect">
            <a:avLst/>
          </a:prstGeom>
        </p:spPr>
      </p:pic>
      <p:pic>
        <p:nvPicPr>
          <p:cNvPr id="5" name="图片 4">
            <a:extLst>
              <a:ext uri="{FF2B5EF4-FFF2-40B4-BE49-F238E27FC236}">
                <a16:creationId xmlns:a16="http://schemas.microsoft.com/office/drawing/2014/main" id="{553DC2F7-18DF-4E6D-826C-BF6A3EEB0AD1}"/>
              </a:ext>
            </a:extLst>
          </p:cNvPr>
          <p:cNvPicPr>
            <a:picLocks noChangeAspect="1"/>
          </p:cNvPicPr>
          <p:nvPr/>
        </p:nvPicPr>
        <p:blipFill>
          <a:blip r:embed="rId4"/>
          <a:stretch>
            <a:fillRect/>
          </a:stretch>
        </p:blipFill>
        <p:spPr>
          <a:xfrm>
            <a:off x="6968807" y="3583335"/>
            <a:ext cx="4483477" cy="2649537"/>
          </a:xfrm>
          <a:prstGeom prst="rect">
            <a:avLst/>
          </a:prstGeom>
        </p:spPr>
      </p:pic>
      <p:sp>
        <p:nvSpPr>
          <p:cNvPr id="7" name="文本框 6">
            <a:extLst>
              <a:ext uri="{FF2B5EF4-FFF2-40B4-BE49-F238E27FC236}">
                <a16:creationId xmlns:a16="http://schemas.microsoft.com/office/drawing/2014/main" id="{4001094B-D02A-439B-90ED-B8E3F49F0AAE}"/>
              </a:ext>
            </a:extLst>
          </p:cNvPr>
          <p:cNvSpPr txBox="1"/>
          <p:nvPr/>
        </p:nvSpPr>
        <p:spPr>
          <a:xfrm>
            <a:off x="2673541" y="6367492"/>
            <a:ext cx="1737360" cy="369332"/>
          </a:xfrm>
          <a:prstGeom prst="rect">
            <a:avLst/>
          </a:prstGeom>
          <a:noFill/>
        </p:spPr>
        <p:txBody>
          <a:bodyPr wrap="square" rtlCol="0">
            <a:spAutoFit/>
          </a:bodyPr>
          <a:lstStyle/>
          <a:p>
            <a:r>
              <a:rPr lang="en-US" altLang="zh-CN" b="1" dirty="0" err="1"/>
              <a:t>SQuAD</a:t>
            </a:r>
            <a:endParaRPr lang="zh-CN" altLang="en-US" b="1" dirty="0"/>
          </a:p>
        </p:txBody>
      </p:sp>
      <p:sp>
        <p:nvSpPr>
          <p:cNvPr id="12" name="文本框 11">
            <a:extLst>
              <a:ext uri="{FF2B5EF4-FFF2-40B4-BE49-F238E27FC236}">
                <a16:creationId xmlns:a16="http://schemas.microsoft.com/office/drawing/2014/main" id="{A8E5B393-E8B6-4F7D-841F-CCBECEA369E0}"/>
              </a:ext>
            </a:extLst>
          </p:cNvPr>
          <p:cNvSpPr txBox="1"/>
          <p:nvPr/>
        </p:nvSpPr>
        <p:spPr>
          <a:xfrm>
            <a:off x="9064181" y="6302950"/>
            <a:ext cx="1737360" cy="369332"/>
          </a:xfrm>
          <a:prstGeom prst="rect">
            <a:avLst/>
          </a:prstGeom>
          <a:noFill/>
        </p:spPr>
        <p:txBody>
          <a:bodyPr wrap="square" rtlCol="0">
            <a:spAutoFit/>
          </a:bodyPr>
          <a:lstStyle/>
          <a:p>
            <a:r>
              <a:rPr lang="en-US" altLang="zh-CN" b="1" dirty="0"/>
              <a:t>MS-MARCO</a:t>
            </a:r>
            <a:endParaRPr lang="zh-CN" altLang="en-US" b="1" dirty="0"/>
          </a:p>
        </p:txBody>
      </p:sp>
    </p:spTree>
    <p:extLst>
      <p:ext uri="{BB962C8B-B14F-4D97-AF65-F5344CB8AC3E}">
        <p14:creationId xmlns:p14="http://schemas.microsoft.com/office/powerpoint/2010/main" val="3567294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中期回顾</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内容占位符 2"/>
              <p:cNvSpPr>
                <a:spLocks noGrp="1"/>
              </p:cNvSpPr>
              <p:nvPr>
                <p:ph idx="1"/>
              </p:nvPr>
            </p:nvSpPr>
            <p:spPr>
              <a:xfrm>
                <a:off x="666712" y="1503536"/>
                <a:ext cx="8534400" cy="4495800"/>
              </a:xfrm>
            </p:spPr>
            <p:txBody>
              <a:bodyPr>
                <a:normAutofit lnSpcReduction="10000"/>
              </a:bodyPr>
              <a:lstStyle/>
              <a:p>
                <a:r>
                  <a:rPr lang="zh-CN" altLang="en-US" dirty="0">
                    <a:latin typeface="微软雅黑" panose="020B0503020204020204" pitchFamily="34" charset="-122"/>
                    <a:ea typeface="微软雅黑" panose="020B0503020204020204" pitchFamily="34" charset="-122"/>
                  </a:rPr>
                  <a:t>双向</a:t>
                </a:r>
                <a:r>
                  <a:rPr lang="en-US" altLang="zh-CN" dirty="0">
                    <a:latin typeface="微软雅黑" panose="020B0503020204020204" pitchFamily="34" charset="-122"/>
                    <a:ea typeface="微软雅黑" panose="020B0503020204020204" pitchFamily="34" charset="-122"/>
                  </a:rPr>
                  <a:t>attention</a:t>
                </a:r>
                <a:r>
                  <a:rPr lang="zh-CN" altLang="en-US" dirty="0">
                    <a:latin typeface="微软雅黑" panose="020B0503020204020204" pitchFamily="34" charset="-122"/>
                    <a:ea typeface="微软雅黑" panose="020B0503020204020204" pitchFamily="34" charset="-122"/>
                  </a:rPr>
                  <a:t>问答抽取算法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字符编码层（</a:t>
                </a:r>
                <a:r>
                  <a:rPr lang="en-US" altLang="zh-CN" dirty="0">
                    <a:latin typeface="微软雅黑" panose="020B0503020204020204" pitchFamily="34" charset="-122"/>
                    <a:ea typeface="微软雅黑" panose="020B0503020204020204" pitchFamily="34" charset="-122"/>
                  </a:rPr>
                  <a:t>Character Embedding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词语编码层（</a:t>
                </a:r>
                <a:r>
                  <a:rPr lang="en-US" altLang="zh-CN" dirty="0">
                    <a:latin typeface="微软雅黑" panose="020B0503020204020204" pitchFamily="34" charset="-122"/>
                    <a:ea typeface="微软雅黑" panose="020B0503020204020204" pitchFamily="34" charset="-122"/>
                  </a:rPr>
                  <a:t>Word Embedding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短语编码层（</a:t>
                </a:r>
                <a:r>
                  <a:rPr lang="en-US" altLang="zh-CN" dirty="0">
                    <a:latin typeface="微软雅黑" panose="020B0503020204020204" pitchFamily="34" charset="-122"/>
                    <a:ea typeface="微软雅黑" panose="020B0503020204020204" pitchFamily="34" charset="-122"/>
                  </a:rPr>
                  <a:t>Phrase Embedding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注意流层（</a:t>
                </a:r>
                <a:r>
                  <a:rPr lang="en-US" altLang="zh-CN" dirty="0">
                    <a:latin typeface="微软雅黑" panose="020B0503020204020204" pitchFamily="34" charset="-122"/>
                    <a:ea typeface="微软雅黑" panose="020B0503020204020204" pitchFamily="34" charset="-122"/>
                  </a:rPr>
                  <a:t>Attention Flow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模型层（</a:t>
                </a:r>
                <a:r>
                  <a:rPr lang="en-US" altLang="zh-CN" dirty="0">
                    <a:latin typeface="微软雅黑" panose="020B0503020204020204" pitchFamily="34" charset="-122"/>
                    <a:ea typeface="微软雅黑" panose="020B0503020204020204" pitchFamily="34" charset="-122"/>
                  </a:rPr>
                  <a:t>Modeling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输出层（</a:t>
                </a:r>
                <a:r>
                  <a:rPr lang="en-US" altLang="zh-CN" dirty="0">
                    <a:latin typeface="微软雅黑" panose="020B0503020204020204" pitchFamily="34" charset="-122"/>
                    <a:ea typeface="微软雅黑" panose="020B0503020204020204" pitchFamily="34" charset="-122"/>
                  </a:rPr>
                  <a:t>Output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a:lnSpc>
                    <a:spcPct val="100000"/>
                  </a:lnSpc>
                </a:pPr>
                <a:r>
                  <a:rPr lang="zh-CN" altLang="en-US" dirty="0">
                    <a:latin typeface="微软雅黑" panose="020B0503020204020204" pitchFamily="34" charset="-122"/>
                    <a:ea typeface="微软雅黑" panose="020B0503020204020204" pitchFamily="34" charset="-122"/>
                  </a:rPr>
                  <a:t>模型训练</a:t>
                </a:r>
                <a:endParaRPr lang="en-US" altLang="zh-CN" dirty="0">
                  <a:latin typeface="微软雅黑" panose="020B0503020204020204" pitchFamily="34" charset="-122"/>
                  <a:ea typeface="微软雅黑" panose="020B0503020204020204" pitchFamily="34" charset="-122"/>
                </a:endParaRPr>
              </a:p>
              <a:p>
                <a:pPr lvl="1"/>
                <a14:m>
                  <m:oMath xmlns:m="http://schemas.openxmlformats.org/officeDocument/2006/math">
                    <m:r>
                      <m:rPr>
                        <m:sty m:val="p"/>
                      </m:rPr>
                      <a:rPr lang="en-US" altLang="zh-CN">
                        <a:latin typeface="Cambria Math" panose="02040503050406030204" pitchFamily="18" charset="0"/>
                      </a:rPr>
                      <m:t>L</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θ</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sub>
                      <m:sup>
                        <m:r>
                          <a:rPr lang="en-US" altLang="zh-CN" i="1">
                            <a:latin typeface="Cambria Math" panose="02040503050406030204" pitchFamily="18" charset="0"/>
                          </a:rPr>
                          <m:t>𝑛</m:t>
                        </m:r>
                      </m:sup>
                      <m:e>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1</m:t>
                                        </m:r>
                                      </m:sup>
                                    </m:sSubSup>
                                  </m:sub>
                                  <m:sup>
                                    <m:r>
                                      <a:rPr lang="en-US" altLang="zh-CN" i="1">
                                        <a:latin typeface="Cambria Math" panose="02040503050406030204" pitchFamily="18" charset="0"/>
                                      </a:rPr>
                                      <m:t>1</m:t>
                                    </m:r>
                                  </m:sup>
                                </m:sSubSup>
                              </m:e>
                            </m:d>
                          </m:e>
                        </m:func>
                        <m:r>
                          <a:rPr lang="en-US" altLang="zh-CN" i="1">
                            <a:latin typeface="Cambria Math" panose="02040503050406030204" pitchFamily="18" charset="0"/>
                          </a:rPr>
                          <m:t>+</m:t>
                        </m:r>
                        <m:r>
                          <m:rPr>
                            <m:sty m:val="p"/>
                          </m:rPr>
                          <a:rPr lang="en-US" altLang="zh-CN">
                            <a:latin typeface="Cambria Math" panose="02040503050406030204" pitchFamily="18" charset="0"/>
                          </a:rPr>
                          <m:t>log</m:t>
                        </m:r>
                        <m:r>
                          <a:rPr lang="en-US" altLang="zh-CN">
                            <a:latin typeface="Cambria Math" panose="02040503050406030204" pitchFamily="18" charset="0"/>
                          </a:rPr>
                          <m:t>⁡</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sub>
                          <m:sup>
                            <m:r>
                              <a:rPr lang="en-US" altLang="zh-CN" i="1">
                                <a:latin typeface="Cambria Math" panose="02040503050406030204" pitchFamily="18" charset="0"/>
                              </a:rPr>
                              <m:t>2</m:t>
                            </m:r>
                          </m:sup>
                        </m:sSubSup>
                        <m:r>
                          <a:rPr lang="en-US" altLang="zh-CN" i="1">
                            <a:latin typeface="Cambria Math" panose="02040503050406030204" pitchFamily="18" charset="0"/>
                          </a:rPr>
                          <m:t>)</m:t>
                        </m:r>
                      </m:e>
                    </m:nary>
                  </m:oMath>
                </a14:m>
                <a:r>
                  <a:rPr lang="en-US" altLang="zh-CN" dirty="0">
                    <a:latin typeface="微软雅黑" panose="020B0503020204020204" pitchFamily="34" charset="-122"/>
                    <a:ea typeface="微软雅黑" panose="020B0503020204020204" pitchFamily="34" charset="-122"/>
                  </a:rPr>
                  <a:t>	</a:t>
                </a:r>
              </a:p>
              <a:p>
                <a:pPr lvl="1"/>
                <a:r>
                  <a:rPr lang="en-US" altLang="zh-CN" dirty="0" err="1">
                    <a:latin typeface="微软雅黑" panose="020B0503020204020204" pitchFamily="34" charset="-122"/>
                    <a:ea typeface="微软雅黑" panose="020B0503020204020204" pitchFamily="34" charset="-122"/>
                  </a:rPr>
                  <a:t>AdaDelta</a:t>
                </a:r>
                <a:r>
                  <a:rPr lang="en-US" altLang="zh-CN" dirty="0">
                    <a:latin typeface="微软雅黑" panose="020B0503020204020204" pitchFamily="34" charset="-122"/>
                    <a:ea typeface="微软雅黑" panose="020B0503020204020204" pitchFamily="34" charset="-122"/>
                  </a:rPr>
                  <a:t> optimizer</a:t>
                </a:r>
              </a:p>
              <a:p>
                <a:pPr lvl="1"/>
                <a:endParaRPr lang="en-US" altLang="zh-CN" sz="28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mc:Choice>
        <mc:Fallback xmlns="">
          <p:sp>
            <p:nvSpPr>
              <p:cNvPr id="20" name="内容占位符 2"/>
              <p:cNvSpPr>
                <a:spLocks noGrp="1" noRot="1" noChangeAspect="1" noMove="1" noResize="1" noEditPoints="1" noAdjustHandles="1" noChangeArrowheads="1" noChangeShapeType="1" noTextEdit="1"/>
              </p:cNvSpPr>
              <p:nvPr>
                <p:ph idx="1"/>
              </p:nvPr>
            </p:nvSpPr>
            <p:spPr>
              <a:xfrm>
                <a:off x="666712" y="1503536"/>
                <a:ext cx="8534400" cy="4495800"/>
              </a:xfrm>
              <a:blipFill>
                <a:blip r:embed="rId3"/>
                <a:stretch>
                  <a:fillRect l="-1286" t="-339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02E7DED-505D-42A5-87CC-A2BBD35D219E}"/>
              </a:ext>
            </a:extLst>
          </p:cNvPr>
          <p:cNvPicPr>
            <a:picLocks noChangeAspect="1"/>
          </p:cNvPicPr>
          <p:nvPr/>
        </p:nvPicPr>
        <p:blipFill>
          <a:blip r:embed="rId4"/>
          <a:stretch>
            <a:fillRect/>
          </a:stretch>
        </p:blipFill>
        <p:spPr>
          <a:xfrm>
            <a:off x="6298508" y="2956560"/>
            <a:ext cx="5805208" cy="3677920"/>
          </a:xfrm>
          <a:prstGeom prst="rect">
            <a:avLst/>
          </a:prstGeom>
        </p:spPr>
      </p:pic>
    </p:spTree>
    <p:extLst>
      <p:ext uri="{BB962C8B-B14F-4D97-AF65-F5344CB8AC3E}">
        <p14:creationId xmlns:p14="http://schemas.microsoft.com/office/powerpoint/2010/main" val="3680051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5373779"/>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基于中英翻译机制的中文问题答案抽取方法</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基于中文语料训练的中文问题答案抽取方法</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6478927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5373779"/>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基于中英翻译机制的中文问题答案抽取方法</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基于中文语料训练的中文问题答案抽取方法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28987245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7349528"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基于翻译机制的中文问答算法</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666712" y="1503536"/>
            <a:ext cx="11525288" cy="4495800"/>
          </a:xfrm>
        </p:spPr>
        <p:txBody>
          <a:bodyPr>
            <a:normAutofit/>
          </a:bodyPr>
          <a:lstStyle/>
          <a:p>
            <a:r>
              <a:rPr lang="zh-CN" altLang="en-US" dirty="0">
                <a:latin typeface="微软雅黑" panose="020B0503020204020204" pitchFamily="34" charset="-122"/>
                <a:ea typeface="微软雅黑" panose="020B0503020204020204" pitchFamily="34" charset="-122"/>
              </a:rPr>
              <a:t>数据预处理</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5w</a:t>
            </a:r>
            <a:r>
              <a:rPr lang="zh-CN" altLang="en-US" dirty="0">
                <a:latin typeface="微软雅黑" panose="020B0503020204020204" pitchFamily="34" charset="-122"/>
                <a:ea typeface="微软雅黑" panose="020B0503020204020204" pitchFamily="34" charset="-122"/>
              </a:rPr>
              <a:t>英文常用词词表</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UNK</a:t>
            </a:r>
            <a:r>
              <a:rPr lang="zh-CN" altLang="en-US" dirty="0">
                <a:latin typeface="微软雅黑" panose="020B0503020204020204" pitchFamily="34" charset="-122"/>
                <a:ea typeface="微软雅黑" panose="020B0503020204020204" pitchFamily="34" charset="-122"/>
              </a:rPr>
              <a:t>处理</a:t>
            </a:r>
            <a:endParaRPr lang="en-US" altLang="zh-CN" dirty="0">
              <a:latin typeface="微软雅黑" panose="020B0503020204020204" pitchFamily="34" charset="-122"/>
              <a:ea typeface="微软雅黑" panose="020B0503020204020204" pitchFamily="34" charset="-122"/>
            </a:endParaRPr>
          </a:p>
          <a:p>
            <a:pPr lvl="1"/>
            <a:endParaRPr lang="en-US" altLang="zh-CN" u="sng"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翻译方法</a:t>
            </a:r>
            <a:endParaRPr lang="en-US" altLang="zh-CN" sz="28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谷歌翻译</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部分参数选取</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Filter size:1*5-&gt;3*5</a:t>
            </a:r>
          </a:p>
          <a:p>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930A9BC7-DD4A-46DA-8BE4-841D24C92707}"/>
              </a:ext>
            </a:extLst>
          </p:cNvPr>
          <p:cNvPicPr>
            <a:picLocks noChangeAspect="1"/>
          </p:cNvPicPr>
          <p:nvPr/>
        </p:nvPicPr>
        <p:blipFill>
          <a:blip r:embed="rId3"/>
          <a:stretch>
            <a:fillRect/>
          </a:stretch>
        </p:blipFill>
        <p:spPr>
          <a:xfrm>
            <a:off x="4341476" y="1706880"/>
            <a:ext cx="7584264" cy="3970709"/>
          </a:xfrm>
          <a:prstGeom prst="rect">
            <a:avLst/>
          </a:prstGeom>
        </p:spPr>
      </p:pic>
    </p:spTree>
    <p:extLst>
      <p:ext uri="{BB962C8B-B14F-4D97-AF65-F5344CB8AC3E}">
        <p14:creationId xmlns:p14="http://schemas.microsoft.com/office/powerpoint/2010/main" val="6761478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4893647"/>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基于中英翻译机制的中文问题答案抽取方法</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基于中文语料训练的中文问题答案抽取方法</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2400"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5664012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9351048"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基于中文语料库训练的中文问答算法</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666712" y="1503536"/>
            <a:ext cx="11525288" cy="4495800"/>
          </a:xfrm>
        </p:spPr>
        <p:txBody>
          <a:bodyPr>
            <a:normAutofit fontScale="92500" lnSpcReduction="20000"/>
          </a:bodyPr>
          <a:lstStyle/>
          <a:p>
            <a:r>
              <a:rPr lang="zh-CN" altLang="en-US" dirty="0">
                <a:latin typeface="微软雅黑" panose="020B0503020204020204" pitchFamily="34" charset="-122"/>
                <a:ea typeface="微软雅黑" panose="020B0503020204020204" pitchFamily="34" charset="-122"/>
              </a:rPr>
              <a:t>数据预处理</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中文分词、分字</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中文词表：</a:t>
            </a:r>
            <a:r>
              <a:rPr lang="en-US" altLang="zh-CN" dirty="0">
                <a:latin typeface="微软雅黑" panose="020B0503020204020204" pitchFamily="34" charset="-122"/>
                <a:ea typeface="微软雅黑" panose="020B0503020204020204" pitchFamily="34" charset="-122"/>
              </a:rPr>
              <a:t>6w</a:t>
            </a:r>
          </a:p>
          <a:p>
            <a:pPr lvl="1"/>
            <a:r>
              <a:rPr lang="zh-CN" altLang="en-US" dirty="0">
                <a:latin typeface="微软雅黑" panose="020B0503020204020204" pitchFamily="34" charset="-122"/>
                <a:ea typeface="微软雅黑" panose="020B0503020204020204" pitchFamily="34" charset="-122"/>
              </a:rPr>
              <a:t>中文字表：</a:t>
            </a:r>
            <a:r>
              <a:rPr lang="en-US" altLang="zh-CN" dirty="0">
                <a:latin typeface="微软雅黑" panose="020B0503020204020204" pitchFamily="34" charset="-122"/>
                <a:ea typeface="微软雅黑" panose="020B0503020204020204" pitchFamily="34" charset="-122"/>
              </a:rPr>
              <a:t>1w</a:t>
            </a:r>
          </a:p>
          <a:p>
            <a:pPr lvl="1"/>
            <a:endParaRPr lang="en-US" altLang="zh-CN"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外部工具</a:t>
            </a:r>
            <a:endParaRPr lang="en-US" altLang="zh-CN" sz="28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斯坦福分词工具</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谷歌翻译</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Word2Vec</a:t>
            </a:r>
            <a:r>
              <a:rPr lang="zh-CN" altLang="en-US" dirty="0">
                <a:latin typeface="微软雅黑" panose="020B0503020204020204" pitchFamily="34" charset="-122"/>
                <a:ea typeface="微软雅黑" panose="020B0503020204020204" pitchFamily="34" charset="-122"/>
              </a:rPr>
              <a:t>词向量训练器</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搜狗全网新闻数据集</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部分参数选取</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filter size:1*17</a:t>
            </a: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1EF15F5-33D5-472D-B60A-ECFBEED906AB}"/>
              </a:ext>
            </a:extLst>
          </p:cNvPr>
          <p:cNvPicPr>
            <a:picLocks noChangeAspect="1"/>
          </p:cNvPicPr>
          <p:nvPr/>
        </p:nvPicPr>
        <p:blipFill>
          <a:blip r:embed="rId3"/>
          <a:stretch>
            <a:fillRect/>
          </a:stretch>
        </p:blipFill>
        <p:spPr>
          <a:xfrm>
            <a:off x="4715351" y="1682964"/>
            <a:ext cx="7353618" cy="3672943"/>
          </a:xfrm>
          <a:prstGeom prst="rect">
            <a:avLst/>
          </a:prstGeom>
        </p:spPr>
      </p:pic>
    </p:spTree>
    <p:extLst>
      <p:ext uri="{BB962C8B-B14F-4D97-AF65-F5344CB8AC3E}">
        <p14:creationId xmlns:p14="http://schemas.microsoft.com/office/powerpoint/2010/main" val="17806542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2682</Words>
  <Application>Microsoft Office PowerPoint</Application>
  <PresentationFormat>宽屏</PresentationFormat>
  <Paragraphs>290</Paragraphs>
  <Slides>24</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Aharoni</vt:lpstr>
      <vt:lpstr>等线</vt:lpstr>
      <vt:lpstr>等线 Light</vt:lpstr>
      <vt:lpstr>黑体</vt:lpstr>
      <vt:lpstr>隶书</vt:lpstr>
      <vt:lpstr>微软雅黑</vt:lpstr>
      <vt:lpstr>Arial</vt:lpstr>
      <vt:lpstr>Cambria Math</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 Zhou</dc:creator>
  <cp:lastModifiedBy>Jianyu Zhou</cp:lastModifiedBy>
  <cp:revision>216</cp:revision>
  <dcterms:created xsi:type="dcterms:W3CDTF">2017-06-10T05:59:25Z</dcterms:created>
  <dcterms:modified xsi:type="dcterms:W3CDTF">2017-06-13T10:37:51Z</dcterms:modified>
</cp:coreProperties>
</file>