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3300"/>
    <a:srgbClr val="FFCC66"/>
    <a:srgbClr val="CC99FF"/>
    <a:srgbClr val="9966FF"/>
    <a:srgbClr val="FF00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5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3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1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2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4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4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02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A87D-6F36-409C-930B-15BDE944BB58}" type="datetimeFigureOut">
              <a:rPr lang="zh-CN" altLang="en-US" smtClean="0"/>
              <a:t>2017/6/13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4416-D0CF-48B6-8A95-678B2BAB1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>
            <a:off x="-39290" y="4702255"/>
            <a:ext cx="1473200" cy="751840"/>
          </a:xfrm>
          <a:prstGeom prst="flowChartManualInput">
            <a:avLst/>
          </a:prstGeom>
          <a:solidFill>
            <a:srgbClr val="CC9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用户问题</a:t>
            </a:r>
          </a:p>
        </p:txBody>
      </p:sp>
      <p:sp>
        <p:nvSpPr>
          <p:cNvPr id="5" name="矩形 4"/>
          <p:cNvSpPr/>
          <p:nvPr/>
        </p:nvSpPr>
        <p:spPr>
          <a:xfrm>
            <a:off x="1917700" y="3602037"/>
            <a:ext cx="1424940" cy="2453323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问题解析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74960" y="3915329"/>
            <a:ext cx="1318260" cy="824231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答案加工</a:t>
            </a:r>
          </a:p>
        </p:txBody>
      </p:sp>
      <p:sp>
        <p:nvSpPr>
          <p:cNvPr id="8" name="矩形 7"/>
          <p:cNvSpPr/>
          <p:nvPr/>
        </p:nvSpPr>
        <p:spPr>
          <a:xfrm>
            <a:off x="3756979" y="2522698"/>
            <a:ext cx="1179195" cy="590629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建立索引</a:t>
            </a:r>
          </a:p>
        </p:txBody>
      </p:sp>
      <p:sp>
        <p:nvSpPr>
          <p:cNvPr id="9" name="矩形 8"/>
          <p:cNvSpPr/>
          <p:nvPr/>
        </p:nvSpPr>
        <p:spPr>
          <a:xfrm>
            <a:off x="3751580" y="3397013"/>
            <a:ext cx="6314440" cy="257524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信息检索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029460" y="4478497"/>
            <a:ext cx="1191260" cy="5845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形成询问</a:t>
            </a:r>
          </a:p>
        </p:txBody>
      </p:sp>
      <p:sp>
        <p:nvSpPr>
          <p:cNvPr id="17" name="矩形 16"/>
          <p:cNvSpPr/>
          <p:nvPr/>
        </p:nvSpPr>
        <p:spPr>
          <a:xfrm>
            <a:off x="2029460" y="5253196"/>
            <a:ext cx="1221740" cy="521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答案类型确定</a:t>
            </a:r>
          </a:p>
        </p:txBody>
      </p:sp>
      <p:sp>
        <p:nvSpPr>
          <p:cNvPr id="18" name="矩形 17"/>
          <p:cNvSpPr/>
          <p:nvPr/>
        </p:nvSpPr>
        <p:spPr>
          <a:xfrm>
            <a:off x="3850005" y="4468177"/>
            <a:ext cx="966470" cy="375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文档检索</a:t>
            </a:r>
          </a:p>
        </p:txBody>
      </p:sp>
      <p:sp>
        <p:nvSpPr>
          <p:cNvPr id="27" name="矩形 26"/>
          <p:cNvSpPr/>
          <p:nvPr/>
        </p:nvSpPr>
        <p:spPr>
          <a:xfrm>
            <a:off x="6842760" y="4493657"/>
            <a:ext cx="993140" cy="364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段落检索</a:t>
            </a:r>
          </a:p>
        </p:txBody>
      </p:sp>
      <p:sp>
        <p:nvSpPr>
          <p:cNvPr id="40" name="矩形 39"/>
          <p:cNvSpPr/>
          <p:nvPr/>
        </p:nvSpPr>
        <p:spPr>
          <a:xfrm>
            <a:off x="10544492" y="2522698"/>
            <a:ext cx="1179195" cy="590629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答案</a:t>
            </a:r>
          </a:p>
        </p:txBody>
      </p:sp>
      <p:sp>
        <p:nvSpPr>
          <p:cNvPr id="59" name="流程图: 文档 58"/>
          <p:cNvSpPr/>
          <p:nvPr/>
        </p:nvSpPr>
        <p:spPr>
          <a:xfrm>
            <a:off x="4998403" y="40750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流程图: 文档 59"/>
          <p:cNvSpPr/>
          <p:nvPr/>
        </p:nvSpPr>
        <p:spPr>
          <a:xfrm>
            <a:off x="5150803" y="42274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流程图: 文档 60"/>
          <p:cNvSpPr/>
          <p:nvPr/>
        </p:nvSpPr>
        <p:spPr>
          <a:xfrm>
            <a:off x="5303203" y="43798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流程图: 文档 61"/>
          <p:cNvSpPr/>
          <p:nvPr/>
        </p:nvSpPr>
        <p:spPr>
          <a:xfrm>
            <a:off x="5455603" y="45322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流程图: 文档 62"/>
          <p:cNvSpPr/>
          <p:nvPr/>
        </p:nvSpPr>
        <p:spPr>
          <a:xfrm>
            <a:off x="5608003" y="46846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流程图: 文档 63"/>
          <p:cNvSpPr/>
          <p:nvPr/>
        </p:nvSpPr>
        <p:spPr>
          <a:xfrm>
            <a:off x="5760403" y="4837034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相关文档</a:t>
            </a:r>
          </a:p>
        </p:txBody>
      </p:sp>
      <p:sp>
        <p:nvSpPr>
          <p:cNvPr id="71" name="流程图: 文档 70"/>
          <p:cNvSpPr/>
          <p:nvPr/>
        </p:nvSpPr>
        <p:spPr>
          <a:xfrm>
            <a:off x="8131810" y="41025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流程图: 文档 71"/>
          <p:cNvSpPr/>
          <p:nvPr/>
        </p:nvSpPr>
        <p:spPr>
          <a:xfrm>
            <a:off x="8284210" y="42549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流程图: 文档 72"/>
          <p:cNvSpPr/>
          <p:nvPr/>
        </p:nvSpPr>
        <p:spPr>
          <a:xfrm>
            <a:off x="8436610" y="44073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4" name="流程图: 文档 73"/>
          <p:cNvSpPr/>
          <p:nvPr/>
        </p:nvSpPr>
        <p:spPr>
          <a:xfrm>
            <a:off x="8589010" y="45597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5" name="流程图: 文档 74"/>
          <p:cNvSpPr/>
          <p:nvPr/>
        </p:nvSpPr>
        <p:spPr>
          <a:xfrm>
            <a:off x="8741410" y="47121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流程图: 文档 75"/>
          <p:cNvSpPr/>
          <p:nvPr/>
        </p:nvSpPr>
        <p:spPr>
          <a:xfrm>
            <a:off x="8893810" y="4864577"/>
            <a:ext cx="957580" cy="48228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相关段落</a:t>
            </a:r>
          </a:p>
        </p:txBody>
      </p:sp>
      <p:sp>
        <p:nvSpPr>
          <p:cNvPr id="79" name="流程图: 文档 78"/>
          <p:cNvSpPr/>
          <p:nvPr/>
        </p:nvSpPr>
        <p:spPr>
          <a:xfrm>
            <a:off x="1125537" y="14760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0" name="流程图: 文档 79"/>
          <p:cNvSpPr/>
          <p:nvPr/>
        </p:nvSpPr>
        <p:spPr>
          <a:xfrm>
            <a:off x="1277937" y="16284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1" name="流程图: 文档 80"/>
          <p:cNvSpPr/>
          <p:nvPr/>
        </p:nvSpPr>
        <p:spPr>
          <a:xfrm>
            <a:off x="1430337" y="17808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2" name="流程图: 文档 81"/>
          <p:cNvSpPr/>
          <p:nvPr/>
        </p:nvSpPr>
        <p:spPr>
          <a:xfrm>
            <a:off x="1582737" y="1933234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流程图: 文档 82"/>
          <p:cNvSpPr/>
          <p:nvPr/>
        </p:nvSpPr>
        <p:spPr>
          <a:xfrm>
            <a:off x="1755457" y="2090675"/>
            <a:ext cx="1102360" cy="619682"/>
          </a:xfrm>
          <a:prstGeom prst="flowChartDocumen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文档</a:t>
            </a:r>
          </a:p>
        </p:txBody>
      </p:sp>
      <p:cxnSp>
        <p:nvCxnSpPr>
          <p:cNvPr id="91" name="直接箭头连接符 90"/>
          <p:cNvCxnSpPr>
            <a:cxnSpLocks/>
            <a:stCxn id="8" idx="2"/>
            <a:endCxn id="18" idx="0"/>
          </p:cNvCxnSpPr>
          <p:nvPr/>
        </p:nvCxnSpPr>
        <p:spPr>
          <a:xfrm flipH="1">
            <a:off x="4333240" y="3113327"/>
            <a:ext cx="13337" cy="13548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</p:cNvCxnSpPr>
          <p:nvPr/>
        </p:nvCxnSpPr>
        <p:spPr>
          <a:xfrm>
            <a:off x="4812984" y="4647963"/>
            <a:ext cx="3378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</p:cNvCxnSpPr>
          <p:nvPr/>
        </p:nvCxnSpPr>
        <p:spPr>
          <a:xfrm>
            <a:off x="6504941" y="4620975"/>
            <a:ext cx="33781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27" idx="3"/>
          </p:cNvCxnSpPr>
          <p:nvPr/>
        </p:nvCxnSpPr>
        <p:spPr>
          <a:xfrm>
            <a:off x="7835900" y="4676022"/>
            <a:ext cx="44831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cxnSpLocks/>
            <a:endCxn id="18" idx="1"/>
          </p:cNvCxnSpPr>
          <p:nvPr/>
        </p:nvCxnSpPr>
        <p:spPr>
          <a:xfrm>
            <a:off x="3247708" y="4656018"/>
            <a:ext cx="60229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</p:cNvCxnSpPr>
          <p:nvPr/>
        </p:nvCxnSpPr>
        <p:spPr>
          <a:xfrm>
            <a:off x="9546590" y="4514336"/>
            <a:ext cx="92837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cxnSpLocks/>
            <a:stCxn id="6" idx="0"/>
            <a:endCxn id="40" idx="2"/>
          </p:cNvCxnSpPr>
          <p:nvPr/>
        </p:nvCxnSpPr>
        <p:spPr>
          <a:xfrm flipV="1">
            <a:off x="11134090" y="3113327"/>
            <a:ext cx="0" cy="8020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endCxn id="8" idx="1"/>
          </p:cNvCxnSpPr>
          <p:nvPr/>
        </p:nvCxnSpPr>
        <p:spPr>
          <a:xfrm>
            <a:off x="2358310" y="2666755"/>
            <a:ext cx="1398669" cy="1512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cxnSpLocks/>
            <a:endCxn id="16" idx="1"/>
          </p:cNvCxnSpPr>
          <p:nvPr/>
        </p:nvCxnSpPr>
        <p:spPr>
          <a:xfrm flipV="1">
            <a:off x="1418034" y="4770756"/>
            <a:ext cx="611426" cy="2264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cxnSpLocks/>
            <a:endCxn id="17" idx="1"/>
          </p:cNvCxnSpPr>
          <p:nvPr/>
        </p:nvCxnSpPr>
        <p:spPr>
          <a:xfrm>
            <a:off x="1418034" y="5222797"/>
            <a:ext cx="611426" cy="2913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弧形 117"/>
          <p:cNvSpPr/>
          <p:nvPr/>
        </p:nvSpPr>
        <p:spPr>
          <a:xfrm rot="10800000">
            <a:off x="3220720" y="4048400"/>
            <a:ext cx="8310880" cy="2292115"/>
          </a:xfrm>
          <a:prstGeom prst="arc">
            <a:avLst>
              <a:gd name="adj1" fmla="val 10411297"/>
              <a:gd name="adj2" fmla="val 21315040"/>
            </a:avLst>
          </a:prstGeom>
          <a:ln w="12700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27859"/>
              </p:ext>
            </p:extLst>
          </p:nvPr>
        </p:nvGraphicFramePr>
        <p:xfrm>
          <a:off x="2371450" y="232535"/>
          <a:ext cx="3123258" cy="468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43">
                  <a:extLst>
                    <a:ext uri="{9D8B030D-6E8A-4147-A177-3AD203B41FA5}">
                      <a16:colId xmlns:a16="http://schemas.microsoft.com/office/drawing/2014/main" val="1009046319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837787522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3039163924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1481932004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3335494100"/>
                    </a:ext>
                  </a:extLst>
                </a:gridCol>
                <a:gridCol w="520543">
                  <a:extLst>
                    <a:ext uri="{9D8B030D-6E8A-4147-A177-3AD203B41FA5}">
                      <a16:colId xmlns:a16="http://schemas.microsoft.com/office/drawing/2014/main" val="436082442"/>
                    </a:ext>
                  </a:extLst>
                </a:gridCol>
              </a:tblGrid>
              <a:tr h="52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637995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968152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77633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6772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5147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79588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21173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080609"/>
                  </a:ext>
                </a:extLst>
              </a:tr>
              <a:tr h="52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77973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96203"/>
              </p:ext>
            </p:extLst>
          </p:nvPr>
        </p:nvGraphicFramePr>
        <p:xfrm>
          <a:off x="6335179" y="989472"/>
          <a:ext cx="502349" cy="438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49">
                  <a:extLst>
                    <a:ext uri="{9D8B030D-6E8A-4147-A177-3AD203B41FA5}">
                      <a16:colId xmlns:a16="http://schemas.microsoft.com/office/drawing/2014/main" val="70317264"/>
                    </a:ext>
                  </a:extLst>
                </a:gridCol>
              </a:tblGrid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35265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55361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44264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07751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63607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69902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0503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8155"/>
                  </a:ext>
                </a:extLst>
              </a:tr>
              <a:tr h="48712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58187"/>
                  </a:ext>
                </a:extLst>
              </a:tr>
            </a:tbl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32" y="1201407"/>
            <a:ext cx="567085" cy="449654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22722"/>
              </p:ext>
            </p:extLst>
          </p:nvPr>
        </p:nvGraphicFramePr>
        <p:xfrm>
          <a:off x="839944" y="449014"/>
          <a:ext cx="354099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65">
                  <a:extLst>
                    <a:ext uri="{9D8B030D-6E8A-4147-A177-3AD203B41FA5}">
                      <a16:colId xmlns:a16="http://schemas.microsoft.com/office/drawing/2014/main" val="869181399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3116284905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4060461668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2316205057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2567559441"/>
                    </a:ext>
                  </a:extLst>
                </a:gridCol>
                <a:gridCol w="590165">
                  <a:extLst>
                    <a:ext uri="{9D8B030D-6E8A-4147-A177-3AD203B41FA5}">
                      <a16:colId xmlns:a16="http://schemas.microsoft.com/office/drawing/2014/main" val="1002998796"/>
                    </a:ext>
                  </a:extLst>
                </a:gridCol>
              </a:tblGrid>
              <a:tr h="627797">
                <a:tc>
                  <a:txBody>
                    <a:bodyPr/>
                    <a:lstStyle/>
                    <a:p>
                      <a:r>
                        <a:rPr lang="en-US" altLang="zh-CN" sz="36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1184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71096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43475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53454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80689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952097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382918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99520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36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30545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85" y="1392473"/>
            <a:ext cx="567085" cy="4517412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69627"/>
              </p:ext>
            </p:extLst>
          </p:nvPr>
        </p:nvGraphicFramePr>
        <p:xfrm>
          <a:off x="7490360" y="1808338"/>
          <a:ext cx="504967" cy="440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967">
                  <a:extLst>
                    <a:ext uri="{9D8B030D-6E8A-4147-A177-3AD203B41FA5}">
                      <a16:colId xmlns:a16="http://schemas.microsoft.com/office/drawing/2014/main" val="2455092853"/>
                    </a:ext>
                  </a:extLst>
                </a:gridCol>
              </a:tblGrid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64516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51599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054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8840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502514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785946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2773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05558"/>
                  </a:ext>
                </a:extLst>
              </a:tr>
              <a:tr h="489044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noFill/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672379"/>
                  </a:ext>
                </a:extLst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380934" y="449014"/>
            <a:ext cx="3077957" cy="13405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4412403" y="1732885"/>
            <a:ext cx="3077957" cy="5971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</p:cNvCxnSpPr>
          <p:nvPr/>
        </p:nvCxnSpPr>
        <p:spPr>
          <a:xfrm>
            <a:off x="4380933" y="4955894"/>
            <a:ext cx="3109427" cy="7581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</p:cNvCxnSpPr>
          <p:nvPr/>
        </p:nvCxnSpPr>
        <p:spPr>
          <a:xfrm flipV="1">
            <a:off x="4365198" y="6209734"/>
            <a:ext cx="3093693" cy="368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412403" y="2330069"/>
            <a:ext cx="1922776" cy="5698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/>
          </p:cNvCxnSpPr>
          <p:nvPr/>
        </p:nvCxnSpPr>
        <p:spPr>
          <a:xfrm flipV="1">
            <a:off x="4396668" y="3440412"/>
            <a:ext cx="1907042" cy="7956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</p:cNvCxnSpPr>
          <p:nvPr/>
        </p:nvCxnSpPr>
        <p:spPr>
          <a:xfrm>
            <a:off x="5527785" y="2839031"/>
            <a:ext cx="1962575" cy="18722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</p:cNvCxnSpPr>
          <p:nvPr/>
        </p:nvCxnSpPr>
        <p:spPr>
          <a:xfrm>
            <a:off x="5453852" y="3812723"/>
            <a:ext cx="2005039" cy="13943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 rot="20776991" flipH="1">
            <a:off x="9378086" y="2479557"/>
            <a:ext cx="1125652" cy="2293735"/>
            <a:chOff x="9011997" y="4125154"/>
            <a:chExt cx="1119003" cy="2344696"/>
          </a:xfrm>
        </p:grpSpPr>
        <p:sp>
          <p:nvSpPr>
            <p:cNvPr id="40" name="平行四边形 39"/>
            <p:cNvSpPr/>
            <p:nvPr/>
          </p:nvSpPr>
          <p:spPr>
            <a:xfrm>
              <a:off x="9011997" y="5883676"/>
              <a:ext cx="680643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9157063" y="5297502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9302129" y="4711328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9444605" y="4125154"/>
              <a:ext cx="686395" cy="58617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" name="平行四边形 45"/>
          <p:cNvSpPr/>
          <p:nvPr/>
        </p:nvSpPr>
        <p:spPr>
          <a:xfrm rot="20776991" flipH="1">
            <a:off x="11436722" y="3427356"/>
            <a:ext cx="587850" cy="54945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平行四边形 46"/>
          <p:cNvSpPr/>
          <p:nvPr/>
        </p:nvSpPr>
        <p:spPr>
          <a:xfrm rot="20776991" flipH="1">
            <a:off x="11161513" y="2927559"/>
            <a:ext cx="587850" cy="54945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cxnSpLocks/>
          </p:cNvCxnSpPr>
          <p:nvPr/>
        </p:nvCxnSpPr>
        <p:spPr>
          <a:xfrm>
            <a:off x="6994773" y="1035704"/>
            <a:ext cx="2127416" cy="15587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</p:cNvCxnSpPr>
          <p:nvPr/>
        </p:nvCxnSpPr>
        <p:spPr>
          <a:xfrm flipV="1">
            <a:off x="8022262" y="3117559"/>
            <a:ext cx="1357520" cy="2125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/>
          </p:cNvCxnSpPr>
          <p:nvPr/>
        </p:nvCxnSpPr>
        <p:spPr>
          <a:xfrm>
            <a:off x="7995327" y="1831216"/>
            <a:ext cx="1933617" cy="24048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V="1">
            <a:off x="7995327" y="4711329"/>
            <a:ext cx="2208826" cy="14555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675139" y="2494906"/>
            <a:ext cx="1429612" cy="5101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</p:cNvCxnSpPr>
          <p:nvPr/>
        </p:nvCxnSpPr>
        <p:spPr>
          <a:xfrm flipV="1">
            <a:off x="10737714" y="4038671"/>
            <a:ext cx="875166" cy="5233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0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10">
            <a:extLst>
              <a:ext uri="{FF2B5EF4-FFF2-40B4-BE49-F238E27FC236}">
                <a16:creationId xmlns:a16="http://schemas.microsoft.com/office/drawing/2014/main" id="{37653EB6-2AF7-4D35-BCE6-56EC37061BF8}"/>
              </a:ext>
            </a:extLst>
          </p:cNvPr>
          <p:cNvSpPr/>
          <p:nvPr/>
        </p:nvSpPr>
        <p:spPr bwMode="auto">
          <a:xfrm>
            <a:off x="1909921" y="230794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5569BB-8289-4221-8876-1F00684AF6C9}"/>
              </a:ext>
            </a:extLst>
          </p:cNvPr>
          <p:cNvSpPr/>
          <p:nvPr/>
        </p:nvSpPr>
        <p:spPr bwMode="auto">
          <a:xfrm>
            <a:off x="1106309" y="2891593"/>
            <a:ext cx="1912022" cy="393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中文翻译为英文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309F72-3E67-44AB-82D3-D213AF404B82}"/>
              </a:ext>
            </a:extLst>
          </p:cNvPr>
          <p:cNvSpPr/>
          <p:nvPr/>
        </p:nvSpPr>
        <p:spPr bwMode="auto">
          <a:xfrm>
            <a:off x="3411750" y="4244699"/>
            <a:ext cx="1850826" cy="3512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CNN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字符级编码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8A49E7-DD37-4366-8582-B7EEF2ECC7DD}"/>
              </a:ext>
            </a:extLst>
          </p:cNvPr>
          <p:cNvSpPr/>
          <p:nvPr/>
        </p:nvSpPr>
        <p:spPr bwMode="auto">
          <a:xfrm>
            <a:off x="3528918" y="3056752"/>
            <a:ext cx="1688737" cy="3076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GloVe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词级编码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70B66491-C123-4AD5-A981-98F8821C647E}"/>
              </a:ext>
            </a:extLst>
          </p:cNvPr>
          <p:cNvSpPr/>
          <p:nvPr/>
        </p:nvSpPr>
        <p:spPr bwMode="auto">
          <a:xfrm>
            <a:off x="8074795" y="1472206"/>
            <a:ext cx="1800200" cy="5967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问题与上下文融合表示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EB0793-F8C9-4299-87B3-16C8FD53FD90}"/>
              </a:ext>
            </a:extLst>
          </p:cNvPr>
          <p:cNvSpPr/>
          <p:nvPr/>
        </p:nvSpPr>
        <p:spPr bwMode="auto">
          <a:xfrm>
            <a:off x="8074795" y="413381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D6E1FED1-456C-421A-BA35-EC6499A15383}"/>
              </a:ext>
            </a:extLst>
          </p:cNvPr>
          <p:cNvSpPr/>
          <p:nvPr/>
        </p:nvSpPr>
        <p:spPr bwMode="auto">
          <a:xfrm>
            <a:off x="1315482" y="3913200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英文问答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B4B759F3-CC30-471B-A065-6E01F119F556}"/>
              </a:ext>
            </a:extLst>
          </p:cNvPr>
          <p:cNvSpPr/>
          <p:nvPr/>
        </p:nvSpPr>
        <p:spPr bwMode="auto">
          <a:xfrm>
            <a:off x="5866845" y="394060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934E12FD-D702-4D6C-AA69-88D84A9A89AD}"/>
              </a:ext>
            </a:extLst>
          </p:cNvPr>
          <p:cNvSpPr/>
          <p:nvPr/>
        </p:nvSpPr>
        <p:spPr bwMode="auto">
          <a:xfrm>
            <a:off x="5887182" y="114070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双向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36028B41-D4C4-458B-9203-0641BA7E7614}"/>
              </a:ext>
            </a:extLst>
          </p:cNvPr>
          <p:cNvSpPr/>
          <p:nvPr/>
        </p:nvSpPr>
        <p:spPr bwMode="auto">
          <a:xfrm>
            <a:off x="3528920" y="114070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短语级编码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093F414D-D829-41C6-81B5-98CD4A53F17F}"/>
              </a:ext>
            </a:extLst>
          </p:cNvPr>
          <p:cNvSpPr/>
          <p:nvPr/>
        </p:nvSpPr>
        <p:spPr bwMode="auto">
          <a:xfrm>
            <a:off x="1315484" y="114070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中文问答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</a:p>
        </p:txBody>
      </p:sp>
      <p:sp>
        <p:nvSpPr>
          <p:cNvPr id="17" name="下箭头 27">
            <a:extLst>
              <a:ext uri="{FF2B5EF4-FFF2-40B4-BE49-F238E27FC236}">
                <a16:creationId xmlns:a16="http://schemas.microsoft.com/office/drawing/2014/main" id="{1B3AC822-5536-4ABD-A11B-D6D43A5BE0F9}"/>
              </a:ext>
            </a:extLst>
          </p:cNvPr>
          <p:cNvSpPr/>
          <p:nvPr/>
        </p:nvSpPr>
        <p:spPr bwMode="auto">
          <a:xfrm>
            <a:off x="1900303" y="3356773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上箭头 28">
            <a:extLst>
              <a:ext uri="{FF2B5EF4-FFF2-40B4-BE49-F238E27FC236}">
                <a16:creationId xmlns:a16="http://schemas.microsoft.com/office/drawing/2014/main" id="{28821368-1F69-442E-B933-EEA7281D7175}"/>
              </a:ext>
            </a:extLst>
          </p:cNvPr>
          <p:cNvSpPr/>
          <p:nvPr/>
        </p:nvSpPr>
        <p:spPr bwMode="auto">
          <a:xfrm>
            <a:off x="4141362" y="3515296"/>
            <a:ext cx="288032" cy="672221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上箭头 29">
            <a:extLst>
              <a:ext uri="{FF2B5EF4-FFF2-40B4-BE49-F238E27FC236}">
                <a16:creationId xmlns:a16="http://schemas.microsoft.com/office/drawing/2014/main" id="{531952FA-6039-4AC2-A710-947130643AA3}"/>
              </a:ext>
            </a:extLst>
          </p:cNvPr>
          <p:cNvSpPr/>
          <p:nvPr/>
        </p:nvSpPr>
        <p:spPr bwMode="auto">
          <a:xfrm>
            <a:off x="4141362" y="2242484"/>
            <a:ext cx="288032" cy="72253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右箭头 30">
            <a:extLst>
              <a:ext uri="{FF2B5EF4-FFF2-40B4-BE49-F238E27FC236}">
                <a16:creationId xmlns:a16="http://schemas.microsoft.com/office/drawing/2014/main" id="{E95B3CD5-22BC-43BE-9B1E-C7307A55C9FF}"/>
              </a:ext>
            </a:extLst>
          </p:cNvPr>
          <p:cNvSpPr/>
          <p:nvPr/>
        </p:nvSpPr>
        <p:spPr bwMode="auto">
          <a:xfrm>
            <a:off x="2983799" y="434140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右箭头 31">
            <a:extLst>
              <a:ext uri="{FF2B5EF4-FFF2-40B4-BE49-F238E27FC236}">
                <a16:creationId xmlns:a16="http://schemas.microsoft.com/office/drawing/2014/main" id="{C7BC66F6-E73D-4342-8BD8-B05885DE27CE}"/>
              </a:ext>
            </a:extLst>
          </p:cNvPr>
          <p:cNvSpPr/>
          <p:nvPr/>
        </p:nvSpPr>
        <p:spPr bwMode="auto">
          <a:xfrm>
            <a:off x="5353924" y="153148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右箭头 33">
            <a:extLst>
              <a:ext uri="{FF2B5EF4-FFF2-40B4-BE49-F238E27FC236}">
                <a16:creationId xmlns:a16="http://schemas.microsoft.com/office/drawing/2014/main" id="{4ECC15AD-90DE-440D-A017-207A67DED44F}"/>
              </a:ext>
            </a:extLst>
          </p:cNvPr>
          <p:cNvSpPr/>
          <p:nvPr/>
        </p:nvSpPr>
        <p:spPr bwMode="auto">
          <a:xfrm>
            <a:off x="7467514" y="154513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缺角矩形 23">
            <a:extLst>
              <a:ext uri="{FF2B5EF4-FFF2-40B4-BE49-F238E27FC236}">
                <a16:creationId xmlns:a16="http://schemas.microsoft.com/office/drawing/2014/main" id="{AAEEE8A9-6072-45F9-BE56-36D5634564E1}"/>
              </a:ext>
            </a:extLst>
          </p:cNvPr>
          <p:cNvSpPr/>
          <p:nvPr/>
        </p:nvSpPr>
        <p:spPr bwMode="auto">
          <a:xfrm>
            <a:off x="8244029" y="2595979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答案位置预测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下箭头 35">
            <a:extLst>
              <a:ext uri="{FF2B5EF4-FFF2-40B4-BE49-F238E27FC236}">
                <a16:creationId xmlns:a16="http://schemas.microsoft.com/office/drawing/2014/main" id="{5B8FFA2B-30EF-4D0E-9174-38A0D011A751}"/>
              </a:ext>
            </a:extLst>
          </p:cNvPr>
          <p:cNvSpPr/>
          <p:nvPr/>
        </p:nvSpPr>
        <p:spPr bwMode="auto">
          <a:xfrm>
            <a:off x="8812877" y="2199748"/>
            <a:ext cx="249843" cy="31520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右箭头 36">
            <a:extLst>
              <a:ext uri="{FF2B5EF4-FFF2-40B4-BE49-F238E27FC236}">
                <a16:creationId xmlns:a16="http://schemas.microsoft.com/office/drawing/2014/main" id="{90B6AC64-CA9B-45F5-98BB-EB38DB329FBC}"/>
              </a:ext>
            </a:extLst>
          </p:cNvPr>
          <p:cNvSpPr/>
          <p:nvPr/>
        </p:nvSpPr>
        <p:spPr bwMode="auto">
          <a:xfrm>
            <a:off x="7496324" y="433137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下箭头 37">
            <a:extLst>
              <a:ext uri="{FF2B5EF4-FFF2-40B4-BE49-F238E27FC236}">
                <a16:creationId xmlns:a16="http://schemas.microsoft.com/office/drawing/2014/main" id="{BD9E6CE4-8BC6-4BEB-8F48-90392836DDBF}"/>
              </a:ext>
            </a:extLst>
          </p:cNvPr>
          <p:cNvSpPr/>
          <p:nvPr/>
        </p:nvSpPr>
        <p:spPr bwMode="auto">
          <a:xfrm>
            <a:off x="8812877" y="330284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587325-B0BE-4FF4-B12B-6628C8A0EE69}"/>
              </a:ext>
            </a:extLst>
          </p:cNvPr>
          <p:cNvSpPr/>
          <p:nvPr/>
        </p:nvSpPr>
        <p:spPr bwMode="auto">
          <a:xfrm>
            <a:off x="1198843" y="101180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B644B5-19EC-4691-A3A9-61C44B03BFF4}"/>
              </a:ext>
            </a:extLst>
          </p:cNvPr>
          <p:cNvSpPr/>
          <p:nvPr/>
        </p:nvSpPr>
        <p:spPr bwMode="auto">
          <a:xfrm>
            <a:off x="3449665" y="101180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C13490-15D7-4902-B987-2BD2E1C60D6E}"/>
              </a:ext>
            </a:extLst>
          </p:cNvPr>
          <p:cNvSpPr/>
          <p:nvPr/>
        </p:nvSpPr>
        <p:spPr bwMode="auto">
          <a:xfrm>
            <a:off x="5801959" y="101180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EC42B12-A4FF-40F2-A0F0-4D35B127D815}"/>
              </a:ext>
            </a:extLst>
          </p:cNvPr>
          <p:cNvSpPr txBox="1"/>
          <p:nvPr/>
        </p:nvSpPr>
        <p:spPr>
          <a:xfrm>
            <a:off x="1272154" y="5061255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</a:rPr>
              <a:t>输入预处理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8033A28F-940F-45D3-A633-19CCA2304B3A}"/>
              </a:ext>
            </a:extLst>
          </p:cNvPr>
          <p:cNvSpPr txBox="1"/>
          <p:nvPr/>
        </p:nvSpPr>
        <p:spPr>
          <a:xfrm>
            <a:off x="3535749" y="507618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独立编码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48A3FB-4DE5-48B3-A286-9BBB47789D22}"/>
              </a:ext>
            </a:extLst>
          </p:cNvPr>
          <p:cNvSpPr/>
          <p:nvPr/>
        </p:nvSpPr>
        <p:spPr bwMode="auto">
          <a:xfrm>
            <a:off x="5799137" y="390585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10401FF9-7EA9-4AB0-B547-6755F800CCF7}"/>
              </a:ext>
            </a:extLst>
          </p:cNvPr>
          <p:cNvSpPr txBox="1"/>
          <p:nvPr/>
        </p:nvSpPr>
        <p:spPr>
          <a:xfrm>
            <a:off x="5866845" y="2560461"/>
            <a:ext cx="172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Attention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计算与位置预测</a:t>
            </a: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A9C1B63E-2AFE-4D4B-A491-FC18F5E22475}"/>
              </a:ext>
            </a:extLst>
          </p:cNvPr>
          <p:cNvSpPr txBox="1"/>
          <p:nvPr/>
        </p:nvSpPr>
        <p:spPr>
          <a:xfrm>
            <a:off x="7241431" y="507618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模型测试</a:t>
            </a:r>
          </a:p>
        </p:txBody>
      </p:sp>
    </p:spTree>
    <p:extLst>
      <p:ext uri="{BB962C8B-B14F-4D97-AF65-F5344CB8AC3E}">
        <p14:creationId xmlns:p14="http://schemas.microsoft.com/office/powerpoint/2010/main" val="229359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下箭头 10">
            <a:extLst>
              <a:ext uri="{FF2B5EF4-FFF2-40B4-BE49-F238E27FC236}">
                <a16:creationId xmlns:a16="http://schemas.microsoft.com/office/drawing/2014/main" id="{37653EB6-2AF7-4D35-BCE6-56EC37061BF8}"/>
              </a:ext>
            </a:extLst>
          </p:cNvPr>
          <p:cNvSpPr/>
          <p:nvPr/>
        </p:nvSpPr>
        <p:spPr bwMode="auto">
          <a:xfrm>
            <a:off x="1909921" y="2307946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5569BB-8289-4221-8876-1F00684AF6C9}"/>
              </a:ext>
            </a:extLst>
          </p:cNvPr>
          <p:cNvSpPr/>
          <p:nvPr/>
        </p:nvSpPr>
        <p:spPr bwMode="auto">
          <a:xfrm>
            <a:off x="1106309" y="2891593"/>
            <a:ext cx="1912022" cy="393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中文分词、分字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309F72-3E67-44AB-82D3-D213AF404B82}"/>
              </a:ext>
            </a:extLst>
          </p:cNvPr>
          <p:cNvSpPr/>
          <p:nvPr/>
        </p:nvSpPr>
        <p:spPr bwMode="auto">
          <a:xfrm>
            <a:off x="3411750" y="4244698"/>
            <a:ext cx="1850826" cy="7275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CNN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中文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字级编码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8A49E7-DD37-4366-8582-B7EEF2ECC7DD}"/>
              </a:ext>
            </a:extLst>
          </p:cNvPr>
          <p:cNvSpPr/>
          <p:nvPr/>
        </p:nvSpPr>
        <p:spPr bwMode="auto">
          <a:xfrm>
            <a:off x="3528918" y="3056752"/>
            <a:ext cx="1688737" cy="5906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Word2Vec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中文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词级编码</a:t>
            </a:r>
          </a:p>
        </p:txBody>
      </p:sp>
      <p:sp>
        <p:nvSpPr>
          <p:cNvPr id="10" name="圆角矩形 15">
            <a:extLst>
              <a:ext uri="{FF2B5EF4-FFF2-40B4-BE49-F238E27FC236}">
                <a16:creationId xmlns:a16="http://schemas.microsoft.com/office/drawing/2014/main" id="{70B66491-C123-4AD5-A981-98F8821C647E}"/>
              </a:ext>
            </a:extLst>
          </p:cNvPr>
          <p:cNvSpPr/>
          <p:nvPr/>
        </p:nvSpPr>
        <p:spPr bwMode="auto">
          <a:xfrm>
            <a:off x="8074795" y="1472206"/>
            <a:ext cx="1800200" cy="5967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问题与上下文融合表示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EB0793-F8C9-4299-87B3-16C8FD53FD90}"/>
              </a:ext>
            </a:extLst>
          </p:cNvPr>
          <p:cNvSpPr/>
          <p:nvPr/>
        </p:nvSpPr>
        <p:spPr bwMode="auto">
          <a:xfrm>
            <a:off x="8074795" y="4133814"/>
            <a:ext cx="1800200" cy="6300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评测结果</a:t>
            </a: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D6E1FED1-456C-421A-BA35-EC6499A15383}"/>
              </a:ext>
            </a:extLst>
          </p:cNvPr>
          <p:cNvSpPr/>
          <p:nvPr/>
        </p:nvSpPr>
        <p:spPr bwMode="auto">
          <a:xfrm>
            <a:off x="1315482" y="3913200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中文字词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B4B759F3-CC30-471B-A065-6E01F119F556}"/>
              </a:ext>
            </a:extLst>
          </p:cNvPr>
          <p:cNvSpPr/>
          <p:nvPr/>
        </p:nvSpPr>
        <p:spPr bwMode="auto">
          <a:xfrm>
            <a:off x="5866845" y="3940605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934E12FD-D702-4D6C-AA69-88D84A9A89AD}"/>
              </a:ext>
            </a:extLst>
          </p:cNvPr>
          <p:cNvSpPr/>
          <p:nvPr/>
        </p:nvSpPr>
        <p:spPr bwMode="auto">
          <a:xfrm>
            <a:off x="5887182" y="114070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双向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Attention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endParaRPr kumimoji="0" lang="zh-CN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36028B41-D4C4-458B-9203-0641BA7E7614}"/>
              </a:ext>
            </a:extLst>
          </p:cNvPr>
          <p:cNvSpPr/>
          <p:nvPr/>
        </p:nvSpPr>
        <p:spPr bwMode="auto">
          <a:xfrm>
            <a:off x="3528920" y="114070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LSTM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短语级编码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093F414D-D829-41C6-81B5-98CD4A53F17F}"/>
              </a:ext>
            </a:extLst>
          </p:cNvPr>
          <p:cNvSpPr/>
          <p:nvPr/>
        </p:nvSpPr>
        <p:spPr bwMode="auto">
          <a:xfrm>
            <a:off x="1315484" y="1140707"/>
            <a:ext cx="1512917" cy="1059042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中文问答</a:t>
            </a:r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文本</a:t>
            </a:r>
          </a:p>
        </p:txBody>
      </p:sp>
      <p:sp>
        <p:nvSpPr>
          <p:cNvPr id="17" name="下箭头 27">
            <a:extLst>
              <a:ext uri="{FF2B5EF4-FFF2-40B4-BE49-F238E27FC236}">
                <a16:creationId xmlns:a16="http://schemas.microsoft.com/office/drawing/2014/main" id="{1B3AC822-5536-4ABD-A11B-D6D43A5BE0F9}"/>
              </a:ext>
            </a:extLst>
          </p:cNvPr>
          <p:cNvSpPr/>
          <p:nvPr/>
        </p:nvSpPr>
        <p:spPr bwMode="auto">
          <a:xfrm>
            <a:off x="1900303" y="3356773"/>
            <a:ext cx="324036" cy="494634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上箭头 28">
            <a:extLst>
              <a:ext uri="{FF2B5EF4-FFF2-40B4-BE49-F238E27FC236}">
                <a16:creationId xmlns:a16="http://schemas.microsoft.com/office/drawing/2014/main" id="{28821368-1F69-442E-B933-EEA7281D7175}"/>
              </a:ext>
            </a:extLst>
          </p:cNvPr>
          <p:cNvSpPr/>
          <p:nvPr/>
        </p:nvSpPr>
        <p:spPr bwMode="auto">
          <a:xfrm>
            <a:off x="4141362" y="3647440"/>
            <a:ext cx="288032" cy="540077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上箭头 29">
            <a:extLst>
              <a:ext uri="{FF2B5EF4-FFF2-40B4-BE49-F238E27FC236}">
                <a16:creationId xmlns:a16="http://schemas.microsoft.com/office/drawing/2014/main" id="{531952FA-6039-4AC2-A710-947130643AA3}"/>
              </a:ext>
            </a:extLst>
          </p:cNvPr>
          <p:cNvSpPr/>
          <p:nvPr/>
        </p:nvSpPr>
        <p:spPr bwMode="auto">
          <a:xfrm>
            <a:off x="4141362" y="2242484"/>
            <a:ext cx="288032" cy="722538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右箭头 30">
            <a:extLst>
              <a:ext uri="{FF2B5EF4-FFF2-40B4-BE49-F238E27FC236}">
                <a16:creationId xmlns:a16="http://schemas.microsoft.com/office/drawing/2014/main" id="{E95B3CD5-22BC-43BE-9B1E-C7307A55C9FF}"/>
              </a:ext>
            </a:extLst>
          </p:cNvPr>
          <p:cNvSpPr/>
          <p:nvPr/>
        </p:nvSpPr>
        <p:spPr bwMode="auto">
          <a:xfrm>
            <a:off x="2983799" y="4341404"/>
            <a:ext cx="402523" cy="267469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右箭头 31">
            <a:extLst>
              <a:ext uri="{FF2B5EF4-FFF2-40B4-BE49-F238E27FC236}">
                <a16:creationId xmlns:a16="http://schemas.microsoft.com/office/drawing/2014/main" id="{C7BC66F6-E73D-4342-8BD8-B05885DE27CE}"/>
              </a:ext>
            </a:extLst>
          </p:cNvPr>
          <p:cNvSpPr/>
          <p:nvPr/>
        </p:nvSpPr>
        <p:spPr bwMode="auto">
          <a:xfrm>
            <a:off x="5353924" y="1531480"/>
            <a:ext cx="416163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右箭头 33">
            <a:extLst>
              <a:ext uri="{FF2B5EF4-FFF2-40B4-BE49-F238E27FC236}">
                <a16:creationId xmlns:a16="http://schemas.microsoft.com/office/drawing/2014/main" id="{4ECC15AD-90DE-440D-A017-207A67DED44F}"/>
              </a:ext>
            </a:extLst>
          </p:cNvPr>
          <p:cNvSpPr/>
          <p:nvPr/>
        </p:nvSpPr>
        <p:spPr bwMode="auto">
          <a:xfrm>
            <a:off x="7467514" y="1545134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缺角矩形 23">
            <a:extLst>
              <a:ext uri="{FF2B5EF4-FFF2-40B4-BE49-F238E27FC236}">
                <a16:creationId xmlns:a16="http://schemas.microsoft.com/office/drawing/2014/main" id="{AAEEE8A9-6072-45F9-BE56-36D5634564E1}"/>
              </a:ext>
            </a:extLst>
          </p:cNvPr>
          <p:cNvSpPr/>
          <p:nvPr/>
        </p:nvSpPr>
        <p:spPr bwMode="auto">
          <a:xfrm>
            <a:off x="8244029" y="2595979"/>
            <a:ext cx="1968882" cy="504056"/>
          </a:xfrm>
          <a:prstGeom prst="plaqu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答案位置预测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下箭头 35">
            <a:extLst>
              <a:ext uri="{FF2B5EF4-FFF2-40B4-BE49-F238E27FC236}">
                <a16:creationId xmlns:a16="http://schemas.microsoft.com/office/drawing/2014/main" id="{5B8FFA2B-30EF-4D0E-9174-38A0D011A751}"/>
              </a:ext>
            </a:extLst>
          </p:cNvPr>
          <p:cNvSpPr/>
          <p:nvPr/>
        </p:nvSpPr>
        <p:spPr bwMode="auto">
          <a:xfrm>
            <a:off x="8812877" y="2199748"/>
            <a:ext cx="249843" cy="315201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右箭头 36">
            <a:extLst>
              <a:ext uri="{FF2B5EF4-FFF2-40B4-BE49-F238E27FC236}">
                <a16:creationId xmlns:a16="http://schemas.microsoft.com/office/drawing/2014/main" id="{90B6AC64-CA9B-45F5-98BB-EB38DB329FBC}"/>
              </a:ext>
            </a:extLst>
          </p:cNvPr>
          <p:cNvSpPr/>
          <p:nvPr/>
        </p:nvSpPr>
        <p:spPr bwMode="auto">
          <a:xfrm>
            <a:off x="7496324" y="4331379"/>
            <a:ext cx="535274" cy="27749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下箭头 37">
            <a:extLst>
              <a:ext uri="{FF2B5EF4-FFF2-40B4-BE49-F238E27FC236}">
                <a16:creationId xmlns:a16="http://schemas.microsoft.com/office/drawing/2014/main" id="{BD9E6CE4-8BC6-4BEB-8F48-90392836DDBF}"/>
              </a:ext>
            </a:extLst>
          </p:cNvPr>
          <p:cNvSpPr/>
          <p:nvPr/>
        </p:nvSpPr>
        <p:spPr bwMode="auto">
          <a:xfrm>
            <a:off x="8812877" y="3302844"/>
            <a:ext cx="324036" cy="54856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F587325-B0BE-4FF4-B12B-6628C8A0EE69}"/>
              </a:ext>
            </a:extLst>
          </p:cNvPr>
          <p:cNvSpPr/>
          <p:nvPr/>
        </p:nvSpPr>
        <p:spPr bwMode="auto">
          <a:xfrm>
            <a:off x="1198843" y="1011802"/>
            <a:ext cx="1728192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B644B5-19EC-4691-A3A9-61C44B03BFF4}"/>
              </a:ext>
            </a:extLst>
          </p:cNvPr>
          <p:cNvSpPr/>
          <p:nvPr/>
        </p:nvSpPr>
        <p:spPr bwMode="auto">
          <a:xfrm>
            <a:off x="3449665" y="1011802"/>
            <a:ext cx="1810435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8C13490-15D7-4902-B987-2BD2E1C60D6E}"/>
              </a:ext>
            </a:extLst>
          </p:cNvPr>
          <p:cNvSpPr/>
          <p:nvPr/>
        </p:nvSpPr>
        <p:spPr bwMode="auto">
          <a:xfrm>
            <a:off x="5801959" y="1011803"/>
            <a:ext cx="4310632" cy="21602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EC42B12-A4FF-40F2-A0F0-4D35B127D815}"/>
              </a:ext>
            </a:extLst>
          </p:cNvPr>
          <p:cNvSpPr txBox="1"/>
          <p:nvPr/>
        </p:nvSpPr>
        <p:spPr>
          <a:xfrm>
            <a:off x="1272154" y="5061255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</a:rPr>
              <a:t>输入预处理</a:t>
            </a:r>
            <a:endParaRPr lang="zh-CN" altLang="en-US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32" name="TextBox 39">
            <a:extLst>
              <a:ext uri="{FF2B5EF4-FFF2-40B4-BE49-F238E27FC236}">
                <a16:creationId xmlns:a16="http://schemas.microsoft.com/office/drawing/2014/main" id="{8033A28F-940F-45D3-A633-19CCA2304B3A}"/>
              </a:ext>
            </a:extLst>
          </p:cNvPr>
          <p:cNvSpPr txBox="1"/>
          <p:nvPr/>
        </p:nvSpPr>
        <p:spPr>
          <a:xfrm>
            <a:off x="3535749" y="507618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独立编码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48A3FB-4DE5-48B3-A286-9BBB47789D22}"/>
              </a:ext>
            </a:extLst>
          </p:cNvPr>
          <p:cNvSpPr/>
          <p:nvPr/>
        </p:nvSpPr>
        <p:spPr bwMode="auto">
          <a:xfrm>
            <a:off x="5799137" y="3905855"/>
            <a:ext cx="4313453" cy="15555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Box 41">
            <a:extLst>
              <a:ext uri="{FF2B5EF4-FFF2-40B4-BE49-F238E27FC236}">
                <a16:creationId xmlns:a16="http://schemas.microsoft.com/office/drawing/2014/main" id="{10401FF9-7EA9-4AB0-B547-6755F800CCF7}"/>
              </a:ext>
            </a:extLst>
          </p:cNvPr>
          <p:cNvSpPr txBox="1"/>
          <p:nvPr/>
        </p:nvSpPr>
        <p:spPr>
          <a:xfrm>
            <a:off x="5866845" y="2560461"/>
            <a:ext cx="172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Attention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计算与位置预测</a:t>
            </a: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A9C1B63E-2AFE-4D4B-A491-FC18F5E22475}"/>
              </a:ext>
            </a:extLst>
          </p:cNvPr>
          <p:cNvSpPr txBox="1"/>
          <p:nvPr/>
        </p:nvSpPr>
        <p:spPr>
          <a:xfrm>
            <a:off x="7241431" y="5076188"/>
            <a:ext cx="158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模型测试</a:t>
            </a:r>
          </a:p>
        </p:txBody>
      </p:sp>
    </p:spTree>
    <p:extLst>
      <p:ext uri="{BB962C8B-B14F-4D97-AF65-F5344CB8AC3E}">
        <p14:creationId xmlns:p14="http://schemas.microsoft.com/office/powerpoint/2010/main" val="29012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129</Words>
  <Application>Microsoft Office PowerPoint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Jianyu Zhou</dc:creator>
  <cp:lastModifiedBy>Jianyu Zhou</cp:lastModifiedBy>
  <cp:revision>109</cp:revision>
  <dcterms:created xsi:type="dcterms:W3CDTF">2017-05-29T07:26:39Z</dcterms:created>
  <dcterms:modified xsi:type="dcterms:W3CDTF">2017-06-13T07:14:40Z</dcterms:modified>
</cp:coreProperties>
</file>