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5" r:id="rId4"/>
    <p:sldId id="263" r:id="rId5"/>
    <p:sldId id="259" r:id="rId6"/>
    <p:sldId id="264" r:id="rId7"/>
    <p:sldId id="260" r:id="rId8"/>
    <p:sldId id="267" r:id="rId9"/>
    <p:sldId id="268" r:id="rId10"/>
    <p:sldId id="269" r:id="rId11"/>
    <p:sldId id="261" r:id="rId12"/>
    <p:sldId id="270" r:id="rId13"/>
    <p:sldId id="271" r:id="rId14"/>
    <p:sldId id="262"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267DD-1360-4E6B-B8F3-CA896BB57D0B}" type="datetimeFigureOut">
              <a:rPr lang="zh-CN" altLang="en-US" smtClean="0"/>
              <a:t>2017/6/10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4FC20-A450-42CF-8F85-F1D5EC4D59E6}" type="slidenum">
              <a:rPr lang="zh-CN" altLang="en-US" smtClean="0"/>
              <a:t>‹#›</a:t>
            </a:fld>
            <a:endParaRPr lang="zh-CN" altLang="en-US"/>
          </a:p>
        </p:txBody>
      </p:sp>
    </p:spTree>
    <p:extLst>
      <p:ext uri="{BB962C8B-B14F-4D97-AF65-F5344CB8AC3E}">
        <p14:creationId xmlns:p14="http://schemas.microsoft.com/office/powerpoint/2010/main" val="226527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a:t>
            </a:fld>
            <a:endParaRPr lang="zh-CN" altLang="en-US"/>
          </a:p>
        </p:txBody>
      </p:sp>
    </p:spTree>
    <p:extLst>
      <p:ext uri="{BB962C8B-B14F-4D97-AF65-F5344CB8AC3E}">
        <p14:creationId xmlns:p14="http://schemas.microsoft.com/office/powerpoint/2010/main" val="3471793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10</a:t>
            </a:fld>
            <a:endParaRPr lang="zh-CN" altLang="en-US"/>
          </a:p>
        </p:txBody>
      </p:sp>
    </p:spTree>
    <p:extLst>
      <p:ext uri="{BB962C8B-B14F-4D97-AF65-F5344CB8AC3E}">
        <p14:creationId xmlns:p14="http://schemas.microsoft.com/office/powerpoint/2010/main" val="3243118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11</a:t>
            </a:fld>
            <a:endParaRPr lang="zh-CN" altLang="en-US"/>
          </a:p>
        </p:txBody>
      </p:sp>
    </p:spTree>
    <p:extLst>
      <p:ext uri="{BB962C8B-B14F-4D97-AF65-F5344CB8AC3E}">
        <p14:creationId xmlns:p14="http://schemas.microsoft.com/office/powerpoint/2010/main" val="24925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12</a:t>
            </a:fld>
            <a:endParaRPr lang="zh-CN" altLang="en-US"/>
          </a:p>
        </p:txBody>
      </p:sp>
    </p:spTree>
    <p:extLst>
      <p:ext uri="{BB962C8B-B14F-4D97-AF65-F5344CB8AC3E}">
        <p14:creationId xmlns:p14="http://schemas.microsoft.com/office/powerpoint/2010/main" val="2132095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13</a:t>
            </a:fld>
            <a:endParaRPr lang="zh-CN" altLang="en-US"/>
          </a:p>
        </p:txBody>
      </p:sp>
    </p:spTree>
    <p:extLst>
      <p:ext uri="{BB962C8B-B14F-4D97-AF65-F5344CB8AC3E}">
        <p14:creationId xmlns:p14="http://schemas.microsoft.com/office/powerpoint/2010/main" val="3881108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14</a:t>
            </a:fld>
            <a:endParaRPr lang="zh-CN" altLang="en-US"/>
          </a:p>
        </p:txBody>
      </p:sp>
    </p:spTree>
    <p:extLst>
      <p:ext uri="{BB962C8B-B14F-4D97-AF65-F5344CB8AC3E}">
        <p14:creationId xmlns:p14="http://schemas.microsoft.com/office/powerpoint/2010/main" val="3014508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15</a:t>
            </a:fld>
            <a:endParaRPr lang="zh-CN" altLang="en-US"/>
          </a:p>
        </p:txBody>
      </p:sp>
    </p:spTree>
    <p:extLst>
      <p:ext uri="{BB962C8B-B14F-4D97-AF65-F5344CB8AC3E}">
        <p14:creationId xmlns:p14="http://schemas.microsoft.com/office/powerpoint/2010/main" val="82511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2</a:t>
            </a:fld>
            <a:endParaRPr lang="zh-CN" altLang="en-US"/>
          </a:p>
        </p:txBody>
      </p:sp>
    </p:spTree>
    <p:extLst>
      <p:ext uri="{BB962C8B-B14F-4D97-AF65-F5344CB8AC3E}">
        <p14:creationId xmlns:p14="http://schemas.microsoft.com/office/powerpoint/2010/main" val="427697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3</a:t>
            </a:fld>
            <a:endParaRPr lang="zh-CN" altLang="en-US"/>
          </a:p>
        </p:txBody>
      </p:sp>
    </p:spTree>
    <p:extLst>
      <p:ext uri="{BB962C8B-B14F-4D97-AF65-F5344CB8AC3E}">
        <p14:creationId xmlns:p14="http://schemas.microsoft.com/office/powerpoint/2010/main" val="1256804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4</a:t>
            </a:fld>
            <a:endParaRPr lang="zh-CN" altLang="en-US"/>
          </a:p>
        </p:txBody>
      </p:sp>
    </p:spTree>
    <p:extLst>
      <p:ext uri="{BB962C8B-B14F-4D97-AF65-F5344CB8AC3E}">
        <p14:creationId xmlns:p14="http://schemas.microsoft.com/office/powerpoint/2010/main" val="247112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5</a:t>
            </a:fld>
            <a:endParaRPr lang="zh-CN" altLang="en-US"/>
          </a:p>
        </p:txBody>
      </p:sp>
    </p:spTree>
    <p:extLst>
      <p:ext uri="{BB962C8B-B14F-4D97-AF65-F5344CB8AC3E}">
        <p14:creationId xmlns:p14="http://schemas.microsoft.com/office/powerpoint/2010/main" val="2719766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6</a:t>
            </a:fld>
            <a:endParaRPr lang="zh-CN" altLang="en-US"/>
          </a:p>
        </p:txBody>
      </p:sp>
    </p:spTree>
    <p:extLst>
      <p:ext uri="{BB962C8B-B14F-4D97-AF65-F5344CB8AC3E}">
        <p14:creationId xmlns:p14="http://schemas.microsoft.com/office/powerpoint/2010/main" val="451606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7</a:t>
            </a:fld>
            <a:endParaRPr lang="zh-CN" altLang="en-US"/>
          </a:p>
        </p:txBody>
      </p:sp>
    </p:spTree>
    <p:extLst>
      <p:ext uri="{BB962C8B-B14F-4D97-AF65-F5344CB8AC3E}">
        <p14:creationId xmlns:p14="http://schemas.microsoft.com/office/powerpoint/2010/main" val="353543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8</a:t>
            </a:fld>
            <a:endParaRPr lang="zh-CN" altLang="en-US"/>
          </a:p>
        </p:txBody>
      </p:sp>
    </p:spTree>
    <p:extLst>
      <p:ext uri="{BB962C8B-B14F-4D97-AF65-F5344CB8AC3E}">
        <p14:creationId xmlns:p14="http://schemas.microsoft.com/office/powerpoint/2010/main" val="3798349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自动问答一直是自然语言处理领域一个十分热门的研究方向，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它综合运用了各种自然语言处理技术。自动问答在学术界得到了广泛关注，很多成果也被用于工业界中。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spcBef>
                <a:spcPct val="0"/>
              </a:spcBef>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在人工智能迅速发展的背景下，自动问答也不再局限于传统的基于搜索、匹配的方法，机器学习的最新技术正进一步推动自动问答技术的发展。</a:t>
            </a:r>
          </a:p>
          <a:p>
            <a:endParaRPr lang="zh-CN" altLang="en-US" dirty="0"/>
          </a:p>
        </p:txBody>
      </p:sp>
      <p:sp>
        <p:nvSpPr>
          <p:cNvPr id="4" name="灯片编号占位符 3"/>
          <p:cNvSpPr>
            <a:spLocks noGrp="1"/>
          </p:cNvSpPr>
          <p:nvPr>
            <p:ph type="sldNum" sz="quarter" idx="10"/>
          </p:nvPr>
        </p:nvSpPr>
        <p:spPr/>
        <p:txBody>
          <a:bodyPr/>
          <a:lstStyle/>
          <a:p>
            <a:fld id="{FE8A2CE5-8FAC-409A-A118-E84113E47B15}" type="slidenum">
              <a:rPr lang="zh-CN" altLang="en-US" smtClean="0"/>
              <a:t>9</a:t>
            </a:fld>
            <a:endParaRPr lang="zh-CN" altLang="en-US"/>
          </a:p>
        </p:txBody>
      </p:sp>
    </p:spTree>
    <p:extLst>
      <p:ext uri="{BB962C8B-B14F-4D97-AF65-F5344CB8AC3E}">
        <p14:creationId xmlns:p14="http://schemas.microsoft.com/office/powerpoint/2010/main" val="30228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59235-0F67-4C26-BB33-F5E0B5B3E3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1027B79-8892-4BE5-9FF5-D79BDE11F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1A4783BD-4105-44EB-B34F-E889ED22EE62}"/>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5" name="页脚占位符 4">
            <a:extLst>
              <a:ext uri="{FF2B5EF4-FFF2-40B4-BE49-F238E27FC236}">
                <a16:creationId xmlns:a16="http://schemas.microsoft.com/office/drawing/2014/main" id="{27A1987B-8A84-4169-B160-074C57D147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C5FA31-C402-4C03-8249-E0D339778417}"/>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60452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C9352-745C-497D-A2E9-B0FE19B0DA2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616B492-6244-460B-A989-9268C118C54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549428-F8A5-4553-A445-934257EAA857}"/>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5" name="页脚占位符 4">
            <a:extLst>
              <a:ext uri="{FF2B5EF4-FFF2-40B4-BE49-F238E27FC236}">
                <a16:creationId xmlns:a16="http://schemas.microsoft.com/office/drawing/2014/main" id="{BC7355F2-06A6-4136-AACE-5957899B8B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02F33C-C60D-4B3C-A506-446CFEB8F0D6}"/>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305668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988D03-56FD-43F7-8639-F0DA55204A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542DC9-0964-43AA-BBCB-FE900766312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51BEE4-5735-4CAC-950B-774EFABACCAB}"/>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5" name="页脚占位符 4">
            <a:extLst>
              <a:ext uri="{FF2B5EF4-FFF2-40B4-BE49-F238E27FC236}">
                <a16:creationId xmlns:a16="http://schemas.microsoft.com/office/drawing/2014/main" id="{DFCB7C47-2E8A-44E4-827C-A4D7FA2D53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D3AF4E-2073-4413-8A01-940962124395}"/>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46824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4C122-7BB8-43FE-9FAA-8BE88B404D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100300-B52D-4022-A079-AFD82F95549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DED8C7-BF01-4C39-A4F7-6ADFA5C7BF90}"/>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5" name="页脚占位符 4">
            <a:extLst>
              <a:ext uri="{FF2B5EF4-FFF2-40B4-BE49-F238E27FC236}">
                <a16:creationId xmlns:a16="http://schemas.microsoft.com/office/drawing/2014/main" id="{5585A0DF-AB82-4864-AEDE-5B22670379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B4F7C8-8D8E-4AFB-9A82-DEBDAA9BF332}"/>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56511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8EAC4-2996-485B-A9FA-17ADA8CCCA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4CD91A-8A55-4CDD-A722-EBEE6C5A33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F3D9DBF-245E-448F-8BEB-399B9CDF3CA0}"/>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5" name="页脚占位符 4">
            <a:extLst>
              <a:ext uri="{FF2B5EF4-FFF2-40B4-BE49-F238E27FC236}">
                <a16:creationId xmlns:a16="http://schemas.microsoft.com/office/drawing/2014/main" id="{41C1CF91-3C18-4CAD-B258-90EC7F8D1A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AD90B2-CA35-461B-8F70-4D51F947F079}"/>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73681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8C4DD-BF6C-4C36-A08E-D1E47693CF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101781-02AF-49CC-808D-A5CC4A399B3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AC2AEC0-2DDA-4AEE-B76D-18FDD34C46B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C7AADF2-5AB7-43A2-B5A7-22B3E06EACA6}"/>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6" name="页脚占位符 5">
            <a:extLst>
              <a:ext uri="{FF2B5EF4-FFF2-40B4-BE49-F238E27FC236}">
                <a16:creationId xmlns:a16="http://schemas.microsoft.com/office/drawing/2014/main" id="{C2FD9BA3-B78A-4301-BF1C-4B870A19B5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721DA0-B1FA-4A28-AE67-A48B21104E2C}"/>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65422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7930B-14A9-4777-AE8A-F753BA0B15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DDC7F2-C19E-46BF-A3D4-D3BC7C9D5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E30E4A1-6D87-48FD-994A-CA7B3B4316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00946F5-102A-4E16-BC0C-8282616C9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6264B7-12B5-431F-8A03-AEB6D2DC55C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0CF228-27F0-41BC-9962-74AF3474410A}"/>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8" name="页脚占位符 7">
            <a:extLst>
              <a:ext uri="{FF2B5EF4-FFF2-40B4-BE49-F238E27FC236}">
                <a16:creationId xmlns:a16="http://schemas.microsoft.com/office/drawing/2014/main" id="{D1EA54BB-E6C1-477D-B7C8-083E4898A01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414FC2-E7D5-485B-A16A-90229DD52F3F}"/>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51834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7D2DC-0D24-4160-9F93-693FBE242A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17590F-0813-4ACE-86F0-F8776FCB3381}"/>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4" name="页脚占位符 3">
            <a:extLst>
              <a:ext uri="{FF2B5EF4-FFF2-40B4-BE49-F238E27FC236}">
                <a16:creationId xmlns:a16="http://schemas.microsoft.com/office/drawing/2014/main" id="{E3168563-7751-457C-94ED-9F5680AD3F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635E4E-6011-4FD3-9725-D6EB1F65CD95}"/>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41735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776B97-3DAE-4FF1-93D7-F588B551179E}"/>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3" name="页脚占位符 2">
            <a:extLst>
              <a:ext uri="{FF2B5EF4-FFF2-40B4-BE49-F238E27FC236}">
                <a16:creationId xmlns:a16="http://schemas.microsoft.com/office/drawing/2014/main" id="{A4DF2CBB-96AE-45E0-83DA-230818C635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EADA40-3B7F-4AB4-9C38-BAEAA6DCA38B}"/>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78923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0BAD7-6AF5-4D35-B78D-6BBCD42ED0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EBC4B7-A1E5-4A22-B752-3A98A9D55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37ABAAE-CF7E-4E4E-A01B-23D8504C1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4EE3E50-C137-48DB-B16D-9D6F87615F01}"/>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6" name="页脚占位符 5">
            <a:extLst>
              <a:ext uri="{FF2B5EF4-FFF2-40B4-BE49-F238E27FC236}">
                <a16:creationId xmlns:a16="http://schemas.microsoft.com/office/drawing/2014/main" id="{95685790-0376-47E2-8688-591307F8D5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51BED5-4F63-441B-9FCA-E3AB22E2B885}"/>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5448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9B35-1AD8-4BEA-8B40-FDD57DE921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D00116-2407-4C70-8FB6-58A3D5B9D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5691517-16A5-49CD-A00E-05FE7660E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CCD6F49-C475-4CE6-AE1B-B178960627B0}"/>
              </a:ext>
            </a:extLst>
          </p:cNvPr>
          <p:cNvSpPr>
            <a:spLocks noGrp="1"/>
          </p:cNvSpPr>
          <p:nvPr>
            <p:ph type="dt" sz="half" idx="10"/>
          </p:nvPr>
        </p:nvSpPr>
        <p:spPr/>
        <p:txBody>
          <a:bodyPr/>
          <a:lstStyle/>
          <a:p>
            <a:fld id="{1D456CF3-CFCC-4B26-AE48-054C868D5C08}" type="datetimeFigureOut">
              <a:rPr lang="zh-CN" altLang="en-US" smtClean="0"/>
              <a:t>2017/6/10</a:t>
            </a:fld>
            <a:endParaRPr lang="zh-CN" altLang="en-US"/>
          </a:p>
        </p:txBody>
      </p:sp>
      <p:sp>
        <p:nvSpPr>
          <p:cNvPr id="6" name="页脚占位符 5">
            <a:extLst>
              <a:ext uri="{FF2B5EF4-FFF2-40B4-BE49-F238E27FC236}">
                <a16:creationId xmlns:a16="http://schemas.microsoft.com/office/drawing/2014/main" id="{5F774D1C-DBC5-4AE9-93BF-6BDBED901B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F268D7-7993-4D63-9501-1F3C81DBF365}"/>
              </a:ext>
            </a:extLst>
          </p:cNvPr>
          <p:cNvSpPr>
            <a:spLocks noGrp="1"/>
          </p:cNvSpPr>
          <p:nvPr>
            <p:ph type="sldNum" sz="quarter" idx="12"/>
          </p:nvPr>
        </p:nvSpPr>
        <p:spPr/>
        <p:txBody>
          <a:body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11433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0F57F-79D5-4521-9792-ED7884042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0BEA1E-E4E1-4EEF-BDFA-6F7FFB3E7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74BDD8-DA49-4AC3-94DF-5D5DD7452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56CF3-CFCC-4B26-AE48-054C868D5C08}" type="datetimeFigureOut">
              <a:rPr lang="zh-CN" altLang="en-US" smtClean="0"/>
              <a:t>2017/6/10</a:t>
            </a:fld>
            <a:endParaRPr lang="zh-CN" altLang="en-US"/>
          </a:p>
        </p:txBody>
      </p:sp>
      <p:sp>
        <p:nvSpPr>
          <p:cNvPr id="5" name="页脚占位符 4">
            <a:extLst>
              <a:ext uri="{FF2B5EF4-FFF2-40B4-BE49-F238E27FC236}">
                <a16:creationId xmlns:a16="http://schemas.microsoft.com/office/drawing/2014/main" id="{FF14533A-1231-4E49-A342-CBAA7B7E5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70F9D7-FB9F-4484-A2FF-F2B75D98C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1B2DB-5564-42E3-ABDA-5C5125F0664B}" type="slidenum">
              <a:rPr lang="zh-CN" altLang="en-US" smtClean="0"/>
              <a:t>‹#›</a:t>
            </a:fld>
            <a:endParaRPr lang="zh-CN" altLang="en-US"/>
          </a:p>
        </p:txBody>
      </p:sp>
    </p:spTree>
    <p:extLst>
      <p:ext uri="{BB962C8B-B14F-4D97-AF65-F5344CB8AC3E}">
        <p14:creationId xmlns:p14="http://schemas.microsoft.com/office/powerpoint/2010/main" val="2507567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4733604"/>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中期回顾</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28987245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8375688"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实验结果与分析</a:t>
            </a:r>
            <a:r>
              <a:rPr lang="en-US" altLang="zh-CN"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—filter size</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11" name="内容占位符 2">
            <a:extLst>
              <a:ext uri="{FF2B5EF4-FFF2-40B4-BE49-F238E27FC236}">
                <a16:creationId xmlns:a16="http://schemas.microsoft.com/office/drawing/2014/main" id="{7868408B-A6A5-4AF4-8E65-C27A01365AAC}"/>
              </a:ext>
            </a:extLst>
          </p:cNvPr>
          <p:cNvSpPr txBox="1">
            <a:spLocks/>
          </p:cNvSpPr>
          <p:nvPr/>
        </p:nvSpPr>
        <p:spPr>
          <a:xfrm>
            <a:off x="382232" y="1586071"/>
            <a:ext cx="4789208"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000"/>
              </a:lnSpc>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7BB9965E-B785-4581-8B8D-BB454F0B0C3D}"/>
              </a:ext>
            </a:extLst>
          </p:cNvPr>
          <p:cNvSpPr>
            <a:spLocks noGrp="1"/>
          </p:cNvSpPr>
          <p:nvPr>
            <p:ph idx="1"/>
          </p:nvPr>
        </p:nvSpPr>
        <p:spPr>
          <a:xfrm>
            <a:off x="838199" y="1825625"/>
            <a:ext cx="4698365" cy="4351338"/>
          </a:xfrm>
        </p:spPr>
        <p:txBody>
          <a:bodyPr/>
          <a:lstStyle/>
          <a:p>
            <a:r>
              <a:rPr lang="zh-CN" altLang="en-US" dirty="0">
                <a:latin typeface="微软雅黑" panose="020B0503020204020204" pitchFamily="34" charset="-122"/>
                <a:ea typeface="微软雅黑" panose="020B0503020204020204" pitchFamily="34" charset="-122"/>
              </a:rPr>
              <a:t>卷积核大小对</a:t>
            </a:r>
            <a:r>
              <a:rPr lang="en-US" altLang="zh-CN" dirty="0">
                <a:latin typeface="微软雅黑" panose="020B0503020204020204" pitchFamily="34" charset="-122"/>
                <a:ea typeface="微软雅黑" panose="020B0503020204020204" pitchFamily="34" charset="-122"/>
              </a:rPr>
              <a:t>F1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EM</a:t>
            </a:r>
            <a:r>
              <a:rPr lang="zh-CN" altLang="en-US" dirty="0">
                <a:latin typeface="微软雅黑" panose="020B0503020204020204" pitchFamily="34" charset="-122"/>
                <a:ea typeface="微软雅黑" panose="020B0503020204020204" pitchFamily="34" charset="-122"/>
              </a:rPr>
              <a:t>影响</a:t>
            </a:r>
            <a:endParaRPr lang="en-US" altLang="zh-CN" dirty="0">
              <a:latin typeface="微软雅黑" panose="020B0503020204020204" pitchFamily="34" charset="-122"/>
              <a:ea typeface="微软雅黑" panose="020B0503020204020204" pitchFamily="34" charset="-122"/>
            </a:endParaRPr>
          </a:p>
          <a:p>
            <a:endParaRPr lang="en-US" altLang="zh-CN" dirty="0"/>
          </a:p>
          <a:p>
            <a:endParaRPr lang="en-US" altLang="zh-CN" dirty="0"/>
          </a:p>
          <a:p>
            <a:endParaRPr lang="en-US" altLang="zh-CN" dirty="0"/>
          </a:p>
          <a:p>
            <a:endParaRPr lang="en-US" altLang="zh-CN" dirty="0"/>
          </a:p>
          <a:p>
            <a:r>
              <a:rPr lang="zh-CN" altLang="en-US" dirty="0">
                <a:latin typeface="微软雅黑" panose="020B0503020204020204" pitchFamily="34" charset="-122"/>
                <a:ea typeface="微软雅黑" panose="020B0503020204020204" pitchFamily="34" charset="-122"/>
              </a:rPr>
              <a:t>不同文本长度下卷积和大小对</a:t>
            </a:r>
            <a:r>
              <a:rPr lang="en-US" altLang="zh-CN" dirty="0">
                <a:latin typeface="微软雅黑" panose="020B0503020204020204" pitchFamily="34" charset="-122"/>
                <a:ea typeface="微软雅黑" panose="020B0503020204020204" pitchFamily="34" charset="-122"/>
              </a:rPr>
              <a:t>F1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EM</a:t>
            </a:r>
            <a:r>
              <a:rPr lang="zh-CN" altLang="en-US" dirty="0">
                <a:latin typeface="微软雅黑" panose="020B0503020204020204" pitchFamily="34" charset="-122"/>
                <a:ea typeface="微软雅黑" panose="020B0503020204020204" pitchFamily="34" charset="-122"/>
              </a:rPr>
              <a:t>的影响</a:t>
            </a:r>
          </a:p>
        </p:txBody>
      </p:sp>
      <p:pic>
        <p:nvPicPr>
          <p:cNvPr id="4" name="图片 3">
            <a:extLst>
              <a:ext uri="{FF2B5EF4-FFF2-40B4-BE49-F238E27FC236}">
                <a16:creationId xmlns:a16="http://schemas.microsoft.com/office/drawing/2014/main" id="{BB40EBC5-DA16-4600-96CB-5A1C6BA61367}"/>
              </a:ext>
            </a:extLst>
          </p:cNvPr>
          <p:cNvPicPr>
            <a:picLocks noChangeAspect="1"/>
          </p:cNvPicPr>
          <p:nvPr/>
        </p:nvPicPr>
        <p:blipFill>
          <a:blip r:embed="rId3"/>
          <a:stretch>
            <a:fillRect/>
          </a:stretch>
        </p:blipFill>
        <p:spPr>
          <a:xfrm>
            <a:off x="5627408" y="1582896"/>
            <a:ext cx="5835871" cy="2009775"/>
          </a:xfrm>
          <a:prstGeom prst="rect">
            <a:avLst/>
          </a:prstGeom>
        </p:spPr>
      </p:pic>
      <p:pic>
        <p:nvPicPr>
          <p:cNvPr id="9" name="图片 8">
            <a:extLst>
              <a:ext uri="{FF2B5EF4-FFF2-40B4-BE49-F238E27FC236}">
                <a16:creationId xmlns:a16="http://schemas.microsoft.com/office/drawing/2014/main" id="{14802623-C824-4407-92D5-31BE1D2A8459}"/>
              </a:ext>
            </a:extLst>
          </p:cNvPr>
          <p:cNvPicPr>
            <a:picLocks noChangeAspect="1"/>
          </p:cNvPicPr>
          <p:nvPr/>
        </p:nvPicPr>
        <p:blipFill>
          <a:blip r:embed="rId4"/>
          <a:stretch>
            <a:fillRect/>
          </a:stretch>
        </p:blipFill>
        <p:spPr>
          <a:xfrm>
            <a:off x="5536565" y="4236720"/>
            <a:ext cx="6399732" cy="2145030"/>
          </a:xfrm>
          <a:prstGeom prst="rect">
            <a:avLst/>
          </a:prstGeom>
        </p:spPr>
      </p:pic>
      <p:pic>
        <p:nvPicPr>
          <p:cNvPr id="12" name="图片 11">
            <a:extLst>
              <a:ext uri="{FF2B5EF4-FFF2-40B4-BE49-F238E27FC236}">
                <a16:creationId xmlns:a16="http://schemas.microsoft.com/office/drawing/2014/main" id="{177816B9-6A86-4FC7-B7F4-C9D492FCBDC5}"/>
              </a:ext>
            </a:extLst>
          </p:cNvPr>
          <p:cNvPicPr>
            <a:picLocks noChangeAspect="1"/>
          </p:cNvPicPr>
          <p:nvPr/>
        </p:nvPicPr>
        <p:blipFill>
          <a:blip r:embed="rId5"/>
          <a:stretch>
            <a:fillRect/>
          </a:stretch>
        </p:blipFill>
        <p:spPr>
          <a:xfrm>
            <a:off x="6702367" y="6357001"/>
            <a:ext cx="4068128" cy="273573"/>
          </a:xfrm>
          <a:prstGeom prst="rect">
            <a:avLst/>
          </a:prstGeom>
        </p:spPr>
      </p:pic>
      <p:pic>
        <p:nvPicPr>
          <p:cNvPr id="13" name="图片 12">
            <a:extLst>
              <a:ext uri="{FF2B5EF4-FFF2-40B4-BE49-F238E27FC236}">
                <a16:creationId xmlns:a16="http://schemas.microsoft.com/office/drawing/2014/main" id="{F8ED0241-3CAC-480F-AC8A-8ACBD1B2E66E}"/>
              </a:ext>
            </a:extLst>
          </p:cNvPr>
          <p:cNvPicPr>
            <a:picLocks noChangeAspect="1"/>
          </p:cNvPicPr>
          <p:nvPr/>
        </p:nvPicPr>
        <p:blipFill>
          <a:blip r:embed="rId6"/>
          <a:stretch>
            <a:fillRect/>
          </a:stretch>
        </p:blipFill>
        <p:spPr>
          <a:xfrm>
            <a:off x="6594940" y="3676966"/>
            <a:ext cx="3900805" cy="228601"/>
          </a:xfrm>
          <a:prstGeom prst="rect">
            <a:avLst/>
          </a:prstGeom>
        </p:spPr>
      </p:pic>
    </p:spTree>
    <p:extLst>
      <p:ext uri="{BB962C8B-B14F-4D97-AF65-F5344CB8AC3E}">
        <p14:creationId xmlns:p14="http://schemas.microsoft.com/office/powerpoint/2010/main" val="3296061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4733604"/>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中期回顾</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33844822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成果总结</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593852" y="1869296"/>
            <a:ext cx="9712960" cy="4495800"/>
          </a:xfrm>
        </p:spPr>
        <p:txBody>
          <a:bodyPr>
            <a:normAutofit/>
          </a:bodyPr>
          <a:lstStyle/>
          <a:p>
            <a:pPr lvl="0"/>
            <a:r>
              <a:rPr lang="zh-CN" altLang="zh-CN" dirty="0"/>
              <a:t>实现了基于双向</a:t>
            </a:r>
            <a:r>
              <a:rPr lang="en-US" altLang="zh-CN" dirty="0"/>
              <a:t>Attention</a:t>
            </a:r>
            <a:r>
              <a:rPr lang="zh-CN" altLang="zh-CN" dirty="0"/>
              <a:t>机制的英文问答算法。</a:t>
            </a:r>
            <a:endParaRPr lang="en-US" altLang="zh-CN" dirty="0"/>
          </a:p>
          <a:p>
            <a:pPr lvl="0"/>
            <a:endParaRPr lang="zh-CN" altLang="zh-CN" dirty="0"/>
          </a:p>
          <a:p>
            <a:pPr lvl="0"/>
            <a:r>
              <a:rPr lang="zh-CN" altLang="zh-CN" dirty="0"/>
              <a:t>设计并实现了基于翻译机制的可应用于中文问答场景的</a:t>
            </a:r>
            <a:br>
              <a:rPr lang="en-US" altLang="zh-CN" dirty="0"/>
            </a:br>
            <a:r>
              <a:rPr lang="zh-CN" altLang="zh-CN" dirty="0"/>
              <a:t>双向</a:t>
            </a:r>
            <a:r>
              <a:rPr lang="en-US" altLang="zh-CN" dirty="0"/>
              <a:t>Attention</a:t>
            </a:r>
            <a:r>
              <a:rPr lang="zh-CN" altLang="zh-CN" dirty="0"/>
              <a:t>算法。</a:t>
            </a:r>
            <a:endParaRPr lang="en-US" altLang="zh-CN" dirty="0"/>
          </a:p>
          <a:p>
            <a:pPr lvl="0"/>
            <a:endParaRPr lang="zh-CN" altLang="zh-CN" dirty="0"/>
          </a:p>
          <a:p>
            <a:pPr lvl="0"/>
            <a:r>
              <a:rPr lang="zh-CN" altLang="zh-CN" dirty="0"/>
              <a:t>设计并实现了基于中文训练语料库的中文双向</a:t>
            </a:r>
            <a:r>
              <a:rPr lang="en-US" altLang="zh-CN" dirty="0"/>
              <a:t>Attention</a:t>
            </a:r>
            <a:r>
              <a:rPr lang="zh-CN" altLang="zh-CN" dirty="0"/>
              <a:t>算法。</a:t>
            </a:r>
            <a:endParaRPr lang="en-US" altLang="zh-CN" dirty="0"/>
          </a:p>
          <a:p>
            <a:pPr lvl="0"/>
            <a:endParaRPr lang="zh-CN" altLang="zh-CN" sz="2400" dirty="0"/>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94780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成果总结（续）</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386080" y="1503536"/>
            <a:ext cx="10109200" cy="4495800"/>
          </a:xfrm>
        </p:spPr>
        <p:txBody>
          <a:bodyPr>
            <a:normAutofit/>
          </a:bodyPr>
          <a:lstStyle/>
          <a:p>
            <a:pPr lvl="0"/>
            <a:r>
              <a:rPr lang="zh-CN" altLang="zh-CN" sz="2600" dirty="0"/>
              <a:t>对比了基于翻译与基于中文训练语料库的两种</a:t>
            </a:r>
            <a:r>
              <a:rPr lang="en-US" altLang="zh-CN" sz="2600" dirty="0"/>
              <a:t>Attention</a:t>
            </a:r>
            <a:r>
              <a:rPr lang="zh-CN" altLang="zh-CN" sz="2600" dirty="0"/>
              <a:t>算法在不同中文问答场景下的优劣并分别对两种算法进行了改进优化</a:t>
            </a:r>
            <a:r>
              <a:rPr lang="zh-CN" altLang="en-US" sz="2600" dirty="0"/>
              <a:t>。</a:t>
            </a:r>
            <a:endParaRPr lang="en-US" altLang="zh-CN" sz="2600" dirty="0"/>
          </a:p>
          <a:p>
            <a:pPr lvl="0"/>
            <a:endParaRPr lang="zh-CN" altLang="zh-CN" dirty="0"/>
          </a:p>
          <a:p>
            <a:pPr lvl="0"/>
            <a:r>
              <a:rPr lang="zh-CN" altLang="zh-CN" sz="2600" dirty="0"/>
              <a:t>实现了基于双向</a:t>
            </a:r>
            <a:r>
              <a:rPr lang="en-US" altLang="zh-CN" sz="2600" dirty="0"/>
              <a:t>Attention</a:t>
            </a:r>
            <a:r>
              <a:rPr lang="zh-CN" altLang="zh-CN" sz="2600" dirty="0"/>
              <a:t>算法的中文问答平台，该平台支持用户上传和编辑存在问题答案的文本，平台可基于该文本针对用户问题产生答案。</a:t>
            </a:r>
            <a:endParaRPr lang="en-US" altLang="zh-CN" sz="2600" dirty="0"/>
          </a:p>
          <a:p>
            <a:pPr marL="0" lvl="0" indent="0">
              <a:buNone/>
            </a:pPr>
            <a:endParaRPr lang="zh-CN" altLang="zh-CN" dirty="0"/>
          </a:p>
          <a:p>
            <a:pPr lvl="0"/>
            <a:endParaRPr lang="zh-CN" altLang="zh-CN" sz="2400" dirty="0"/>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12C9BB56-AF27-48EF-ACF4-94ABC07A36FA}"/>
              </a:ext>
            </a:extLst>
          </p:cNvPr>
          <p:cNvPicPr>
            <a:picLocks noChangeAspect="1"/>
          </p:cNvPicPr>
          <p:nvPr/>
        </p:nvPicPr>
        <p:blipFill>
          <a:blip r:embed="rId3"/>
          <a:stretch>
            <a:fillRect/>
          </a:stretch>
        </p:blipFill>
        <p:spPr>
          <a:xfrm>
            <a:off x="1280160" y="4100599"/>
            <a:ext cx="8605520" cy="2545015"/>
          </a:xfrm>
          <a:prstGeom prst="rect">
            <a:avLst/>
          </a:prstGeom>
        </p:spPr>
      </p:pic>
    </p:spTree>
    <p:extLst>
      <p:ext uri="{BB962C8B-B14F-4D97-AF65-F5344CB8AC3E}">
        <p14:creationId xmlns:p14="http://schemas.microsoft.com/office/powerpoint/2010/main" val="39155525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4733604"/>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中期回顾</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14143702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未来工作的展望</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593852" y="1767696"/>
            <a:ext cx="9712960" cy="4495800"/>
          </a:xfrm>
        </p:spPr>
        <p:txBody>
          <a:bodyPr>
            <a:normAutofit/>
          </a:bodyPr>
          <a:lstStyle/>
          <a:p>
            <a:pPr lvl="0"/>
            <a:r>
              <a:rPr lang="zh-CN" altLang="en-US" dirty="0"/>
              <a:t>更高质量的中文问答数据集</a:t>
            </a:r>
            <a:endParaRPr lang="en-US" altLang="zh-CN" dirty="0"/>
          </a:p>
          <a:p>
            <a:pPr lvl="0"/>
            <a:endParaRPr lang="zh-CN" altLang="zh-CN" dirty="0"/>
          </a:p>
          <a:p>
            <a:pPr lvl="0"/>
            <a:r>
              <a:rPr lang="en-US" altLang="zh-CN" dirty="0"/>
              <a:t>Attention</a:t>
            </a:r>
            <a:r>
              <a:rPr lang="zh-CN" altLang="en-US" dirty="0"/>
              <a:t>机制与</a:t>
            </a:r>
            <a:r>
              <a:rPr lang="en-US" altLang="zh-CN" dirty="0"/>
              <a:t>Memory</a:t>
            </a:r>
            <a:r>
              <a:rPr lang="zh-CN" altLang="en-US" dirty="0"/>
              <a:t>机制相结合的问答算法</a:t>
            </a:r>
            <a:endParaRPr lang="en-US" altLang="zh-CN" dirty="0"/>
          </a:p>
          <a:p>
            <a:pPr lvl="0"/>
            <a:endParaRPr lang="zh-CN" altLang="zh-CN" dirty="0"/>
          </a:p>
          <a:p>
            <a:pPr lvl="0"/>
            <a:r>
              <a:rPr lang="en-US" altLang="zh-CN" dirty="0"/>
              <a:t>R-net</a:t>
            </a:r>
            <a:r>
              <a:rPr lang="zh-CN" altLang="en-US" dirty="0"/>
              <a:t>在问答算法中的优化</a:t>
            </a:r>
            <a:endParaRPr lang="en-US" altLang="zh-CN" dirty="0"/>
          </a:p>
          <a:p>
            <a:pPr lvl="0"/>
            <a:endParaRPr lang="zh-CN" altLang="zh-CN" sz="2400" dirty="0"/>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10623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4733604"/>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中期回顾</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15664012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中期回顾</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666712" y="1503536"/>
            <a:ext cx="9970808" cy="4495800"/>
          </a:xfrm>
        </p:spPr>
        <p:txBody>
          <a:bodyPr>
            <a:normAutofit/>
          </a:bodyPr>
          <a:lstStyle/>
          <a:p>
            <a:r>
              <a:rPr lang="zh-CN" altLang="en-US" dirty="0">
                <a:latin typeface="微软雅黑" panose="020B0503020204020204" pitchFamily="34" charset="-122"/>
                <a:ea typeface="微软雅黑" panose="020B0503020204020204" pitchFamily="34" charset="-122"/>
              </a:rPr>
              <a:t>数据集</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斯坦福问答数据集（</a:t>
            </a:r>
            <a:r>
              <a:rPr lang="en-US" altLang="zh-CN" dirty="0" err="1">
                <a:latin typeface="微软雅黑" panose="020B0503020204020204" pitchFamily="34" charset="-122"/>
                <a:ea typeface="微软雅黑" panose="020B0503020204020204" pitchFamily="34" charset="-122"/>
              </a:rPr>
              <a:t>SQuAD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人工标注，</a:t>
            </a:r>
            <a:r>
              <a:rPr lang="en-US" altLang="zh-CN" dirty="0">
                <a:latin typeface="微软雅黑" panose="020B0503020204020204" pitchFamily="34" charset="-122"/>
                <a:ea typeface="微软雅黑" panose="020B0503020204020204" pitchFamily="34" charset="-122"/>
              </a:rPr>
              <a:t>100,000+ questions.</a:t>
            </a:r>
            <a:r>
              <a:rPr lang="zh-CN" altLang="en-US" dirty="0">
                <a:latin typeface="微软雅黑" panose="020B0503020204020204" pitchFamily="34" charset="-122"/>
                <a:ea typeface="微软雅黑" panose="020B0503020204020204" pitchFamily="34" charset="-122"/>
              </a:rPr>
              <a:t>答案均来自原文文本</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微软问答数据集</a:t>
            </a:r>
            <a:r>
              <a:rPr lang="en-US" altLang="zh-CN" dirty="0">
                <a:latin typeface="微软雅黑" panose="020B0503020204020204" pitchFamily="34" charset="-122"/>
                <a:ea typeface="微软雅黑" panose="020B0503020204020204" pitchFamily="34" charset="-122"/>
              </a:rPr>
              <a:t>(MS-MARCO</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必应索引网页，</a:t>
            </a:r>
            <a:r>
              <a:rPr lang="en-US" altLang="zh-CN" dirty="0">
                <a:latin typeface="微软雅黑" panose="020B0503020204020204" pitchFamily="34" charset="-122"/>
                <a:ea typeface="微软雅黑" panose="020B0503020204020204" pitchFamily="34" charset="-122"/>
              </a:rPr>
              <a:t> 100,000+ questions</a:t>
            </a:r>
            <a:r>
              <a:rPr lang="zh-CN" altLang="en-US" dirty="0">
                <a:latin typeface="微软雅黑" panose="020B0503020204020204" pitchFamily="34" charset="-122"/>
                <a:ea typeface="微软雅黑" panose="020B0503020204020204" pitchFamily="34" charset="-122"/>
              </a:rPr>
              <a:t>答案来自互联网用户</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lvl="1"/>
            <a:endParaRPr lang="en-US" altLang="zh-CN" sz="28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1E12296-0D57-4518-9CBA-4904007907A2}"/>
              </a:ext>
            </a:extLst>
          </p:cNvPr>
          <p:cNvPicPr>
            <a:picLocks noChangeAspect="1"/>
          </p:cNvPicPr>
          <p:nvPr/>
        </p:nvPicPr>
        <p:blipFill>
          <a:blip r:embed="rId3"/>
          <a:stretch>
            <a:fillRect/>
          </a:stretch>
        </p:blipFill>
        <p:spPr>
          <a:xfrm>
            <a:off x="593852" y="3586336"/>
            <a:ext cx="5754498" cy="2646536"/>
          </a:xfrm>
          <a:prstGeom prst="rect">
            <a:avLst/>
          </a:prstGeom>
        </p:spPr>
      </p:pic>
      <p:pic>
        <p:nvPicPr>
          <p:cNvPr id="5" name="图片 4">
            <a:extLst>
              <a:ext uri="{FF2B5EF4-FFF2-40B4-BE49-F238E27FC236}">
                <a16:creationId xmlns:a16="http://schemas.microsoft.com/office/drawing/2014/main" id="{553DC2F7-18DF-4E6D-826C-BF6A3EEB0AD1}"/>
              </a:ext>
            </a:extLst>
          </p:cNvPr>
          <p:cNvPicPr>
            <a:picLocks noChangeAspect="1"/>
          </p:cNvPicPr>
          <p:nvPr/>
        </p:nvPicPr>
        <p:blipFill>
          <a:blip r:embed="rId4"/>
          <a:stretch>
            <a:fillRect/>
          </a:stretch>
        </p:blipFill>
        <p:spPr>
          <a:xfrm>
            <a:off x="6968807" y="3583335"/>
            <a:ext cx="4483477" cy="2649537"/>
          </a:xfrm>
          <a:prstGeom prst="rect">
            <a:avLst/>
          </a:prstGeom>
        </p:spPr>
      </p:pic>
      <p:sp>
        <p:nvSpPr>
          <p:cNvPr id="7" name="文本框 6">
            <a:extLst>
              <a:ext uri="{FF2B5EF4-FFF2-40B4-BE49-F238E27FC236}">
                <a16:creationId xmlns:a16="http://schemas.microsoft.com/office/drawing/2014/main" id="{4001094B-D02A-439B-90ED-B8E3F49F0AAE}"/>
              </a:ext>
            </a:extLst>
          </p:cNvPr>
          <p:cNvSpPr txBox="1"/>
          <p:nvPr/>
        </p:nvSpPr>
        <p:spPr>
          <a:xfrm>
            <a:off x="2673541" y="6367492"/>
            <a:ext cx="1737360" cy="369332"/>
          </a:xfrm>
          <a:prstGeom prst="rect">
            <a:avLst/>
          </a:prstGeom>
          <a:noFill/>
        </p:spPr>
        <p:txBody>
          <a:bodyPr wrap="square" rtlCol="0">
            <a:spAutoFit/>
          </a:bodyPr>
          <a:lstStyle/>
          <a:p>
            <a:r>
              <a:rPr lang="en-US" altLang="zh-CN" b="1" dirty="0" err="1"/>
              <a:t>SQuAD</a:t>
            </a:r>
            <a:endParaRPr lang="zh-CN" altLang="en-US" b="1" dirty="0"/>
          </a:p>
        </p:txBody>
      </p:sp>
      <p:sp>
        <p:nvSpPr>
          <p:cNvPr id="12" name="文本框 11">
            <a:extLst>
              <a:ext uri="{FF2B5EF4-FFF2-40B4-BE49-F238E27FC236}">
                <a16:creationId xmlns:a16="http://schemas.microsoft.com/office/drawing/2014/main" id="{A8E5B393-E8B6-4F7D-841F-CCBECEA369E0}"/>
              </a:ext>
            </a:extLst>
          </p:cNvPr>
          <p:cNvSpPr txBox="1"/>
          <p:nvPr/>
        </p:nvSpPr>
        <p:spPr>
          <a:xfrm>
            <a:off x="9064181" y="6302950"/>
            <a:ext cx="1737360" cy="369332"/>
          </a:xfrm>
          <a:prstGeom prst="rect">
            <a:avLst/>
          </a:prstGeom>
          <a:noFill/>
        </p:spPr>
        <p:txBody>
          <a:bodyPr wrap="square" rtlCol="0">
            <a:spAutoFit/>
          </a:bodyPr>
          <a:lstStyle/>
          <a:p>
            <a:r>
              <a:rPr lang="en-US" altLang="zh-CN" b="1" dirty="0"/>
              <a:t>MS-MARCO</a:t>
            </a:r>
            <a:endParaRPr lang="zh-CN" altLang="en-US" b="1" dirty="0"/>
          </a:p>
        </p:txBody>
      </p:sp>
    </p:spTree>
    <p:extLst>
      <p:ext uri="{BB962C8B-B14F-4D97-AF65-F5344CB8AC3E}">
        <p14:creationId xmlns:p14="http://schemas.microsoft.com/office/powerpoint/2010/main" val="3567294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中期回顾</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内容占位符 2"/>
              <p:cNvSpPr>
                <a:spLocks noGrp="1"/>
              </p:cNvSpPr>
              <p:nvPr>
                <p:ph idx="1"/>
              </p:nvPr>
            </p:nvSpPr>
            <p:spPr>
              <a:xfrm>
                <a:off x="666712" y="1503536"/>
                <a:ext cx="8534400" cy="4495800"/>
              </a:xfrm>
            </p:spPr>
            <p:txBody>
              <a:bodyPr>
                <a:normAutofit lnSpcReduction="10000"/>
              </a:bodyPr>
              <a:lstStyle/>
              <a:p>
                <a:r>
                  <a:rPr lang="zh-CN" altLang="en-US" dirty="0">
                    <a:latin typeface="微软雅黑" panose="020B0503020204020204" pitchFamily="34" charset="-122"/>
                    <a:ea typeface="微软雅黑" panose="020B0503020204020204" pitchFamily="34" charset="-122"/>
                  </a:rPr>
                  <a:t>双向</a:t>
                </a:r>
                <a:r>
                  <a:rPr lang="en-US" altLang="zh-CN" dirty="0">
                    <a:latin typeface="微软雅黑" panose="020B0503020204020204" pitchFamily="34" charset="-122"/>
                    <a:ea typeface="微软雅黑" panose="020B0503020204020204" pitchFamily="34" charset="-122"/>
                  </a:rPr>
                  <a:t>attention</a:t>
                </a:r>
                <a:r>
                  <a:rPr lang="zh-CN" altLang="en-US" dirty="0">
                    <a:latin typeface="微软雅黑" panose="020B0503020204020204" pitchFamily="34" charset="-122"/>
                    <a:ea typeface="微软雅黑" panose="020B0503020204020204" pitchFamily="34" charset="-122"/>
                  </a:rPr>
                  <a:t>问答抽取算法</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字符编码层（</a:t>
                </a:r>
                <a:r>
                  <a:rPr lang="en-US" altLang="zh-CN" dirty="0">
                    <a:latin typeface="微软雅黑" panose="020B0503020204020204" pitchFamily="34" charset="-122"/>
                    <a:ea typeface="微软雅黑" panose="020B0503020204020204" pitchFamily="34" charset="-122"/>
                  </a:rPr>
                  <a:t>Character Embedding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词语编码层（</a:t>
                </a:r>
                <a:r>
                  <a:rPr lang="en-US" altLang="zh-CN" dirty="0">
                    <a:latin typeface="微软雅黑" panose="020B0503020204020204" pitchFamily="34" charset="-122"/>
                    <a:ea typeface="微软雅黑" panose="020B0503020204020204" pitchFamily="34" charset="-122"/>
                  </a:rPr>
                  <a:t>Word Embedding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短语编码层（</a:t>
                </a:r>
                <a:r>
                  <a:rPr lang="en-US" altLang="zh-CN" dirty="0">
                    <a:latin typeface="微软雅黑" panose="020B0503020204020204" pitchFamily="34" charset="-122"/>
                    <a:ea typeface="微软雅黑" panose="020B0503020204020204" pitchFamily="34" charset="-122"/>
                  </a:rPr>
                  <a:t>Phrase Embedding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注意流层（</a:t>
                </a:r>
                <a:r>
                  <a:rPr lang="en-US" altLang="zh-CN" dirty="0">
                    <a:latin typeface="微软雅黑" panose="020B0503020204020204" pitchFamily="34" charset="-122"/>
                    <a:ea typeface="微软雅黑" panose="020B0503020204020204" pitchFamily="34" charset="-122"/>
                  </a:rPr>
                  <a:t>Attention Flow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模型层（</a:t>
                </a:r>
                <a:r>
                  <a:rPr lang="en-US" altLang="zh-CN" dirty="0">
                    <a:latin typeface="微软雅黑" panose="020B0503020204020204" pitchFamily="34" charset="-122"/>
                    <a:ea typeface="微软雅黑" panose="020B0503020204020204" pitchFamily="34" charset="-122"/>
                  </a:rPr>
                  <a:t>Modeling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输出层（</a:t>
                </a:r>
                <a:r>
                  <a:rPr lang="en-US" altLang="zh-CN" dirty="0">
                    <a:latin typeface="微软雅黑" panose="020B0503020204020204" pitchFamily="34" charset="-122"/>
                    <a:ea typeface="微软雅黑" panose="020B0503020204020204" pitchFamily="34" charset="-122"/>
                  </a:rPr>
                  <a:t>Output Layer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a:latin typeface="微软雅黑" panose="020B0503020204020204" pitchFamily="34" charset="-122"/>
                  <a:ea typeface="微软雅黑" panose="020B0503020204020204" pitchFamily="34" charset="-122"/>
                </a:endParaRPr>
              </a:p>
              <a:p>
                <a:pPr>
                  <a:lnSpc>
                    <a:spcPct val="100000"/>
                  </a:lnSpc>
                </a:pPr>
                <a:r>
                  <a:rPr lang="zh-CN" altLang="en-US" dirty="0">
                    <a:latin typeface="微软雅黑" panose="020B0503020204020204" pitchFamily="34" charset="-122"/>
                    <a:ea typeface="微软雅黑" panose="020B0503020204020204" pitchFamily="34" charset="-122"/>
                  </a:rPr>
                  <a:t>模型训练</a:t>
                </a:r>
                <a:endParaRPr lang="en-US" altLang="zh-CN" dirty="0">
                  <a:latin typeface="微软雅黑" panose="020B0503020204020204" pitchFamily="34" charset="-122"/>
                  <a:ea typeface="微软雅黑" panose="020B0503020204020204" pitchFamily="34" charset="-122"/>
                </a:endParaRPr>
              </a:p>
              <a:p>
                <a:pPr lvl="1"/>
                <a14:m>
                  <m:oMath xmlns:m="http://schemas.openxmlformats.org/officeDocument/2006/math">
                    <m:r>
                      <m:rPr>
                        <m:sty m:val="p"/>
                      </m:rPr>
                      <a:rPr lang="en-US" altLang="zh-CN">
                        <a:latin typeface="Cambria Math" panose="02040503050406030204" pitchFamily="18" charset="0"/>
                      </a:rPr>
                      <m:t>L</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θ</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sub>
                      <m:sup>
                        <m:r>
                          <a:rPr lang="en-US" altLang="zh-CN" i="1">
                            <a:latin typeface="Cambria Math" panose="02040503050406030204" pitchFamily="18" charset="0"/>
                          </a:rPr>
                          <m:t>𝑛</m:t>
                        </m:r>
                      </m:sup>
                      <m:e>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1</m:t>
                                        </m:r>
                                      </m:sup>
                                    </m:sSubSup>
                                  </m:sub>
                                  <m:sup>
                                    <m:r>
                                      <a:rPr lang="en-US" altLang="zh-CN" i="1">
                                        <a:latin typeface="Cambria Math" panose="02040503050406030204" pitchFamily="18" charset="0"/>
                                      </a:rPr>
                                      <m:t>1</m:t>
                                    </m:r>
                                  </m:sup>
                                </m:sSubSup>
                              </m:e>
                            </m:d>
                          </m:e>
                        </m:func>
                        <m:r>
                          <a:rPr lang="en-US" altLang="zh-CN" i="1">
                            <a:latin typeface="Cambria Math" panose="02040503050406030204" pitchFamily="18" charset="0"/>
                          </a:rPr>
                          <m:t>+</m:t>
                        </m:r>
                        <m:r>
                          <m:rPr>
                            <m:sty m:val="p"/>
                          </m:rPr>
                          <a:rPr lang="en-US" altLang="zh-CN">
                            <a:latin typeface="Cambria Math" panose="02040503050406030204" pitchFamily="18" charset="0"/>
                          </a:rPr>
                          <m:t>log</m:t>
                        </m:r>
                        <m:r>
                          <a:rPr lang="en-US" altLang="zh-CN">
                            <a:latin typeface="Cambria Math" panose="02040503050406030204" pitchFamily="18" charset="0"/>
                          </a:rPr>
                          <m:t>⁡</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𝑝</m:t>
                            </m:r>
                          </m:e>
                          <m: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m:t>
                                </m:r>
                              </m:sub>
                              <m:sup>
                                <m:r>
                                  <a:rPr lang="en-US" altLang="zh-CN" i="1">
                                    <a:latin typeface="Cambria Math" panose="02040503050406030204" pitchFamily="18" charset="0"/>
                                  </a:rPr>
                                  <m:t>2</m:t>
                                </m:r>
                              </m:sup>
                            </m:sSubSup>
                          </m:sub>
                          <m:sup>
                            <m:r>
                              <a:rPr lang="en-US" altLang="zh-CN" i="1">
                                <a:latin typeface="Cambria Math" panose="02040503050406030204" pitchFamily="18" charset="0"/>
                              </a:rPr>
                              <m:t>2</m:t>
                            </m:r>
                          </m:sup>
                        </m:sSubSup>
                        <m:r>
                          <a:rPr lang="en-US" altLang="zh-CN" i="1">
                            <a:latin typeface="Cambria Math" panose="02040503050406030204" pitchFamily="18" charset="0"/>
                          </a:rPr>
                          <m:t>)</m:t>
                        </m:r>
                      </m:e>
                    </m:nary>
                  </m:oMath>
                </a14:m>
                <a:r>
                  <a:rPr lang="en-US" altLang="zh-CN" dirty="0">
                    <a:latin typeface="微软雅黑" panose="020B0503020204020204" pitchFamily="34" charset="-122"/>
                    <a:ea typeface="微软雅黑" panose="020B0503020204020204" pitchFamily="34" charset="-122"/>
                  </a:rPr>
                  <a:t>	</a:t>
                </a:r>
              </a:p>
              <a:p>
                <a:pPr lvl="1"/>
                <a:r>
                  <a:rPr lang="en-US" altLang="zh-CN" dirty="0" err="1">
                    <a:latin typeface="微软雅黑" panose="020B0503020204020204" pitchFamily="34" charset="-122"/>
                    <a:ea typeface="微软雅黑" panose="020B0503020204020204" pitchFamily="34" charset="-122"/>
                  </a:rPr>
                  <a:t>AdaDelta</a:t>
                </a:r>
                <a:r>
                  <a:rPr lang="en-US" altLang="zh-CN" dirty="0">
                    <a:latin typeface="微软雅黑" panose="020B0503020204020204" pitchFamily="34" charset="-122"/>
                    <a:ea typeface="微软雅黑" panose="020B0503020204020204" pitchFamily="34" charset="-122"/>
                  </a:rPr>
                  <a:t> optimizer</a:t>
                </a:r>
              </a:p>
              <a:p>
                <a:pPr lvl="1"/>
                <a:endParaRPr lang="en-US" altLang="zh-CN" sz="28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mc:Choice>
        <mc:Fallback>
          <p:sp>
            <p:nvSpPr>
              <p:cNvPr id="20" name="内容占位符 2"/>
              <p:cNvSpPr>
                <a:spLocks noGrp="1" noRot="1" noChangeAspect="1" noMove="1" noResize="1" noEditPoints="1" noAdjustHandles="1" noChangeArrowheads="1" noChangeShapeType="1" noTextEdit="1"/>
              </p:cNvSpPr>
              <p:nvPr>
                <p:ph idx="1"/>
              </p:nvPr>
            </p:nvSpPr>
            <p:spPr>
              <a:xfrm>
                <a:off x="666712" y="1503536"/>
                <a:ext cx="8534400" cy="4495800"/>
              </a:xfrm>
              <a:blipFill>
                <a:blip r:embed="rId3"/>
                <a:stretch>
                  <a:fillRect l="-1286" t="-339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02E7DED-505D-42A5-87CC-A2BBD35D219E}"/>
              </a:ext>
            </a:extLst>
          </p:cNvPr>
          <p:cNvPicPr>
            <a:picLocks noChangeAspect="1"/>
          </p:cNvPicPr>
          <p:nvPr/>
        </p:nvPicPr>
        <p:blipFill>
          <a:blip r:embed="rId4"/>
          <a:stretch>
            <a:fillRect/>
          </a:stretch>
        </p:blipFill>
        <p:spPr>
          <a:xfrm>
            <a:off x="6244552" y="3141966"/>
            <a:ext cx="5805208" cy="3522994"/>
          </a:xfrm>
          <a:prstGeom prst="rect">
            <a:avLst/>
          </a:prstGeom>
        </p:spPr>
      </p:pic>
    </p:spTree>
    <p:extLst>
      <p:ext uri="{BB962C8B-B14F-4D97-AF65-F5344CB8AC3E}">
        <p14:creationId xmlns:p14="http://schemas.microsoft.com/office/powerpoint/2010/main" val="3680051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4733604"/>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中期回顾</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2465240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实验难点与解决方案</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666712" y="1503536"/>
            <a:ext cx="11525288" cy="4495800"/>
          </a:xfrm>
        </p:spPr>
        <p:txBody>
          <a:bodyPr>
            <a:normAutofit/>
          </a:bodyPr>
          <a:lstStyle/>
          <a:p>
            <a:r>
              <a:rPr lang="zh-CN" altLang="en-US" dirty="0">
                <a:latin typeface="微软雅黑" panose="020B0503020204020204" pitchFamily="34" charset="-122"/>
                <a:ea typeface="微软雅黑" panose="020B0503020204020204" pitchFamily="34" charset="-122"/>
              </a:rPr>
              <a:t>实验难点</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缺少大规模人工标注中文语料库</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缺少预训练的中文词向量</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MS-MARCO</a:t>
            </a:r>
            <a:r>
              <a:rPr lang="zh-CN" altLang="en-US" dirty="0">
                <a:latin typeface="微软雅黑" panose="020B0503020204020204" pitchFamily="34" charset="-122"/>
                <a:ea typeface="微软雅黑" panose="020B0503020204020204" pitchFamily="34" charset="-122"/>
              </a:rPr>
              <a:t>数据集评价指标</a:t>
            </a:r>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u="sng"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解决方案</a:t>
            </a:r>
            <a:endParaRPr lang="en-US" altLang="zh-CN" sz="2800" dirty="0">
              <a:latin typeface="微软雅黑" panose="020B0503020204020204" pitchFamily="34" charset="-122"/>
              <a:ea typeface="微软雅黑" panose="020B0503020204020204" pitchFamily="34" charset="-122"/>
            </a:endParaRPr>
          </a:p>
          <a:p>
            <a:pPr lvl="1"/>
            <a:r>
              <a:rPr lang="en-US" altLang="zh-CN" dirty="0" err="1">
                <a:latin typeface="微软雅黑" panose="020B0503020204020204" pitchFamily="34" charset="-122"/>
                <a:ea typeface="微软雅黑" panose="020B0503020204020204" pitchFamily="34" charset="-122"/>
              </a:rPr>
              <a:t>SQuAD</a:t>
            </a:r>
            <a:r>
              <a:rPr lang="zh-CN" altLang="en-US" dirty="0">
                <a:latin typeface="微软雅黑" panose="020B0503020204020204" pitchFamily="34" charset="-122"/>
                <a:ea typeface="微软雅黑" panose="020B0503020204020204" pitchFamily="34" charset="-122"/>
              </a:rPr>
              <a:t>翻译数据集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google translate</a:t>
            </a:r>
          </a:p>
          <a:p>
            <a:pPr lvl="1"/>
            <a:r>
              <a:rPr lang="zh-CN" altLang="en-US" dirty="0">
                <a:latin typeface="微软雅黑" panose="020B0503020204020204" pitchFamily="34" charset="-122"/>
                <a:ea typeface="微软雅黑" panose="020B0503020204020204" pitchFamily="34" charset="-122"/>
              </a:rPr>
              <a:t>谷歌</a:t>
            </a:r>
            <a:r>
              <a:rPr lang="en-US" altLang="zh-CN" dirty="0">
                <a:latin typeface="微软雅黑" panose="020B0503020204020204" pitchFamily="34" charset="-122"/>
                <a:ea typeface="微软雅黑" panose="020B0503020204020204" pitchFamily="34" charset="-122"/>
              </a:rPr>
              <a:t>word2vec</a:t>
            </a:r>
            <a:r>
              <a:rPr lang="zh-CN" altLang="en-US" dirty="0">
                <a:latin typeface="微软雅黑" panose="020B0503020204020204" pitchFamily="34" charset="-122"/>
                <a:ea typeface="微软雅黑" panose="020B0503020204020204" pitchFamily="34" charset="-122"/>
              </a:rPr>
              <a:t>进行中文词向量训练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a:t>
            </a:r>
            <a:r>
              <a:rPr lang="en-US" altLang="zh-CN" dirty="0" err="1">
                <a:latin typeface="微软雅黑" panose="020B0503020204020204" pitchFamily="34" charset="-122"/>
                <a:ea typeface="微软雅黑" panose="020B0503020204020204" pitchFamily="34" charset="-122"/>
              </a:rPr>
              <a:t>SogouCA</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ROUGE-L—</a:t>
            </a:r>
            <a:r>
              <a:rPr lang="zh-CN" altLang="en-US" dirty="0">
                <a:latin typeface="微软雅黑" panose="020B0503020204020204" pitchFamily="34" charset="-122"/>
                <a:ea typeface="微软雅黑" panose="020B0503020204020204" pitchFamily="34" charset="-122"/>
              </a:rPr>
              <a:t>选择与</a:t>
            </a:r>
            <a:r>
              <a:rPr lang="en-US" altLang="zh-CN" dirty="0">
                <a:latin typeface="微软雅黑" panose="020B0503020204020204" pitchFamily="34" charset="-122"/>
                <a:ea typeface="微软雅黑" panose="020B0503020204020204" pitchFamily="34" charset="-122"/>
              </a:rPr>
              <a:t>gold answer</a:t>
            </a:r>
            <a:r>
              <a:rPr lang="zh-CN" altLang="en-US" dirty="0">
                <a:latin typeface="微软雅黑" panose="020B0503020204020204" pitchFamily="34" charset="-122"/>
                <a:ea typeface="微软雅黑" panose="020B0503020204020204" pitchFamily="34" charset="-122"/>
              </a:rPr>
              <a:t>具有最大</a:t>
            </a:r>
            <a:r>
              <a:rPr lang="en-US" altLang="zh-CN" dirty="0">
                <a:latin typeface="微软雅黑" panose="020B0503020204020204" pitchFamily="34" charset="-122"/>
                <a:ea typeface="微软雅黑" panose="020B0503020204020204" pitchFamily="34" charset="-122"/>
              </a:rPr>
              <a:t>ROUGE-L</a:t>
            </a:r>
            <a:r>
              <a:rPr lang="zh-CN" altLang="en-US" dirty="0">
                <a:latin typeface="微软雅黑" panose="020B0503020204020204" pitchFamily="34" charset="-122"/>
                <a:ea typeface="微软雅黑" panose="020B0503020204020204" pitchFamily="34" charset="-122"/>
              </a:rPr>
              <a:t>值的文本片段作为标准答案</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25583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6667547"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内容提要</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852" y="1617669"/>
            <a:ext cx="9847677" cy="4733604"/>
          </a:xfrm>
          <a:prstGeom prst="rect">
            <a:avLst/>
          </a:prstGeom>
          <a:noFill/>
        </p:spPr>
        <p:txBody>
          <a:bodyPr wrap="square" rtlCol="0">
            <a:spAutoFit/>
          </a:bodyPr>
          <a:lstStyle/>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中期回顾</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实验难点与解决方案</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实验结果与分析</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成果总结</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r>
              <a:rPr lang="zh-CN" altLang="en-US"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rPr>
              <a:t>未来工作的展望</a:t>
            </a:r>
            <a:endParaRPr lang="en-US" altLang="zh-CN" sz="3200" b="1" dirty="0">
              <a:solidFill>
                <a:schemeClr val="bg2">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81000" indent="-381000">
              <a:lnSpc>
                <a:spcPct val="130000"/>
              </a:lnSpc>
              <a:spcBef>
                <a:spcPct val="0"/>
              </a:spcBef>
              <a:buFont typeface="Arial" panose="020B0604020202020204" pitchFamily="34" charset="0"/>
              <a:buChar char="•"/>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spcBef>
                <a:spcPct val="0"/>
              </a:spcBef>
              <a:buNone/>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右箭头 50"/>
          <p:cNvSpPr/>
          <p:nvPr/>
        </p:nvSpPr>
        <p:spPr>
          <a:xfrm>
            <a:off x="6795591" y="7253467"/>
            <a:ext cx="6762797" cy="1619261"/>
          </a:xfrm>
          <a:prstGeom prst="rightArrow">
            <a:avLst/>
          </a:prstGeom>
          <a:solidFill>
            <a:srgbClr val="04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随着越来越多人进入互联网</a:t>
            </a:r>
          </a:p>
        </p:txBody>
      </p:sp>
    </p:spTree>
    <p:extLst>
      <p:ext uri="{BB962C8B-B14F-4D97-AF65-F5344CB8AC3E}">
        <p14:creationId xmlns:p14="http://schemas.microsoft.com/office/powerpoint/2010/main" val="1656455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Bottom)">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8375688"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实验结果与分析</a:t>
            </a:r>
            <a:r>
              <a:rPr lang="en-US" altLang="zh-CN"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实验参数设置</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50EB9BFA-6303-4C17-8C06-047DA7C4CE46}"/>
              </a:ext>
            </a:extLst>
          </p:cNvPr>
          <p:cNvPicPr>
            <a:picLocks noGrp="1" noChangeAspect="1"/>
          </p:cNvPicPr>
          <p:nvPr>
            <p:ph idx="1"/>
          </p:nvPr>
        </p:nvPicPr>
        <p:blipFill>
          <a:blip r:embed="rId3"/>
          <a:stretch>
            <a:fillRect/>
          </a:stretch>
        </p:blipFill>
        <p:spPr>
          <a:xfrm>
            <a:off x="1549717" y="1555274"/>
            <a:ext cx="8890417" cy="4357846"/>
          </a:xfrm>
          <a:prstGeom prst="rect">
            <a:avLst/>
          </a:prstGeom>
        </p:spPr>
      </p:pic>
    </p:spTree>
    <p:extLst>
      <p:ext uri="{BB962C8B-B14F-4D97-AF65-F5344CB8AC3E}">
        <p14:creationId xmlns:p14="http://schemas.microsoft.com/office/powerpoint/2010/main" val="39959494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666712" y="0"/>
            <a:ext cx="8375688" cy="1270000"/>
          </a:xfrm>
          <a:prstGeom prst="rect">
            <a:avLst/>
          </a:prstGeom>
        </p:spPr>
        <p:txBody>
          <a:bodyPr vert="horz" lIns="121920" tIns="60960" rIns="121920" bIns="60960" rtlCol="0" anchor="ctr">
            <a:noAutofit/>
          </a:bodyPr>
          <a:lstStyle/>
          <a:p>
            <a:pPr lvl="0">
              <a:spcBef>
                <a:spcPct val="0"/>
              </a:spcBef>
            </a:pP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实验结果与分析</a:t>
            </a:r>
            <a:r>
              <a:rPr lang="en-US" altLang="zh-CN"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a:t>
            </a:r>
            <a:r>
              <a:rPr lang="zh-CN" altLang="en-US" sz="4265" kern="0" dirty="0">
                <a:gradFill>
                  <a:gsLst>
                    <a:gs pos="0">
                      <a:schemeClr val="tx1"/>
                    </a:gs>
                    <a:gs pos="86000">
                      <a:schemeClr val="tx1"/>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词向量维度</a:t>
            </a:r>
            <a:endParaRPr lang="zh-CN" altLang="en-US" sz="4265" dirty="0">
              <a:solidFill>
                <a:schemeClr val="bg1">
                  <a:lumMod val="95000"/>
                </a:schemeClr>
              </a:solidFill>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593852" y="476254"/>
            <a:ext cx="1187704" cy="381004"/>
          </a:xfrm>
          <a:prstGeom prst="rect">
            <a:avLst/>
          </a:prstGeom>
          <a:solidFill>
            <a:srgbClr val="04AED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761963" y="1333486"/>
            <a:ext cx="6000792" cy="211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内容占位符 5">
            <a:extLst>
              <a:ext uri="{FF2B5EF4-FFF2-40B4-BE49-F238E27FC236}">
                <a16:creationId xmlns:a16="http://schemas.microsoft.com/office/drawing/2014/main" id="{553E5015-698B-402C-9486-393D03B256EE}"/>
              </a:ext>
            </a:extLst>
          </p:cNvPr>
          <p:cNvPicPr>
            <a:picLocks noGrp="1" noChangeAspect="1"/>
          </p:cNvPicPr>
          <p:nvPr>
            <p:ph idx="1"/>
          </p:nvPr>
        </p:nvPicPr>
        <p:blipFill>
          <a:blip r:embed="rId3"/>
          <a:stretch>
            <a:fillRect/>
          </a:stretch>
        </p:blipFill>
        <p:spPr>
          <a:xfrm>
            <a:off x="6155056" y="1458937"/>
            <a:ext cx="5361572" cy="2386488"/>
          </a:xfrm>
          <a:prstGeom prst="rect">
            <a:avLst/>
          </a:prstGeom>
        </p:spPr>
      </p:pic>
      <p:pic>
        <p:nvPicPr>
          <p:cNvPr id="7" name="图片 6">
            <a:extLst>
              <a:ext uri="{FF2B5EF4-FFF2-40B4-BE49-F238E27FC236}">
                <a16:creationId xmlns:a16="http://schemas.microsoft.com/office/drawing/2014/main" id="{5D4F451F-6C28-402A-9497-65840A4CC252}"/>
              </a:ext>
            </a:extLst>
          </p:cNvPr>
          <p:cNvPicPr>
            <a:picLocks noChangeAspect="1"/>
          </p:cNvPicPr>
          <p:nvPr/>
        </p:nvPicPr>
        <p:blipFill>
          <a:blip r:embed="rId4"/>
          <a:stretch>
            <a:fillRect/>
          </a:stretch>
        </p:blipFill>
        <p:spPr>
          <a:xfrm>
            <a:off x="6155056" y="4034362"/>
            <a:ext cx="5361572" cy="2346961"/>
          </a:xfrm>
          <a:prstGeom prst="rect">
            <a:avLst/>
          </a:prstGeom>
        </p:spPr>
      </p:pic>
      <p:sp>
        <p:nvSpPr>
          <p:cNvPr id="11" name="内容占位符 2">
            <a:extLst>
              <a:ext uri="{FF2B5EF4-FFF2-40B4-BE49-F238E27FC236}">
                <a16:creationId xmlns:a16="http://schemas.microsoft.com/office/drawing/2014/main" id="{7868408B-A6A5-4AF4-8E65-C27A01365AAC}"/>
              </a:ext>
            </a:extLst>
          </p:cNvPr>
          <p:cNvSpPr txBox="1">
            <a:spLocks/>
          </p:cNvSpPr>
          <p:nvPr/>
        </p:nvSpPr>
        <p:spPr>
          <a:xfrm>
            <a:off x="382232" y="1586071"/>
            <a:ext cx="4789208"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000"/>
              </a:lnSpc>
            </a:pPr>
            <a:r>
              <a:rPr lang="en-US" altLang="zh-CN" dirty="0" err="1">
                <a:latin typeface="微软雅黑" panose="020B0503020204020204" pitchFamily="34" charset="-122"/>
                <a:ea typeface="微软雅黑" panose="020B0503020204020204" pitchFamily="34" charset="-122"/>
              </a:rPr>
              <a:t>SQuAD</a:t>
            </a:r>
            <a:r>
              <a:rPr lang="zh-CN" altLang="en-US" dirty="0">
                <a:latin typeface="微软雅黑" panose="020B0503020204020204" pitchFamily="34" charset="-122"/>
                <a:ea typeface="微软雅黑" panose="020B0503020204020204" pitchFamily="34" charset="-122"/>
              </a:rPr>
              <a:t>测试结果</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pPr marL="457200" lvl="1" indent="0">
              <a:buFont typeface="Arial" panose="020B0604020202020204" pitchFamily="34" charset="0"/>
              <a:buNone/>
            </a:pPr>
            <a:endParaRPr lang="en-US" altLang="zh-CN" u="sng"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MS-MARCO</a:t>
            </a:r>
            <a:r>
              <a:rPr lang="zh-CN" altLang="en-US" dirty="0">
                <a:latin typeface="微软雅黑" panose="020B0503020204020204" pitchFamily="34" charset="-122"/>
                <a:ea typeface="微软雅黑" panose="020B0503020204020204" pitchFamily="34" charset="-122"/>
              </a:rPr>
              <a:t>测试结果</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2902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1634</Words>
  <Application>Microsoft Office PowerPoint</Application>
  <PresentationFormat>宽屏</PresentationFormat>
  <Paragraphs>181</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微软雅黑</vt:lpstr>
      <vt:lpstr>Arial</vt:lpstr>
      <vt:lpstr>Cambria Math</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 Zhou</dc:creator>
  <cp:lastModifiedBy>Jianyu Zhou</cp:lastModifiedBy>
  <cp:revision>143</cp:revision>
  <dcterms:created xsi:type="dcterms:W3CDTF">2017-06-10T05:59:25Z</dcterms:created>
  <dcterms:modified xsi:type="dcterms:W3CDTF">2017-06-10T08:40:02Z</dcterms:modified>
</cp:coreProperties>
</file>