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1" r:id="rId4"/>
    <p:sldId id="281" r:id="rId5"/>
    <p:sldId id="283" r:id="rId6"/>
    <p:sldId id="284" r:id="rId7"/>
    <p:sldId id="285" r:id="rId8"/>
    <p:sldId id="257" r:id="rId9"/>
    <p:sldId id="289" r:id="rId10"/>
    <p:sldId id="287" r:id="rId11"/>
    <p:sldId id="288" r:id="rId12"/>
    <p:sldId id="290" r:id="rId13"/>
    <p:sldId id="291" r:id="rId14"/>
    <p:sldId id="293" r:id="rId15"/>
    <p:sldId id="294" r:id="rId16"/>
    <p:sldId id="295" r:id="rId17"/>
    <p:sldId id="292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277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0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5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0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95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0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1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4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1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3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1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8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5" y="345862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</a:t>
            </a:r>
            <a:r>
              <a:rPr lang="zh-CN" altLang="en-US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中期</a:t>
            </a:r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报告</a:t>
            </a:r>
            <a:endParaRPr lang="zh-CN" altLang="en-US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1379594" y="1157730"/>
            <a:ext cx="10369448" cy="2310285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638311" y="1614883"/>
            <a:ext cx="10011760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基于双向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</a:t>
            </a:r>
            <a:endParaRPr lang="en-US" altLang="zh-CN" sz="4265" spc="40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答案抽取方法研究</a:t>
            </a:r>
            <a:endParaRPr lang="zh-CN" altLang="en-US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0359806" y="3019883"/>
            <a:ext cx="430343" cy="371194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 flipV="1">
            <a:off x="1887982" y="3044036"/>
            <a:ext cx="8373618" cy="45719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93852" y="1625456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  <a:p>
            <a:pPr marL="457200" lvl="1" indent="0"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中文命名实体识别（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Stanford-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填空式疑问句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73780" y="1270000"/>
            <a:ext cx="8534400" cy="4495800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Word2id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6689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666712" y="1514619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字符编码层（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Character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词语编码层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词组编码层（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Phrase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Flow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模型层（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Layer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Character and word embedding Layer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context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Phrase embedding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 Flow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𝑆𝑖𝑚𝑖𝑙𝑎𝑟𝑖𝑡𝑦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𝑀𝑎𝑡𝑟𝑖𝑥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b="0" dirty="0" smtClean="0"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𝑜𝑚𝑏𝑖𝑛𝑒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Modeling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Layer: 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Training</a:t>
                </a:r>
              </a:p>
              <a:p>
                <a:pPr lvl="1"/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12" y="1399089"/>
            <a:ext cx="8440342" cy="4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914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  <a:p>
            <a:pPr lvl="1"/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Match-LSTM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Pointer Net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BiDAF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attention 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6194"/>
              </p:ext>
            </p:extLst>
          </p:nvPr>
        </p:nvGraphicFramePr>
        <p:xfrm>
          <a:off x="6253018" y="1721556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Exact</a:t>
                      </a:r>
                      <a:r>
                        <a:rPr lang="en-US" altLang="zh-CN" baseline="0" dirty="0" smtClean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r>
                        <a:rPr lang="en-US" altLang="zh-CN" baseline="0" dirty="0" smtClean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39259"/>
              </p:ext>
            </p:extLst>
          </p:nvPr>
        </p:nvGraphicFramePr>
        <p:xfrm>
          <a:off x="6179974" y="3851671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Exact</a:t>
                      </a:r>
                      <a:r>
                        <a:rPr lang="en-US" altLang="zh-CN" baseline="0" dirty="0" smtClean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r>
                        <a:rPr lang="en-US" altLang="zh-CN" baseline="0" dirty="0" smtClean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77.696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与理想实验结果仍有较大差距，主要问题可能出在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，仍在探索中。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层目前使用的是经过预训练的词向量</a:t>
            </a:r>
            <a:r>
              <a:rPr lang="en-US" altLang="zh-CN" dirty="0" err="1" smtClean="0"/>
              <a:t>GloVe</a:t>
            </a:r>
            <a:r>
              <a:rPr lang="en-US" altLang="zh-CN" dirty="0" smtClean="0"/>
              <a:t>(Pennington </a:t>
            </a:r>
            <a:r>
              <a:rPr lang="en-US" altLang="zh-CN" dirty="0"/>
              <a:t>et al., </a:t>
            </a:r>
            <a:r>
              <a:rPr lang="en-US" altLang="zh-CN" dirty="0" smtClean="0"/>
              <a:t>2014)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但应用到中文数据时需自己构造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7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545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前期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工作总结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完成了数据采集和预处理工作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数据并生成伪中文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周时间，编写代码总计约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完成核心算法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172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后期工作安排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embedding layer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实现当前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下基于翻译的中文问答系统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对上述两种方法在现有数据集上进行评测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情况收集其他领域中文问答数据（法律、金融、计算机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撰写毕业论文，准备答辩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Minjoon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Seo</a:t>
            </a:r>
            <a:r>
              <a:rPr lang="en-US" altLang="zh-CN" sz="2400" b="1" dirty="0" smtClean="0"/>
              <a:t>., </a:t>
            </a:r>
            <a:r>
              <a:rPr lang="en-US" altLang="zh-CN" sz="2400" b="1" dirty="0" err="1" smtClean="0"/>
              <a:t>Aniruddha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Kembhavi</a:t>
            </a:r>
            <a:r>
              <a:rPr lang="en-US" altLang="zh-CN" sz="2400" b="1" dirty="0" smtClean="0"/>
              <a:t>, et al.16]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Bi-directional Attention Flow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for Machine Comprehension.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/>
              <a:t>Pranav </a:t>
            </a:r>
            <a:r>
              <a:rPr lang="en-US" altLang="zh-CN" sz="2400" b="1" dirty="0" err="1"/>
              <a:t>Rajpurkar</a:t>
            </a:r>
            <a:r>
              <a:rPr lang="en-US" altLang="zh-CN" sz="2400" b="1" dirty="0"/>
              <a:t>., et al</a:t>
            </a:r>
            <a:r>
              <a:rPr lang="en-US" altLang="zh-CN" sz="2400" b="1" dirty="0" smtClean="0"/>
              <a:t>. 15]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SQuAD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: 100,000+ Questions for Machine Comprehension of Text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[Ting Liu., et al. 15]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Generating and Exploiting Large-scale Pseudo Training Data for Zero Pronoun Resolution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Shuohang</a:t>
            </a:r>
            <a:r>
              <a:rPr lang="en-US" altLang="zh-CN" sz="2400" b="1" dirty="0" smtClean="0"/>
              <a:t> Wang.,&amp; Jing Jiang]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Machine Comprehension Using Match-LSTM and Answer Pointer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工作流程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640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文本抽取、问题构造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文本长度过滤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主题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提取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BIDAF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611174"/>
            <a:ext cx="1512917" cy="909707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维基、百度百科知识库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4129743"/>
            <a:ext cx="324036" cy="43572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553574" y="3110032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数据采集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训练网络模型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597074" y="5583036"/>
            <a:ext cx="19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38909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22015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8072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数据采集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1962" y="133348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761962" y="2376214"/>
            <a:ext cx="1532737" cy="113148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百度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百科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明星数据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58207" y="2536199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抽取重要内容</a:t>
            </a:r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5391044" y="2536199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字符转换</a:t>
            </a:r>
            <a:endParaRPr lang="zh-CN" alt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7170676" y="2458902"/>
            <a:ext cx="792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问题生成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 bwMode="auto">
          <a:xfrm>
            <a:off x="8610834" y="2411359"/>
            <a:ext cx="1290547" cy="81213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5391043" y="3624279"/>
            <a:ext cx="1545465" cy="112321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明星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2346139" y="2620354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794411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66619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8034771" y="2569086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889867" y="3018767"/>
            <a:ext cx="329268" cy="57615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63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2500</Words>
  <Application>Microsoft Office PowerPoint</Application>
  <PresentationFormat>宽屏</PresentationFormat>
  <Paragraphs>308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Jianyu Zhou</cp:lastModifiedBy>
  <cp:revision>583</cp:revision>
  <dcterms:created xsi:type="dcterms:W3CDTF">2017-01-09T17:39:00Z</dcterms:created>
  <dcterms:modified xsi:type="dcterms:W3CDTF">2017-04-22T08:34:03Z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