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14" r:id="rId2"/>
    <p:sldId id="415" r:id="rId3"/>
    <p:sldId id="416" r:id="rId4"/>
    <p:sldId id="417" r:id="rId5"/>
    <p:sldId id="418" r:id="rId6"/>
    <p:sldId id="419" r:id="rId7"/>
    <p:sldId id="421" r:id="rId8"/>
    <p:sldId id="445" r:id="rId9"/>
    <p:sldId id="420" r:id="rId10"/>
    <p:sldId id="422" r:id="rId11"/>
    <p:sldId id="423" r:id="rId12"/>
    <p:sldId id="441" r:id="rId13"/>
    <p:sldId id="424" r:id="rId14"/>
    <p:sldId id="425" r:id="rId15"/>
    <p:sldId id="426" r:id="rId16"/>
    <p:sldId id="442" r:id="rId17"/>
    <p:sldId id="427" r:id="rId18"/>
    <p:sldId id="443" r:id="rId19"/>
    <p:sldId id="428" r:id="rId20"/>
    <p:sldId id="429" r:id="rId21"/>
    <p:sldId id="430" r:id="rId22"/>
    <p:sldId id="431" r:id="rId23"/>
    <p:sldId id="432" r:id="rId24"/>
    <p:sldId id="433" r:id="rId25"/>
    <p:sldId id="444" r:id="rId26"/>
    <p:sldId id="434" r:id="rId27"/>
    <p:sldId id="435" r:id="rId28"/>
    <p:sldId id="436" r:id="rId29"/>
    <p:sldId id="438" r:id="rId30"/>
    <p:sldId id="439" r:id="rId31"/>
    <p:sldId id="446" r:id="rId32"/>
    <p:sldId id="440" r:id="rId3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3366"/>
    <a:srgbClr val="99FF33"/>
    <a:srgbClr val="0033CC"/>
    <a:srgbClr val="FFFF00"/>
    <a:srgbClr val="00FF00"/>
    <a:srgbClr val="00005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873" autoAdjust="0"/>
    <p:restoredTop sz="94660"/>
  </p:normalViewPr>
  <p:slideViewPr>
    <p:cSldViewPr>
      <p:cViewPr varScale="1">
        <p:scale>
          <a:sx n="110" d="100"/>
          <a:sy n="110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53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8600" y="9753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6ACEAD-3A71-4FA6-85E8-B432E409AB4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478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BB75787-0D64-4F97-818A-47F8E6BD1EA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914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礼堂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5372100"/>
            <a:ext cx="49276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lin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9144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二校门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CF7"/>
              </a:clrFrom>
              <a:clrTo>
                <a:srgbClr val="FFFC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4950"/>
            <a:ext cx="234950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未标题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>
            <a:lvl1pPr>
              <a:defRPr sz="4400"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248400" cy="838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43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54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06D52-1DA4-457B-821A-4D9BB1CC5CA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587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9113" y="404813"/>
            <a:ext cx="2181225" cy="5864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04813"/>
            <a:ext cx="6392863" cy="5864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2E222-1AE5-4FC2-ABF3-11FE7418C5B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734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8538" y="404813"/>
            <a:ext cx="67818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43D4C-B7F0-4C88-8FC5-6A50AF8892E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158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10318-159A-404D-9D26-1AC6B7EC545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825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F2C7D-8681-4330-90AC-53402D84812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236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773238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773238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B56D6-B75D-44EE-A675-309F31C5F6E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89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FB496-5DFC-449C-8866-BFD7629A18E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19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3943D-5DF0-497B-91FB-7D762D676B4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55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7C8B2-7B6F-4710-93A4-E5AC40C0546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219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C7B82-665D-4AE1-9BAB-6C44B2EC0D4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783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2D3C0-2F85-4B9A-9EA5-501317AA25A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306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E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礼堂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5372100"/>
            <a:ext cx="49276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大页眉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27000"/>
            <a:ext cx="2124075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404813"/>
            <a:ext cx="6781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05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964095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964095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64095"/>
                </a:solidFill>
              </a:defRPr>
            </a:lvl1pPr>
          </a:lstStyle>
          <a:p>
            <a:pPr>
              <a:defRPr/>
            </a:pPr>
            <a:fld id="{C135DDC9-BAAB-446A-B5AF-FD9890D39BA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73238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3" name="Picture 9" descr="line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580063" y="0"/>
            <a:ext cx="2879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3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隶书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隶书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隶书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隶书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隶书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隶书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隶书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32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10000"/>
        <a:buChar char="•"/>
        <a:defRPr sz="2800" b="1">
          <a:solidFill>
            <a:schemeClr val="accent2"/>
          </a:solidFill>
          <a:latin typeface="+mn-lt"/>
          <a:ea typeface="仿宋_GB2312" pitchFamily="49" charset="-122"/>
          <a:cs typeface="仿宋_GB231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400" b="1">
          <a:solidFill>
            <a:schemeClr val="accent2"/>
          </a:solidFill>
          <a:latin typeface="+mn-lt"/>
          <a:ea typeface="楷体_GB2312" pitchFamily="49" charset="-122"/>
          <a:cs typeface="楷体_GB231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000" b="1">
          <a:solidFill>
            <a:schemeClr val="accent2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1600" b="1">
          <a:solidFill>
            <a:schemeClr val="accent2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1600" b="1">
          <a:solidFill>
            <a:schemeClr val="accent2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1600" b="1">
          <a:solidFill>
            <a:schemeClr val="accent2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1600" b="1">
          <a:solidFill>
            <a:schemeClr val="accent2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1600" b="1">
          <a:solidFill>
            <a:schemeClr val="accent2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685800" y="4953000"/>
            <a:ext cx="8153400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E2D25E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3200" b="1">
                <a:solidFill>
                  <a:srgbClr val="FF0000"/>
                </a:solidFill>
                <a:ea typeface="方正仿宋简体"/>
                <a:cs typeface="方正仿宋简体"/>
              </a:rPr>
              <a:t>     </a:t>
            </a:r>
            <a:endParaRPr kumimoji="1" lang="zh-CN" altLang="en-US" sz="2400"/>
          </a:p>
        </p:txBody>
      </p:sp>
      <p:sp>
        <p:nvSpPr>
          <p:cNvPr id="307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中文微博文本情绪分析</a:t>
            </a:r>
          </a:p>
        </p:txBody>
      </p:sp>
      <p:sp>
        <p:nvSpPr>
          <p:cNvPr id="307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毕业设计中期报告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96136" y="4437112"/>
            <a:ext cx="2806080" cy="15696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E2D25E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2400" b="1" dirty="0" smtClean="0">
                <a:solidFill>
                  <a:srgbClr val="FF0000"/>
                </a:solidFill>
                <a:ea typeface="方正仿宋简体"/>
                <a:cs typeface="方正仿宋简体"/>
              </a:rPr>
              <a:t>姓名：杨炜炜</a:t>
            </a:r>
            <a:endParaRPr kumimoji="1" lang="en-US" altLang="zh-CN" sz="2400" b="1" dirty="0" smtClean="0">
              <a:solidFill>
                <a:srgbClr val="FF0000"/>
              </a:solidFill>
              <a:ea typeface="方正仿宋简体"/>
              <a:cs typeface="方正仿宋简体"/>
            </a:endParaRPr>
          </a:p>
          <a:p>
            <a:pPr algn="just" eaLnBrk="1" hangingPunct="1"/>
            <a:r>
              <a:rPr kumimoji="1" lang="zh-CN" altLang="en-US" sz="2400" b="1" dirty="0" smtClean="0">
                <a:solidFill>
                  <a:srgbClr val="FF0000"/>
                </a:solidFill>
                <a:ea typeface="方正仿宋简体"/>
                <a:cs typeface="方正仿宋简体"/>
              </a:rPr>
              <a:t>班级：计</a:t>
            </a:r>
            <a:r>
              <a:rPr kumimoji="1" lang="en-US" altLang="zh-CN" sz="2400" b="1" dirty="0" smtClean="0">
                <a:solidFill>
                  <a:srgbClr val="FF0000"/>
                </a:solidFill>
                <a:ea typeface="方正仿宋简体"/>
                <a:cs typeface="方正仿宋简体"/>
              </a:rPr>
              <a:t>93</a:t>
            </a:r>
          </a:p>
          <a:p>
            <a:pPr algn="just" eaLnBrk="1" hangingPunct="1"/>
            <a:r>
              <a:rPr kumimoji="1" lang="zh-CN" altLang="en-US" sz="2400" b="1" dirty="0">
                <a:solidFill>
                  <a:srgbClr val="FF0000"/>
                </a:solidFill>
                <a:ea typeface="方正仿宋简体"/>
                <a:cs typeface="方正仿宋简体"/>
              </a:rPr>
              <a:t>学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方正仿宋简体"/>
                <a:cs typeface="方正仿宋简体"/>
              </a:rPr>
              <a:t>号：</a:t>
            </a:r>
            <a:r>
              <a:rPr kumimoji="1" lang="en-US" altLang="zh-CN" sz="2400" b="1" dirty="0" smtClean="0">
                <a:solidFill>
                  <a:srgbClr val="FF0000"/>
                </a:solidFill>
                <a:ea typeface="方正仿宋简体"/>
                <a:cs typeface="方正仿宋简体"/>
              </a:rPr>
              <a:t>2009011289</a:t>
            </a:r>
          </a:p>
          <a:p>
            <a:pPr algn="just" eaLnBrk="1" hangingPunct="1"/>
            <a:r>
              <a:rPr kumimoji="1" lang="zh-CN" altLang="en-US" sz="2400" b="1" dirty="0">
                <a:solidFill>
                  <a:srgbClr val="FF0000"/>
                </a:solidFill>
                <a:ea typeface="方正仿宋简体"/>
                <a:cs typeface="方正仿宋简体"/>
              </a:rPr>
              <a:t>指导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方正仿宋简体"/>
                <a:cs typeface="方正仿宋简体"/>
              </a:rPr>
              <a:t>教师：徐华     </a:t>
            </a:r>
            <a:endParaRPr kumimoji="1"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数据预处理（续）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字符转换</a:t>
            </a:r>
            <a:endParaRPr lang="en-US" altLang="zh-CN" dirty="0" smtClean="0"/>
          </a:p>
          <a:p>
            <a:pPr lvl="1"/>
            <a:r>
              <a:rPr lang="zh-CN" altLang="en-US" dirty="0"/>
              <a:t>简</a:t>
            </a:r>
            <a:r>
              <a:rPr lang="zh-CN" altLang="en-US" dirty="0" smtClean="0"/>
              <a:t>繁体转换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全角半角符号转换</a:t>
            </a:r>
            <a:endParaRPr lang="en-US" altLang="zh-CN" dirty="0" smtClean="0"/>
          </a:p>
          <a:p>
            <a:r>
              <a:rPr lang="zh-CN" altLang="en-US" dirty="0" smtClean="0"/>
              <a:t>数据标注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由我和实验室助理分别人工标注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由程序自动检测一致性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对不一致的标注结果再次进行人工判定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23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数据预处理</a:t>
            </a:r>
            <a:endParaRPr lang="en-US" altLang="zh-CN" dirty="0" smtClean="0"/>
          </a:p>
          <a:p>
            <a:r>
              <a:rPr lang="zh-CN" altLang="en-US" dirty="0" smtClean="0"/>
              <a:t>特征提取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分类模型训练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已有结果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 bwMode="auto">
          <a:xfrm>
            <a:off x="107504" y="3448311"/>
            <a:ext cx="1221474" cy="85503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语料库</a:t>
            </a:r>
          </a:p>
        </p:txBody>
      </p:sp>
      <p:sp>
        <p:nvSpPr>
          <p:cNvPr id="5" name="流程图: 磁盘 4"/>
          <p:cNvSpPr/>
          <p:nvPr/>
        </p:nvSpPr>
        <p:spPr bwMode="auto">
          <a:xfrm>
            <a:off x="1816363" y="1936143"/>
            <a:ext cx="1293482" cy="905438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ICTCLAS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流程图: 磁盘 5"/>
          <p:cNvSpPr/>
          <p:nvPr/>
        </p:nvSpPr>
        <p:spPr bwMode="auto">
          <a:xfrm>
            <a:off x="1816363" y="4825955"/>
            <a:ext cx="1296144" cy="9073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外部词典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42377" y="3698731"/>
            <a:ext cx="1041454" cy="3541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分词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635896" y="3520318"/>
            <a:ext cx="1440160" cy="711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语义规则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词性过滤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577450" y="3697414"/>
            <a:ext cx="1584176" cy="3555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卡方测试</a:t>
            </a:r>
          </a:p>
        </p:txBody>
      </p:sp>
      <p:sp>
        <p:nvSpPr>
          <p:cNvPr id="10" name="流程图: 磁盘 9"/>
          <p:cNvSpPr/>
          <p:nvPr/>
        </p:nvSpPr>
        <p:spPr bwMode="auto">
          <a:xfrm>
            <a:off x="7740352" y="3432519"/>
            <a:ext cx="1221474" cy="85503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特征集</a:t>
            </a:r>
          </a:p>
        </p:txBody>
      </p:sp>
      <p:sp>
        <p:nvSpPr>
          <p:cNvPr id="11" name="右箭头 10"/>
          <p:cNvSpPr/>
          <p:nvPr/>
        </p:nvSpPr>
        <p:spPr bwMode="auto">
          <a:xfrm>
            <a:off x="1440265" y="3731835"/>
            <a:ext cx="412714" cy="28798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3109845" y="3716043"/>
            <a:ext cx="412714" cy="28798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5122170" y="3731176"/>
            <a:ext cx="412714" cy="28798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7274438" y="3724593"/>
            <a:ext cx="412714" cy="28798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2284415" y="2996952"/>
            <a:ext cx="360040" cy="523366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上箭头 15"/>
          <p:cNvSpPr/>
          <p:nvPr/>
        </p:nvSpPr>
        <p:spPr bwMode="auto">
          <a:xfrm>
            <a:off x="2296585" y="4231334"/>
            <a:ext cx="335699" cy="493810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下箭头 16"/>
          <p:cNvSpPr/>
          <p:nvPr/>
        </p:nvSpPr>
        <p:spPr bwMode="auto">
          <a:xfrm>
            <a:off x="4175956" y="4303343"/>
            <a:ext cx="360040" cy="523366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流程图: 磁盘 17"/>
          <p:cNvSpPr/>
          <p:nvPr/>
        </p:nvSpPr>
        <p:spPr bwMode="auto">
          <a:xfrm>
            <a:off x="3745239" y="4878224"/>
            <a:ext cx="1221474" cy="85503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特征词集</a:t>
            </a:r>
          </a:p>
        </p:txBody>
      </p:sp>
    </p:spTree>
    <p:extLst>
      <p:ext uri="{BB962C8B-B14F-4D97-AF65-F5344CB8AC3E}">
        <p14:creationId xmlns:p14="http://schemas.microsoft.com/office/powerpoint/2010/main" val="8574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外部词典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实验室前期已有词典</a:t>
            </a:r>
            <a:endParaRPr lang="en-US" altLang="zh-CN" dirty="0" smtClean="0"/>
          </a:p>
          <a:p>
            <a:pPr lvl="1"/>
            <a:r>
              <a:rPr lang="zh-CN" altLang="en-US" dirty="0"/>
              <a:t>程度</a:t>
            </a:r>
            <a:r>
              <a:rPr lang="zh-CN" altLang="en-US" dirty="0" smtClean="0"/>
              <a:t>词词典</a:t>
            </a:r>
            <a:endParaRPr lang="en-US" altLang="zh-CN" dirty="0" smtClean="0"/>
          </a:p>
          <a:p>
            <a:pPr lvl="1"/>
            <a:r>
              <a:rPr lang="zh-CN" altLang="en-US" dirty="0"/>
              <a:t>微</a:t>
            </a:r>
            <a:r>
              <a:rPr lang="zh-CN" altLang="en-US" dirty="0" smtClean="0"/>
              <a:t>博表情词典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标点符号词典</a:t>
            </a:r>
            <a:endParaRPr lang="en-US" altLang="zh-CN" dirty="0" smtClean="0"/>
          </a:p>
          <a:p>
            <a:r>
              <a:rPr lang="zh-CN" altLang="en-US" dirty="0" smtClean="0"/>
              <a:t>词性选择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名词，动词，形容词，副词，数词，部分标点等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将试验更多的组合情况</a:t>
            </a:r>
            <a:endParaRPr lang="en-US" altLang="zh-CN" dirty="0" smtClean="0"/>
          </a:p>
        </p:txBody>
      </p:sp>
      <p:sp>
        <p:nvSpPr>
          <p:cNvPr id="4" name="矩形标注 3"/>
          <p:cNvSpPr/>
          <p:nvPr/>
        </p:nvSpPr>
        <p:spPr bwMode="auto">
          <a:xfrm>
            <a:off x="4716016" y="1844824"/>
            <a:ext cx="3096344" cy="720080"/>
          </a:xfrm>
          <a:prstGeom prst="wedgeRectCallout">
            <a:avLst>
              <a:gd name="adj1" fmla="val -60951"/>
              <a:gd name="adj2" fmla="val 529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收集了网络上的部分新词，如坑爹、多点触控等</a:t>
            </a:r>
          </a:p>
        </p:txBody>
      </p:sp>
      <p:sp>
        <p:nvSpPr>
          <p:cNvPr id="5" name="矩形标注 4"/>
          <p:cNvSpPr/>
          <p:nvPr/>
        </p:nvSpPr>
        <p:spPr bwMode="auto">
          <a:xfrm>
            <a:off x="3419872" y="2803265"/>
            <a:ext cx="2736304" cy="360040"/>
          </a:xfrm>
          <a:prstGeom prst="wedgeRectCallout">
            <a:avLst>
              <a:gd name="adj1" fmla="val -66310"/>
              <a:gd name="adj2" fmla="val 385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如及其、完全、充分等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983284"/>
            <a:ext cx="3823510" cy="1957883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 bwMode="auto">
          <a:xfrm>
            <a:off x="3779912" y="3861048"/>
            <a:ext cx="2736304" cy="360040"/>
          </a:xfrm>
          <a:prstGeom prst="wedgeRectCallout">
            <a:avLst>
              <a:gd name="adj1" fmla="val -66310"/>
              <a:gd name="adj2" fmla="val 385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如！、？、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【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、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】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8164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语义规则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对部分词性的序列进行组合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例：如遇到否定词，向后看三个词，若出现形容词则将这些词合并</a:t>
            </a:r>
            <a:endParaRPr lang="en-US" altLang="zh-CN" dirty="0" smtClean="0"/>
          </a:p>
          <a:p>
            <a:r>
              <a:rPr lang="zh-CN" altLang="en-US" dirty="0" smtClean="0"/>
              <a:t>卡方</a:t>
            </a:r>
            <a:r>
              <a:rPr lang="zh-CN" altLang="en-US" dirty="0" smtClean="0"/>
              <a:t>测试（</a:t>
            </a:r>
            <a:r>
              <a:rPr lang="en-US" altLang="zh-CN" dirty="0" err="1" smtClean="0"/>
              <a:t>Weka</a:t>
            </a:r>
            <a:r>
              <a:rPr lang="en-US" altLang="zh-CN" dirty="0" smtClean="0"/>
              <a:t>, Hall et al.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计算词与类别的相关度，靠前的几个词相关度最大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77398" y="4941168"/>
            <a:ext cx="165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不太高兴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75856" y="4941168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不</a:t>
            </a:r>
            <a:r>
              <a:rPr lang="en-US" altLang="zh-CN" sz="2800" dirty="0" smtClean="0"/>
              <a:t>/d  </a:t>
            </a:r>
            <a:r>
              <a:rPr lang="zh-CN" altLang="en-US" sz="2800" dirty="0" smtClean="0"/>
              <a:t>太</a:t>
            </a:r>
            <a:r>
              <a:rPr lang="en-US" altLang="zh-CN" sz="2800" dirty="0" smtClean="0"/>
              <a:t>/d  </a:t>
            </a:r>
            <a:r>
              <a:rPr lang="zh-CN" altLang="en-US" sz="2800" dirty="0" smtClean="0"/>
              <a:t>高兴</a:t>
            </a:r>
            <a:r>
              <a:rPr lang="en-US" altLang="zh-CN" sz="2800" dirty="0" smtClean="0"/>
              <a:t>/a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494116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不太高兴</a:t>
            </a:r>
            <a:r>
              <a:rPr lang="en-US" altLang="zh-CN" sz="2800" dirty="0" smtClean="0"/>
              <a:t>/a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5301208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zh-CN" altLang="en-US" dirty="0" smtClean="0"/>
              <a:t>相关度</a:t>
            </a:r>
            <a:r>
              <a:rPr lang="en-US" altLang="zh-CN" dirty="0" smtClean="0"/>
              <a:t>	</a:t>
            </a:r>
            <a:r>
              <a:rPr lang="zh-CN" altLang="en-US" dirty="0" smtClean="0"/>
              <a:t>编号</a:t>
            </a:r>
            <a:r>
              <a:rPr lang="en-US" altLang="zh-CN" dirty="0" smtClean="0"/>
              <a:t>	</a:t>
            </a:r>
            <a:r>
              <a:rPr lang="zh-CN" altLang="en-US" dirty="0" smtClean="0"/>
              <a:t>词</a:t>
            </a:r>
            <a:endParaRPr lang="en-US" altLang="zh-CN" dirty="0" smtClean="0"/>
          </a:p>
          <a:p>
            <a:r>
              <a:rPr lang="en-US" altLang="zh-CN" dirty="0" smtClean="0"/>
              <a:t>448.1605153          </a:t>
            </a:r>
            <a:r>
              <a:rPr lang="en-US" altLang="zh-CN" dirty="0"/>
              <a:t>96 】/</a:t>
            </a:r>
            <a:r>
              <a:rPr lang="en-US" altLang="zh-CN" dirty="0" err="1" smtClean="0"/>
              <a:t>ww</a:t>
            </a:r>
            <a:endParaRPr lang="en-US" altLang="zh-CN" dirty="0" smtClean="0"/>
          </a:p>
          <a:p>
            <a:r>
              <a:rPr lang="en-US" altLang="zh-CN" dirty="0" smtClean="0"/>
              <a:t>446.2795013          </a:t>
            </a:r>
            <a:r>
              <a:rPr lang="en-US" altLang="zh-CN" dirty="0"/>
              <a:t>93 【/</a:t>
            </a:r>
            <a:r>
              <a:rPr lang="en-US" altLang="zh-CN" dirty="0" err="1" smtClean="0"/>
              <a:t>ww</a:t>
            </a:r>
            <a:endParaRPr lang="en-US" altLang="zh-CN" dirty="0" smtClean="0"/>
          </a:p>
          <a:p>
            <a:r>
              <a:rPr lang="en-US" altLang="zh-CN" dirty="0" smtClean="0"/>
              <a:t>259.8764317         </a:t>
            </a:r>
            <a:r>
              <a:rPr lang="en-US" altLang="zh-CN" dirty="0"/>
              <a:t>824 [</a:t>
            </a:r>
            <a:r>
              <a:rPr lang="zh-CN" altLang="en-US" dirty="0"/>
              <a:t>泪</a:t>
            </a:r>
            <a:r>
              <a:rPr lang="en-US" altLang="zh-CN" dirty="0"/>
              <a:t>]/a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11960" y="5301208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孩子教会我的那些事儿</a:t>
            </a:r>
            <a:r>
              <a:rPr lang="en-US" altLang="zh-CN" dirty="0"/>
              <a:t>】①</a:t>
            </a:r>
            <a:r>
              <a:rPr lang="zh-CN" altLang="en-US" dirty="0"/>
              <a:t>开心就笑，不高兴就放声地哭。</a:t>
            </a:r>
            <a:r>
              <a:rPr lang="zh-CN" altLang="en-US" dirty="0" smtClean="0"/>
              <a:t>②</a:t>
            </a:r>
            <a:r>
              <a:rPr lang="en-US" altLang="zh-CN" dirty="0" smtClean="0"/>
              <a:t>…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5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数据预处理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特征提取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/>
              <a:t>分类模型训练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已有结果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分类模型训练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 bwMode="auto">
          <a:xfrm>
            <a:off x="157138" y="1844824"/>
            <a:ext cx="1714562" cy="64807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原特征词集合</a:t>
            </a:r>
          </a:p>
        </p:txBody>
      </p:sp>
      <p:sp>
        <p:nvSpPr>
          <p:cNvPr id="5" name="流程图: 磁盘 4"/>
          <p:cNvSpPr/>
          <p:nvPr/>
        </p:nvSpPr>
        <p:spPr bwMode="auto">
          <a:xfrm>
            <a:off x="2110825" y="1844824"/>
            <a:ext cx="1785406" cy="64807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新特征词集合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1223628" y="3080179"/>
            <a:ext cx="1296144" cy="720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特征编号映射关系</a:t>
            </a:r>
          </a:p>
        </p:txBody>
      </p:sp>
      <p:sp>
        <p:nvSpPr>
          <p:cNvPr id="7" name="流程图: 磁盘 6"/>
          <p:cNvSpPr/>
          <p:nvPr/>
        </p:nvSpPr>
        <p:spPr bwMode="auto">
          <a:xfrm>
            <a:off x="2772614" y="3080179"/>
            <a:ext cx="1298602" cy="720080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原特征集</a:t>
            </a:r>
          </a:p>
        </p:txBody>
      </p:sp>
      <p:sp>
        <p:nvSpPr>
          <p:cNvPr id="8" name="流程图: 磁盘 7"/>
          <p:cNvSpPr/>
          <p:nvPr/>
        </p:nvSpPr>
        <p:spPr bwMode="auto">
          <a:xfrm>
            <a:off x="2075956" y="4365104"/>
            <a:ext cx="1298602" cy="64807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新特征集</a:t>
            </a:r>
          </a:p>
        </p:txBody>
      </p:sp>
      <p:sp>
        <p:nvSpPr>
          <p:cNvPr id="9" name="流程图: 磁盘 8"/>
          <p:cNvSpPr/>
          <p:nvPr/>
        </p:nvSpPr>
        <p:spPr bwMode="auto">
          <a:xfrm>
            <a:off x="3633438" y="4365104"/>
            <a:ext cx="1298602" cy="64807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标注集</a:t>
            </a:r>
          </a:p>
        </p:txBody>
      </p:sp>
      <p:sp>
        <p:nvSpPr>
          <p:cNvPr id="11" name="流程图: 磁盘 10"/>
          <p:cNvSpPr/>
          <p:nvPr/>
        </p:nvSpPr>
        <p:spPr bwMode="auto">
          <a:xfrm>
            <a:off x="2915001" y="5584795"/>
            <a:ext cx="1298602" cy="62219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数据集</a:t>
            </a:r>
          </a:p>
        </p:txBody>
      </p:sp>
      <p:sp>
        <p:nvSpPr>
          <p:cNvPr id="12" name="流程图: 磁盘 11"/>
          <p:cNvSpPr/>
          <p:nvPr/>
        </p:nvSpPr>
        <p:spPr bwMode="auto">
          <a:xfrm>
            <a:off x="5652120" y="5584795"/>
            <a:ext cx="1298602" cy="62219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训练集</a:t>
            </a:r>
          </a:p>
        </p:txBody>
      </p:sp>
      <p:sp>
        <p:nvSpPr>
          <p:cNvPr id="13" name="流程图: 磁盘 12"/>
          <p:cNvSpPr/>
          <p:nvPr/>
        </p:nvSpPr>
        <p:spPr bwMode="auto">
          <a:xfrm>
            <a:off x="5652120" y="4113076"/>
            <a:ext cx="1298602" cy="64807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测试集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41581" y="5695836"/>
            <a:ext cx="7920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训练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 bwMode="auto">
          <a:xfrm>
            <a:off x="7344308" y="4185084"/>
            <a:ext cx="1512168" cy="50405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分类模型</a:t>
            </a:r>
          </a:p>
        </p:txBody>
      </p:sp>
      <p:sp>
        <p:nvSpPr>
          <p:cNvPr id="17" name="右箭头 16"/>
          <p:cNvSpPr/>
          <p:nvPr/>
        </p:nvSpPr>
        <p:spPr bwMode="auto">
          <a:xfrm rot="2704528">
            <a:off x="1007604" y="2642076"/>
            <a:ext cx="504056" cy="33008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右箭头 17"/>
          <p:cNvSpPr/>
          <p:nvPr/>
        </p:nvSpPr>
        <p:spPr bwMode="auto">
          <a:xfrm rot="7816655">
            <a:off x="2231739" y="2643200"/>
            <a:ext cx="504056" cy="33008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右箭头 18"/>
          <p:cNvSpPr/>
          <p:nvPr/>
        </p:nvSpPr>
        <p:spPr bwMode="auto">
          <a:xfrm rot="2704528">
            <a:off x="1891797" y="3939577"/>
            <a:ext cx="504056" cy="33008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右箭头 19"/>
          <p:cNvSpPr/>
          <p:nvPr/>
        </p:nvSpPr>
        <p:spPr bwMode="auto">
          <a:xfrm rot="7816655">
            <a:off x="2951820" y="3926969"/>
            <a:ext cx="504056" cy="33008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右箭头 22"/>
          <p:cNvSpPr/>
          <p:nvPr/>
        </p:nvSpPr>
        <p:spPr bwMode="auto">
          <a:xfrm rot="2704528">
            <a:off x="2787304" y="5136168"/>
            <a:ext cx="504056" cy="33008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右箭头 23"/>
          <p:cNvSpPr/>
          <p:nvPr/>
        </p:nvSpPr>
        <p:spPr bwMode="auto">
          <a:xfrm rot="7816655">
            <a:off x="3835934" y="5144193"/>
            <a:ext cx="504056" cy="33008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4716016" y="5701318"/>
            <a:ext cx="648072" cy="31997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右箭头 25"/>
          <p:cNvSpPr/>
          <p:nvPr/>
        </p:nvSpPr>
        <p:spPr bwMode="auto">
          <a:xfrm>
            <a:off x="7180550" y="5735906"/>
            <a:ext cx="442755" cy="31997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上箭头 26"/>
          <p:cNvSpPr/>
          <p:nvPr/>
        </p:nvSpPr>
        <p:spPr bwMode="auto">
          <a:xfrm>
            <a:off x="7920372" y="4869160"/>
            <a:ext cx="360040" cy="632103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右箭头 29"/>
          <p:cNvSpPr/>
          <p:nvPr/>
        </p:nvSpPr>
        <p:spPr bwMode="auto">
          <a:xfrm rot="17878548">
            <a:off x="6212986" y="3534688"/>
            <a:ext cx="600841" cy="33008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右箭头 30"/>
          <p:cNvSpPr/>
          <p:nvPr/>
        </p:nvSpPr>
        <p:spPr bwMode="auto">
          <a:xfrm rot="14363309">
            <a:off x="7322884" y="3534547"/>
            <a:ext cx="600841" cy="33008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右箭头 31"/>
          <p:cNvSpPr/>
          <p:nvPr/>
        </p:nvSpPr>
        <p:spPr bwMode="auto">
          <a:xfrm rot="19152508">
            <a:off x="4556409" y="4967073"/>
            <a:ext cx="1220093" cy="33008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6326804" y="2891191"/>
            <a:ext cx="1406613" cy="43204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测试结果</a:t>
            </a:r>
          </a:p>
        </p:txBody>
      </p:sp>
    </p:spTree>
    <p:extLst>
      <p:ext uri="{BB962C8B-B14F-4D97-AF65-F5344CB8AC3E}">
        <p14:creationId xmlns:p14="http://schemas.microsoft.com/office/powerpoint/2010/main" val="263527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分类模型训练（续）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特征编号映射</a:t>
            </a:r>
            <a:endParaRPr lang="en-US" altLang="zh-CN" dirty="0" smtClean="0"/>
          </a:p>
          <a:p>
            <a:r>
              <a:rPr lang="zh-CN" altLang="en-US" dirty="0" smtClean="0"/>
              <a:t>新特征集生成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集生成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集分割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89506"/>
              </p:ext>
            </p:extLst>
          </p:nvPr>
        </p:nvGraphicFramePr>
        <p:xfrm>
          <a:off x="4211960" y="1700808"/>
          <a:ext cx="3456384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128"/>
                <a:gridCol w="1152128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新编号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</a:t>
                      </a:r>
                      <a:r>
                        <a:rPr lang="zh-CN" altLang="en-US" dirty="0" smtClean="0"/>
                        <a:t>泪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11960" y="4121785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92:1 93:1 96:1 240:1 352:1 405:1</a:t>
            </a:r>
          </a:p>
          <a:p>
            <a:r>
              <a:rPr lang="en-US" altLang="zh-CN" dirty="0" smtClean="0"/>
              <a:t>105:1 179:1 325:1 590:1 824:1 903:1</a:t>
            </a:r>
          </a:p>
          <a:p>
            <a:r>
              <a:rPr lang="en-US" altLang="zh-CN" dirty="0" smtClean="0"/>
              <a:t>134:1 342:1 452:1 469:1</a:t>
            </a:r>
          </a:p>
          <a:p>
            <a:r>
              <a:rPr lang="en-US" altLang="zh-CN" dirty="0" smtClean="0"/>
              <a:t>12:1 234:1 345:1 930:1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5570" y="4121785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1:1 2:1</a:t>
            </a:r>
          </a:p>
          <a:p>
            <a:r>
              <a:rPr lang="en-US" altLang="zh-CN" dirty="0" smtClean="0"/>
              <a:t>3:1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09296" y="4121783"/>
            <a:ext cx="4571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+1</a:t>
            </a:r>
          </a:p>
          <a:p>
            <a:r>
              <a:rPr lang="en-US" altLang="zh-CN" dirty="0" smtClean="0"/>
              <a:t>-1</a:t>
            </a:r>
          </a:p>
          <a:p>
            <a:r>
              <a:rPr lang="en-US" altLang="zh-CN" dirty="0" smtClean="0"/>
              <a:t>-1</a:t>
            </a:r>
          </a:p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3635896" y="4783502"/>
            <a:ext cx="3240360" cy="6617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2816" y="3573016"/>
            <a:ext cx="3477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</a:t>
            </a:r>
            <a:r>
              <a:rPr lang="en-US" altLang="zh-CN" dirty="0" smtClean="0"/>
              <a:t>1:1 </a:t>
            </a:r>
            <a:r>
              <a:rPr lang="zh-CN" altLang="en-US" dirty="0" smtClean="0"/>
              <a:t>特征</a:t>
            </a:r>
            <a:r>
              <a:rPr lang="en-US" altLang="zh-CN" dirty="0" smtClean="0"/>
              <a:t>2:1 … </a:t>
            </a:r>
            <a:r>
              <a:rPr lang="zh-CN" altLang="en-US" dirty="0" smtClean="0"/>
              <a:t>特征</a:t>
            </a:r>
            <a:r>
              <a:rPr lang="en-US" altLang="zh-CN" dirty="0" smtClean="0"/>
              <a:t>n:1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96176" y="357469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+1/-1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22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 animBg="1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分类模型训练（续）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628800"/>
            <a:ext cx="8534400" cy="4495800"/>
          </a:xfrm>
        </p:spPr>
        <p:txBody>
          <a:bodyPr/>
          <a:lstStyle/>
          <a:p>
            <a:r>
              <a:rPr lang="zh-CN" altLang="en-US" dirty="0" smtClean="0"/>
              <a:t>分类模型参数</a:t>
            </a:r>
            <a:r>
              <a:rPr lang="zh-CN" altLang="en-US" dirty="0" smtClean="0"/>
              <a:t>调整（</a:t>
            </a:r>
            <a:r>
              <a:rPr lang="en-US" altLang="zh-CN" dirty="0" err="1" smtClean="0"/>
              <a:t>Libsvm</a:t>
            </a:r>
            <a:r>
              <a:rPr lang="en-US" altLang="zh-CN" dirty="0" smtClean="0"/>
              <a:t>, Change et al.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Nu, Threshold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2636912"/>
            <a:ext cx="58326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bestNu</a:t>
            </a:r>
            <a:r>
              <a:rPr lang="en-US" altLang="zh-CN" dirty="0" smtClean="0"/>
              <a:t> </a:t>
            </a:r>
            <a:r>
              <a:rPr lang="zh-CN" altLang="en-US" dirty="0" smtClean="0"/>
              <a:t>← </a:t>
            </a:r>
            <a:r>
              <a:rPr lang="en-US" altLang="zh-CN" dirty="0" smtClean="0"/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bestThresh</a:t>
            </a:r>
            <a:r>
              <a:rPr lang="zh-CN" altLang="en-US" dirty="0" smtClean="0"/>
              <a:t> ← </a:t>
            </a:r>
            <a:r>
              <a:rPr lang="en-US" altLang="zh-CN" dirty="0" smtClean="0"/>
              <a:t>-1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bestResult</a:t>
            </a:r>
            <a:r>
              <a:rPr lang="en-US" altLang="zh-CN" dirty="0" smtClean="0"/>
              <a:t> </a:t>
            </a:r>
            <a:r>
              <a:rPr lang="zh-CN" altLang="en-US" dirty="0"/>
              <a:t>← </a:t>
            </a:r>
            <a:r>
              <a:rPr lang="en-US" altLang="zh-CN" dirty="0" smtClean="0"/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for nu </a:t>
            </a:r>
            <a:r>
              <a:rPr lang="zh-CN" altLang="en-US" dirty="0" smtClean="0"/>
              <a:t>← </a:t>
            </a:r>
            <a:r>
              <a:rPr lang="en-US" altLang="zh-CN" dirty="0" smtClean="0"/>
              <a:t>0.1 to 0.9//step size 0.1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    train(nu)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smtClean="0"/>
              <a:t>   for thresh </a:t>
            </a:r>
            <a:r>
              <a:rPr lang="zh-CN" altLang="en-US" dirty="0" smtClean="0"/>
              <a:t>← </a:t>
            </a:r>
            <a:r>
              <a:rPr lang="en-US" altLang="zh-CN" dirty="0" smtClean="0"/>
              <a:t>-1e-3 to 1e-3//step size 5e-5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smtClean="0"/>
              <a:t>       result </a:t>
            </a:r>
            <a:r>
              <a:rPr lang="zh-CN" altLang="en-US" dirty="0"/>
              <a:t>← </a:t>
            </a:r>
            <a:r>
              <a:rPr lang="en-US" altLang="zh-CN" dirty="0" smtClean="0"/>
              <a:t>test(thresh)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smtClean="0"/>
              <a:t>       if result &gt; </a:t>
            </a:r>
            <a:r>
              <a:rPr lang="en-US" altLang="zh-CN" dirty="0" err="1" smtClean="0"/>
              <a:t>bestResult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bestNu</a:t>
            </a:r>
            <a:r>
              <a:rPr lang="en-US" altLang="zh-CN" dirty="0"/>
              <a:t> </a:t>
            </a:r>
            <a:r>
              <a:rPr lang="zh-CN" altLang="en-US" dirty="0" smtClean="0"/>
              <a:t>← </a:t>
            </a:r>
            <a:r>
              <a:rPr lang="en-US" altLang="zh-CN" dirty="0" smtClean="0"/>
              <a:t>nu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bestThresh</a:t>
            </a:r>
            <a:r>
              <a:rPr lang="en-US" altLang="zh-CN" dirty="0" smtClean="0"/>
              <a:t> </a:t>
            </a:r>
            <a:r>
              <a:rPr lang="zh-CN" altLang="en-US" dirty="0" smtClean="0"/>
              <a:t>← </a:t>
            </a:r>
            <a:r>
              <a:rPr lang="en-US" altLang="zh-CN" dirty="0" smtClean="0"/>
              <a:t>thresh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bestResult</a:t>
            </a:r>
            <a:r>
              <a:rPr lang="en-US" altLang="zh-CN" dirty="0" smtClean="0"/>
              <a:t> </a:t>
            </a:r>
            <a:r>
              <a:rPr lang="zh-CN" altLang="en-US" dirty="0" smtClean="0"/>
              <a:t>← </a:t>
            </a:r>
            <a:r>
              <a:rPr lang="en-US" altLang="zh-CN" dirty="0" smtClean="0"/>
              <a:t>result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train(</a:t>
            </a:r>
            <a:r>
              <a:rPr lang="en-US" altLang="zh-CN" dirty="0" err="1" smtClean="0"/>
              <a:t>bestNu</a:t>
            </a:r>
            <a:r>
              <a:rPr lang="en-US" altLang="zh-CN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write_in_file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bestThresh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27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数据预处理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特征提取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分类模型训练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/>
              <a:t>已有结果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12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工作流程</a:t>
            </a:r>
            <a:endParaRPr lang="en-US" altLang="zh-CN" dirty="0" smtClean="0"/>
          </a:p>
          <a:p>
            <a:r>
              <a:rPr lang="zh-CN" altLang="en-US" dirty="0" smtClean="0"/>
              <a:t>工作进度</a:t>
            </a:r>
            <a:endParaRPr lang="en-US" altLang="zh-CN" dirty="0" smtClean="0"/>
          </a:p>
          <a:p>
            <a:r>
              <a:rPr lang="zh-CN" altLang="en-US" dirty="0" smtClean="0"/>
              <a:t>前期工作总结</a:t>
            </a:r>
            <a:endParaRPr lang="en-US" altLang="zh-CN" dirty="0" smtClean="0"/>
          </a:p>
          <a:p>
            <a:r>
              <a:rPr lang="zh-CN" altLang="en-US" dirty="0" smtClean="0"/>
              <a:t>后期工作安排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3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Baseline</a:t>
            </a:r>
            <a:endParaRPr lang="en-US" altLang="zh-CN" dirty="0"/>
          </a:p>
          <a:p>
            <a:pPr lvl="1"/>
            <a:r>
              <a:rPr lang="zh-CN" altLang="en-US" dirty="0" smtClean="0"/>
              <a:t>无外部词典，无语义规则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词性选择：名词、外来词、数词、量词、动词、形容词、副词、状态词、疑问词、问号、感叹号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无特征降维（即选取所有特征）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SVR</a:t>
            </a:r>
            <a:r>
              <a:rPr lang="zh-CN" altLang="en-US" dirty="0" smtClean="0"/>
              <a:t>分类，分类过程中使用高斯核函数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结果见下页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88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已有结果（续）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628800"/>
            <a:ext cx="8534400" cy="4495800"/>
          </a:xfrm>
        </p:spPr>
        <p:txBody>
          <a:bodyPr/>
          <a:lstStyle/>
          <a:p>
            <a:r>
              <a:rPr lang="zh-CN" altLang="en-US" dirty="0" smtClean="0"/>
              <a:t>单层分类结果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73688"/>
              </p:ext>
            </p:extLst>
          </p:nvPr>
        </p:nvGraphicFramePr>
        <p:xfrm>
          <a:off x="1187624" y="2420888"/>
          <a:ext cx="6505332" cy="38557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300456"/>
                <a:gridCol w="1301219"/>
                <a:gridCol w="1301219"/>
                <a:gridCol w="1301219"/>
                <a:gridCol w="1301219"/>
              </a:tblGrid>
              <a:tr h="246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层数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分类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准确率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召回率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F</a:t>
                      </a:r>
                      <a:r>
                        <a:rPr lang="zh-CN" altLang="en-US" sz="2000" kern="100" dirty="0" smtClean="0">
                          <a:effectLst/>
                        </a:rPr>
                        <a:t>值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第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层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有情绪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0.716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0.594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0.649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68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第</a:t>
                      </a: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层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消极情绪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0.818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0.854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0.836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积极情绪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0.778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0.729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0.753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689">
                <a:tc row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第</a:t>
                      </a: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层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哀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0.782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0.809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0.795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惊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惧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0.580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0.810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0.676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怒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0.615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0.819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0.702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恶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0.709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0.627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0.665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好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0.708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0.633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0.668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乐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0.788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0.839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0.813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49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已有结果（续）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628800"/>
            <a:ext cx="8534400" cy="4495800"/>
          </a:xfrm>
        </p:spPr>
        <p:txBody>
          <a:bodyPr/>
          <a:lstStyle/>
          <a:p>
            <a:r>
              <a:rPr lang="zh-CN" altLang="en-US" dirty="0" smtClean="0"/>
              <a:t>单层分类结果（续）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5413"/>
              </p:ext>
            </p:extLst>
          </p:nvPr>
        </p:nvGraphicFramePr>
        <p:xfrm>
          <a:off x="1475656" y="2132856"/>
          <a:ext cx="6120682" cy="46690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3562"/>
                <a:gridCol w="1224280"/>
                <a:gridCol w="1224280"/>
                <a:gridCol w="1224280"/>
                <a:gridCol w="1224280"/>
              </a:tblGrid>
              <a:tr h="2524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层数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类别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准确率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召回率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</a:rPr>
                        <a:t>F</a:t>
                      </a:r>
                      <a:r>
                        <a:rPr lang="zh-CN" altLang="en-US" sz="1400" kern="100" dirty="0" smtClean="0">
                          <a:effectLst/>
                        </a:rPr>
                        <a:t>值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6002">
                <a:tc rowSpan="1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第</a:t>
                      </a:r>
                      <a:r>
                        <a:rPr lang="en-US" sz="1400" kern="100" dirty="0">
                          <a:effectLst/>
                        </a:rPr>
                        <a:t>4</a:t>
                      </a:r>
                      <a:r>
                        <a:rPr lang="zh-CN" sz="1400" kern="100" dirty="0">
                          <a:effectLst/>
                        </a:rPr>
                        <a:t>层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悲伤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0.855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0.826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0.840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内疚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0.733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0.478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0.579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失望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0.854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0.936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0.893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思念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0.922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0.831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0.874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慌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1.000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0.952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0.976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恐惧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1.000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1.000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1.000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羞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0.933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1.000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0.966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贬责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0.640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0.438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0.520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烦闷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0.786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0.828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0.806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怀疑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0.463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0.76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0.576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憎恶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0.643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0.628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0.635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喜爱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0.691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0.848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0.761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相信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0.280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0.389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0.326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赞扬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祝愿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0.948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0.867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0.905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尊敬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安心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0.803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0.645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0.715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60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快乐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0.908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0.957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0.932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7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已有结果（续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628800"/>
            <a:ext cx="8534400" cy="4495800"/>
          </a:xfrm>
        </p:spPr>
        <p:txBody>
          <a:bodyPr/>
          <a:lstStyle/>
          <a:p>
            <a:r>
              <a:rPr lang="zh-CN" altLang="en-US" dirty="0" smtClean="0"/>
              <a:t>自顶向下分类结果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63135"/>
              </p:ext>
            </p:extLst>
          </p:nvPr>
        </p:nvGraphicFramePr>
        <p:xfrm>
          <a:off x="1547664" y="2420888"/>
          <a:ext cx="6145294" cy="38557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8482"/>
                <a:gridCol w="1229203"/>
                <a:gridCol w="1229203"/>
                <a:gridCol w="1229203"/>
                <a:gridCol w="122920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层数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类别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准确率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召回率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F</a:t>
                      </a:r>
                      <a:r>
                        <a:rPr lang="zh-CN" altLang="en-US" sz="2000" kern="100" dirty="0" smtClean="0">
                          <a:effectLst/>
                        </a:rPr>
                        <a:t>值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第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层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有情绪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0.716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0.594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0.649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第</a:t>
                      </a: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层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消极情绪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0.608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0.528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0.565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积极情绪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0.574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0.446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0.502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第</a:t>
                      </a: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层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哀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0.431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0.360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0.392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惊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惧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0.456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0.621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0.526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怒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0.449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0.486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0.467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恶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0.459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0.384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0.418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好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0.476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0.358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0.408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乐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0.471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0.373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0.416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29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已有结果（续）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628800"/>
            <a:ext cx="8534400" cy="4495800"/>
          </a:xfrm>
        </p:spPr>
        <p:txBody>
          <a:bodyPr/>
          <a:lstStyle/>
          <a:p>
            <a:r>
              <a:rPr lang="zh-CN" altLang="en-US" dirty="0" smtClean="0"/>
              <a:t>自顶向下分类结果（续）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857289"/>
              </p:ext>
            </p:extLst>
          </p:nvPr>
        </p:nvGraphicFramePr>
        <p:xfrm>
          <a:off x="1691680" y="2132856"/>
          <a:ext cx="5832647" cy="466191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65983"/>
                <a:gridCol w="1166666"/>
                <a:gridCol w="1166666"/>
                <a:gridCol w="1166666"/>
                <a:gridCol w="1166666"/>
              </a:tblGrid>
              <a:tr h="2302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层数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类别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准确率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召回率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</a:rPr>
                        <a:t>F</a:t>
                      </a:r>
                      <a:r>
                        <a:rPr lang="zh-CN" altLang="en-US" sz="1400" kern="100" dirty="0" smtClean="0">
                          <a:effectLst/>
                        </a:rPr>
                        <a:t>值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0204">
                <a:tc rowSpan="1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第</a:t>
                      </a:r>
                      <a:r>
                        <a:rPr lang="en-US" sz="1400" kern="100" dirty="0">
                          <a:effectLst/>
                        </a:rPr>
                        <a:t>4</a:t>
                      </a:r>
                      <a:r>
                        <a:rPr lang="zh-CN" sz="1400" kern="100" dirty="0">
                          <a:effectLst/>
                        </a:rPr>
                        <a:t>层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悲伤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0.471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0.279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0.350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内疚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0.200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0.043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0.071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失望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0.383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0.401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0.392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思念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0.426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0.324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0.368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慌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0.591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0.619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0.605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恐惧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0.438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0.609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0.509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羞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0.360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0.643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0.462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贬责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0.452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0.192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0.269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烦闷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0.389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0.371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0.380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怀疑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0.133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0.160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0.145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憎恶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0.410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0.372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0.390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喜爱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0.178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0.101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0.129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相信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0.200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0.056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0.087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赞扬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祝愿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0.588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0.638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0.612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尊敬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安心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0.463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0.329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0.385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0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快乐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0.416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0.338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0.373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30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已有结果（续）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第一层经特征选择后结果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加入外部词典，加入一条语义规则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词性选择与</a:t>
            </a:r>
            <a:r>
              <a:rPr lang="en-US" altLang="zh-CN" dirty="0" smtClean="0"/>
              <a:t>Baseline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选取卡方测试前</a:t>
            </a:r>
            <a:r>
              <a:rPr lang="en-US" altLang="zh-CN" dirty="0" smtClean="0"/>
              <a:t>347</a:t>
            </a:r>
            <a:r>
              <a:rPr lang="zh-CN" altLang="en-US" dirty="0" smtClean="0"/>
              <a:t>个词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SVR</a:t>
            </a:r>
            <a:r>
              <a:rPr lang="zh-CN" altLang="en-US" dirty="0" smtClean="0"/>
              <a:t>分类，核函数为线性核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准确率</a:t>
            </a:r>
            <a:r>
              <a:rPr lang="en-US" altLang="zh-CN" dirty="0" smtClean="0"/>
              <a:t>0.682</a:t>
            </a:r>
            <a:r>
              <a:rPr lang="zh-CN" altLang="en-US" dirty="0" smtClean="0"/>
              <a:t>，召回率</a:t>
            </a:r>
            <a:r>
              <a:rPr lang="en-US" altLang="zh-CN" dirty="0" smtClean="0"/>
              <a:t>0.545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</a:t>
            </a:r>
            <a:r>
              <a:rPr lang="en-US" altLang="zh-CN" dirty="0" smtClean="0"/>
              <a:t>0.605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15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已有结果（续）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个数多的类别能获得比较好的分类效果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目前正在实验更多的特征选择方法，但还未获得较好的效果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54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工作流程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工作进度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/>
              <a:t>前期工作总结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后期工作安排</a:t>
            </a:r>
            <a:endParaRPr lang="zh-CN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前期工作总结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完成了数据的预处理工作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抓取</a:t>
            </a:r>
            <a:r>
              <a:rPr lang="en-US" altLang="zh-CN" dirty="0" smtClean="0"/>
              <a:t>9960</a:t>
            </a:r>
            <a:r>
              <a:rPr lang="zh-CN" altLang="en-US" dirty="0" smtClean="0"/>
              <a:t>条微博并标注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花费</a:t>
            </a:r>
            <a:r>
              <a:rPr lang="en-US" altLang="zh-CN" dirty="0" smtClean="0"/>
              <a:t>3</a:t>
            </a:r>
            <a:r>
              <a:rPr lang="zh-CN" altLang="en-US" dirty="0" smtClean="0"/>
              <a:t>周，编写约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行代码</a:t>
            </a:r>
            <a:endParaRPr lang="en-US" altLang="zh-CN" dirty="0" smtClean="0"/>
          </a:p>
          <a:p>
            <a:r>
              <a:rPr lang="zh-CN" altLang="en-US" dirty="0" smtClean="0"/>
              <a:t>完成了算法分类部分的代码编写</a:t>
            </a:r>
            <a:endParaRPr lang="en-US" altLang="zh-CN" dirty="0" smtClean="0"/>
          </a:p>
          <a:p>
            <a:pPr lvl="1"/>
            <a:r>
              <a:rPr lang="zh-CN" altLang="en-US" dirty="0"/>
              <a:t>花费</a:t>
            </a:r>
            <a:r>
              <a:rPr lang="en-US" altLang="zh-CN" dirty="0" smtClean="0"/>
              <a:t>3</a:t>
            </a:r>
            <a:r>
              <a:rPr lang="zh-CN" altLang="en-US" dirty="0" smtClean="0"/>
              <a:t>周，编写约</a:t>
            </a:r>
            <a:r>
              <a:rPr lang="en-US" altLang="zh-CN" dirty="0" smtClean="0"/>
              <a:t>3400</a:t>
            </a:r>
            <a:r>
              <a:rPr lang="zh-CN" altLang="en-US" smtClean="0"/>
              <a:t>行代码</a:t>
            </a:r>
            <a:endParaRPr lang="en-US" altLang="zh-CN" dirty="0" smtClean="0"/>
          </a:p>
          <a:p>
            <a:r>
              <a:rPr lang="zh-CN" altLang="en-US" dirty="0" smtClean="0"/>
              <a:t>开始了特征提取和优化的工作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花费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周，编写约</a:t>
            </a:r>
            <a:r>
              <a:rPr lang="en-US" altLang="zh-CN" dirty="0" smtClean="0"/>
              <a:t>700</a:t>
            </a:r>
            <a:r>
              <a:rPr lang="zh-CN" altLang="en-US" dirty="0" smtClean="0"/>
              <a:t>行代码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054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工作流程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工作进度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前期工作总结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/>
              <a:t>后期工作安排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0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工作流程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工作进度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前期工作总结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后期工作安排</a:t>
            </a:r>
            <a:endParaRPr lang="zh-CN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后期工作安排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对每一层设计更有效的特征提取方法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对每一层和整体的分类模型进行评测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撰写毕业论文，准备答辩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52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Mark Hall, </a:t>
            </a:r>
            <a:r>
              <a:rPr lang="en-US" altLang="zh-CN" sz="2800" dirty="0" err="1"/>
              <a:t>Eibe</a:t>
            </a:r>
            <a:r>
              <a:rPr lang="en-US" altLang="zh-CN" sz="2800" dirty="0"/>
              <a:t> Frank, Geoffrey Holmes, Bernhard </a:t>
            </a:r>
            <a:r>
              <a:rPr lang="en-US" altLang="zh-CN" sz="2800" dirty="0" err="1"/>
              <a:t>Pfahringer</a:t>
            </a:r>
            <a:r>
              <a:rPr lang="en-US" altLang="zh-CN" sz="2800" dirty="0"/>
              <a:t>, Peter </a:t>
            </a:r>
            <a:r>
              <a:rPr lang="en-US" altLang="zh-CN" sz="2800" dirty="0" err="1"/>
              <a:t>Reutemann</a:t>
            </a:r>
            <a:r>
              <a:rPr lang="en-US" altLang="zh-CN" sz="2800" dirty="0"/>
              <a:t>, Ian H. Witten (2009); The WEKA Data Mining Software: An Update; SIGKDD Explorations, Volume 11, Issue 1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err="1"/>
              <a:t>Chih</a:t>
            </a:r>
            <a:r>
              <a:rPr lang="en-US" altLang="zh-CN" sz="2800" dirty="0"/>
              <a:t>-Chung Chang and </a:t>
            </a:r>
            <a:r>
              <a:rPr lang="en-US" altLang="zh-CN" sz="2800" dirty="0" err="1"/>
              <a:t>Chih</a:t>
            </a:r>
            <a:r>
              <a:rPr lang="en-US" altLang="zh-CN" sz="2800" dirty="0"/>
              <a:t>-Jen Lin, LIBSVM : a library for support vector machines. ACM Transactions on Intelligent Systems and Technology, 2:27:1--27:27, 2011. Software available at http://www.csie.ntu.edu.tw/~cjlin/libsvm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2152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772400" cy="1362075"/>
          </a:xfrm>
        </p:spPr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1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工作流程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 bwMode="auto">
          <a:xfrm>
            <a:off x="827584" y="2924944"/>
            <a:ext cx="258270" cy="413296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7364" y="3373778"/>
            <a:ext cx="1712949" cy="70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去重、标注、删除无关内容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354995" y="4946610"/>
            <a:ext cx="1717957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分词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380816" y="3630596"/>
            <a:ext cx="1512918" cy="3744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特征提取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6926692" y="2161212"/>
            <a:ext cx="1800200" cy="3960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SVR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算法训练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6926692" y="4822820"/>
            <a:ext cx="1800200" cy="6300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评测结果</a:t>
            </a:r>
          </a:p>
        </p:txBody>
      </p:sp>
      <p:sp>
        <p:nvSpPr>
          <p:cNvPr id="10" name="流程图: 磁盘 9"/>
          <p:cNvSpPr/>
          <p:nvPr/>
        </p:nvSpPr>
        <p:spPr bwMode="auto">
          <a:xfrm>
            <a:off x="167379" y="4602206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标注数据集</a:t>
            </a:r>
          </a:p>
        </p:txBody>
      </p:sp>
      <p:sp>
        <p:nvSpPr>
          <p:cNvPr id="11" name="流程图: 磁盘 10"/>
          <p:cNvSpPr/>
          <p:nvPr/>
        </p:nvSpPr>
        <p:spPr bwMode="auto">
          <a:xfrm>
            <a:off x="4718742" y="4629611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测试集</a:t>
            </a:r>
          </a:p>
        </p:txBody>
      </p:sp>
      <p:sp>
        <p:nvSpPr>
          <p:cNvPr id="12" name="流程图: 磁盘 11"/>
          <p:cNvSpPr/>
          <p:nvPr/>
        </p:nvSpPr>
        <p:spPr bwMode="auto">
          <a:xfrm>
            <a:off x="4739079" y="1829713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训练集</a:t>
            </a:r>
          </a:p>
        </p:txBody>
      </p:sp>
      <p:sp>
        <p:nvSpPr>
          <p:cNvPr id="13" name="流程图: 磁盘 12"/>
          <p:cNvSpPr/>
          <p:nvPr/>
        </p:nvSpPr>
        <p:spPr bwMode="auto">
          <a:xfrm>
            <a:off x="2380817" y="1829713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特征数据集</a:t>
            </a:r>
          </a:p>
        </p:txBody>
      </p:sp>
      <p:sp>
        <p:nvSpPr>
          <p:cNvPr id="14" name="流程图: 磁盘 13"/>
          <p:cNvSpPr/>
          <p:nvPr/>
        </p:nvSpPr>
        <p:spPr bwMode="auto">
          <a:xfrm>
            <a:off x="167381" y="1829713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微博文本</a:t>
            </a:r>
          </a:p>
        </p:txBody>
      </p:sp>
      <p:sp>
        <p:nvSpPr>
          <p:cNvPr id="15" name="下箭头 14"/>
          <p:cNvSpPr/>
          <p:nvPr/>
        </p:nvSpPr>
        <p:spPr bwMode="auto">
          <a:xfrm>
            <a:off x="839089" y="4149080"/>
            <a:ext cx="204519" cy="391333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上箭头 15"/>
          <p:cNvSpPr/>
          <p:nvPr/>
        </p:nvSpPr>
        <p:spPr bwMode="auto">
          <a:xfrm>
            <a:off x="2993259" y="4149080"/>
            <a:ext cx="288032" cy="727443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上箭头 16"/>
          <p:cNvSpPr/>
          <p:nvPr/>
        </p:nvSpPr>
        <p:spPr bwMode="auto">
          <a:xfrm>
            <a:off x="2993259" y="2956437"/>
            <a:ext cx="288032" cy="544571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1835696" y="5030410"/>
            <a:ext cx="402523" cy="267469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4205821" y="2220486"/>
            <a:ext cx="416163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右箭头 19"/>
          <p:cNvSpPr/>
          <p:nvPr/>
        </p:nvSpPr>
        <p:spPr bwMode="auto">
          <a:xfrm rot="4207041">
            <a:off x="3661762" y="3644168"/>
            <a:ext cx="1626470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6319411" y="2234140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缺角矩形 21"/>
          <p:cNvSpPr/>
          <p:nvPr/>
        </p:nvSpPr>
        <p:spPr bwMode="auto">
          <a:xfrm>
            <a:off x="7095926" y="3284985"/>
            <a:ext cx="1461732" cy="504056"/>
          </a:xfrm>
          <a:prstGeom prst="plaqu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分类模型</a:t>
            </a:r>
          </a:p>
        </p:txBody>
      </p:sp>
      <p:sp>
        <p:nvSpPr>
          <p:cNvPr id="23" name="下箭头 22"/>
          <p:cNvSpPr/>
          <p:nvPr/>
        </p:nvSpPr>
        <p:spPr bwMode="auto">
          <a:xfrm>
            <a:off x="7664774" y="2636912"/>
            <a:ext cx="324036" cy="56704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6348221" y="5020385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下箭头 24"/>
          <p:cNvSpPr/>
          <p:nvPr/>
        </p:nvSpPr>
        <p:spPr bwMode="auto">
          <a:xfrm>
            <a:off x="7664774" y="3991850"/>
            <a:ext cx="324036" cy="54856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0740" y="1700808"/>
            <a:ext cx="1728192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301562" y="1700808"/>
            <a:ext cx="1810435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653856" y="1700809"/>
            <a:ext cx="4310632" cy="21602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4051" y="5750261"/>
            <a:ext cx="158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数据预处理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7646" y="5765194"/>
            <a:ext cx="158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特征提取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651034" y="4594861"/>
            <a:ext cx="4313453" cy="15555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54176" y="3388930"/>
            <a:ext cx="172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训练分类模型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3328" y="5765194"/>
            <a:ext cx="158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效果分析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24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 animBg="1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工作流程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/>
              <a:t>工作进度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前期工作总结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后期工作安排</a:t>
            </a:r>
            <a:endParaRPr lang="zh-CN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数据预处理</a:t>
            </a:r>
            <a:endParaRPr lang="en-US" altLang="zh-CN" dirty="0" smtClean="0"/>
          </a:p>
          <a:p>
            <a:r>
              <a:rPr lang="zh-CN" altLang="en-US" dirty="0" smtClean="0"/>
              <a:t>特征提取</a:t>
            </a:r>
            <a:endParaRPr lang="en-US" altLang="zh-CN" dirty="0" smtClean="0"/>
          </a:p>
          <a:p>
            <a:r>
              <a:rPr lang="zh-CN" altLang="en-US" dirty="0" smtClean="0"/>
              <a:t>分类模型训练</a:t>
            </a:r>
            <a:endParaRPr lang="en-US" altLang="zh-CN" dirty="0" smtClean="0"/>
          </a:p>
          <a:p>
            <a:r>
              <a:rPr lang="zh-CN" altLang="en-US" dirty="0" smtClean="0"/>
              <a:t>已有结果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27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数据预处理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特征提取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分类模型训练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已有结果</a:t>
            </a:r>
            <a:endParaRPr lang="en-US" altLang="zh-C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7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 bwMode="auto">
          <a:xfrm>
            <a:off x="107504" y="3290614"/>
            <a:ext cx="1512168" cy="720080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原始语料库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3748" y="3450599"/>
            <a:ext cx="17281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删除无关内容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6585" y="3450599"/>
            <a:ext cx="12241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字符转换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3450599"/>
            <a:ext cx="7200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标注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 bwMode="auto">
          <a:xfrm>
            <a:off x="7956376" y="3325760"/>
            <a:ext cx="1044116" cy="64807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标注集</a:t>
            </a:r>
          </a:p>
        </p:txBody>
      </p:sp>
      <p:sp>
        <p:nvSpPr>
          <p:cNvPr id="10" name="流程图: 磁盘 9"/>
          <p:cNvSpPr/>
          <p:nvPr/>
        </p:nvSpPr>
        <p:spPr bwMode="auto">
          <a:xfrm>
            <a:off x="4826595" y="4581222"/>
            <a:ext cx="1044116" cy="64807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语料库</a:t>
            </a:r>
          </a:p>
        </p:txBody>
      </p:sp>
      <p:sp>
        <p:nvSpPr>
          <p:cNvPr id="11" name="右箭头 10"/>
          <p:cNvSpPr/>
          <p:nvPr/>
        </p:nvSpPr>
        <p:spPr bwMode="auto">
          <a:xfrm>
            <a:off x="1691680" y="3534754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4139952" y="3506638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6012160" y="3506638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7380312" y="3483486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5204637" y="4005064"/>
            <a:ext cx="288032" cy="42641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43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数据预处理（续）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数据抓取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共抓取</a:t>
            </a:r>
            <a:r>
              <a:rPr lang="en-US" altLang="zh-CN" dirty="0" smtClean="0"/>
              <a:t>9960</a:t>
            </a:r>
            <a:r>
              <a:rPr lang="zh-CN" altLang="en-US" dirty="0" smtClean="0"/>
              <a:t>条原创微博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发布时间为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</a:t>
            </a:r>
            <a:r>
              <a:rPr lang="en-US" altLang="zh-CN" dirty="0" smtClean="0"/>
              <a:t>15:00-16:30</a:t>
            </a:r>
          </a:p>
          <a:p>
            <a:r>
              <a:rPr lang="zh-CN" altLang="en-US" dirty="0" smtClean="0"/>
              <a:t>删除无关内容</a:t>
            </a:r>
            <a:endParaRPr lang="en-US" altLang="zh-CN" dirty="0" smtClean="0"/>
          </a:p>
          <a:p>
            <a:pPr lvl="1"/>
            <a:r>
              <a:rPr lang="zh-CN" altLang="en-US" dirty="0"/>
              <a:t>短</a:t>
            </a:r>
            <a:r>
              <a:rPr lang="zh-CN" altLang="en-US" dirty="0" smtClean="0"/>
              <a:t>链接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</a:t>
            </a:r>
            <a:r>
              <a:rPr lang="zh-CN" altLang="en-US" dirty="0" smtClean="0"/>
              <a:t>用户名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</a:t>
            </a:r>
            <a:r>
              <a:rPr lang="zh-CN" altLang="en-US" dirty="0" smtClean="0"/>
              <a:t>话题</a:t>
            </a:r>
            <a:r>
              <a:rPr lang="en-US" altLang="zh-CN" dirty="0" smtClean="0"/>
              <a:t>#</a:t>
            </a:r>
          </a:p>
          <a:p>
            <a:pPr lvl="1"/>
            <a:r>
              <a:rPr lang="zh-CN" altLang="en-US" dirty="0" smtClean="0"/>
              <a:t>位置信息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933056"/>
            <a:ext cx="5667375" cy="27432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339752" y="4221088"/>
            <a:ext cx="2448272" cy="648072"/>
            <a:chOff x="2339752" y="4221088"/>
            <a:chExt cx="2448272" cy="648072"/>
          </a:xfrm>
        </p:grpSpPr>
        <p:cxnSp>
          <p:nvCxnSpPr>
            <p:cNvPr id="13" name="直接箭头连接符 12"/>
            <p:cNvCxnSpPr>
              <a:endCxn id="15" idx="1"/>
            </p:cNvCxnSpPr>
            <p:nvPr/>
          </p:nvCxnSpPr>
          <p:spPr bwMode="auto">
            <a:xfrm>
              <a:off x="2339752" y="4221088"/>
              <a:ext cx="1152128" cy="54006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矩形 14"/>
            <p:cNvSpPr/>
            <p:nvPr/>
          </p:nvSpPr>
          <p:spPr bwMode="auto">
            <a:xfrm>
              <a:off x="3491880" y="4653136"/>
              <a:ext cx="1296144" cy="21602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27784" y="4005158"/>
            <a:ext cx="3816424" cy="755990"/>
            <a:chOff x="2339752" y="3465098"/>
            <a:chExt cx="3816424" cy="755990"/>
          </a:xfrm>
        </p:grpSpPr>
        <p:cxnSp>
          <p:nvCxnSpPr>
            <p:cNvPr id="18" name="直接箭头连接符 17"/>
            <p:cNvCxnSpPr>
              <a:endCxn id="19" idx="1"/>
            </p:cNvCxnSpPr>
            <p:nvPr/>
          </p:nvCxnSpPr>
          <p:spPr bwMode="auto">
            <a:xfrm flipV="1">
              <a:off x="2339752" y="3573110"/>
              <a:ext cx="2592288" cy="64797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矩形 18"/>
            <p:cNvSpPr/>
            <p:nvPr/>
          </p:nvSpPr>
          <p:spPr bwMode="auto">
            <a:xfrm>
              <a:off x="4932040" y="3465098"/>
              <a:ext cx="1224136" cy="21602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9752" y="4653136"/>
            <a:ext cx="3240360" cy="651521"/>
            <a:chOff x="1939489" y="3581053"/>
            <a:chExt cx="3240360" cy="651521"/>
          </a:xfrm>
        </p:grpSpPr>
        <p:cxnSp>
          <p:nvCxnSpPr>
            <p:cNvPr id="22" name="直接箭头连接符 21"/>
            <p:cNvCxnSpPr>
              <a:endCxn id="23" idx="1"/>
            </p:cNvCxnSpPr>
            <p:nvPr/>
          </p:nvCxnSpPr>
          <p:spPr bwMode="auto">
            <a:xfrm flipV="1">
              <a:off x="1939489" y="3689065"/>
              <a:ext cx="2808312" cy="54350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矩形 22"/>
            <p:cNvSpPr/>
            <p:nvPr/>
          </p:nvSpPr>
          <p:spPr bwMode="auto">
            <a:xfrm>
              <a:off x="4747801" y="3581053"/>
              <a:ext cx="432048" cy="21602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627784" y="4653136"/>
            <a:ext cx="5040560" cy="1080120"/>
            <a:chOff x="2247770" y="3140968"/>
            <a:chExt cx="5040560" cy="1080120"/>
          </a:xfrm>
        </p:grpSpPr>
        <p:cxnSp>
          <p:nvCxnSpPr>
            <p:cNvPr id="30" name="直接箭头连接符 29"/>
            <p:cNvCxnSpPr>
              <a:endCxn id="31" idx="1"/>
            </p:cNvCxnSpPr>
            <p:nvPr/>
          </p:nvCxnSpPr>
          <p:spPr bwMode="auto">
            <a:xfrm flipV="1">
              <a:off x="2247770" y="3248980"/>
              <a:ext cx="3312368" cy="97210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矩形 30"/>
            <p:cNvSpPr/>
            <p:nvPr/>
          </p:nvSpPr>
          <p:spPr bwMode="auto">
            <a:xfrm>
              <a:off x="5560138" y="3140968"/>
              <a:ext cx="1728192" cy="21602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97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清华">
  <a:themeElements>
    <a:clrScheme name="Tsinghu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singhua">
      <a:majorFont>
        <a:latin typeface="Arial"/>
        <a:ea typeface="隶书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</Template>
  <TotalTime>451</TotalTime>
  <Pages>0</Pages>
  <Words>1265</Words>
  <Characters>0</Characters>
  <Application>Microsoft Office PowerPoint</Application>
  <DocSecurity>0</DocSecurity>
  <PresentationFormat>全屏显示(4:3)</PresentationFormat>
  <Lines>0</Lines>
  <Paragraphs>487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清华</vt:lpstr>
      <vt:lpstr>中文微博文本情绪分析</vt:lpstr>
      <vt:lpstr>内容提要</vt:lpstr>
      <vt:lpstr>内容提要</vt:lpstr>
      <vt:lpstr>工作流程</vt:lpstr>
      <vt:lpstr>内容提要</vt:lpstr>
      <vt:lpstr>工作进度</vt:lpstr>
      <vt:lpstr>工作进度</vt:lpstr>
      <vt:lpstr>数据预处理</vt:lpstr>
      <vt:lpstr>数据预处理（续）</vt:lpstr>
      <vt:lpstr>数据预处理（续）</vt:lpstr>
      <vt:lpstr>工作进度</vt:lpstr>
      <vt:lpstr>特征提取</vt:lpstr>
      <vt:lpstr>特征提取（续）</vt:lpstr>
      <vt:lpstr>特征提取（续）</vt:lpstr>
      <vt:lpstr>工作进度</vt:lpstr>
      <vt:lpstr>分类模型训练</vt:lpstr>
      <vt:lpstr>分类模型训练（续）</vt:lpstr>
      <vt:lpstr>分类模型训练（续）</vt:lpstr>
      <vt:lpstr>工作进度</vt:lpstr>
      <vt:lpstr>已有结果</vt:lpstr>
      <vt:lpstr>已有结果（续）</vt:lpstr>
      <vt:lpstr>已有结果（续）</vt:lpstr>
      <vt:lpstr>已有结果（续）</vt:lpstr>
      <vt:lpstr>已有结果（续）</vt:lpstr>
      <vt:lpstr>已有结果（续）</vt:lpstr>
      <vt:lpstr>已有结果（续）</vt:lpstr>
      <vt:lpstr>内容提要</vt:lpstr>
      <vt:lpstr>前期工作总结</vt:lpstr>
      <vt:lpstr>内容提要</vt:lpstr>
      <vt:lpstr>后期工作安排</vt:lpstr>
      <vt:lpstr>参考资料</vt:lpstr>
      <vt:lpstr>Q&amp;A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中文微博文本情绪分析</dc:title>
  <dc:creator>Yang Weiwei</dc:creator>
  <cp:lastModifiedBy>Yang Weiwei</cp:lastModifiedBy>
  <cp:revision>71</cp:revision>
  <cp:lastPrinted>1899-12-30T00:00:00Z</cp:lastPrinted>
  <dcterms:created xsi:type="dcterms:W3CDTF">2013-04-16T02:37:46Z</dcterms:created>
  <dcterms:modified xsi:type="dcterms:W3CDTF">2013-04-18T01:53:12Z</dcterms:modified>
</cp:coreProperties>
</file>