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1" r:id="rId4"/>
    <p:sldId id="281" r:id="rId5"/>
    <p:sldId id="283" r:id="rId6"/>
    <p:sldId id="284" r:id="rId7"/>
    <p:sldId id="285" r:id="rId8"/>
    <p:sldId id="257" r:id="rId9"/>
    <p:sldId id="289" r:id="rId10"/>
    <p:sldId id="287" r:id="rId11"/>
    <p:sldId id="288" r:id="rId12"/>
    <p:sldId id="290" r:id="rId13"/>
    <p:sldId id="291" r:id="rId14"/>
    <p:sldId id="293" r:id="rId15"/>
    <p:sldId id="294" r:id="rId16"/>
    <p:sldId id="295" r:id="rId17"/>
    <p:sldId id="292" r:id="rId18"/>
    <p:sldId id="297" r:id="rId19"/>
    <p:sldId id="296" r:id="rId20"/>
    <p:sldId id="298" r:id="rId21"/>
    <p:sldId id="299" r:id="rId22"/>
    <p:sldId id="300" r:id="rId23"/>
    <p:sldId id="301" r:id="rId24"/>
    <p:sldId id="302" r:id="rId25"/>
    <p:sldId id="277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D91BB-FD6C-4CF5-B2A4-77732C31BDD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720A2-772D-46D9-AF6B-318EF77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0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0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6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59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02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9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00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95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76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04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1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82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15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74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10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38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9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1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8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7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8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31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3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955"/>
            <a:ext cx="14493241" cy="102220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8541"/>
            <a:ext cx="12192000" cy="702659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635055" y="1025848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20203" y="404664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742761" y="5785867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027909" y="5164683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52675" y="3458620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毕业设计</a:t>
            </a:r>
            <a:r>
              <a:rPr lang="zh-CN" altLang="en-US" sz="36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中期</a:t>
            </a:r>
            <a:r>
              <a:rPr lang="zh-CN" altLang="en-US" sz="36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报告</a:t>
            </a:r>
            <a:endParaRPr lang="zh-CN" altLang="en-US" sz="360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haroni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4157" y="4395852"/>
            <a:ext cx="3830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姓名：周建宇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班级：计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32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号：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2013011326</a:t>
            </a: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指导教师：徐华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1379594" y="1157730"/>
            <a:ext cx="10369448" cy="2310285"/>
          </a:xfrm>
          <a:prstGeom prst="parallelogram">
            <a:avLst>
              <a:gd name="adj" fmla="val 41841"/>
            </a:avLst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1638311" y="1614883"/>
            <a:ext cx="10011760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基于双向</a:t>
            </a:r>
            <a:r>
              <a:rPr lang="en-US" altLang="zh-CN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的中文问题</a:t>
            </a:r>
            <a:endParaRPr lang="en-US" altLang="zh-CN" sz="4265" spc="400" dirty="0" smtClean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答案抽取方法研究</a:t>
            </a:r>
            <a:endParaRPr lang="zh-CN" altLang="en-US" sz="4265" spc="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10359806" y="3019883"/>
            <a:ext cx="430343" cy="371194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平行四边形 32"/>
          <p:cNvSpPr/>
          <p:nvPr/>
        </p:nvSpPr>
        <p:spPr>
          <a:xfrm flipV="1">
            <a:off x="1887982" y="3044036"/>
            <a:ext cx="8373618" cy="45719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2984603" y="5362655"/>
            <a:ext cx="338921" cy="338921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2560628" y="4840213"/>
            <a:ext cx="131948" cy="131948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2746024" y="5136452"/>
            <a:ext cx="210204" cy="210204"/>
          </a:xfrm>
          <a:prstGeom prst="ellipse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预处理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93852" y="1625456"/>
            <a:ext cx="8534400" cy="4495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共爬取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738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位中国明星百度百科数据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7690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16958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</a:p>
          <a:p>
            <a:pPr marL="457200" lvl="1" indent="0"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问题自动生成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中文命名实体识别（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Stanford-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填空式疑问句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0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预处理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473780" y="1270000"/>
            <a:ext cx="8534400" cy="4495800"/>
          </a:xfrm>
        </p:spPr>
        <p:txBody>
          <a:bodyPr>
            <a:normAutofit lnSpcReduction="10000"/>
          </a:bodyPr>
          <a:lstStyle/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Word2id</a:t>
            </a: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6689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666712" y="1514619"/>
            <a:ext cx="8534400" cy="44958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字符编码层（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Character Embedding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词语编码层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词组编码层（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Phrase Embedding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注意流层（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Flow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模型层（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Modeling Layer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13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</a:t>
            </a: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6712" y="1559138"/>
                <a:ext cx="11026524" cy="4495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Character and word embedding Layer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context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𝐽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rase embedding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-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𝐿𝑆𝑇𝑀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-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𝐿𝑆𝑇𝑀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12" y="1559138"/>
                <a:ext cx="11026524" cy="4495800"/>
              </a:xfrm>
              <a:blipFill>
                <a:blip r:embed="rId3"/>
                <a:stretch>
                  <a:fillRect l="-995" t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6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</a:t>
            </a: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Attention Flow Layer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𝑆𝑖𝑚𝑖𝑙𝑎𝑟𝑖𝑡𝑦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𝑀𝑎𝑡𝑟𝑖𝑥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/>
                <a:endParaRPr lang="en-US" altLang="zh-CN" b="0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𝐶𝑜𝑛𝑡𝑒𝑥𝑡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𝑄𝑢𝑒𝑟𝑦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𝐶𝑜𝑛𝑡𝑒𝑥𝑡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b="0" dirty="0" smtClean="0">
                    <a:ea typeface="微软雅黑" panose="020B0503020204020204" pitchFamily="3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𝑜𝑚𝑏𝑖𝑛𝑒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  <a:blipFill>
                <a:blip r:embed="rId3"/>
                <a:stretch>
                  <a:fillRect l="-995" t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2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</a:t>
            </a: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Modeling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-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𝐿𝑆𝑇𝑀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Layer: 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𝑠𝑜𝑓𝑡𝑚𝑎𝑥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Training</a:t>
                </a:r>
              </a:p>
              <a:p>
                <a:pPr lvl="1"/>
                <a:r>
                  <a:rPr lang="en-US" altLang="zh-CN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θ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-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p>
                                </m:sSubSup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12" y="1485986"/>
                <a:ext cx="11026524" cy="4495800"/>
              </a:xfrm>
              <a:blipFill>
                <a:blip r:embed="rId3"/>
                <a:stretch>
                  <a:fillRect l="-995" t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模型训练</a:t>
            </a: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12" y="1399089"/>
            <a:ext cx="8440342" cy="49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914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已有实验结果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</a:p>
          <a:p>
            <a:pPr lvl="1"/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SQuAD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问答数据集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Match-LSTM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Pointer Net</a:t>
            </a: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BiDAF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SQuAD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问答数据集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 attention 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76194"/>
              </p:ext>
            </p:extLst>
          </p:nvPr>
        </p:nvGraphicFramePr>
        <p:xfrm>
          <a:off x="6253018" y="1721556"/>
          <a:ext cx="4202546" cy="14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73">
                  <a:extLst>
                    <a:ext uri="{9D8B030D-6E8A-4147-A177-3AD203B41FA5}">
                      <a16:colId xmlns:a16="http://schemas.microsoft.com/office/drawing/2014/main" val="1869582663"/>
                    </a:ext>
                  </a:extLst>
                </a:gridCol>
                <a:gridCol w="2101273">
                  <a:extLst>
                    <a:ext uri="{9D8B030D-6E8A-4147-A177-3AD203B41FA5}">
                      <a16:colId xmlns:a16="http://schemas.microsoft.com/office/drawing/2014/main" val="1840823197"/>
                    </a:ext>
                  </a:extLst>
                </a:gridCol>
              </a:tblGrid>
              <a:tr h="7836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Exact</a:t>
                      </a:r>
                      <a:r>
                        <a:rPr lang="en-US" altLang="zh-CN" baseline="0" dirty="0" smtClean="0"/>
                        <a:t> Match Score(EM)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r>
                        <a:rPr lang="en-US" altLang="zh-CN" baseline="0" dirty="0" smtClean="0"/>
                        <a:t>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7367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44.505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57.748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116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39259"/>
              </p:ext>
            </p:extLst>
          </p:nvPr>
        </p:nvGraphicFramePr>
        <p:xfrm>
          <a:off x="6179974" y="3851671"/>
          <a:ext cx="4202546" cy="14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73">
                  <a:extLst>
                    <a:ext uri="{9D8B030D-6E8A-4147-A177-3AD203B41FA5}">
                      <a16:colId xmlns:a16="http://schemas.microsoft.com/office/drawing/2014/main" val="1869582663"/>
                    </a:ext>
                  </a:extLst>
                </a:gridCol>
                <a:gridCol w="2101273">
                  <a:extLst>
                    <a:ext uri="{9D8B030D-6E8A-4147-A177-3AD203B41FA5}">
                      <a16:colId xmlns:a16="http://schemas.microsoft.com/office/drawing/2014/main" val="1840823197"/>
                    </a:ext>
                  </a:extLst>
                </a:gridCol>
              </a:tblGrid>
              <a:tr h="7836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Exact</a:t>
                      </a:r>
                      <a:r>
                        <a:rPr lang="en-US" altLang="zh-CN" baseline="0" dirty="0" smtClean="0"/>
                        <a:t> Match Score(EM)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r>
                        <a:rPr lang="en-US" altLang="zh-CN" baseline="0" dirty="0" smtClean="0"/>
                        <a:t>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7367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67.974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77.696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1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25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工作总结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后期工作安排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已有实验结果（续）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与理想实验结果仍有较大差距，主要问题可能出在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，仍在探索中。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层目前使用的是经过预训练的词向量</a:t>
            </a:r>
            <a:r>
              <a:rPr lang="en-US" altLang="zh-CN" dirty="0" err="1" smtClean="0"/>
              <a:t>GloVe</a:t>
            </a:r>
            <a:r>
              <a:rPr lang="en-US" altLang="zh-CN" dirty="0" smtClean="0"/>
              <a:t>(Pennington </a:t>
            </a:r>
            <a:r>
              <a:rPr lang="en-US" altLang="zh-CN" dirty="0"/>
              <a:t>et al., </a:t>
            </a:r>
            <a:r>
              <a:rPr lang="en-US" altLang="zh-CN" dirty="0" smtClean="0"/>
              <a:t>2014)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但应用到中文数据时需自己构造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74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后期工作安排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45450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前期</a:t>
            </a: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工作总结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完成了数据采集和预处理工作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共爬取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738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位中国明星百度百科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数据并生成伪中文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周时间，编写代码总计约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完成核心算法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周时间，编写代码约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8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后期工作安排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1728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后期工作安排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66712" y="1485986"/>
            <a:ext cx="11026524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实现中文的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 embedding layer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 embedding layer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实现当前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下基于翻译的中文问答系统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对上述两种方法在现有数据集上进行评测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情况收集其他领域中文问答数据（法律、金融、计算机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撰写毕业论文，准备答辩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参考文献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433618"/>
            <a:ext cx="121761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Minjoon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Seo</a:t>
            </a:r>
            <a:r>
              <a:rPr lang="en-US" altLang="zh-CN" sz="2400" b="1" dirty="0" smtClean="0"/>
              <a:t>., </a:t>
            </a:r>
            <a:r>
              <a:rPr lang="en-US" altLang="zh-CN" sz="2400" b="1" dirty="0" err="1" smtClean="0"/>
              <a:t>Aniruddha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Kembhavi</a:t>
            </a:r>
            <a:r>
              <a:rPr lang="en-US" altLang="zh-CN" sz="2400" b="1" dirty="0" smtClean="0"/>
              <a:t>, et al.16]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Bi-directional Attention Flow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for Machine Comprehension.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/>
              <a:t>Pranav </a:t>
            </a:r>
            <a:r>
              <a:rPr lang="en-US" altLang="zh-CN" sz="2400" b="1" dirty="0" err="1"/>
              <a:t>Rajpurkar</a:t>
            </a:r>
            <a:r>
              <a:rPr lang="en-US" altLang="zh-CN" sz="2400" b="1" dirty="0"/>
              <a:t>., </a:t>
            </a:r>
            <a:r>
              <a:rPr lang="en-US" altLang="zh-CN" sz="2400" b="1" dirty="0"/>
              <a:t>et </a:t>
            </a:r>
            <a:r>
              <a:rPr lang="en-US" altLang="zh-CN" sz="2400" b="1" dirty="0"/>
              <a:t>al</a:t>
            </a:r>
            <a:r>
              <a:rPr lang="en-US" altLang="zh-CN" sz="2400" b="1" dirty="0" smtClean="0"/>
              <a:t>. </a:t>
            </a:r>
            <a:r>
              <a:rPr lang="en-US" altLang="zh-CN" sz="2400" b="1" dirty="0" smtClean="0"/>
              <a:t>15]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SQuAD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: 100,000+ Questions for Machine Comprehension of Text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smtClean="0"/>
              <a:t>Ting Liu., et al</a:t>
            </a:r>
            <a:r>
              <a:rPr lang="en-US" altLang="zh-CN" sz="2400" b="1" dirty="0" smtClean="0"/>
              <a:t>. 15]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Generating and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Exploiting Large-scale Pseudo Training Data for Zero Pronoun Resolution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Shuohang</a:t>
            </a:r>
            <a:r>
              <a:rPr lang="en-US" altLang="zh-CN" sz="2400" b="1" dirty="0" smtClean="0"/>
              <a:t> Wang.,&amp; Jing Jiang</a:t>
            </a:r>
            <a:r>
              <a:rPr lang="en-US" altLang="zh-CN" sz="2400" b="1" dirty="0" smtClean="0"/>
              <a:t>]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Machine Comprehension Using Match-LSTM and Answer Pointer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5541235"/>
            <a:ext cx="12192000" cy="131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0" y="2657469"/>
            <a:ext cx="12192000" cy="2743219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9720" y="2486020"/>
            <a:ext cx="8953563" cy="1971689"/>
          </a:xfrm>
        </p:spPr>
        <p:txBody>
          <a:bodyPr>
            <a:no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</a:t>
            </a: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提要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工作安排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工作流程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126" y="1494635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1473041" y="2856586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33970" y="3423228"/>
            <a:ext cx="1602179" cy="6407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文本抽取、问题构造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066218" y="4806244"/>
            <a:ext cx="1717957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文本长度过滤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92039" y="3274207"/>
            <a:ext cx="1512918" cy="697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分词及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主题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提取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7637915" y="2020846"/>
            <a:ext cx="1800200" cy="3960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BIDAF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模型训练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37915" y="4682454"/>
            <a:ext cx="1800200" cy="6300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评测结果</a:t>
            </a:r>
          </a:p>
        </p:txBody>
      </p:sp>
      <p:sp>
        <p:nvSpPr>
          <p:cNvPr id="22" name="流程图: 磁盘 21"/>
          <p:cNvSpPr/>
          <p:nvPr/>
        </p:nvSpPr>
        <p:spPr bwMode="auto">
          <a:xfrm>
            <a:off x="878602" y="4611174"/>
            <a:ext cx="1512917" cy="909707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标注数据集</a:t>
            </a:r>
          </a:p>
        </p:txBody>
      </p:sp>
      <p:sp>
        <p:nvSpPr>
          <p:cNvPr id="23" name="流程图: 磁盘 22"/>
          <p:cNvSpPr/>
          <p:nvPr/>
        </p:nvSpPr>
        <p:spPr bwMode="auto">
          <a:xfrm>
            <a:off x="5429965" y="4489245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25" name="流程图: 磁盘 24"/>
          <p:cNvSpPr/>
          <p:nvPr/>
        </p:nvSpPr>
        <p:spPr bwMode="auto">
          <a:xfrm>
            <a:off x="5450302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26" name="流程图: 磁盘 25"/>
          <p:cNvSpPr/>
          <p:nvPr/>
        </p:nvSpPr>
        <p:spPr bwMode="auto">
          <a:xfrm>
            <a:off x="3092040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特征数据集</a:t>
            </a:r>
          </a:p>
        </p:txBody>
      </p:sp>
      <p:sp>
        <p:nvSpPr>
          <p:cNvPr id="27" name="流程图: 磁盘 26"/>
          <p:cNvSpPr/>
          <p:nvPr/>
        </p:nvSpPr>
        <p:spPr bwMode="auto">
          <a:xfrm>
            <a:off x="878604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维基、百度百科知识库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1463423" y="4129743"/>
            <a:ext cx="324036" cy="43572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上箭头 28"/>
          <p:cNvSpPr/>
          <p:nvPr/>
        </p:nvSpPr>
        <p:spPr bwMode="auto">
          <a:xfrm>
            <a:off x="3704482" y="4063936"/>
            <a:ext cx="288032" cy="672221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上箭头 29"/>
          <p:cNvSpPr/>
          <p:nvPr/>
        </p:nvSpPr>
        <p:spPr bwMode="auto">
          <a:xfrm>
            <a:off x="3704482" y="2852076"/>
            <a:ext cx="288032" cy="345798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2546919" y="4890044"/>
            <a:ext cx="402523" cy="26746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4917044" y="2080120"/>
            <a:ext cx="416163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右箭头 32"/>
          <p:cNvSpPr/>
          <p:nvPr/>
        </p:nvSpPr>
        <p:spPr bwMode="auto">
          <a:xfrm rot="4207041">
            <a:off x="4372985" y="3503802"/>
            <a:ext cx="1626470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7030634" y="2093774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缺角矩形 34"/>
          <p:cNvSpPr/>
          <p:nvPr/>
        </p:nvSpPr>
        <p:spPr bwMode="auto">
          <a:xfrm>
            <a:off x="7553574" y="3110032"/>
            <a:ext cx="1968882" cy="504056"/>
          </a:xfrm>
          <a:prstGeom prst="plaqu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阅读理解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36" name="下箭头 35"/>
          <p:cNvSpPr/>
          <p:nvPr/>
        </p:nvSpPr>
        <p:spPr bwMode="auto">
          <a:xfrm>
            <a:off x="8375997" y="2496546"/>
            <a:ext cx="324036" cy="56704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7059444" y="4880019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8375997" y="3851484"/>
            <a:ext cx="324036" cy="54856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61963" y="1560442"/>
            <a:ext cx="1728192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012785" y="1560442"/>
            <a:ext cx="1810435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365079" y="1560443"/>
            <a:ext cx="4310632" cy="2160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835274" y="5609895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数据采集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3098869" y="5624828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</a:rPr>
              <a:t>数据预处理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362257" y="4454495"/>
            <a:ext cx="4313453" cy="1555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5465399" y="3248564"/>
            <a:ext cx="172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训练网络模型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6" name="TextBox 42"/>
          <p:cNvSpPr txBox="1"/>
          <p:nvPr/>
        </p:nvSpPr>
        <p:spPr>
          <a:xfrm>
            <a:off x="6597074" y="5583036"/>
            <a:ext cx="198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效果分析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与优化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21623" y="6260434"/>
            <a:ext cx="1905000" cy="457200"/>
          </a:xfrm>
        </p:spPr>
        <p:txBody>
          <a:bodyPr/>
          <a:lstStyle/>
          <a:p>
            <a:pPr>
              <a:defRPr/>
            </a:pPr>
            <a:fld id="{D0A8AE44-67B5-4D17-BB57-1FB8ED7D73E8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3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工作流程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工作进度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前期工作总结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工作安排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38909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22015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8072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数据采集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1962" y="1333485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 bwMode="auto">
          <a:xfrm>
            <a:off x="761962" y="2376214"/>
            <a:ext cx="1532737" cy="1131484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百度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百科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明星数据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958207" y="2536199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抽取重要内容</a:t>
            </a:r>
            <a:endParaRPr lang="zh-CN" alt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5391044" y="2536199"/>
            <a:ext cx="12241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字符转换</a:t>
            </a:r>
            <a:endParaRPr lang="zh-CN" altLang="en-US" dirty="0"/>
          </a:p>
        </p:txBody>
      </p:sp>
      <p:sp>
        <p:nvSpPr>
          <p:cNvPr id="9" name="TextBox 6"/>
          <p:cNvSpPr txBox="1"/>
          <p:nvPr/>
        </p:nvSpPr>
        <p:spPr>
          <a:xfrm>
            <a:off x="7170676" y="2458902"/>
            <a:ext cx="7920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问题生成</a:t>
            </a:r>
            <a:endParaRPr lang="zh-CN" altLang="en-US" dirty="0"/>
          </a:p>
        </p:txBody>
      </p:sp>
      <p:sp>
        <p:nvSpPr>
          <p:cNvPr id="11" name="流程图: 磁盘 10"/>
          <p:cNvSpPr/>
          <p:nvPr/>
        </p:nvSpPr>
        <p:spPr bwMode="auto">
          <a:xfrm>
            <a:off x="8610834" y="2411359"/>
            <a:ext cx="1290547" cy="81213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标注集</a:t>
            </a:r>
          </a:p>
        </p:txBody>
      </p:sp>
      <p:sp>
        <p:nvSpPr>
          <p:cNvPr id="12" name="流程图: 磁盘 11"/>
          <p:cNvSpPr/>
          <p:nvPr/>
        </p:nvSpPr>
        <p:spPr bwMode="auto">
          <a:xfrm>
            <a:off x="5391043" y="3624279"/>
            <a:ext cx="1545465" cy="112321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明星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语料库</a:t>
            </a:r>
          </a:p>
        </p:txBody>
      </p:sp>
      <p:sp>
        <p:nvSpPr>
          <p:cNvPr id="13" name="右箭头 12"/>
          <p:cNvSpPr/>
          <p:nvPr/>
        </p:nvSpPr>
        <p:spPr bwMode="auto">
          <a:xfrm>
            <a:off x="2346139" y="2620354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4794411" y="2592238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666619" y="2592238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8034771" y="2569086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5889867" y="3018767"/>
            <a:ext cx="329268" cy="576157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工作进度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模型训练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已有实验结果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  <p:extLst>
      <p:ext uri="{BB962C8B-B14F-4D97-AF65-F5344CB8AC3E}">
        <p14:creationId xmlns:p14="http://schemas.microsoft.com/office/powerpoint/2010/main" val="1463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2500</Words>
  <Application>Microsoft Office PowerPoint</Application>
  <PresentationFormat>宽屏</PresentationFormat>
  <Paragraphs>308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Aharoni</vt:lpstr>
      <vt:lpstr>黑体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ZhouJianyu</dc:creator>
  <cp:lastModifiedBy>Jianyu Zhou</cp:lastModifiedBy>
  <cp:revision>582</cp:revision>
  <dcterms:created xsi:type="dcterms:W3CDTF">2017-01-09T17:39:00Z</dcterms:created>
  <dcterms:modified xsi:type="dcterms:W3CDTF">2017-03-29T19:53:20Z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