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61" autoAdjust="0"/>
  </p:normalViewPr>
  <p:slideViewPr>
    <p:cSldViewPr snapToGrid="0" snapToObjects="1">
      <p:cViewPr varScale="1">
        <p:scale>
          <a:sx n="152" d="100"/>
          <a:sy n="152" d="100"/>
        </p:scale>
        <p:origin x="48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Tenured percentage has been increased since 2016 from 40% to 44% in 2021, with 2020 being the highest 45%.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Non-Tenure-line Faculty percentage has been decreased from 60% to 56%, with 2020 being the lowest 55%.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There are still 12% less Tenure-line Faculty than non tenured.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Assistant professor tenure-line proportion dropped from 63% in 2016 to 57% in 2017 and became the lowest across professor ranks. However, the proportion but has been increasing ever since and reached 75% in 2021.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Professor experienced a slight drop from 68% in 2016 to 65% in 2018, but has increased ever since and reached 73% in 2021.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Associate professor has slight increase from 63% in 2016 to 66% in 2019, but dropped to 60% in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White faculties have the most stable tenured proportion – within the 42-48% range.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Asian faculties experienced two dropped in 2018 and 2020 and only has 31-32% tenured proportion. The tenured proportion increased from 31% to 51% in 2021.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Smaller racial groups have below 30% tenured proportions before 2018. However, their tenured proportion has been increasing since 2018 and reached 46-48% in 2021.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Omitted details: - 2017 and 2018 are years that most groups experienced drops except Hispanic faculties. International faculties dropped 7% in 2017 and Black faculties dropped 13% in 2018.</a:t>
            </a:r>
            <a:br/>
            <a:r>
              <a:t>- Hispanic faculties’ tenured proportion has been increasing from 25% in 2016 to 59% in 2020. However, it dropped to 46% and become close to other groups.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International faculties have the lowest tenured proportion of 20% in 2016, but the proportion jumped to 50% in 2018 and 2021.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Hispanic faculties have increased tenured proportion from 33% in 2016 to 59% in 2020, and 55% in 2021, both are the highest among all racial groups in those two years.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Black faculties’ tenured proportion dropped from 50% in 2017 to 20% in 2018, but has been increasing by 7% each year to 44% in 2020 and kept stable at 45% in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Hispanic and White faculties have a consistent gender gap with male faculties have higher tenured proportion than female faculties.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m205k-linli.shinyapps.io/FacultyTenure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FacultyTenureAnalysis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Linli Zhou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How has the proportion of tenure-line (TL) and non-tenure-line (NTL) faculty </a:t>
            </a:r>
            <a:r>
              <a:rPr b="1"/>
              <a:t>changed over time</a:t>
            </a:r>
            <a:r>
              <a:t>?</a:t>
            </a:r>
          </a:p>
          <a:p>
            <a:pPr marL="342900" lvl="0" indent="-342900">
              <a:buAutoNum type="arabicPeriod"/>
            </a:pPr>
            <a:r>
              <a:t>How has the proportion of TL faculty in certain </a:t>
            </a:r>
            <a:r>
              <a:rPr b="1"/>
              <a:t>rank, racial, or sex</a:t>
            </a:r>
            <a:r>
              <a:t> groups changed over time?</a:t>
            </a:r>
          </a:p>
          <a:p>
            <a:pPr marL="342900" lvl="0" indent="-342900">
              <a:buAutoNum type="arabicPeriod"/>
            </a:pPr>
            <a:r>
              <a:t>How has the proportion of TL and NTL faculty changed over time for different </a:t>
            </a:r>
            <a:r>
              <a:rPr b="1"/>
              <a:t>departments</a:t>
            </a:r>
            <a: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Trends</a:t>
            </a:r>
          </a:p>
        </p:txBody>
      </p:sp>
      <p:pic>
        <p:nvPicPr>
          <p:cNvPr id="3" name="Picture 1" descr="FacultyTenureAnalysis_files/figure-pptx/unique%20TvsN%20across%20year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Trends Breakdown: Faculty Rank</a:t>
            </a:r>
          </a:p>
        </p:txBody>
      </p:sp>
      <p:pic>
        <p:nvPicPr>
          <p:cNvPr id="3" name="Picture 1" descr="FacultyTenureAnalysis_files/figure-pptx/tenured%20trend%20by%20rank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Trends Breakdown: Race</a:t>
            </a:r>
          </a:p>
        </p:txBody>
      </p:sp>
      <p:pic>
        <p:nvPicPr>
          <p:cNvPr id="3" name="Picture 1" descr="FacultyTenureAnalysis_files/figure-pptx/facet%20two%20race%20bulk%20group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3843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Trends Breakdown: </a:t>
            </a:r>
            <a:r>
              <a:rPr dirty="0"/>
              <a:t>Legal Sex </a:t>
            </a:r>
            <a:r>
              <a:rPr lang="en-US" dirty="0"/>
              <a:t>&amp; </a:t>
            </a:r>
            <a:r>
              <a:rPr dirty="0"/>
              <a:t>Race</a:t>
            </a:r>
          </a:p>
        </p:txBody>
      </p:sp>
      <p:pic>
        <p:nvPicPr>
          <p:cNvPr id="3" name="Picture 1" descr="FacultyTenureAnalysis_files/figure-pptx/tenured%20trend%20by%20sex%20in%20different%20race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3843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Departments with Significant Changes (2016~2021)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25A85-1DE3-3936-15D1-C0DEB12F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76" y="834195"/>
            <a:ext cx="5787648" cy="38806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732909-1EA4-B757-CBD1-3F046B7AB124}"/>
              </a:ext>
            </a:extLst>
          </p:cNvPr>
          <p:cNvSpPr txBox="1">
            <a:spLocks/>
          </p:cNvSpPr>
          <p:nvPr/>
        </p:nvSpPr>
        <p:spPr>
          <a:xfrm>
            <a:off x="764081" y="4714875"/>
            <a:ext cx="7278848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+mn-lt"/>
              </a:rPr>
              <a:t>Note: An </a:t>
            </a:r>
            <a:r>
              <a:rPr lang="en-US" sz="14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sz="1400" dirty="0">
                <a:latin typeface="+mn-lt"/>
              </a:rPr>
              <a:t> is available to identify trends for each i</a:t>
            </a:r>
            <a:r>
              <a:rPr lang="en-US" sz="1400" dirty="0"/>
              <a:t>ndividual departments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D429B-23E8-1767-1AAA-8A77C2B2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CC5AD-383C-6D12-5084-D7579EC45661}"/>
              </a:ext>
            </a:extLst>
          </p:cNvPr>
          <p:cNvSpPr txBox="1"/>
          <p:nvPr/>
        </p:nvSpPr>
        <p:spPr>
          <a:xfrm>
            <a:off x="176170" y="1149292"/>
            <a:ext cx="8883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Tenure-line (TN) proportion increased 4% from 2016 to 2021, with 2020 being the highest 45%.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 proportion for assistant professor and professor both increased 12% and 5% respectively from 2016 to 2021. However, TN proportion for associate professor decreased 3% during 2016-2021.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international, Hispanic, and black faculties used to have 12-17% less TN proportion than Asian and White faculties in 2016, after increases over the years, their TN proportion are similar in 2021 in a range of 45-51%.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gender gaps of at least 20% difference in TN proportion still exist for White and Hispanic faculties in 2021.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 proportion  of nine departments increased at least 13-40% during 2016-2021, with American Studies increased the most. However, three departments (Econ, Phil, Chem) decreased 11-13</a:t>
            </a:r>
            <a:r>
              <a:rPr lang="en-US"/>
              <a:t>% from 2016 to 2021.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Macintosh PowerPoint</Application>
  <PresentationFormat>On-screen Show (16:9)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FacultyTenureAnalysis</vt:lpstr>
      <vt:lpstr>Research Questions</vt:lpstr>
      <vt:lpstr>Trends</vt:lpstr>
      <vt:lpstr>Trends Breakdown: Faculty Rank</vt:lpstr>
      <vt:lpstr>Trends Breakdown: Race</vt:lpstr>
      <vt:lpstr>Trends Breakdown: Legal Sex &amp; Race</vt:lpstr>
      <vt:lpstr>Departments with Significant Changes (2016~2021)</vt:lpstr>
      <vt:lpstr>Summary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FacultyTenureAnalysis</dc:title>
  <dc:creator>Linli Zhou</dc:creator>
  <cp:keywords/>
  <cp:lastModifiedBy>Zhou, Linli</cp:lastModifiedBy>
  <cp:revision>1</cp:revision>
  <dcterms:created xsi:type="dcterms:W3CDTF">2022-09-08T21:11:00Z</dcterms:created>
  <dcterms:modified xsi:type="dcterms:W3CDTF">2022-09-08T21:45:11Z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authors">
    <vt:lpwstr/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toc-title">
    <vt:lpwstr>Table of contents</vt:lpwstr>
  </property>
</Properties>
</file>