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Tenured percentage has been increased since 2016 from 40% to 44% in 2021, with 2020 being the highest 45%.</a:t>
            </a:r>
          </a:p>
          <a:p>
            <a:pPr lvl="0" indent="0" marL="0">
              <a:buNone/>
            </a:pPr>
          </a:p>
          <a:p>
            <a:pPr lvl="0"/>
            <a:r>
              <a:rPr/>
              <a:t>Non-Tenure-line Faculty percentage has been decreased from 60% to 56%, with 2020 being the lowest 55%.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still 12% less Tenure-line Faculty than non tenured.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Assistant professor tenure-line proportion dropped from 63% in 2016 to 57% in 2017 and became the lowest across professor ranks. However, the proportion but has been increasing ever since and reached 75% in 2021.</a:t>
            </a:r>
          </a:p>
          <a:p>
            <a:pPr lvl="0" indent="0" marL="0">
              <a:buNone/>
            </a:pPr>
          </a:p>
          <a:p>
            <a:pPr lvl="0"/>
            <a:r>
              <a:rPr/>
              <a:t>Professor experienced a slight drop from 68% in 2016 to 65% in 2018, but has increased ever since and reached 73% in 2021.</a:t>
            </a:r>
          </a:p>
          <a:p>
            <a:pPr lvl="0" indent="0" marL="0">
              <a:buNone/>
            </a:pPr>
          </a:p>
          <a:p>
            <a:pPr lvl="0"/>
            <a:r>
              <a:rPr/>
              <a:t>Associate professor has slight increase from 63% in 2016 to 66% in 2019, but dropped to 60% in 2021.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White faculties have the most stable tenured proportion – within the 42-48% range.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Asian faculties experienced two dropped in 2018 and 2020 and only has 31-32% tenured proportion. The tenured proportion increased from 31% to 51% in 2021.</a:t>
            </a:r>
          </a:p>
          <a:p>
            <a:pPr lvl="0" indent="0" marL="0">
              <a:buNone/>
            </a:pPr>
          </a:p>
          <a:p>
            <a:pPr lvl="0"/>
            <a:r>
              <a:rPr/>
              <a:t>Smaller racial groups have below 30% tenured proportions before 2018. However, their tenured proportion has been increasing since 2018 and reached 46-48% in 2021.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Omitted details: - 2017 and 2018 are years that most groups experienced drops except Hispanic faculties. International faculties dropped 7% in 2017 and Black faculties dropped 13% in 2018.</a:t>
            </a:r>
            <a:br/>
            <a:r>
              <a:rPr/>
              <a:t>- Hispanic faculties’ tenured proportion has been increasing from 25% in 2016 to 59% in 2020. However, it dropped to 46% and become close to other groups.</a:t>
            </a:r>
          </a:p>
          <a:p>
            <a:pPr lvl="0" indent="0" marL="0">
              <a:buNone/>
            </a:pPr>
          </a:p>
          <a:p>
            <a:pPr lvl="0"/>
            <a:r>
              <a:rPr/>
              <a:t>International faculties have the lowest tenured proportion of 20% in 2016, but the proportion jumped to 50% in 2018 and 2021.</a:t>
            </a:r>
          </a:p>
          <a:p>
            <a:pPr lvl="0" indent="0" marL="0">
              <a:buNone/>
            </a:pPr>
          </a:p>
          <a:p>
            <a:pPr lvl="0"/>
            <a:r>
              <a:rPr/>
              <a:t>Hispanic faculties have increased tenured proportion from 33% in 2016 to 59% in 2020, and 55% in 2021, both are the highest among all racial groups in those two years.</a:t>
            </a:r>
          </a:p>
          <a:p>
            <a:pPr lvl="0" indent="0" marL="0">
              <a:buNone/>
            </a:pPr>
          </a:p>
          <a:p>
            <a:pPr lvl="0"/>
            <a:r>
              <a:rPr/>
              <a:t>Black faculties’ tenured proportion dropped from 50% in 2017 to 20% in 2018, but has been increasing by 7% each year to 44% in 2020 and kept stable at 45% in 2021.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Hispanic and White faculties have a consistent gender gap with male faculties have higher tenured proportion than female faculties.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FacultyTenureAnalysis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Linli Zhou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ultyTenureAnalysi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ultyTenureAnalysi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How has the proportion of tenure-line (TL) and non-tenure-line (NTL) faculty </a:t>
            </a:r>
            <a:r>
              <a:rPr b="1"/>
              <a:t>changed over time</a:t>
            </a:r>
            <a:r>
              <a:rPr/>
              <a:t>?</a:t>
            </a:r>
          </a:p>
          <a:p>
            <a:pPr lvl="0" indent="-342900" marL="342900">
              <a:buAutoNum type="arabicPeriod"/>
            </a:pPr>
            <a:r>
              <a:rPr/>
              <a:t>How has the proportion of TL faculty in certain </a:t>
            </a:r>
            <a:r>
              <a:rPr b="1"/>
              <a:t>rank, racial, or sex</a:t>
            </a:r>
            <a:r>
              <a:rPr/>
              <a:t> groups changed over time?</a:t>
            </a:r>
          </a:p>
          <a:p>
            <a:pPr lvl="0" indent="-342900" marL="342900">
              <a:buAutoNum type="arabicPeriod"/>
            </a:pPr>
            <a:r>
              <a:rPr/>
              <a:t>How has the proportion of TL and NTL faculty changed over time for different </a:t>
            </a:r>
            <a:r>
              <a:rPr b="1"/>
              <a:t>departments</a:t>
            </a:r>
            <a:r>
              <a:rPr/>
              <a:t>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Historical Trends</a:t>
            </a:r>
          </a:p>
        </p:txBody>
      </p:sp>
      <p:pic>
        <p:nvPicPr>
          <p:cNvPr descr="FacultyTenureAnalysis_files/figure-pptx/unique%20TvsN%20across%20yea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Historical Trends Breakdown: Faculty Rank</a:t>
            </a:r>
          </a:p>
        </p:txBody>
      </p:sp>
      <p:pic>
        <p:nvPicPr>
          <p:cNvPr descr="FacultyTenureAnalysis_files/figure-pptx/tenured%20trend%20by%20rank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Historical Trends Breakdown: Race</a:t>
            </a:r>
          </a:p>
        </p:txBody>
      </p:sp>
      <p:pic>
        <p:nvPicPr>
          <p:cNvPr descr="FacultyTenureAnalysis_files/figure-pptx/facet%20two%20race%20bulk%20grou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3843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Historical Trends Breakdown: Legal Sex in Different Race</a:t>
            </a:r>
          </a:p>
        </p:txBody>
      </p:sp>
      <p:pic>
        <p:nvPicPr>
          <p:cNvPr descr="FacultyTenureAnalysis_files/figure-pptx/tenured%20trend%20by%20sex%20in%20different%20rac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3843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Departmental Tenure Status</a:t>
            </a:r>
          </a:p>
        </p:txBody>
      </p:sp>
      <p:pic>
        <p:nvPicPr>
          <p:cNvPr descr="FacultyTenureAnalysis_files/figure-pptx/function%20trend.de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ultyTenureAnalysi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ultyTenureAnalysi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FacultyTenureAnalysis</dc:title>
  <dc:creator>Linli Zhou</dc:creator>
  <cp:keywords/>
  <dcterms:created xsi:type="dcterms:W3CDTF">2022-09-05T23:36:20Z</dcterms:created>
  <dcterms:modified xsi:type="dcterms:W3CDTF">2022-09-05T23:36:20Z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authors">
    <vt:lpwstr/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toc-title">
    <vt:lpwstr>Table of contents</vt:lpwstr>
  </property>
</Properties>
</file>