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2"/>
    <p:sldId id="263" r:id="rId3"/>
    <p:sldId id="264" r:id="rId4"/>
    <p:sldId id="265" r:id="rId5"/>
    <p:sldId id="266" r:id="rId6"/>
    <p:sldId id="267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5F941-7A01-45BC-B898-0D25FD115F97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80AC5-CD5F-4A71-A833-54E42F4D2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65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C9ED3-D8B4-41E5-8429-572FCBB2AD1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662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报告提交期间：</a:t>
            </a:r>
            <a:r>
              <a:rPr lang="en-US" altLang="zh-CN" dirty="0" smtClean="0"/>
              <a:t>12-27</a:t>
            </a:r>
            <a:r>
              <a:rPr lang="zh-CN" altLang="en-US" dirty="0" smtClean="0"/>
              <a:t>日</a:t>
            </a:r>
            <a:r>
              <a:rPr lang="en-US" altLang="zh-CN" dirty="0" smtClean="0"/>
              <a:t>12</a:t>
            </a:r>
            <a:r>
              <a:rPr lang="zh-CN" altLang="en-US" dirty="0" smtClean="0"/>
              <a:t>点开始至</a:t>
            </a:r>
            <a:r>
              <a:rPr lang="en-US" altLang="zh-CN" dirty="0" smtClean="0"/>
              <a:t>2020-1-6</a:t>
            </a:r>
            <a:r>
              <a:rPr lang="zh-CN" altLang="en-US" dirty="0" smtClean="0"/>
              <a:t>日</a:t>
            </a:r>
            <a:r>
              <a:rPr lang="en-US" altLang="zh-CN" dirty="0" smtClean="0"/>
              <a:t>24</a:t>
            </a:r>
            <a:r>
              <a:rPr lang="zh-CN" altLang="en-US" dirty="0" smtClean="0"/>
              <a:t>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80AC5-CD5F-4A71-A833-54E42F4D201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691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25D8-17A6-414B-8354-B295CD319BF1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1142-E2AB-4BD1-AEC4-15BC572D1B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25D8-17A6-414B-8354-B295CD319BF1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1142-E2AB-4BD1-AEC4-15BC572D1B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25D8-17A6-414B-8354-B295CD319BF1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1142-E2AB-4BD1-AEC4-15BC572D1B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25D8-17A6-414B-8354-B295CD319BF1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1142-E2AB-4BD1-AEC4-15BC572D1B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25D8-17A6-414B-8354-B295CD319BF1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1142-E2AB-4BD1-AEC4-15BC572D1B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25D8-17A6-414B-8354-B295CD319BF1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1142-E2AB-4BD1-AEC4-15BC572D1B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25D8-17A6-414B-8354-B295CD319BF1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1142-E2AB-4BD1-AEC4-15BC572D1B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25D8-17A6-414B-8354-B295CD319BF1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1142-E2AB-4BD1-AEC4-15BC572D1B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25D8-17A6-414B-8354-B295CD319BF1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1142-E2AB-4BD1-AEC4-15BC572D1B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25D8-17A6-414B-8354-B295CD319BF1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1142-E2AB-4BD1-AEC4-15BC572D1B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25D8-17A6-414B-8354-B295CD319BF1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1142-E2AB-4BD1-AEC4-15BC572D1B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325D8-17A6-414B-8354-B295CD319BF1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61142-E2AB-4BD1-AEC4-15BC572D1B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91508"/>
            <a:ext cx="9144000" cy="167456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课程结业报告的说明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31680"/>
            <a:ext cx="9144000" cy="1655762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2800" b="1" dirty="0" smtClean="0">
                <a:solidFill>
                  <a:srgbClr val="7030A0"/>
                </a:solidFill>
              </a:rPr>
              <a:t>2021-10-10</a:t>
            </a:r>
            <a:endParaRPr lang="en-US" altLang="zh-CN" sz="2800" b="1" dirty="0" smtClean="0">
              <a:solidFill>
                <a:srgbClr val="7030A0"/>
              </a:solidFill>
            </a:endParaRPr>
          </a:p>
          <a:p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65816" y="1541124"/>
            <a:ext cx="5260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00B050"/>
                </a:solidFill>
              </a:rPr>
              <a:t>学术道德与学术写作</a:t>
            </a:r>
            <a:r>
              <a:rPr lang="zh-CN" altLang="en-US" sz="3600" b="1" dirty="0" smtClean="0">
                <a:solidFill>
                  <a:srgbClr val="00B050"/>
                </a:solidFill>
              </a:rPr>
              <a:t>规范（通论）</a:t>
            </a:r>
            <a:endParaRPr lang="zh-CN" altLang="en-US" sz="36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图片 307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287" y="0"/>
            <a:ext cx="2017713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8" name="Rectangle 2"/>
          <p:cNvSpPr>
            <a:spLocks noGrp="1" noChangeArrowheads="1"/>
          </p:cNvSpPr>
          <p:nvPr/>
        </p:nvSpPr>
        <p:spPr bwMode="auto">
          <a:xfrm>
            <a:off x="623392" y="-1860"/>
            <a:ext cx="944339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Lucida Sans Unicode" panose="020B0602030504020204" pitchFamily="34" charset="0"/>
              </a:defRPr>
            </a:lvl1pPr>
            <a:lvl2pPr marL="622300" indent="-228600">
              <a:spcBef>
                <a:spcPts val="325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Lucida Sans Unicode" panose="020B0602030504020204" pitchFamily="34" charset="0"/>
              </a:defRPr>
            </a:lvl2pPr>
            <a:lvl3pPr marL="860425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3" panose="050401020108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Lucida Sans Unicode" panose="020B0602030504020204" pitchFamily="34" charset="0"/>
              </a:defRPr>
            </a:lvl3pPr>
            <a:lvl4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3" panose="050401020108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Lucida Sans Unicode" panose="020B0602030504020204" pitchFamily="34" charset="0"/>
              </a:defRPr>
            </a:lvl4pPr>
            <a:lvl5pPr marL="13716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3" panose="050401020108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Lucida Sans Unicode" panose="020B0602030504020204" pitchFamily="34" charset="0"/>
              </a:defRPr>
            </a:lvl5pPr>
            <a:lvl6pPr marL="1828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3" panose="050401020108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Lucida Sans Unicode" panose="020B0602030504020204" pitchFamily="34" charset="0"/>
              </a:defRPr>
            </a:lvl6pPr>
            <a:lvl7pPr marL="2286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3" panose="050401020108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Lucida Sans Unicode" panose="020B0602030504020204" pitchFamily="34" charset="0"/>
              </a:defRPr>
            </a:lvl7pPr>
            <a:lvl8pPr marL="2743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3" panose="050401020108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Lucida Sans Unicode" panose="020B0602030504020204" pitchFamily="34" charset="0"/>
              </a:defRPr>
            </a:lvl8pPr>
            <a:lvl9pPr marL="32004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3" panose="050401020108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001D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考核</a:t>
            </a:r>
            <a:r>
              <a:rPr lang="zh-CN" altLang="en-US" sz="4000" b="1" dirty="0" smtClean="0">
                <a:solidFill>
                  <a:srgbClr val="001D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方式及结业报告</a:t>
            </a:r>
            <a:endParaRPr lang="zh-CN" altLang="en-US" sz="4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11424" y="926356"/>
            <a:ext cx="1094521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rgbClr val="002F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600" dirty="0" smtClean="0">
                <a:solidFill>
                  <a:srgbClr val="002F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</a:t>
            </a:r>
            <a:r>
              <a:rPr lang="zh-CN" altLang="en-US" sz="3600" dirty="0">
                <a:solidFill>
                  <a:srgbClr val="002F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</a:t>
            </a:r>
            <a:r>
              <a:rPr lang="zh-CN" altLang="en-US" sz="3600" dirty="0" smtClean="0">
                <a:solidFill>
                  <a:srgbClr val="002F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600" dirty="0" smtClean="0">
              <a:solidFill>
                <a:srgbClr val="002F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solidFill>
                  <a:srgbClr val="002F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考勤</a:t>
            </a:r>
            <a:r>
              <a:rPr lang="en-US" altLang="zh-CN" sz="3600" dirty="0" smtClean="0">
                <a:solidFill>
                  <a:srgbClr val="002F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en-US" altLang="zh-CN" sz="3600" dirty="0">
                <a:solidFill>
                  <a:srgbClr val="002F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3600" dirty="0">
                <a:solidFill>
                  <a:srgbClr val="002F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，课程</a:t>
            </a:r>
            <a:r>
              <a:rPr lang="zh-CN" altLang="en-US" sz="3600" dirty="0" smtClean="0">
                <a:solidFill>
                  <a:srgbClr val="002F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</a:t>
            </a:r>
            <a:r>
              <a:rPr lang="en-US" altLang="zh-CN" sz="3600" dirty="0" smtClean="0">
                <a:solidFill>
                  <a:srgbClr val="002F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en-US" sz="3600" dirty="0" smtClean="0">
                <a:solidFill>
                  <a:srgbClr val="002F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（小组互评占</a:t>
            </a:r>
            <a:r>
              <a:rPr lang="en-US" altLang="zh-CN" sz="3600" dirty="0" smtClean="0">
                <a:solidFill>
                  <a:srgbClr val="002F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en-US" sz="3600" dirty="0" smtClean="0">
                <a:solidFill>
                  <a:srgbClr val="002F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endParaRPr lang="en-US" altLang="zh-CN" sz="3600" dirty="0" smtClean="0">
              <a:solidFill>
                <a:srgbClr val="002F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结业报告</a:t>
            </a:r>
            <a:r>
              <a:rPr lang="en-US" altLang="zh-CN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 </a:t>
            </a:r>
            <a:endParaRPr lang="en-US" altLang="zh-CN" sz="3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rgbClr val="002F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600" dirty="0" smtClean="0">
                <a:solidFill>
                  <a:srgbClr val="002F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</a:t>
            </a:r>
            <a:r>
              <a:rPr lang="zh-CN" altLang="en-US" sz="3600" dirty="0">
                <a:solidFill>
                  <a:srgbClr val="002F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和报告内容应严格遵守学术规范，严禁抄袭。 凡违背科研诚信</a:t>
            </a:r>
            <a:r>
              <a:rPr lang="zh-CN" altLang="en-US" sz="3600" dirty="0" smtClean="0">
                <a:solidFill>
                  <a:srgbClr val="002F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者，一经查出，</a:t>
            </a:r>
            <a:r>
              <a:rPr lang="zh-CN" altLang="en-US" sz="3600" dirty="0" smtClean="0">
                <a:solidFill>
                  <a:srgbClr val="00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</a:t>
            </a:r>
            <a:r>
              <a:rPr lang="zh-CN" altLang="en-US" sz="3600" dirty="0" smtClean="0">
                <a:solidFill>
                  <a:srgbClr val="002F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</a:t>
            </a:r>
            <a:r>
              <a:rPr lang="zh-CN" altLang="en-US" sz="3600" dirty="0">
                <a:solidFill>
                  <a:srgbClr val="002F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零分</a:t>
            </a:r>
            <a:r>
              <a:rPr lang="zh-CN" altLang="en-US" sz="3600" dirty="0">
                <a:solidFill>
                  <a:srgbClr val="002F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3600" dirty="0" smtClean="0">
                <a:solidFill>
                  <a:srgbClr val="002F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600" dirty="0" smtClean="0">
              <a:solidFill>
                <a:srgbClr val="002F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3200" b="1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tangsq@ucas.ac.cn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28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8854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结业报告内容及形式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1588" y="1277957"/>
            <a:ext cx="9684932" cy="517792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内容：在学术道德和写作规范大纲内的任何内容均可，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包括但不限于小组讨论的主题，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不再单独给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2.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形式：不限形式，不限体裁。读书报告、小论文、案例分析、学术规范文件读后感以及对本门课授课的学习体会等都可以。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val="0032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注意：读后感需要列出资料出处。学习体会可不列参考文献。</a:t>
            </a:r>
            <a:endParaRPr lang="en-US" altLang="zh-CN" dirty="0" smtClean="0">
              <a:solidFill>
                <a:srgbClr val="0032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16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478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结业报告的其他要求：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7346" y="1068636"/>
            <a:ext cx="10597308" cy="5177927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字数要求：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1500-2000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字以内。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格式要求（题目、摘要、关键字、正文、参考文献）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（详见参考模板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，课程网站上发送）</a:t>
            </a:r>
            <a:endParaRPr lang="en-US" altLang="zh-CN" sz="3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独创性要求：每人独立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完成个人作品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，不能是合作作品。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提交期间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日开始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2021-10-31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请按照规定路径上传报告。因超时不能上传造成的后果自负。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120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报告提交的方式和路径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5266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课程网站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我的课程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学术道德与学术写作规范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提交作业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文档）</a:t>
            </a:r>
            <a:endParaRPr lang="en-US" altLang="zh-CN" sz="32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例如，作业提交页面图示如下：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" y="4333875"/>
            <a:ext cx="107505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7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报告的评分标准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9501"/>
            <a:ext cx="10515600" cy="47872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900" b="1" dirty="0">
                <a:solidFill>
                  <a:srgbClr val="00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通过：</a:t>
            </a:r>
            <a:endParaRPr lang="en-US" altLang="zh-CN" sz="3900" b="1" dirty="0">
              <a:solidFill>
                <a:srgbClr val="00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行文流畅，内容论证比较充分，逻辑清晰，具有较充分的思考，写作规范。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3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通过：</a:t>
            </a:r>
            <a:endParaRPr lang="zh-CN" altLang="en-US" sz="3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行文不流畅，内容空洞，态度敷衍，写作不够规范。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3210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的评分标准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9501"/>
            <a:ext cx="10515600" cy="478723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r>
              <a:rPr lang="zh-CN" altLang="en-US" sz="3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满分</a:t>
            </a:r>
            <a:r>
              <a:rPr lang="en-US" altLang="zh-CN" sz="3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3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分。分如下五档：</a:t>
            </a:r>
            <a:endParaRPr lang="en-US" altLang="zh-CN" sz="32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35-40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：行文流畅，内容论证充分，逻辑清晰，写作规范。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25-34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：行文流畅，论证合理，具有充分的思考，写作规范。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11-24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：行文比较流畅，有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思考，写作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比较规范。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分以下：内容空洞，态度敷衍，写作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不规范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分：学术不端行为，查重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450</Words>
  <Application>Microsoft Office PowerPoint</Application>
  <PresentationFormat>宽屏</PresentationFormat>
  <Paragraphs>42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Lucida Sans Unicode</vt:lpstr>
      <vt:lpstr>Office 主题​​</vt:lpstr>
      <vt:lpstr>课程结业报告的说明</vt:lpstr>
      <vt:lpstr>PowerPoint 演示文稿</vt:lpstr>
      <vt:lpstr>  结业报告内容及形式</vt:lpstr>
      <vt:lpstr>结业报告的其他要求：</vt:lpstr>
      <vt:lpstr>报告提交的方式和路径</vt:lpstr>
      <vt:lpstr>报告的评分标准</vt:lpstr>
      <vt:lpstr>报告的评分标准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结业报告的说明</dc:title>
  <dc:creator>唐素琴</dc:creator>
  <cp:lastModifiedBy>唐素琴</cp:lastModifiedBy>
  <cp:revision>14</cp:revision>
  <dcterms:created xsi:type="dcterms:W3CDTF">2019-12-13T05:54:00Z</dcterms:created>
  <dcterms:modified xsi:type="dcterms:W3CDTF">2021-10-10T02:47:04Z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