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19"/>
  </p:notesMasterIdLst>
  <p:sldIdLst>
    <p:sldId id="567" r:id="rId3"/>
    <p:sldId id="455" r:id="rId4"/>
    <p:sldId id="459" r:id="rId5"/>
    <p:sldId id="516" r:id="rId6"/>
    <p:sldId id="568" r:id="rId7"/>
    <p:sldId id="454" r:id="rId8"/>
    <p:sldId id="517" r:id="rId9"/>
    <p:sldId id="569" r:id="rId10"/>
    <p:sldId id="518" r:id="rId11"/>
    <p:sldId id="521" r:id="rId12"/>
    <p:sldId id="522" r:id="rId13"/>
    <p:sldId id="523" r:id="rId14"/>
    <p:sldId id="526" r:id="rId15"/>
    <p:sldId id="524" r:id="rId16"/>
    <p:sldId id="527" r:id="rId17"/>
    <p:sldId id="528"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1" autoAdjust="0"/>
    <p:restoredTop sz="88296" autoAdjust="0"/>
  </p:normalViewPr>
  <p:slideViewPr>
    <p:cSldViewPr>
      <p:cViewPr varScale="1">
        <p:scale>
          <a:sx n="64" d="100"/>
          <a:sy n="64" d="100"/>
        </p:scale>
        <p:origin x="1326"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A9BDD-BE82-48A3-964D-AD1914B8849E}" type="datetimeFigureOut">
              <a:rPr lang="zh-CN" altLang="en-US" smtClean="0"/>
              <a:pPr/>
              <a:t>2020/1/29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FEC8F-95E8-41C8-8873-451908F71694}" type="slidenum">
              <a:rPr lang="zh-CN" altLang="en-US" smtClean="0"/>
              <a:pPr/>
              <a:t>‹#›</a:t>
            </a:fld>
            <a:endParaRPr lang="zh-CN" altLang="en-US"/>
          </a:p>
        </p:txBody>
      </p:sp>
    </p:spTree>
    <p:extLst>
      <p:ext uri="{BB962C8B-B14F-4D97-AF65-F5344CB8AC3E}">
        <p14:creationId xmlns:p14="http://schemas.microsoft.com/office/powerpoint/2010/main" val="3497861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1EDF00-595B-4DF6-9888-DBA8EAA1AA9C}"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16188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12</a:t>
            </a:fld>
            <a:endParaRPr lang="zh-CN" altLang="en-US"/>
          </a:p>
        </p:txBody>
      </p:sp>
    </p:spTree>
    <p:extLst>
      <p:ext uri="{BB962C8B-B14F-4D97-AF65-F5344CB8AC3E}">
        <p14:creationId xmlns:p14="http://schemas.microsoft.com/office/powerpoint/2010/main" val="226700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13</a:t>
            </a:fld>
            <a:endParaRPr lang="zh-CN" altLang="en-US"/>
          </a:p>
        </p:txBody>
      </p:sp>
    </p:spTree>
    <p:extLst>
      <p:ext uri="{BB962C8B-B14F-4D97-AF65-F5344CB8AC3E}">
        <p14:creationId xmlns:p14="http://schemas.microsoft.com/office/powerpoint/2010/main" val="2730808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14</a:t>
            </a:fld>
            <a:endParaRPr lang="zh-CN" altLang="en-US"/>
          </a:p>
        </p:txBody>
      </p:sp>
    </p:spTree>
    <p:extLst>
      <p:ext uri="{BB962C8B-B14F-4D97-AF65-F5344CB8AC3E}">
        <p14:creationId xmlns:p14="http://schemas.microsoft.com/office/powerpoint/2010/main" val="2553758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15</a:t>
            </a:fld>
            <a:endParaRPr lang="zh-CN" altLang="en-US"/>
          </a:p>
        </p:txBody>
      </p:sp>
    </p:spTree>
    <p:extLst>
      <p:ext uri="{BB962C8B-B14F-4D97-AF65-F5344CB8AC3E}">
        <p14:creationId xmlns:p14="http://schemas.microsoft.com/office/powerpoint/2010/main" val="2887926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16</a:t>
            </a:fld>
            <a:endParaRPr lang="zh-CN" altLang="en-US"/>
          </a:p>
        </p:txBody>
      </p:sp>
    </p:spTree>
    <p:extLst>
      <p:ext uri="{BB962C8B-B14F-4D97-AF65-F5344CB8AC3E}">
        <p14:creationId xmlns:p14="http://schemas.microsoft.com/office/powerpoint/2010/main" val="21527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2</a:t>
            </a:fld>
            <a:endParaRPr lang="zh-CN" altLang="en-US"/>
          </a:p>
        </p:txBody>
      </p:sp>
    </p:spTree>
    <p:extLst>
      <p:ext uri="{BB962C8B-B14F-4D97-AF65-F5344CB8AC3E}">
        <p14:creationId xmlns:p14="http://schemas.microsoft.com/office/powerpoint/2010/main" val="41380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3</a:t>
            </a:fld>
            <a:endParaRPr lang="zh-CN" altLang="en-US"/>
          </a:p>
        </p:txBody>
      </p:sp>
    </p:spTree>
    <p:extLst>
      <p:ext uri="{BB962C8B-B14F-4D97-AF65-F5344CB8AC3E}">
        <p14:creationId xmlns:p14="http://schemas.microsoft.com/office/powerpoint/2010/main" val="68883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4</a:t>
            </a:fld>
            <a:endParaRPr lang="zh-CN" altLang="en-US"/>
          </a:p>
        </p:txBody>
      </p:sp>
    </p:spTree>
    <p:extLst>
      <p:ext uri="{BB962C8B-B14F-4D97-AF65-F5344CB8AC3E}">
        <p14:creationId xmlns:p14="http://schemas.microsoft.com/office/powerpoint/2010/main" val="1918504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6</a:t>
            </a:fld>
            <a:endParaRPr lang="zh-CN" altLang="en-US"/>
          </a:p>
        </p:txBody>
      </p:sp>
    </p:spTree>
    <p:extLst>
      <p:ext uri="{BB962C8B-B14F-4D97-AF65-F5344CB8AC3E}">
        <p14:creationId xmlns:p14="http://schemas.microsoft.com/office/powerpoint/2010/main" val="413802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7</a:t>
            </a:fld>
            <a:endParaRPr lang="zh-CN" altLang="en-US"/>
          </a:p>
        </p:txBody>
      </p:sp>
    </p:spTree>
    <p:extLst>
      <p:ext uri="{BB962C8B-B14F-4D97-AF65-F5344CB8AC3E}">
        <p14:creationId xmlns:p14="http://schemas.microsoft.com/office/powerpoint/2010/main" val="2794352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9</a:t>
            </a:fld>
            <a:endParaRPr lang="zh-CN" altLang="en-US"/>
          </a:p>
        </p:txBody>
      </p:sp>
    </p:spTree>
    <p:extLst>
      <p:ext uri="{BB962C8B-B14F-4D97-AF65-F5344CB8AC3E}">
        <p14:creationId xmlns:p14="http://schemas.microsoft.com/office/powerpoint/2010/main" val="388835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10</a:t>
            </a:fld>
            <a:endParaRPr lang="zh-CN" altLang="en-US"/>
          </a:p>
        </p:txBody>
      </p:sp>
    </p:spTree>
    <p:extLst>
      <p:ext uri="{BB962C8B-B14F-4D97-AF65-F5344CB8AC3E}">
        <p14:creationId xmlns:p14="http://schemas.microsoft.com/office/powerpoint/2010/main" val="2047588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AFEC8F-95E8-41C8-8873-451908F71694}" type="slidenum">
              <a:rPr lang="zh-CN" altLang="en-US" smtClean="0"/>
              <a:pPr/>
              <a:t>11</a:t>
            </a:fld>
            <a:endParaRPr lang="zh-CN" altLang="en-US"/>
          </a:p>
        </p:txBody>
      </p:sp>
    </p:spTree>
    <p:extLst>
      <p:ext uri="{BB962C8B-B14F-4D97-AF65-F5344CB8AC3E}">
        <p14:creationId xmlns:p14="http://schemas.microsoft.com/office/powerpoint/2010/main" val="139637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EAAC5CFC-67C5-4704-B373-418EF4C46CA6}" type="datetime1">
              <a:rPr lang="zh-CN" altLang="en-US" smtClean="0"/>
              <a:t>2020/1/29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B14F21C0-FECB-456E-90E6-4F2BDE272725}" type="datetime1">
              <a:rPr lang="zh-CN" altLang="en-US" smtClean="0"/>
              <a:t>2020/1/29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FB6D64F1-204B-4AC2-B6B2-8896BE8E2B26}" type="datetime1">
              <a:rPr lang="zh-CN" altLang="en-US" smtClean="0"/>
              <a:t>2020/1/29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BFD71FBE-0041-4EBA-9821-974675BECF50}" type="datetime1">
              <a:rPr lang="zh-CN" altLang="en-US" smtClean="0"/>
              <a:t>2020/1/29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3072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fld id="{08498F86-3FF1-40D1-B8D9-1A4E915F0272}" type="datetime1">
              <a:rPr lang="zh-CN" altLang="en-US" smtClean="0"/>
              <a:t>2020/1/29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fld id="{E72639C4-91DA-42C5-AD39-E6F2B5005B55}" type="datetime1">
              <a:rPr lang="zh-CN" altLang="en-US" smtClean="0"/>
              <a:t>2020/1/29</a:t>
            </a:fld>
            <a:endParaRPr lang="zh-CN" altLang="en-US"/>
          </a:p>
        </p:txBody>
      </p:sp>
      <p:sp>
        <p:nvSpPr>
          <p:cNvPr id="7" name="Rectangle 5"/>
          <p:cNvSpPr>
            <a:spLocks noGrp="1" noChangeArrowheads="1"/>
          </p:cNvSpPr>
          <p:nvPr>
            <p:ph type="ftr" sz="quarter" idx="11"/>
          </p:nvPr>
        </p:nvSpPr>
        <p:spPr>
          <a:ln/>
        </p:spPr>
        <p:txBody>
          <a:bodyPr/>
          <a:lstStyle>
            <a:lvl1pPr>
              <a:defRPr/>
            </a:lvl1pPr>
          </a:lstStyle>
          <a:p>
            <a:endParaRPr lang="zh-CN" altLang="en-US"/>
          </a:p>
        </p:txBody>
      </p:sp>
      <p:sp>
        <p:nvSpPr>
          <p:cNvPr id="8"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CBD2702E-D028-4E3E-9FDA-D01E3B199E1F}" type="datetime1">
              <a:rPr lang="zh-CN" altLang="en-US" smtClean="0"/>
              <a:t>2020/1/29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87EB1E-B14E-4037-B7FF-865737F0828D}" type="slidenum">
              <a:rPr lang="en-US" altLang="zh-CN"/>
              <a:pPr/>
              <a:t>‹#›</a:t>
            </a:fld>
            <a:endParaRPr lang="en-US" altLang="zh-CN"/>
          </a:p>
        </p:txBody>
      </p:sp>
    </p:spTree>
    <p:extLst>
      <p:ext uri="{BB962C8B-B14F-4D97-AF65-F5344CB8AC3E}">
        <p14:creationId xmlns:p14="http://schemas.microsoft.com/office/powerpoint/2010/main" val="743761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fld id="{7FF52D53-3DFA-4878-A8A8-8DC7D0A7D304}" type="datetime1">
              <a:rPr lang="zh-CN" altLang="en-US" smtClean="0"/>
              <a:t>2020/1/29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0B0F3DC-E6CF-48F7-934A-F431FB508C34}" type="slidenum">
              <a:rPr lang="en-US" altLang="zh-CN"/>
              <a:pPr/>
              <a:t>‹#›</a:t>
            </a:fld>
            <a:endParaRPr lang="en-US" altLang="zh-CN"/>
          </a:p>
        </p:txBody>
      </p:sp>
    </p:spTree>
    <p:extLst>
      <p:ext uri="{BB962C8B-B14F-4D97-AF65-F5344CB8AC3E}">
        <p14:creationId xmlns:p14="http://schemas.microsoft.com/office/powerpoint/2010/main" val="326132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73B74B4E-B369-4878-AACB-BB9C3DE79696}" type="datetime1">
              <a:rPr lang="zh-CN" altLang="en-US" smtClean="0"/>
              <a:t>2020/1/29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BC7FC83-8066-4654-8EEE-2C7D03B3EB8F}" type="slidenum">
              <a:rPr lang="en-US" altLang="zh-CN"/>
              <a:pPr/>
              <a:t>‹#›</a:t>
            </a:fld>
            <a:endParaRPr lang="en-US" altLang="zh-CN"/>
          </a:p>
        </p:txBody>
      </p:sp>
    </p:spTree>
    <p:extLst>
      <p:ext uri="{BB962C8B-B14F-4D97-AF65-F5344CB8AC3E}">
        <p14:creationId xmlns:p14="http://schemas.microsoft.com/office/powerpoint/2010/main" val="1029586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741B91DF-C334-46D4-9697-A62F534A8405}" type="datetime1">
              <a:rPr lang="zh-CN" altLang="en-US" smtClean="0"/>
              <a:t>2020/1/29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8E78174-64F6-4C42-8A1E-6234C610303D}" type="slidenum">
              <a:rPr lang="en-US" altLang="zh-CN"/>
              <a:pPr/>
              <a:t>‹#›</a:t>
            </a:fld>
            <a:endParaRPr lang="en-US" altLang="zh-CN"/>
          </a:p>
        </p:txBody>
      </p:sp>
    </p:spTree>
    <p:extLst>
      <p:ext uri="{BB962C8B-B14F-4D97-AF65-F5344CB8AC3E}">
        <p14:creationId xmlns:p14="http://schemas.microsoft.com/office/powerpoint/2010/main" val="1595793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3DFADB6E-C4B5-4635-9D39-27E281395F16}" type="datetime1">
              <a:rPr lang="zh-CN" altLang="en-US" smtClean="0"/>
              <a:t>2020/1/29</a:t>
            </a:fld>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4102304-25E7-4908-B533-EEFAEDF931B7}" type="slidenum">
              <a:rPr lang="en-US" altLang="zh-CN"/>
              <a:pPr/>
              <a:t>‹#›</a:t>
            </a:fld>
            <a:endParaRPr lang="en-US" altLang="zh-CN"/>
          </a:p>
        </p:txBody>
      </p:sp>
    </p:spTree>
    <p:extLst>
      <p:ext uri="{BB962C8B-B14F-4D97-AF65-F5344CB8AC3E}">
        <p14:creationId xmlns:p14="http://schemas.microsoft.com/office/powerpoint/2010/main" val="2124807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3347C44F-714C-42A6-A85D-B3671D3A5412}" type="datetime1">
              <a:rPr lang="zh-CN" altLang="en-US" smtClean="0"/>
              <a:t>2020/1/29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D844901C-7F42-4984-9D2A-3A8D7F31CBA0}" type="datetime1">
              <a:rPr lang="zh-CN" altLang="en-US" smtClean="0"/>
              <a:t>2020/1/29</a:t>
            </a:fld>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37F10C8-BE29-40A7-80F1-051C35551CB3}" type="slidenum">
              <a:rPr lang="en-US" altLang="zh-CN"/>
              <a:pPr/>
              <a:t>‹#›</a:t>
            </a:fld>
            <a:endParaRPr lang="en-US" altLang="zh-CN"/>
          </a:p>
        </p:txBody>
      </p:sp>
    </p:spTree>
    <p:extLst>
      <p:ext uri="{BB962C8B-B14F-4D97-AF65-F5344CB8AC3E}">
        <p14:creationId xmlns:p14="http://schemas.microsoft.com/office/powerpoint/2010/main" val="504001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A30B083-7D41-44B6-BB50-F96514409EB4}" type="datetime1">
              <a:rPr lang="zh-CN" altLang="en-US" smtClean="0"/>
              <a:t>2020/1/29</a:t>
            </a:fld>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2515E0A-FA34-4FAF-8EE7-D090EE56A5EE}" type="slidenum">
              <a:rPr lang="en-US" altLang="zh-CN"/>
              <a:pPr/>
              <a:t>‹#›</a:t>
            </a:fld>
            <a:endParaRPr lang="en-US" altLang="zh-CN"/>
          </a:p>
        </p:txBody>
      </p:sp>
    </p:spTree>
    <p:extLst>
      <p:ext uri="{BB962C8B-B14F-4D97-AF65-F5344CB8AC3E}">
        <p14:creationId xmlns:p14="http://schemas.microsoft.com/office/powerpoint/2010/main" val="3822708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DC48C571-EC3E-4763-B1F9-8283F1BD50F2}" type="datetime1">
              <a:rPr lang="zh-CN" altLang="en-US" smtClean="0"/>
              <a:t>2020/1/29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A164CBC4-3E5D-4145-9F6F-C77E388B8C27}" type="slidenum">
              <a:rPr lang="en-US" altLang="zh-CN"/>
              <a:pPr/>
              <a:t>‹#›</a:t>
            </a:fld>
            <a:endParaRPr lang="en-US" altLang="zh-CN"/>
          </a:p>
        </p:txBody>
      </p:sp>
    </p:spTree>
    <p:extLst>
      <p:ext uri="{BB962C8B-B14F-4D97-AF65-F5344CB8AC3E}">
        <p14:creationId xmlns:p14="http://schemas.microsoft.com/office/powerpoint/2010/main" val="410547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7F287D37-B8E9-4CD6-99E8-CA7FA43D7FE1}" type="datetime1">
              <a:rPr lang="zh-CN" altLang="en-US" smtClean="0"/>
              <a:t>2020/1/29</a:t>
            </a:fld>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778A1DB-CA29-4741-B6BF-43BBBA14403E}" type="slidenum">
              <a:rPr lang="en-US" altLang="zh-CN"/>
              <a:pPr/>
              <a:t>‹#›</a:t>
            </a:fld>
            <a:endParaRPr lang="en-US" altLang="zh-CN"/>
          </a:p>
        </p:txBody>
      </p:sp>
    </p:spTree>
    <p:extLst>
      <p:ext uri="{BB962C8B-B14F-4D97-AF65-F5344CB8AC3E}">
        <p14:creationId xmlns:p14="http://schemas.microsoft.com/office/powerpoint/2010/main" val="1640680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415FDBC-0EC8-46B1-BAB6-0241A044ED56}" type="datetime1">
              <a:rPr lang="zh-CN" altLang="en-US" smtClean="0"/>
              <a:t>2020/1/29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25EF4FC-C31C-49D5-BD39-FBBCA2D379EC}" type="slidenum">
              <a:rPr lang="en-US" altLang="zh-CN"/>
              <a:pPr/>
              <a:t>‹#›</a:t>
            </a:fld>
            <a:endParaRPr lang="en-US" altLang="zh-CN"/>
          </a:p>
        </p:txBody>
      </p:sp>
    </p:spTree>
    <p:extLst>
      <p:ext uri="{BB962C8B-B14F-4D97-AF65-F5344CB8AC3E}">
        <p14:creationId xmlns:p14="http://schemas.microsoft.com/office/powerpoint/2010/main" val="734605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B933C8F8-9CA1-4482-8F96-45966DD1973B}" type="datetime1">
              <a:rPr lang="zh-CN" altLang="en-US" smtClean="0"/>
              <a:t>2020/1/29</a:t>
            </a:fld>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564D56F-EAF5-4454-BA78-5C280A46D633}" type="slidenum">
              <a:rPr lang="en-US" altLang="zh-CN"/>
              <a:pPr/>
              <a:t>‹#›</a:t>
            </a:fld>
            <a:endParaRPr lang="en-US" altLang="zh-CN"/>
          </a:p>
        </p:txBody>
      </p:sp>
    </p:spTree>
    <p:extLst>
      <p:ext uri="{BB962C8B-B14F-4D97-AF65-F5344CB8AC3E}">
        <p14:creationId xmlns:p14="http://schemas.microsoft.com/office/powerpoint/2010/main" val="1225848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p:spPr>
        <p:txBody>
          <a:bodyPr/>
          <a:lstStyle>
            <a:lvl1pPr>
              <a:defRPr/>
            </a:lvl1pPr>
          </a:lstStyle>
          <a:p>
            <a:fld id="{9C660A8F-4D6A-4FF0-B099-70BC63FFB45C}" type="datetime1">
              <a:rPr lang="zh-CN" altLang="en-US" smtClean="0"/>
              <a:t>2020/1/29</a:t>
            </a:fld>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79709A75-4F0D-4A49-824E-DCDCF1A82841}" type="slidenum">
              <a:rPr lang="en-US" altLang="zh-CN"/>
              <a:pPr/>
              <a:t>‹#›</a:t>
            </a:fld>
            <a:endParaRPr lang="en-US" altLang="zh-CN"/>
          </a:p>
        </p:txBody>
      </p:sp>
    </p:spTree>
    <p:extLst>
      <p:ext uri="{BB962C8B-B14F-4D97-AF65-F5344CB8AC3E}">
        <p14:creationId xmlns:p14="http://schemas.microsoft.com/office/powerpoint/2010/main" val="3785901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fld id="{8C05ACB9-F939-49C3-B89B-D8D4493BD666}" type="datetime1">
              <a:rPr lang="zh-CN" altLang="en-US" smtClean="0"/>
              <a:t>2020/1/29</a:t>
            </a:fld>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90AE1A5D-9161-4A9D-908B-A507ED3381DA}" type="slidenum">
              <a:rPr lang="en-US" altLang="zh-CN"/>
              <a:pPr/>
              <a:t>‹#›</a:t>
            </a:fld>
            <a:endParaRPr lang="en-US" altLang="zh-CN"/>
          </a:p>
        </p:txBody>
      </p:sp>
    </p:spTree>
    <p:extLst>
      <p:ext uri="{BB962C8B-B14F-4D97-AF65-F5344CB8AC3E}">
        <p14:creationId xmlns:p14="http://schemas.microsoft.com/office/powerpoint/2010/main" val="1374357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fld id="{5257A050-1E6D-4F05-9739-D3A63E4BC039}" type="datetime1">
              <a:rPr lang="zh-CN" altLang="en-US" smtClean="0"/>
              <a:t>2020/1/29</a:t>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11058BC0-93EB-4E3A-AB24-5E674BEDC003}" type="slidenum">
              <a:rPr lang="en-US" altLang="zh-CN"/>
              <a:pPr/>
              <a:t>‹#›</a:t>
            </a:fld>
            <a:endParaRPr lang="en-US" altLang="zh-CN"/>
          </a:p>
        </p:txBody>
      </p:sp>
    </p:spTree>
    <p:extLst>
      <p:ext uri="{BB962C8B-B14F-4D97-AF65-F5344CB8AC3E}">
        <p14:creationId xmlns:p14="http://schemas.microsoft.com/office/powerpoint/2010/main" val="4143410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p:spPr>
        <p:txBody>
          <a:bodyPr/>
          <a:lstStyle>
            <a:lvl1pPr>
              <a:defRPr/>
            </a:lvl1pPr>
          </a:lstStyle>
          <a:p>
            <a:fld id="{9F86F4C2-265F-4A98-9084-B20B9C70831D}" type="datetime1">
              <a:rPr lang="zh-CN" altLang="en-US" smtClean="0"/>
              <a:t>2020/1/29</a:t>
            </a:fld>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7E1BCE57-30B1-4606-BF5F-DC7363B81BA3}" type="slidenum">
              <a:rPr lang="en-US" altLang="zh-CN"/>
              <a:pPr/>
              <a:t>‹#›</a:t>
            </a:fld>
            <a:endParaRPr lang="en-US" altLang="zh-CN"/>
          </a:p>
        </p:txBody>
      </p:sp>
    </p:spTree>
    <p:extLst>
      <p:ext uri="{BB962C8B-B14F-4D97-AF65-F5344CB8AC3E}">
        <p14:creationId xmlns:p14="http://schemas.microsoft.com/office/powerpoint/2010/main" val="318852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fld id="{E209326E-1C2C-4ED3-875B-B040F4F3452B}" type="datetime1">
              <a:rPr lang="zh-CN" altLang="en-US" smtClean="0"/>
              <a:t>2020/1/29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fld id="{2ED011AC-F671-412A-A428-D22332F19BB6}" type="datetime1">
              <a:rPr lang="zh-CN" altLang="en-US" smtClean="0"/>
              <a:t>2020/1/29</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4835BD2-C541-415A-8F55-F7F1EA6FD83F}" type="datetime1">
              <a:rPr lang="zh-CN" altLang="en-US" smtClean="0"/>
              <a:t>2020/1/29</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5E7A68C-6CD0-4E4E-AB56-CDC6B8ED933C}" type="datetime1">
              <a:rPr lang="zh-CN" altLang="en-US" smtClean="0"/>
              <a:t>2020/1/29</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457D28AE-D652-48F2-99FF-57C6EE87BF87}" type="datetime1">
              <a:rPr lang="zh-CN" altLang="en-US" smtClean="0"/>
              <a:t>2020/1/29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C2AFB4-912E-49EB-B012-78CBAC502F74}" type="datetime1">
              <a:rPr lang="zh-CN" altLang="en-US" smtClean="0"/>
              <a:t>2020/1/29</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fld id="{CECAFC58-BB6A-46D0-96E9-5B191DA84DF4}" type="datetime1">
              <a:rPr lang="zh-CN" altLang="en-US" smtClean="0"/>
              <a:t>2020/1/29</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F58209B2-4306-46CD-9424-9DB79656E1A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5123"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35524" name="Rectangle 4"/>
          <p:cNvSpPr>
            <a:spLocks noGrp="1" noChangeArrowheads="1"/>
          </p:cNvSpPr>
          <p:nvPr>
            <p:ph type="dt" sz="half" idx="2"/>
          </p:nvPr>
        </p:nvSpPr>
        <p:spPr bwMode="auto">
          <a:xfrm>
            <a:off x="3657600" y="5673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800">
                <a:solidFill>
                  <a:schemeClr val="tx1"/>
                </a:solidFill>
                <a:latin typeface="Times New Roman" pitchFamily="18" charset="0"/>
                <a:ea typeface="宋体" pitchFamily="2" charset="-122"/>
              </a:defRPr>
            </a:lvl1pPr>
          </a:lstStyle>
          <a:p>
            <a:fld id="{CA12AAF5-28C9-4F4C-89AA-40B6B8257327}" type="datetime1">
              <a:rPr lang="zh-CN" altLang="en-US" smtClean="0"/>
              <a:t>2020/1/29</a:t>
            </a:fld>
            <a:endParaRPr lang="zh-CN" altLang="en-US"/>
          </a:p>
        </p:txBody>
      </p:sp>
      <p:sp>
        <p:nvSpPr>
          <p:cNvPr id="2355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sz="1200" b="0">
                <a:solidFill>
                  <a:schemeClr val="tx1"/>
                </a:solidFill>
                <a:latin typeface="Garamond" pitchFamily="18" charset="0"/>
                <a:ea typeface="宋体" pitchFamily="2" charset="-122"/>
              </a:defRPr>
            </a:lvl1pPr>
          </a:lstStyle>
          <a:p>
            <a:endParaRPr lang="zh-CN" altLang="en-US"/>
          </a:p>
        </p:txBody>
      </p:sp>
      <p:sp>
        <p:nvSpPr>
          <p:cNvPr id="2355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solidFill>
                  <a:schemeClr val="tx1"/>
                </a:solidFill>
                <a:latin typeface="Garamond" pitchFamily="18" charset="0"/>
                <a:ea typeface="宋体" pitchFamily="2" charset="-122"/>
              </a:defRPr>
            </a:lvl1pPr>
          </a:lstStyle>
          <a:p>
            <a:fld id="{F58209B2-4306-46CD-9424-9DB79656E1A9}" type="slidenum">
              <a:rPr lang="zh-CN" altLang="en-US" smtClean="0"/>
              <a:pPr/>
              <a:t>‹#›</a:t>
            </a:fld>
            <a:endParaRPr lang="zh-CN" altLang="en-US"/>
          </a:p>
        </p:txBody>
      </p:sp>
      <p:sp>
        <p:nvSpPr>
          <p:cNvPr id="2355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lgn="ctr">
              <a:spcBef>
                <a:spcPct val="0"/>
              </a:spcBef>
              <a:defRPr/>
            </a:pPr>
            <a:endParaRPr lang="zh-CN" altLang="en-US" sz="1600" b="0">
              <a:solidFill>
                <a:schemeClr val="tx1"/>
              </a:solidFill>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zoom/>
  </p:transition>
  <p:hf hdr="0" ftr="0" dt="0"/>
  <p:txStyles>
    <p:titleStyle>
      <a:lvl1pPr algn="l" rtl="0" eaLnBrk="1" fontAlgn="base" hangingPunct="1">
        <a:spcBef>
          <a:spcPct val="0"/>
        </a:spcBef>
        <a:spcAft>
          <a:spcPct val="0"/>
        </a:spcAft>
        <a:defRPr sz="4200" b="1">
          <a:solidFill>
            <a:srgbClr val="CC3300"/>
          </a:solidFill>
          <a:latin typeface="+mj-lt"/>
          <a:ea typeface="+mj-ea"/>
          <a:cs typeface="+mj-cs"/>
        </a:defRPr>
      </a:lvl1pPr>
      <a:lvl2pPr algn="l" rtl="0" eaLnBrk="1" fontAlgn="base" hangingPunct="1">
        <a:spcBef>
          <a:spcPct val="0"/>
        </a:spcBef>
        <a:spcAft>
          <a:spcPct val="0"/>
        </a:spcAft>
        <a:defRPr sz="4200" b="1">
          <a:solidFill>
            <a:srgbClr val="CC3300"/>
          </a:solidFill>
          <a:latin typeface="黑体" pitchFamily="2" charset="-122"/>
          <a:ea typeface="黑体" pitchFamily="2" charset="-122"/>
        </a:defRPr>
      </a:lvl2pPr>
      <a:lvl3pPr algn="l" rtl="0" eaLnBrk="1" fontAlgn="base" hangingPunct="1">
        <a:spcBef>
          <a:spcPct val="0"/>
        </a:spcBef>
        <a:spcAft>
          <a:spcPct val="0"/>
        </a:spcAft>
        <a:defRPr sz="4200" b="1">
          <a:solidFill>
            <a:srgbClr val="CC3300"/>
          </a:solidFill>
          <a:latin typeface="黑体" pitchFamily="2" charset="-122"/>
          <a:ea typeface="黑体" pitchFamily="2" charset="-122"/>
        </a:defRPr>
      </a:lvl3pPr>
      <a:lvl4pPr algn="l" rtl="0" eaLnBrk="1" fontAlgn="base" hangingPunct="1">
        <a:spcBef>
          <a:spcPct val="0"/>
        </a:spcBef>
        <a:spcAft>
          <a:spcPct val="0"/>
        </a:spcAft>
        <a:defRPr sz="4200" b="1">
          <a:solidFill>
            <a:srgbClr val="CC3300"/>
          </a:solidFill>
          <a:latin typeface="黑体" pitchFamily="2" charset="-122"/>
          <a:ea typeface="黑体" pitchFamily="2" charset="-122"/>
        </a:defRPr>
      </a:lvl4pPr>
      <a:lvl5pPr algn="l" rtl="0" eaLnBrk="1" fontAlgn="base" hangingPunct="1">
        <a:spcBef>
          <a:spcPct val="0"/>
        </a:spcBef>
        <a:spcAft>
          <a:spcPct val="0"/>
        </a:spcAft>
        <a:defRPr sz="4200" b="1">
          <a:solidFill>
            <a:srgbClr val="CC3300"/>
          </a:solidFill>
          <a:latin typeface="黑体" pitchFamily="2" charset="-122"/>
          <a:ea typeface="黑体" pitchFamily="2" charset="-122"/>
        </a:defRPr>
      </a:lvl5pPr>
      <a:lvl6pPr marL="457200" algn="l" rtl="0" eaLnBrk="1" fontAlgn="base" hangingPunct="1">
        <a:spcBef>
          <a:spcPct val="0"/>
        </a:spcBef>
        <a:spcAft>
          <a:spcPct val="0"/>
        </a:spcAft>
        <a:defRPr sz="4200" b="1">
          <a:solidFill>
            <a:srgbClr val="CC3300"/>
          </a:solidFill>
          <a:latin typeface="黑体" pitchFamily="2" charset="-122"/>
          <a:ea typeface="黑体" pitchFamily="2" charset="-122"/>
        </a:defRPr>
      </a:lvl6pPr>
      <a:lvl7pPr marL="914400" algn="l" rtl="0" eaLnBrk="1" fontAlgn="base" hangingPunct="1">
        <a:spcBef>
          <a:spcPct val="0"/>
        </a:spcBef>
        <a:spcAft>
          <a:spcPct val="0"/>
        </a:spcAft>
        <a:defRPr sz="4200" b="1">
          <a:solidFill>
            <a:srgbClr val="CC3300"/>
          </a:solidFill>
          <a:latin typeface="黑体" pitchFamily="2" charset="-122"/>
          <a:ea typeface="黑体" pitchFamily="2" charset="-122"/>
        </a:defRPr>
      </a:lvl7pPr>
      <a:lvl8pPr marL="1371600" algn="l" rtl="0" eaLnBrk="1" fontAlgn="base" hangingPunct="1">
        <a:spcBef>
          <a:spcPct val="0"/>
        </a:spcBef>
        <a:spcAft>
          <a:spcPct val="0"/>
        </a:spcAft>
        <a:defRPr sz="4200" b="1">
          <a:solidFill>
            <a:srgbClr val="CC3300"/>
          </a:solidFill>
          <a:latin typeface="黑体" pitchFamily="2" charset="-122"/>
          <a:ea typeface="黑体" pitchFamily="2" charset="-122"/>
        </a:defRPr>
      </a:lvl8pPr>
      <a:lvl9pPr marL="1828800" algn="l" rtl="0" eaLnBrk="1" fontAlgn="base" hangingPunct="1">
        <a:spcBef>
          <a:spcPct val="0"/>
        </a:spcBef>
        <a:spcAft>
          <a:spcPct val="0"/>
        </a:spcAft>
        <a:defRPr sz="4200" b="1">
          <a:solidFill>
            <a:srgbClr val="CC3300"/>
          </a:solidFill>
          <a:latin typeface="黑体" pitchFamily="2" charset="-122"/>
          <a:ea typeface="黑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b="1">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b="1">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b="1">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b="1">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F5E53EA-B1C9-4F83-921F-DD33E407DD10}" type="datetime1">
              <a:rPr lang="zh-CN" altLang="en-US" smtClean="0"/>
              <a:t>2020/1/29</a:t>
            </a:fld>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447EB21-0172-454E-936D-8F137637BBA6}" type="slidenum">
              <a:rPr lang="en-US" altLang="zh-CN"/>
              <a:pPr/>
              <a:t>‹#›</a:t>
            </a:fld>
            <a:endParaRPr lang="en-US" altLang="zh-CN"/>
          </a:p>
        </p:txBody>
      </p:sp>
    </p:spTree>
    <p:extLst>
      <p:ext uri="{BB962C8B-B14F-4D97-AF65-F5344CB8AC3E}">
        <p14:creationId xmlns:p14="http://schemas.microsoft.com/office/powerpoint/2010/main" val="158527005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fontAlgn="base">
        <a:spcBef>
          <a:spcPct val="0"/>
        </a:spcBef>
        <a:spcAft>
          <a:spcPct val="0"/>
        </a:spcAft>
        <a:defRPr sz="4400" b="1">
          <a:solidFill>
            <a:schemeClr val="accent2"/>
          </a:solidFill>
          <a:latin typeface="方正姚体" pitchFamily="2" charset="-122"/>
          <a:ea typeface="方正姚体" pitchFamily="2" charset="-122"/>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2600" b="1">
          <a:solidFill>
            <a:schemeClr val="tx1"/>
          </a:solidFill>
          <a:latin typeface="幼圆" pitchFamily="49" charset="-122"/>
          <a:ea typeface="幼圆" pitchFamily="49" charset="-122"/>
          <a:cs typeface="+mn-cs"/>
        </a:defRPr>
      </a:lvl1pPr>
      <a:lvl2pPr marL="742950" indent="-285750" algn="l" rtl="0" fontAlgn="base">
        <a:spcBef>
          <a:spcPct val="20000"/>
        </a:spcBef>
        <a:spcAft>
          <a:spcPct val="0"/>
        </a:spcAft>
        <a:buChar char="–"/>
        <a:defRPr sz="2400" b="1">
          <a:solidFill>
            <a:schemeClr val="tx1"/>
          </a:solidFill>
          <a:latin typeface="仿宋_GB2312" pitchFamily="49" charset="-122"/>
          <a:ea typeface="仿宋_GB2312" pitchFamily="49" charset="-122"/>
        </a:defRPr>
      </a:lvl2pPr>
      <a:lvl3pPr marL="1143000" indent="-228600" algn="l" rtl="0" fontAlgn="base">
        <a:spcBef>
          <a:spcPct val="20000"/>
        </a:spcBef>
        <a:spcAft>
          <a:spcPct val="0"/>
        </a:spcAft>
        <a:buChar char="•"/>
        <a:defRPr sz="2200">
          <a:solidFill>
            <a:schemeClr val="tx1"/>
          </a:solidFill>
          <a:latin typeface="仿宋_GB2312" pitchFamily="49" charset="-122"/>
          <a:ea typeface="仿宋_GB2312" pitchFamily="49" charset="-122"/>
        </a:defRPr>
      </a:lvl3pPr>
      <a:lvl4pPr marL="1600200" indent="-228600" algn="l" rtl="0" fontAlgn="base">
        <a:spcBef>
          <a:spcPct val="20000"/>
        </a:spcBef>
        <a:spcAft>
          <a:spcPct val="0"/>
        </a:spcAft>
        <a:buChar char="–"/>
        <a:defRPr sz="2000">
          <a:solidFill>
            <a:schemeClr val="tx1"/>
          </a:solidFill>
          <a:latin typeface="仿宋_GB2312" pitchFamily="49" charset="-122"/>
          <a:ea typeface="仿宋_GB2312" pitchFamily="49" charset="-122"/>
        </a:defRPr>
      </a:lvl4pPr>
      <a:lvl5pPr marL="2057400" indent="-228600" algn="l" rtl="0" fontAlgn="base">
        <a:spcBef>
          <a:spcPct val="20000"/>
        </a:spcBef>
        <a:spcAft>
          <a:spcPct val="0"/>
        </a:spcAft>
        <a:buChar char="»"/>
        <a:defRPr sz="1800">
          <a:solidFill>
            <a:schemeClr val="tx1"/>
          </a:solidFill>
          <a:latin typeface="仿宋_GB2312" pitchFamily="49" charset="-122"/>
          <a:ea typeface="仿宋_GB2312" pitchFamily="49"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14363" y="441325"/>
            <a:ext cx="7772400" cy="1470025"/>
          </a:xfrm>
        </p:spPr>
        <p:txBody>
          <a:bodyPr/>
          <a:lstStyle/>
          <a:p>
            <a:pPr eaLnBrk="1" hangingPunct="1"/>
            <a:r>
              <a:rPr lang="zh-CN" altLang="en-US" sz="7200">
                <a:solidFill>
                  <a:srgbClr val="FF0000"/>
                </a:solidFill>
                <a:ea typeface="隶书" pitchFamily="49" charset="-122"/>
              </a:rPr>
              <a:t>人工智能</a:t>
            </a:r>
          </a:p>
        </p:txBody>
      </p:sp>
      <p:sp>
        <p:nvSpPr>
          <p:cNvPr id="12292" name="Rectangle 4"/>
          <p:cNvSpPr>
            <a:spLocks noChangeArrowheads="1"/>
          </p:cNvSpPr>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pic>
        <p:nvPicPr>
          <p:cNvPr id="12295" name="Picture 10" descr="http://t0.gstatic.com/images?q=tbn:ANd9GcS2nkzKA1a7Gv7tUBOyjAAinRnB9uH0Ke8gN-dHZZTpb9GsDhq6qA"/>
          <p:cNvPicPr>
            <a:picLocks noChangeAspect="1" noChangeArrowheads="1"/>
          </p:cNvPicPr>
          <p:nvPr/>
        </p:nvPicPr>
        <p:blipFill>
          <a:blip r:embed="rId3" cstate="print">
            <a:extLst>
              <a:ext uri="{28A0092B-C50C-407E-A947-70E740481C1C}">
                <a14:useLocalDpi xmlns:a14="http://schemas.microsoft.com/office/drawing/2010/main" val="0"/>
              </a:ext>
            </a:extLst>
          </a:blip>
          <a:srcRect l="7700" t="6602" r="11195" b="27930"/>
          <a:stretch>
            <a:fillRect/>
          </a:stretch>
        </p:blipFill>
        <p:spPr bwMode="auto">
          <a:xfrm>
            <a:off x="7689850" y="33338"/>
            <a:ext cx="1436688" cy="168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6" name="Picture 12" descr="http://t0.gstatic.com/images?q=tbn:ANd9GcRRQAKLygWTUPr319LaczMNk7p0HnnI9ny4pmRYbLfehk96IrP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25" y="34925"/>
            <a:ext cx="1457325" cy="170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p:cNvSpPr/>
          <p:nvPr/>
        </p:nvSpPr>
        <p:spPr>
          <a:xfrm>
            <a:off x="2807804" y="4725144"/>
            <a:ext cx="3619902"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罗平  </a:t>
            </a:r>
            <a:r>
              <a:rPr kumimoji="0" lang="en-US" altLang="zh-CN"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微软雅黑" pitchFamily="34" charset="-122"/>
                <a:ea typeface="微软雅黑" pitchFamily="34" charset="-122"/>
                <a:cs typeface="+mn-cs"/>
              </a:rPr>
              <a:t>luop@ict.ac.cn</a:t>
            </a:r>
            <a:endParaRPr kumimoji="0" lang="zh-CN" altLang="en-US" sz="28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endParaRPr>
          </a:p>
        </p:txBody>
      </p:sp>
      <p:pic>
        <p:nvPicPr>
          <p:cNvPr id="514050" name="Picture 2" descr="http://www.ict.cas.cn/images/cnplogo.jpg"/>
          <p:cNvPicPr>
            <a:picLocks noChangeAspect="1" noChangeArrowheads="1"/>
          </p:cNvPicPr>
          <p:nvPr/>
        </p:nvPicPr>
        <p:blipFill>
          <a:blip r:embed="rId5" cstate="print"/>
          <a:srcRect/>
          <a:stretch>
            <a:fillRect/>
          </a:stretch>
        </p:blipFill>
        <p:spPr bwMode="auto">
          <a:xfrm>
            <a:off x="2771800" y="3573016"/>
            <a:ext cx="3438525" cy="571501"/>
          </a:xfrm>
          <a:prstGeom prst="rect">
            <a:avLst/>
          </a:prstGeom>
          <a:noFill/>
        </p:spPr>
      </p:pic>
      <p:sp>
        <p:nvSpPr>
          <p:cNvPr id="4" name="灯片编号占位符 3">
            <a:extLst>
              <a:ext uri="{FF2B5EF4-FFF2-40B4-BE49-F238E27FC236}">
                <a16:creationId xmlns:a16="http://schemas.microsoft.com/office/drawing/2014/main" id="{41DD780A-6420-4CE4-8519-9F5D5F6CCDDB}"/>
              </a:ext>
            </a:extLst>
          </p:cNvPr>
          <p:cNvSpPr>
            <a:spLocks noGrp="1"/>
          </p:cNvSpPr>
          <p:nvPr>
            <p:ph type="sldNum" sz="quarter" idx="12"/>
          </p:nvPr>
        </p:nvSpPr>
        <p:spPr/>
        <p:txBody>
          <a:bodyPr/>
          <a:lstStyle/>
          <a:p>
            <a:fld id="{7787EB1E-B14E-4037-B7FF-865737F0828D}" type="slidenum">
              <a:rPr lang="en-US" altLang="zh-CN" smtClean="0"/>
              <a:pPr/>
              <a:t>1</a:t>
            </a:fld>
            <a:endParaRPr lang="en-US" altLang="zh-CN"/>
          </a:p>
        </p:txBody>
      </p:sp>
    </p:spTree>
    <p:extLst>
      <p:ext uri="{BB962C8B-B14F-4D97-AF65-F5344CB8AC3E}">
        <p14:creationId xmlns:p14="http://schemas.microsoft.com/office/powerpoint/2010/main" val="416362321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归结策略：支持集策略</a:t>
            </a:r>
            <a:endParaRPr lang="zh-CN" altLang="en-US" sz="4000" dirty="0">
              <a:latin typeface="Times New Roman" pitchFamily="18" charset="0"/>
              <a:ea typeface="黑体" pitchFamily="49" charset="-122"/>
            </a:endParaRPr>
          </a:p>
        </p:txBody>
      </p:sp>
      <p:sp>
        <p:nvSpPr>
          <p:cNvPr id="8" name="Text Box 4">
            <a:extLst>
              <a:ext uri="{FF2B5EF4-FFF2-40B4-BE49-F238E27FC236}">
                <a16:creationId xmlns:a16="http://schemas.microsoft.com/office/drawing/2014/main" id="{86DBB916-CE17-4B0A-8F88-E3D1E28A0DBB}"/>
              </a:ext>
            </a:extLst>
          </p:cNvPr>
          <p:cNvSpPr txBox="1">
            <a:spLocks noChangeArrowheads="1"/>
          </p:cNvSpPr>
          <p:nvPr/>
        </p:nvSpPr>
        <p:spPr bwMode="auto">
          <a:xfrm>
            <a:off x="971550" y="2420938"/>
            <a:ext cx="18716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﹁I(x)∨R(x)</a:t>
            </a:r>
          </a:p>
        </p:txBody>
      </p:sp>
      <p:sp>
        <p:nvSpPr>
          <p:cNvPr id="9" name="Text Box 5">
            <a:extLst>
              <a:ext uri="{FF2B5EF4-FFF2-40B4-BE49-F238E27FC236}">
                <a16:creationId xmlns:a16="http://schemas.microsoft.com/office/drawing/2014/main" id="{43D09040-FCE9-4EF9-9C31-02156B6572C1}"/>
              </a:ext>
            </a:extLst>
          </p:cNvPr>
          <p:cNvSpPr txBox="1">
            <a:spLocks noChangeArrowheads="1"/>
          </p:cNvSpPr>
          <p:nvPr/>
        </p:nvSpPr>
        <p:spPr bwMode="auto">
          <a:xfrm>
            <a:off x="3348038" y="2492375"/>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0" name="Text Box 6">
            <a:extLst>
              <a:ext uri="{FF2B5EF4-FFF2-40B4-BE49-F238E27FC236}">
                <a16:creationId xmlns:a16="http://schemas.microsoft.com/office/drawing/2014/main" id="{03C68353-64CE-4FDE-9664-203713B7FCC4}"/>
              </a:ext>
            </a:extLst>
          </p:cNvPr>
          <p:cNvSpPr txBox="1">
            <a:spLocks noChangeArrowheads="1"/>
          </p:cNvSpPr>
          <p:nvPr/>
        </p:nvSpPr>
        <p:spPr bwMode="auto">
          <a:xfrm>
            <a:off x="4643438" y="2492375"/>
            <a:ext cx="187325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R(y)∨L(y)</a:t>
            </a:r>
          </a:p>
        </p:txBody>
      </p:sp>
      <p:sp>
        <p:nvSpPr>
          <p:cNvPr id="11" name="Text Box 7">
            <a:extLst>
              <a:ext uri="{FF2B5EF4-FFF2-40B4-BE49-F238E27FC236}">
                <a16:creationId xmlns:a16="http://schemas.microsoft.com/office/drawing/2014/main" id="{AD0AF152-5165-4392-9C0D-400C2320E5AD}"/>
              </a:ext>
            </a:extLst>
          </p:cNvPr>
          <p:cNvSpPr txBox="1">
            <a:spLocks noChangeArrowheads="1"/>
          </p:cNvSpPr>
          <p:nvPr/>
        </p:nvSpPr>
        <p:spPr bwMode="auto">
          <a:xfrm>
            <a:off x="7092950" y="2492375"/>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2" name="Text Box 8">
            <a:extLst>
              <a:ext uri="{FF2B5EF4-FFF2-40B4-BE49-F238E27FC236}">
                <a16:creationId xmlns:a16="http://schemas.microsoft.com/office/drawing/2014/main" id="{1E8B2382-928A-4B2B-968A-2F990A7FC3FA}"/>
              </a:ext>
            </a:extLst>
          </p:cNvPr>
          <p:cNvSpPr txBox="1">
            <a:spLocks noChangeArrowheads="1"/>
          </p:cNvSpPr>
          <p:nvPr/>
        </p:nvSpPr>
        <p:spPr bwMode="auto">
          <a:xfrm>
            <a:off x="1835150" y="3429000"/>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R(a)</a:t>
            </a:r>
          </a:p>
        </p:txBody>
      </p:sp>
      <p:sp>
        <p:nvSpPr>
          <p:cNvPr id="13" name="Text Box 9">
            <a:extLst>
              <a:ext uri="{FF2B5EF4-FFF2-40B4-BE49-F238E27FC236}">
                <a16:creationId xmlns:a16="http://schemas.microsoft.com/office/drawing/2014/main" id="{C51CFA7E-C027-4A81-A916-2D6751D56556}"/>
              </a:ext>
            </a:extLst>
          </p:cNvPr>
          <p:cNvSpPr txBox="1">
            <a:spLocks noChangeArrowheads="1"/>
          </p:cNvSpPr>
          <p:nvPr/>
        </p:nvSpPr>
        <p:spPr bwMode="auto">
          <a:xfrm>
            <a:off x="4859338" y="3500438"/>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﹁I(x)∨L(x)</a:t>
            </a:r>
          </a:p>
        </p:txBody>
      </p:sp>
      <p:sp>
        <p:nvSpPr>
          <p:cNvPr id="14" name="Text Box 10">
            <a:extLst>
              <a:ext uri="{FF2B5EF4-FFF2-40B4-BE49-F238E27FC236}">
                <a16:creationId xmlns:a16="http://schemas.microsoft.com/office/drawing/2014/main" id="{5D93DF32-C588-42E6-9CC0-1A4C06B5AE5E}"/>
              </a:ext>
            </a:extLst>
          </p:cNvPr>
          <p:cNvSpPr txBox="1">
            <a:spLocks noChangeArrowheads="1"/>
          </p:cNvSpPr>
          <p:nvPr/>
        </p:nvSpPr>
        <p:spPr bwMode="auto">
          <a:xfrm>
            <a:off x="2627313" y="4437063"/>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rPr>
              <a:t>L(a)</a:t>
            </a:r>
          </a:p>
        </p:txBody>
      </p:sp>
      <p:sp>
        <p:nvSpPr>
          <p:cNvPr id="15" name="Text Box 11">
            <a:extLst>
              <a:ext uri="{FF2B5EF4-FFF2-40B4-BE49-F238E27FC236}">
                <a16:creationId xmlns:a16="http://schemas.microsoft.com/office/drawing/2014/main" id="{82D4D308-E00F-48C8-B735-9E7295378F08}"/>
              </a:ext>
            </a:extLst>
          </p:cNvPr>
          <p:cNvSpPr txBox="1">
            <a:spLocks noChangeArrowheads="1"/>
          </p:cNvSpPr>
          <p:nvPr/>
        </p:nvSpPr>
        <p:spPr bwMode="auto">
          <a:xfrm>
            <a:off x="4140200" y="4437063"/>
            <a:ext cx="10795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6" name="Text Box 12">
            <a:extLst>
              <a:ext uri="{FF2B5EF4-FFF2-40B4-BE49-F238E27FC236}">
                <a16:creationId xmlns:a16="http://schemas.microsoft.com/office/drawing/2014/main" id="{3D8A91EB-0162-4E9F-BEB0-FDE39EA55AF4}"/>
              </a:ext>
            </a:extLst>
          </p:cNvPr>
          <p:cNvSpPr txBox="1">
            <a:spLocks noChangeArrowheads="1"/>
          </p:cNvSpPr>
          <p:nvPr/>
        </p:nvSpPr>
        <p:spPr bwMode="auto">
          <a:xfrm>
            <a:off x="6011863" y="4508500"/>
            <a:ext cx="10810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7" name="Text Box 13">
            <a:extLst>
              <a:ext uri="{FF2B5EF4-FFF2-40B4-BE49-F238E27FC236}">
                <a16:creationId xmlns:a16="http://schemas.microsoft.com/office/drawing/2014/main" id="{6A4BD35B-FCFC-45FF-BCDA-6C1CAD583680}"/>
              </a:ext>
            </a:extLst>
          </p:cNvPr>
          <p:cNvSpPr txBox="1">
            <a:spLocks noChangeArrowheads="1"/>
          </p:cNvSpPr>
          <p:nvPr/>
        </p:nvSpPr>
        <p:spPr bwMode="auto">
          <a:xfrm>
            <a:off x="6300788" y="5589588"/>
            <a:ext cx="8651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NIL</a:t>
            </a:r>
          </a:p>
        </p:txBody>
      </p:sp>
      <p:sp>
        <p:nvSpPr>
          <p:cNvPr id="18" name="Line 14">
            <a:extLst>
              <a:ext uri="{FF2B5EF4-FFF2-40B4-BE49-F238E27FC236}">
                <a16:creationId xmlns:a16="http://schemas.microsoft.com/office/drawing/2014/main" id="{0D869E25-3668-47E6-8620-B3C1BA6112DF}"/>
              </a:ext>
            </a:extLst>
          </p:cNvPr>
          <p:cNvSpPr>
            <a:spLocks noChangeShapeType="1"/>
          </p:cNvSpPr>
          <p:nvPr/>
        </p:nvSpPr>
        <p:spPr bwMode="auto">
          <a:xfrm>
            <a:off x="1908175" y="2852738"/>
            <a:ext cx="503238"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5">
            <a:extLst>
              <a:ext uri="{FF2B5EF4-FFF2-40B4-BE49-F238E27FC236}">
                <a16:creationId xmlns:a16="http://schemas.microsoft.com/office/drawing/2014/main" id="{B9F9D9C2-52F0-49F7-928C-E723E15A2CD9}"/>
              </a:ext>
            </a:extLst>
          </p:cNvPr>
          <p:cNvSpPr>
            <a:spLocks noChangeShapeType="1"/>
          </p:cNvSpPr>
          <p:nvPr/>
        </p:nvSpPr>
        <p:spPr bwMode="auto">
          <a:xfrm flipH="1">
            <a:off x="2484438" y="2924175"/>
            <a:ext cx="1150937" cy="5048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6">
            <a:extLst>
              <a:ext uri="{FF2B5EF4-FFF2-40B4-BE49-F238E27FC236}">
                <a16:creationId xmlns:a16="http://schemas.microsoft.com/office/drawing/2014/main" id="{467EEE30-8E92-4B64-9F9A-F387C61C24BF}"/>
              </a:ext>
            </a:extLst>
          </p:cNvPr>
          <p:cNvSpPr>
            <a:spLocks noChangeShapeType="1"/>
          </p:cNvSpPr>
          <p:nvPr/>
        </p:nvSpPr>
        <p:spPr bwMode="auto">
          <a:xfrm>
            <a:off x="1908175" y="2852738"/>
            <a:ext cx="360045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7">
            <a:extLst>
              <a:ext uri="{FF2B5EF4-FFF2-40B4-BE49-F238E27FC236}">
                <a16:creationId xmlns:a16="http://schemas.microsoft.com/office/drawing/2014/main" id="{10899D2D-3D11-44C4-9FBD-DA5D2F42532D}"/>
              </a:ext>
            </a:extLst>
          </p:cNvPr>
          <p:cNvSpPr>
            <a:spLocks noChangeShapeType="1"/>
          </p:cNvSpPr>
          <p:nvPr/>
        </p:nvSpPr>
        <p:spPr bwMode="auto">
          <a:xfrm flipH="1">
            <a:off x="5580063" y="2852738"/>
            <a:ext cx="71437"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8">
            <a:extLst>
              <a:ext uri="{FF2B5EF4-FFF2-40B4-BE49-F238E27FC236}">
                <a16:creationId xmlns:a16="http://schemas.microsoft.com/office/drawing/2014/main" id="{B8F3D7A0-3E07-45F4-9633-19472F8BCD9C}"/>
              </a:ext>
            </a:extLst>
          </p:cNvPr>
          <p:cNvSpPr>
            <a:spLocks noChangeShapeType="1"/>
          </p:cNvSpPr>
          <p:nvPr/>
        </p:nvSpPr>
        <p:spPr bwMode="auto">
          <a:xfrm>
            <a:off x="2268538" y="3789363"/>
            <a:ext cx="719137"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19">
            <a:extLst>
              <a:ext uri="{FF2B5EF4-FFF2-40B4-BE49-F238E27FC236}">
                <a16:creationId xmlns:a16="http://schemas.microsoft.com/office/drawing/2014/main" id="{49D47768-0808-4AB7-A96B-DB672FCAEDED}"/>
              </a:ext>
            </a:extLst>
          </p:cNvPr>
          <p:cNvSpPr>
            <a:spLocks noChangeShapeType="1"/>
          </p:cNvSpPr>
          <p:nvPr/>
        </p:nvSpPr>
        <p:spPr bwMode="auto">
          <a:xfrm flipH="1">
            <a:off x="3132138" y="2924175"/>
            <a:ext cx="2376487" cy="151288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20">
            <a:extLst>
              <a:ext uri="{FF2B5EF4-FFF2-40B4-BE49-F238E27FC236}">
                <a16:creationId xmlns:a16="http://schemas.microsoft.com/office/drawing/2014/main" id="{FE8F10CC-71C2-4C4A-AE81-F22E7C708927}"/>
              </a:ext>
            </a:extLst>
          </p:cNvPr>
          <p:cNvSpPr>
            <a:spLocks noChangeShapeType="1"/>
          </p:cNvSpPr>
          <p:nvPr/>
        </p:nvSpPr>
        <p:spPr bwMode="auto">
          <a:xfrm>
            <a:off x="3708400" y="2852738"/>
            <a:ext cx="935038" cy="15843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21">
            <a:extLst>
              <a:ext uri="{FF2B5EF4-FFF2-40B4-BE49-F238E27FC236}">
                <a16:creationId xmlns:a16="http://schemas.microsoft.com/office/drawing/2014/main" id="{68E0177D-C072-4B38-BC22-654D2E85E163}"/>
              </a:ext>
            </a:extLst>
          </p:cNvPr>
          <p:cNvSpPr>
            <a:spLocks noChangeShapeType="1"/>
          </p:cNvSpPr>
          <p:nvPr/>
        </p:nvSpPr>
        <p:spPr bwMode="auto">
          <a:xfrm flipH="1">
            <a:off x="4787900" y="3933825"/>
            <a:ext cx="936625" cy="57467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22">
            <a:extLst>
              <a:ext uri="{FF2B5EF4-FFF2-40B4-BE49-F238E27FC236}">
                <a16:creationId xmlns:a16="http://schemas.microsoft.com/office/drawing/2014/main" id="{00D7177D-5B08-4044-A897-031312283B99}"/>
              </a:ext>
            </a:extLst>
          </p:cNvPr>
          <p:cNvSpPr>
            <a:spLocks noChangeShapeType="1"/>
          </p:cNvSpPr>
          <p:nvPr/>
        </p:nvSpPr>
        <p:spPr bwMode="auto">
          <a:xfrm>
            <a:off x="5724525" y="3933825"/>
            <a:ext cx="719138"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23">
            <a:extLst>
              <a:ext uri="{FF2B5EF4-FFF2-40B4-BE49-F238E27FC236}">
                <a16:creationId xmlns:a16="http://schemas.microsoft.com/office/drawing/2014/main" id="{AACBA338-0275-4EAA-BA1D-D840ED6929C8}"/>
              </a:ext>
            </a:extLst>
          </p:cNvPr>
          <p:cNvSpPr>
            <a:spLocks noChangeShapeType="1"/>
          </p:cNvSpPr>
          <p:nvPr/>
        </p:nvSpPr>
        <p:spPr bwMode="auto">
          <a:xfrm flipH="1">
            <a:off x="6516688" y="2852738"/>
            <a:ext cx="1008062" cy="16557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24">
            <a:extLst>
              <a:ext uri="{FF2B5EF4-FFF2-40B4-BE49-F238E27FC236}">
                <a16:creationId xmlns:a16="http://schemas.microsoft.com/office/drawing/2014/main" id="{CFF7C1DD-A8FF-43AF-BA35-82850499BCAF}"/>
              </a:ext>
            </a:extLst>
          </p:cNvPr>
          <p:cNvSpPr>
            <a:spLocks noChangeShapeType="1"/>
          </p:cNvSpPr>
          <p:nvPr/>
        </p:nvSpPr>
        <p:spPr bwMode="auto">
          <a:xfrm>
            <a:off x="2987675" y="4868863"/>
            <a:ext cx="3671888"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25">
            <a:extLst>
              <a:ext uri="{FF2B5EF4-FFF2-40B4-BE49-F238E27FC236}">
                <a16:creationId xmlns:a16="http://schemas.microsoft.com/office/drawing/2014/main" id="{053F1FCD-1C4C-4191-8455-D7A19DFE2906}"/>
              </a:ext>
            </a:extLst>
          </p:cNvPr>
          <p:cNvSpPr>
            <a:spLocks noChangeShapeType="1"/>
          </p:cNvSpPr>
          <p:nvPr/>
        </p:nvSpPr>
        <p:spPr bwMode="auto">
          <a:xfrm flipH="1">
            <a:off x="6948488" y="2924175"/>
            <a:ext cx="863600" cy="266541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TextBox 24">
            <a:extLst>
              <a:ext uri="{FF2B5EF4-FFF2-40B4-BE49-F238E27FC236}">
                <a16:creationId xmlns:a16="http://schemas.microsoft.com/office/drawing/2014/main" id="{FBE90538-2717-4CE3-93DA-C1CB535BC95E}"/>
              </a:ext>
            </a:extLst>
          </p:cNvPr>
          <p:cNvSpPr txBox="1"/>
          <p:nvPr/>
        </p:nvSpPr>
        <p:spPr>
          <a:xfrm>
            <a:off x="467544" y="1628800"/>
            <a:ext cx="1980029" cy="400110"/>
          </a:xfrm>
          <a:prstGeom prst="rect">
            <a:avLst/>
          </a:prstGeom>
          <a:noFill/>
        </p:spPr>
        <p:txBody>
          <a:bodyPr wrap="none" rtlCol="0">
            <a:spAutoFit/>
          </a:bodyPr>
          <a:lstStyle/>
          <a:p>
            <a:r>
              <a:rPr lang="zh-CN" altLang="en-US" dirty="0"/>
              <a:t>目标公式的否定</a:t>
            </a:r>
          </a:p>
        </p:txBody>
      </p:sp>
      <p:cxnSp>
        <p:nvCxnSpPr>
          <p:cNvPr id="31" name="直接箭头连接符 30">
            <a:extLst>
              <a:ext uri="{FF2B5EF4-FFF2-40B4-BE49-F238E27FC236}">
                <a16:creationId xmlns:a16="http://schemas.microsoft.com/office/drawing/2014/main" id="{C1012ABD-D927-4B37-9CE6-A004E73935F4}"/>
              </a:ext>
            </a:extLst>
          </p:cNvPr>
          <p:cNvCxnSpPr/>
          <p:nvPr/>
        </p:nvCxnSpPr>
        <p:spPr>
          <a:xfrm>
            <a:off x="1187624" y="1916832"/>
            <a:ext cx="504056"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灯片编号占位符 31">
            <a:extLst>
              <a:ext uri="{FF2B5EF4-FFF2-40B4-BE49-F238E27FC236}">
                <a16:creationId xmlns:a16="http://schemas.microsoft.com/office/drawing/2014/main" id="{7EB82825-E4CA-4FFA-B43E-744E52BD47F7}"/>
              </a:ext>
            </a:extLst>
          </p:cNvPr>
          <p:cNvSpPr>
            <a:spLocks noGrp="1"/>
          </p:cNvSpPr>
          <p:nvPr>
            <p:ph type="sldNum" sz="quarter" idx="12"/>
          </p:nvPr>
        </p:nvSpPr>
        <p:spPr/>
        <p:txBody>
          <a:bodyPr/>
          <a:lstStyle/>
          <a:p>
            <a:fld id="{F58209B2-4306-46CD-9424-9DB79656E1A9}" type="slidenum">
              <a:rPr lang="zh-CN" altLang="en-US" smtClean="0"/>
              <a:pPr/>
              <a:t>10</a:t>
            </a:fld>
            <a:endParaRPr lang="zh-CN" altLang="en-US"/>
          </a:p>
        </p:txBody>
      </p:sp>
    </p:spTree>
    <p:extLst>
      <p:ext uri="{BB962C8B-B14F-4D97-AF65-F5344CB8AC3E}">
        <p14:creationId xmlns:p14="http://schemas.microsoft.com/office/powerpoint/2010/main" val="26234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归结策略：支持集策略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30000"/>
              </a:lnSpc>
              <a:spcBef>
                <a:spcPts val="1200"/>
              </a:spcBef>
            </a:pPr>
            <a:r>
              <a:rPr lang="zh-CN" altLang="en-US" sz="2400" b="0" dirty="0">
                <a:latin typeface="+mj-ea"/>
                <a:ea typeface="+mj-ea"/>
              </a:rPr>
              <a:t>支持集策略</a:t>
            </a:r>
            <a:r>
              <a:rPr lang="zh-CN" altLang="en-US" sz="2400" dirty="0">
                <a:solidFill>
                  <a:srgbClr val="0000FF"/>
                </a:solidFill>
                <a:latin typeface="+mj-ea"/>
                <a:ea typeface="+mj-ea"/>
              </a:rPr>
              <a:t>限制了子句集元素的剧增</a:t>
            </a:r>
            <a:r>
              <a:rPr lang="zh-CN" altLang="en-US" sz="2400" b="0" dirty="0">
                <a:latin typeface="+mj-ea"/>
                <a:ea typeface="+mj-ea"/>
              </a:rPr>
              <a:t>，但会</a:t>
            </a:r>
            <a:r>
              <a:rPr lang="zh-CN" altLang="en-US" sz="2400" dirty="0">
                <a:solidFill>
                  <a:srgbClr val="0000FF"/>
                </a:solidFill>
                <a:latin typeface="+mj-ea"/>
                <a:ea typeface="+mj-ea"/>
              </a:rPr>
              <a:t>增加空子句所在的深度（</a:t>
            </a:r>
            <a:r>
              <a:rPr lang="zh-CN" altLang="en-US" sz="2400" dirty="0">
                <a:solidFill>
                  <a:srgbClr val="FF0000"/>
                </a:solidFill>
                <a:latin typeface="+mj-ea"/>
                <a:ea typeface="+mj-ea"/>
              </a:rPr>
              <a:t>结果可能不是最优</a:t>
            </a:r>
            <a:r>
              <a:rPr lang="zh-CN" altLang="en-US" sz="2400" dirty="0">
                <a:solidFill>
                  <a:srgbClr val="0000FF"/>
                </a:solidFill>
                <a:latin typeface="+mj-ea"/>
                <a:ea typeface="+mj-ea"/>
              </a:rPr>
              <a:t>）</a:t>
            </a:r>
            <a:r>
              <a:rPr lang="zh-CN" altLang="en-US" sz="2400" b="0" dirty="0">
                <a:latin typeface="+mj-ea"/>
                <a:ea typeface="+mj-ea"/>
              </a:rPr>
              <a:t>。</a:t>
            </a:r>
            <a:endParaRPr lang="en-US" altLang="zh-CN" sz="2400" b="0" dirty="0">
              <a:latin typeface="+mj-ea"/>
              <a:ea typeface="+mj-ea"/>
            </a:endParaRPr>
          </a:p>
          <a:p>
            <a:pPr>
              <a:lnSpc>
                <a:spcPct val="130000"/>
              </a:lnSpc>
              <a:spcBef>
                <a:spcPts val="1200"/>
              </a:spcBef>
            </a:pPr>
            <a:r>
              <a:rPr lang="zh-CN" altLang="en-US" sz="2400" b="0" dirty="0">
                <a:latin typeface="+mj-ea"/>
                <a:ea typeface="+mj-ea"/>
              </a:rPr>
              <a:t>支持集策略具有</a:t>
            </a:r>
            <a:r>
              <a:rPr lang="zh-CN" altLang="en-US" sz="2400" dirty="0">
                <a:solidFill>
                  <a:srgbClr val="0000FF"/>
                </a:solidFill>
                <a:latin typeface="+mj-ea"/>
                <a:ea typeface="+mj-ea"/>
              </a:rPr>
              <a:t>逆向推理的含义</a:t>
            </a:r>
            <a:r>
              <a:rPr lang="zh-CN" altLang="en-US" sz="2400" b="0" dirty="0">
                <a:latin typeface="+mj-ea"/>
                <a:ea typeface="+mj-ea"/>
              </a:rPr>
              <a:t>，由于进行归结的亲本子句中至少有一个与目标子句有关，因此推理过程可以看作是沿目标、子目标的方向前进的。 </a:t>
            </a:r>
          </a:p>
        </p:txBody>
      </p:sp>
      <p:sp>
        <p:nvSpPr>
          <p:cNvPr id="2" name="灯片编号占位符 1">
            <a:extLst>
              <a:ext uri="{FF2B5EF4-FFF2-40B4-BE49-F238E27FC236}">
                <a16:creationId xmlns:a16="http://schemas.microsoft.com/office/drawing/2014/main" id="{6D322F79-82A4-4DA4-9E0D-B5DC3F9584E0}"/>
              </a:ext>
            </a:extLst>
          </p:cNvPr>
          <p:cNvSpPr>
            <a:spLocks noGrp="1"/>
          </p:cNvSpPr>
          <p:nvPr>
            <p:ph type="sldNum" sz="quarter" idx="12"/>
          </p:nvPr>
        </p:nvSpPr>
        <p:spPr/>
        <p:txBody>
          <a:bodyPr/>
          <a:lstStyle/>
          <a:p>
            <a:fld id="{F58209B2-4306-46CD-9424-9DB79656E1A9}" type="slidenum">
              <a:rPr lang="zh-CN" altLang="en-US" smtClean="0"/>
              <a:pPr/>
              <a:t>11</a:t>
            </a:fld>
            <a:endParaRPr lang="zh-CN" altLang="en-US"/>
          </a:p>
        </p:txBody>
      </p:sp>
    </p:spTree>
    <p:extLst>
      <p:ext uri="{BB962C8B-B14F-4D97-AF65-F5344CB8AC3E}">
        <p14:creationId xmlns:p14="http://schemas.microsoft.com/office/powerpoint/2010/main" val="274251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a:t>
            </a:r>
            <a:r>
              <a:rPr lang="en-US" altLang="zh-CN" sz="4000" dirty="0"/>
              <a:t>:</a:t>
            </a:r>
            <a:r>
              <a:rPr lang="zh-CN" altLang="en-US" sz="4000" dirty="0"/>
              <a:t>单文字子句策略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90000"/>
              </a:lnSpc>
            </a:pPr>
            <a:r>
              <a:rPr lang="zh-CN" altLang="en-US" sz="2400" b="0" dirty="0">
                <a:latin typeface="+mj-lt"/>
              </a:rPr>
              <a:t>如果一个子句只包含一个文字，则称此子句为单文字子句。单文字子句策略是对支持集策略的进一步改进，它要求每次参加归结的两个亲本子句中至少有一个子句是单文字子句。</a:t>
            </a:r>
            <a:endParaRPr lang="en-US" altLang="zh-CN" sz="2400" b="0" dirty="0">
              <a:latin typeface="+mj-lt"/>
            </a:endParaRPr>
          </a:p>
          <a:p>
            <a:pPr marL="0" indent="0">
              <a:lnSpc>
                <a:spcPct val="90000"/>
              </a:lnSpc>
              <a:buNone/>
            </a:pPr>
            <a:endParaRPr lang="en-US" altLang="zh-CN" sz="2400" b="0" dirty="0">
              <a:latin typeface="+mj-lt"/>
            </a:endParaRPr>
          </a:p>
          <a:p>
            <a:pPr marL="609600" indent="-609600">
              <a:lnSpc>
                <a:spcPct val="90000"/>
              </a:lnSpc>
            </a:pPr>
            <a:endParaRPr lang="zh-CN" altLang="en-US" sz="900" dirty="0">
              <a:solidFill>
                <a:srgbClr val="0000CC"/>
              </a:solidFill>
              <a:latin typeface="+mj-lt"/>
            </a:endParaRPr>
          </a:p>
          <a:p>
            <a:pPr marL="609600" indent="-609600">
              <a:lnSpc>
                <a:spcPct val="90000"/>
              </a:lnSpc>
            </a:pPr>
            <a:r>
              <a:rPr lang="zh-CN" altLang="en-US" sz="2400" dirty="0">
                <a:latin typeface="+mj-lt"/>
              </a:rPr>
              <a:t>采用</a:t>
            </a:r>
            <a:r>
              <a:rPr lang="zh-CN" altLang="en-US" sz="2400" dirty="0">
                <a:solidFill>
                  <a:srgbClr val="800000"/>
                </a:solidFill>
                <a:latin typeface="+mj-lt"/>
              </a:rPr>
              <a:t>单文字子句策略</a:t>
            </a:r>
            <a:r>
              <a:rPr lang="zh-CN" altLang="en-US" sz="2400" dirty="0">
                <a:solidFill>
                  <a:srgbClr val="7030A0"/>
                </a:solidFill>
                <a:latin typeface="+mj-lt"/>
              </a:rPr>
              <a:t>，归结式包含的文字数将少于其非单文字亲本子句中的文字数，这将有利于向空子句的方向发展，因此会有较高的归结效率。</a:t>
            </a:r>
            <a:endParaRPr lang="en-US" altLang="zh-CN" sz="2400" dirty="0">
              <a:solidFill>
                <a:srgbClr val="7030A0"/>
              </a:solidFill>
              <a:latin typeface="+mj-lt"/>
            </a:endParaRPr>
          </a:p>
          <a:p>
            <a:pPr marL="609600" indent="-609600">
              <a:lnSpc>
                <a:spcPct val="90000"/>
              </a:lnSpc>
            </a:pPr>
            <a:endParaRPr lang="en-US" altLang="zh-CN" sz="2400" dirty="0">
              <a:solidFill>
                <a:srgbClr val="7030A0"/>
              </a:solidFill>
            </a:endParaRPr>
          </a:p>
          <a:p>
            <a:pPr>
              <a:spcBef>
                <a:spcPts val="1200"/>
              </a:spcBef>
            </a:pPr>
            <a:endParaRPr lang="en-US" altLang="zh-CN" sz="2400" b="0" dirty="0">
              <a:latin typeface="Arial" pitchFamily="34" charset="0"/>
              <a:ea typeface="黑体" pitchFamily="49" charset="-122"/>
            </a:endParaRPr>
          </a:p>
        </p:txBody>
      </p:sp>
      <p:sp>
        <p:nvSpPr>
          <p:cNvPr id="3" name="灯片编号占位符 2">
            <a:extLst>
              <a:ext uri="{FF2B5EF4-FFF2-40B4-BE49-F238E27FC236}">
                <a16:creationId xmlns:a16="http://schemas.microsoft.com/office/drawing/2014/main" id="{893FE7F3-E1C5-4B02-82F4-AF0362BEE78B}"/>
              </a:ext>
            </a:extLst>
          </p:cNvPr>
          <p:cNvSpPr>
            <a:spLocks noGrp="1"/>
          </p:cNvSpPr>
          <p:nvPr>
            <p:ph type="sldNum" sz="quarter" idx="12"/>
          </p:nvPr>
        </p:nvSpPr>
        <p:spPr/>
        <p:txBody>
          <a:bodyPr/>
          <a:lstStyle/>
          <a:p>
            <a:fld id="{F58209B2-4306-46CD-9424-9DB79656E1A9}" type="slidenum">
              <a:rPr lang="zh-CN" altLang="en-US" smtClean="0"/>
              <a:pPr/>
              <a:t>12</a:t>
            </a:fld>
            <a:endParaRPr lang="zh-CN" altLang="en-US"/>
          </a:p>
        </p:txBody>
      </p:sp>
    </p:spTree>
    <p:extLst>
      <p:ext uri="{BB962C8B-B14F-4D97-AF65-F5344CB8AC3E}">
        <p14:creationId xmlns:p14="http://schemas.microsoft.com/office/powerpoint/2010/main" val="361590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a:t>
            </a:r>
            <a:r>
              <a:rPr lang="en-US" altLang="zh-CN" sz="4000" dirty="0"/>
              <a:t>:</a:t>
            </a:r>
            <a:r>
              <a:rPr lang="zh-CN" altLang="en-US" sz="4000" dirty="0"/>
              <a:t>单文字子句策略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spcBef>
                <a:spcPts val="1200"/>
              </a:spcBef>
            </a:pPr>
            <a:r>
              <a:rPr lang="zh-CN" altLang="en-US" sz="2400" b="0" dirty="0">
                <a:latin typeface="Arial" pitchFamily="34" charset="0"/>
                <a:ea typeface="黑体" pitchFamily="49" charset="-122"/>
              </a:rPr>
              <a:t>例</a:t>
            </a:r>
            <a:r>
              <a:rPr lang="en-US" altLang="zh-CN" sz="2400" b="0" dirty="0">
                <a:latin typeface="Arial" pitchFamily="34" charset="0"/>
                <a:ea typeface="黑体" pitchFamily="49" charset="-122"/>
              </a:rPr>
              <a:t>: </a:t>
            </a:r>
            <a:r>
              <a:rPr lang="zh-CN" altLang="en-US" sz="2400" b="0" dirty="0">
                <a:latin typeface="Arial" pitchFamily="34" charset="0"/>
                <a:ea typeface="黑体" pitchFamily="49" charset="-122"/>
              </a:rPr>
              <a:t>设有如下子句集：</a:t>
            </a:r>
          </a:p>
          <a:p>
            <a:pPr marL="0" indent="0">
              <a:spcBef>
                <a:spcPts val="1200"/>
              </a:spcBef>
              <a:buNone/>
            </a:pPr>
            <a:r>
              <a:rPr lang="zh-CN" altLang="en-US" sz="2400" b="0" dirty="0">
                <a:latin typeface="Arial" pitchFamily="34" charset="0"/>
                <a:ea typeface="黑体" pitchFamily="49" charset="-122"/>
              </a:rPr>
              <a:t>      </a:t>
            </a:r>
            <a:r>
              <a:rPr lang="en-US" altLang="zh-CN" sz="2400" b="0" dirty="0">
                <a:latin typeface="Arial" pitchFamily="34" charset="0"/>
                <a:ea typeface="黑体" pitchFamily="49" charset="-122"/>
              </a:rPr>
              <a:t>S={﹁I(x)∨R(x),  I(a), ﹁R(y)∨L(y), ﹁L(a) }</a:t>
            </a:r>
          </a:p>
          <a:p>
            <a:pPr>
              <a:spcBef>
                <a:spcPts val="1200"/>
              </a:spcBef>
            </a:pPr>
            <a:r>
              <a:rPr lang="zh-CN" altLang="en-US" sz="2400" b="0" dirty="0">
                <a:latin typeface="Arial" pitchFamily="34" charset="0"/>
                <a:ea typeface="黑体" pitchFamily="49" charset="-122"/>
              </a:rPr>
              <a:t>用单文字子句策略证明</a:t>
            </a:r>
            <a:r>
              <a:rPr lang="en-US" altLang="zh-CN" sz="2400" b="0" dirty="0">
                <a:latin typeface="Arial" pitchFamily="34" charset="0"/>
                <a:ea typeface="黑体" pitchFamily="49" charset="-122"/>
              </a:rPr>
              <a:t>S</a:t>
            </a:r>
            <a:r>
              <a:rPr lang="zh-CN" altLang="en-US" sz="2400" b="0" dirty="0">
                <a:latin typeface="Arial" pitchFamily="34" charset="0"/>
                <a:ea typeface="黑体" pitchFamily="49" charset="-122"/>
              </a:rPr>
              <a:t>为不可满足。</a:t>
            </a:r>
          </a:p>
          <a:p>
            <a:pPr>
              <a:spcBef>
                <a:spcPts val="1200"/>
              </a:spcBef>
            </a:pPr>
            <a:endParaRPr lang="en-US" altLang="zh-CN" sz="2400" b="0" dirty="0">
              <a:latin typeface="Arial" pitchFamily="34" charset="0"/>
              <a:ea typeface="黑体" pitchFamily="49" charset="-122"/>
            </a:endParaRPr>
          </a:p>
          <a:p>
            <a:pPr>
              <a:spcBef>
                <a:spcPts val="1200"/>
              </a:spcBef>
            </a:pPr>
            <a:endParaRPr lang="en-US" altLang="zh-CN" sz="2400" b="0" dirty="0">
              <a:latin typeface="Arial" pitchFamily="34" charset="0"/>
              <a:ea typeface="黑体" pitchFamily="49" charset="-122"/>
            </a:endParaRPr>
          </a:p>
          <a:p>
            <a:pPr lvl="1">
              <a:spcBef>
                <a:spcPts val="1200"/>
              </a:spcBef>
            </a:pPr>
            <a:endParaRPr lang="en-US" altLang="zh-CN" sz="2000" b="0" dirty="0">
              <a:latin typeface="Arial" pitchFamily="34" charset="0"/>
              <a:ea typeface="黑体" pitchFamily="49" charset="-122"/>
            </a:endParaRPr>
          </a:p>
        </p:txBody>
      </p:sp>
      <p:sp>
        <p:nvSpPr>
          <p:cNvPr id="7" name="Text Box 4">
            <a:extLst>
              <a:ext uri="{FF2B5EF4-FFF2-40B4-BE49-F238E27FC236}">
                <a16:creationId xmlns:a16="http://schemas.microsoft.com/office/drawing/2014/main" id="{9C959F0D-A4D7-439A-ABF7-CB563D107830}"/>
              </a:ext>
            </a:extLst>
          </p:cNvPr>
          <p:cNvSpPr txBox="1">
            <a:spLocks noChangeArrowheads="1"/>
          </p:cNvSpPr>
          <p:nvPr/>
        </p:nvSpPr>
        <p:spPr bwMode="auto">
          <a:xfrm>
            <a:off x="900113" y="3239417"/>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rPr>
              <a:t>﹁I(x)∨R(x)</a:t>
            </a:r>
          </a:p>
        </p:txBody>
      </p:sp>
      <p:sp>
        <p:nvSpPr>
          <p:cNvPr id="8" name="Text Box 5">
            <a:extLst>
              <a:ext uri="{FF2B5EF4-FFF2-40B4-BE49-F238E27FC236}">
                <a16:creationId xmlns:a16="http://schemas.microsoft.com/office/drawing/2014/main" id="{BEF78D6E-36EA-4E0C-9142-97F6F1117258}"/>
              </a:ext>
            </a:extLst>
          </p:cNvPr>
          <p:cNvSpPr txBox="1">
            <a:spLocks noChangeArrowheads="1"/>
          </p:cNvSpPr>
          <p:nvPr/>
        </p:nvSpPr>
        <p:spPr bwMode="auto">
          <a:xfrm>
            <a:off x="3132138" y="3239417"/>
            <a:ext cx="6477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I(a)</a:t>
            </a:r>
          </a:p>
        </p:txBody>
      </p:sp>
      <p:sp>
        <p:nvSpPr>
          <p:cNvPr id="9" name="Text Box 6">
            <a:extLst>
              <a:ext uri="{FF2B5EF4-FFF2-40B4-BE49-F238E27FC236}">
                <a16:creationId xmlns:a16="http://schemas.microsoft.com/office/drawing/2014/main" id="{108C5ED9-F349-4E19-8EC5-7532B8CCC186}"/>
              </a:ext>
            </a:extLst>
          </p:cNvPr>
          <p:cNvSpPr txBox="1">
            <a:spLocks noChangeArrowheads="1"/>
          </p:cNvSpPr>
          <p:nvPr/>
        </p:nvSpPr>
        <p:spPr bwMode="auto">
          <a:xfrm>
            <a:off x="4211638" y="3239417"/>
            <a:ext cx="17287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10" name="Text Box 7">
            <a:extLst>
              <a:ext uri="{FF2B5EF4-FFF2-40B4-BE49-F238E27FC236}">
                <a16:creationId xmlns:a16="http://schemas.microsoft.com/office/drawing/2014/main" id="{7CB0B876-61AE-4B9F-85F9-1DF09B1D91D4}"/>
              </a:ext>
            </a:extLst>
          </p:cNvPr>
          <p:cNvSpPr txBox="1">
            <a:spLocks noChangeArrowheads="1"/>
          </p:cNvSpPr>
          <p:nvPr/>
        </p:nvSpPr>
        <p:spPr bwMode="auto">
          <a:xfrm>
            <a:off x="6516688" y="3310855"/>
            <a:ext cx="10080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﹁L(a)</a:t>
            </a:r>
          </a:p>
        </p:txBody>
      </p:sp>
      <p:sp>
        <p:nvSpPr>
          <p:cNvPr id="11" name="Text Box 8">
            <a:extLst>
              <a:ext uri="{FF2B5EF4-FFF2-40B4-BE49-F238E27FC236}">
                <a16:creationId xmlns:a16="http://schemas.microsoft.com/office/drawing/2014/main" id="{A588B8F4-EC65-4B3E-8EBC-0E99DFAFBA2D}"/>
              </a:ext>
            </a:extLst>
          </p:cNvPr>
          <p:cNvSpPr txBox="1">
            <a:spLocks noChangeArrowheads="1"/>
          </p:cNvSpPr>
          <p:nvPr/>
        </p:nvSpPr>
        <p:spPr bwMode="auto">
          <a:xfrm>
            <a:off x="1908175" y="4390355"/>
            <a:ext cx="7921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R(a)</a:t>
            </a:r>
          </a:p>
        </p:txBody>
      </p:sp>
      <p:sp>
        <p:nvSpPr>
          <p:cNvPr id="12" name="Text Box 9">
            <a:extLst>
              <a:ext uri="{FF2B5EF4-FFF2-40B4-BE49-F238E27FC236}">
                <a16:creationId xmlns:a16="http://schemas.microsoft.com/office/drawing/2014/main" id="{A0F80E6B-F4DB-47E9-BC8C-296D9919361B}"/>
              </a:ext>
            </a:extLst>
          </p:cNvPr>
          <p:cNvSpPr txBox="1">
            <a:spLocks noChangeArrowheads="1"/>
          </p:cNvSpPr>
          <p:nvPr/>
        </p:nvSpPr>
        <p:spPr bwMode="auto">
          <a:xfrm>
            <a:off x="4643438" y="4390355"/>
            <a:ext cx="11525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latin typeface="宋体" pitchFamily="2" charset="-122"/>
              </a:rPr>
              <a:t>﹁</a:t>
            </a:r>
            <a:r>
              <a:rPr lang="en-US" altLang="zh-CN" b="1">
                <a:solidFill>
                  <a:srgbClr val="008000"/>
                </a:solidFill>
              </a:rPr>
              <a:t>R(a)</a:t>
            </a:r>
          </a:p>
        </p:txBody>
      </p:sp>
      <p:sp>
        <p:nvSpPr>
          <p:cNvPr id="13" name="Text Box 10">
            <a:extLst>
              <a:ext uri="{FF2B5EF4-FFF2-40B4-BE49-F238E27FC236}">
                <a16:creationId xmlns:a16="http://schemas.microsoft.com/office/drawing/2014/main" id="{6FE00EC0-0BFB-4745-ADC4-6F2A407ABFB7}"/>
              </a:ext>
            </a:extLst>
          </p:cNvPr>
          <p:cNvSpPr txBox="1">
            <a:spLocks noChangeArrowheads="1"/>
          </p:cNvSpPr>
          <p:nvPr/>
        </p:nvSpPr>
        <p:spPr bwMode="auto">
          <a:xfrm>
            <a:off x="2843213" y="5542880"/>
            <a:ext cx="7921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14" name="Line 11">
            <a:extLst>
              <a:ext uri="{FF2B5EF4-FFF2-40B4-BE49-F238E27FC236}">
                <a16:creationId xmlns:a16="http://schemas.microsoft.com/office/drawing/2014/main" id="{B074803D-B72B-4A3E-9F7B-BB1FA78865A5}"/>
              </a:ext>
            </a:extLst>
          </p:cNvPr>
          <p:cNvSpPr>
            <a:spLocks noChangeShapeType="1"/>
          </p:cNvSpPr>
          <p:nvPr/>
        </p:nvSpPr>
        <p:spPr bwMode="auto">
          <a:xfrm>
            <a:off x="1692275" y="3671217"/>
            <a:ext cx="576263"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5" name="Line 12">
            <a:extLst>
              <a:ext uri="{FF2B5EF4-FFF2-40B4-BE49-F238E27FC236}">
                <a16:creationId xmlns:a16="http://schemas.microsoft.com/office/drawing/2014/main" id="{794D9FF8-F200-4757-8D29-5A9B2E5A0BB2}"/>
              </a:ext>
            </a:extLst>
          </p:cNvPr>
          <p:cNvSpPr>
            <a:spLocks noChangeShapeType="1"/>
          </p:cNvSpPr>
          <p:nvPr/>
        </p:nvSpPr>
        <p:spPr bwMode="auto">
          <a:xfrm flipH="1">
            <a:off x="2339975" y="3598192"/>
            <a:ext cx="1079500" cy="7921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13">
            <a:extLst>
              <a:ext uri="{FF2B5EF4-FFF2-40B4-BE49-F238E27FC236}">
                <a16:creationId xmlns:a16="http://schemas.microsoft.com/office/drawing/2014/main" id="{BD810532-2D38-4D3A-BDD9-32F772BEC1A2}"/>
              </a:ext>
            </a:extLst>
          </p:cNvPr>
          <p:cNvSpPr>
            <a:spLocks noChangeShapeType="1"/>
          </p:cNvSpPr>
          <p:nvPr/>
        </p:nvSpPr>
        <p:spPr bwMode="auto">
          <a:xfrm>
            <a:off x="4716463" y="3671217"/>
            <a:ext cx="360362"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4">
            <a:extLst>
              <a:ext uri="{FF2B5EF4-FFF2-40B4-BE49-F238E27FC236}">
                <a16:creationId xmlns:a16="http://schemas.microsoft.com/office/drawing/2014/main" id="{030F01D5-5478-4FDD-A2AD-1ACA4B9DBE66}"/>
              </a:ext>
            </a:extLst>
          </p:cNvPr>
          <p:cNvSpPr>
            <a:spLocks noChangeShapeType="1"/>
          </p:cNvSpPr>
          <p:nvPr/>
        </p:nvSpPr>
        <p:spPr bwMode="auto">
          <a:xfrm flipH="1">
            <a:off x="5292725" y="3742655"/>
            <a:ext cx="1655763"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15">
            <a:extLst>
              <a:ext uri="{FF2B5EF4-FFF2-40B4-BE49-F238E27FC236}">
                <a16:creationId xmlns:a16="http://schemas.microsoft.com/office/drawing/2014/main" id="{736C49B4-A9F6-4FF3-87AF-F4B04C0673F1}"/>
              </a:ext>
            </a:extLst>
          </p:cNvPr>
          <p:cNvSpPr>
            <a:spLocks noChangeShapeType="1"/>
          </p:cNvSpPr>
          <p:nvPr/>
        </p:nvSpPr>
        <p:spPr bwMode="auto">
          <a:xfrm>
            <a:off x="2268538" y="4823742"/>
            <a:ext cx="863600"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6">
            <a:extLst>
              <a:ext uri="{FF2B5EF4-FFF2-40B4-BE49-F238E27FC236}">
                <a16:creationId xmlns:a16="http://schemas.microsoft.com/office/drawing/2014/main" id="{F2B15637-16A9-4982-844A-2B9FD7577E73}"/>
              </a:ext>
            </a:extLst>
          </p:cNvPr>
          <p:cNvSpPr>
            <a:spLocks noChangeShapeType="1"/>
          </p:cNvSpPr>
          <p:nvPr/>
        </p:nvSpPr>
        <p:spPr bwMode="auto">
          <a:xfrm flipH="1">
            <a:off x="3203575" y="4750717"/>
            <a:ext cx="2016125" cy="792163"/>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E388D036-1200-4D73-B0D3-A78982139D66}"/>
              </a:ext>
            </a:extLst>
          </p:cNvPr>
          <p:cNvSpPr>
            <a:spLocks noGrp="1"/>
          </p:cNvSpPr>
          <p:nvPr>
            <p:ph type="sldNum" sz="quarter" idx="12"/>
          </p:nvPr>
        </p:nvSpPr>
        <p:spPr/>
        <p:txBody>
          <a:bodyPr/>
          <a:lstStyle/>
          <a:p>
            <a:fld id="{F58209B2-4306-46CD-9424-9DB79656E1A9}" type="slidenum">
              <a:rPr lang="zh-CN" altLang="en-US" smtClean="0"/>
              <a:pPr/>
              <a:t>13</a:t>
            </a:fld>
            <a:endParaRPr lang="zh-CN" altLang="en-US"/>
          </a:p>
        </p:txBody>
      </p:sp>
    </p:spTree>
    <p:extLst>
      <p:ext uri="{BB962C8B-B14F-4D97-AF65-F5344CB8AC3E}">
        <p14:creationId xmlns:p14="http://schemas.microsoft.com/office/powerpoint/2010/main" val="3987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a:t>
            </a:r>
            <a:r>
              <a:rPr lang="en-US" altLang="zh-CN" sz="4000" dirty="0"/>
              <a:t>:</a:t>
            </a:r>
            <a:r>
              <a:rPr lang="zh-CN" altLang="en-US" sz="4000" dirty="0"/>
              <a:t>单文字子句策略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90000"/>
              </a:lnSpc>
            </a:pPr>
            <a:r>
              <a:rPr lang="zh-CN" altLang="en-US" sz="2400" dirty="0">
                <a:solidFill>
                  <a:srgbClr val="800000"/>
                </a:solidFill>
                <a:latin typeface="+mj-lt"/>
              </a:rPr>
              <a:t>单文字子句策略</a:t>
            </a:r>
            <a:r>
              <a:rPr lang="zh-CN" altLang="en-US" sz="2400" dirty="0">
                <a:latin typeface="+mj-lt"/>
              </a:rPr>
              <a:t>是</a:t>
            </a:r>
            <a:r>
              <a:rPr lang="zh-CN" altLang="en-US" sz="2400" dirty="0">
                <a:solidFill>
                  <a:srgbClr val="0000FF"/>
                </a:solidFill>
                <a:latin typeface="+mj-lt"/>
              </a:rPr>
              <a:t>不完备</a:t>
            </a:r>
            <a:r>
              <a:rPr lang="zh-CN" altLang="en-US" sz="2400" dirty="0">
                <a:solidFill>
                  <a:srgbClr val="7030A0"/>
                </a:solidFill>
                <a:latin typeface="+mj-lt"/>
              </a:rPr>
              <a:t>的，</a:t>
            </a:r>
            <a:r>
              <a:rPr lang="zh-CN" altLang="en-US" sz="2400" dirty="0">
                <a:latin typeface="+mj-lt"/>
              </a:rPr>
              <a:t>即当子句集为不可满足时，用这种</a:t>
            </a:r>
            <a:r>
              <a:rPr lang="zh-CN" altLang="en-US" sz="2400" dirty="0">
                <a:solidFill>
                  <a:srgbClr val="FF0000"/>
                </a:solidFill>
                <a:latin typeface="+mj-lt"/>
              </a:rPr>
              <a:t>策略不一定能归结出空子句。</a:t>
            </a:r>
            <a:endParaRPr lang="en-US" altLang="zh-CN" sz="2400" dirty="0">
              <a:solidFill>
                <a:srgbClr val="FF0000"/>
              </a:solidFill>
              <a:latin typeface="+mj-lt"/>
            </a:endParaRPr>
          </a:p>
          <a:p>
            <a:pPr marL="609600" indent="-609600">
              <a:lnSpc>
                <a:spcPct val="90000"/>
              </a:lnSpc>
            </a:pPr>
            <a:endParaRPr lang="en-US" altLang="zh-CN" sz="1000" dirty="0">
              <a:solidFill>
                <a:srgbClr val="FF0000"/>
              </a:solidFill>
              <a:latin typeface="+mj-lt"/>
            </a:endParaRPr>
          </a:p>
          <a:p>
            <a:pPr marL="609600" indent="-609600">
              <a:lnSpc>
                <a:spcPct val="90000"/>
              </a:lnSpc>
            </a:pPr>
            <a:r>
              <a:rPr lang="zh-CN" altLang="en-US" sz="2400" dirty="0">
                <a:solidFill>
                  <a:srgbClr val="FF0000"/>
                </a:solidFill>
                <a:latin typeface="+mj-lt"/>
              </a:rPr>
              <a:t>原因： 没有可用的单文字字句</a:t>
            </a:r>
            <a:endParaRPr lang="en-US" altLang="zh-CN" sz="2400" dirty="0">
              <a:solidFill>
                <a:srgbClr val="FF0000"/>
              </a:solidFill>
              <a:latin typeface="+mj-lt"/>
            </a:endParaRPr>
          </a:p>
          <a:p>
            <a:pPr marL="609600" indent="-609600">
              <a:lnSpc>
                <a:spcPct val="90000"/>
              </a:lnSpc>
            </a:pPr>
            <a:endParaRPr lang="en-US" altLang="zh-CN" sz="900" dirty="0">
              <a:latin typeface="+mj-lt"/>
            </a:endParaRPr>
          </a:p>
          <a:p>
            <a:pPr marL="400050" lvl="1" indent="0">
              <a:lnSpc>
                <a:spcPct val="90000"/>
              </a:lnSpc>
              <a:buNone/>
            </a:pPr>
            <a:r>
              <a:rPr lang="zh-CN" altLang="en-US" sz="2200" dirty="0">
                <a:solidFill>
                  <a:srgbClr val="008000"/>
                </a:solidFill>
                <a:latin typeface="+mj-lt"/>
              </a:rPr>
              <a:t>例如：已知：</a:t>
            </a:r>
            <a:r>
              <a:rPr lang="en-US" altLang="zh-CN" sz="2200" dirty="0">
                <a:solidFill>
                  <a:srgbClr val="008000"/>
                </a:solidFill>
              </a:rPr>
              <a:t>A</a:t>
            </a:r>
            <a:r>
              <a:rPr lang="en-US" altLang="zh-CN" sz="2000" dirty="0">
                <a:solidFill>
                  <a:srgbClr val="008000"/>
                </a:solidFill>
              </a:rPr>
              <a:t>∨B,</a:t>
            </a:r>
            <a:r>
              <a:rPr lang="zh-CN" altLang="en-US" sz="2000" dirty="0">
                <a:solidFill>
                  <a:srgbClr val="008000"/>
                </a:solidFill>
              </a:rPr>
              <a:t> </a:t>
            </a:r>
            <a:r>
              <a:rPr lang="zh-CN" altLang="zh-CN" sz="2000" dirty="0">
                <a:solidFill>
                  <a:srgbClr val="008000"/>
                </a:solidFill>
              </a:rPr>
              <a:t> </a:t>
            </a:r>
            <a:r>
              <a:rPr lang="en-US" altLang="zh-CN" sz="2000" dirty="0">
                <a:solidFill>
                  <a:srgbClr val="008000"/>
                </a:solidFill>
              </a:rPr>
              <a:t>A∨﹁</a:t>
            </a:r>
            <a:r>
              <a:rPr lang="zh-CN" altLang="en-US" sz="2000" dirty="0">
                <a:solidFill>
                  <a:srgbClr val="008000"/>
                </a:solidFill>
              </a:rPr>
              <a:t> </a:t>
            </a:r>
            <a:r>
              <a:rPr lang="en-US" altLang="zh-CN" sz="2000" dirty="0">
                <a:solidFill>
                  <a:srgbClr val="008000"/>
                </a:solidFill>
              </a:rPr>
              <a:t>B,</a:t>
            </a:r>
            <a:r>
              <a:rPr lang="zh-CN" altLang="en-US" sz="2000" dirty="0">
                <a:solidFill>
                  <a:srgbClr val="008000"/>
                </a:solidFill>
              </a:rPr>
              <a:t> </a:t>
            </a:r>
            <a:r>
              <a:rPr lang="en-US" altLang="zh-CN" sz="2000" dirty="0">
                <a:solidFill>
                  <a:srgbClr val="008000"/>
                </a:solidFill>
              </a:rPr>
              <a:t>﹁A ∨ B</a:t>
            </a:r>
            <a:r>
              <a:rPr lang="zh-CN" altLang="en-US" sz="2000" dirty="0">
                <a:solidFill>
                  <a:srgbClr val="008000"/>
                </a:solidFill>
                <a:latin typeface="+mj-lt"/>
              </a:rPr>
              <a:t>， 求证：</a:t>
            </a:r>
            <a:r>
              <a:rPr lang="en-US" altLang="zh-CN" sz="2000" dirty="0">
                <a:solidFill>
                  <a:srgbClr val="008000"/>
                </a:solidFill>
              </a:rPr>
              <a:t>A∧B</a:t>
            </a:r>
          </a:p>
          <a:p>
            <a:pPr marL="400050" lvl="1" indent="0">
              <a:lnSpc>
                <a:spcPct val="90000"/>
              </a:lnSpc>
              <a:buNone/>
            </a:pPr>
            <a:r>
              <a:rPr lang="zh-CN" altLang="en-US" sz="2000" dirty="0">
                <a:solidFill>
                  <a:srgbClr val="008000"/>
                </a:solidFill>
                <a:latin typeface="+mj-lt"/>
              </a:rPr>
              <a:t>化为字句集后为：</a:t>
            </a:r>
            <a:r>
              <a:rPr lang="zh-CN" altLang="en-US" sz="2000" dirty="0">
                <a:solidFill>
                  <a:srgbClr val="008000"/>
                </a:solidFill>
              </a:rPr>
              <a:t> </a:t>
            </a:r>
            <a:r>
              <a:rPr lang="en-US" altLang="zh-CN" sz="2000" dirty="0">
                <a:solidFill>
                  <a:srgbClr val="008000"/>
                </a:solidFill>
              </a:rPr>
              <a:t>A∨B,</a:t>
            </a:r>
            <a:r>
              <a:rPr lang="zh-CN" altLang="en-US" sz="2000" dirty="0">
                <a:solidFill>
                  <a:srgbClr val="008000"/>
                </a:solidFill>
              </a:rPr>
              <a:t> </a:t>
            </a:r>
            <a:r>
              <a:rPr lang="zh-CN" altLang="zh-CN" sz="2000" dirty="0">
                <a:solidFill>
                  <a:srgbClr val="008000"/>
                </a:solidFill>
              </a:rPr>
              <a:t> </a:t>
            </a:r>
            <a:r>
              <a:rPr lang="en-US" altLang="zh-CN" sz="2000" dirty="0">
                <a:solidFill>
                  <a:srgbClr val="008000"/>
                </a:solidFill>
              </a:rPr>
              <a:t>A∨﹁</a:t>
            </a:r>
            <a:r>
              <a:rPr lang="zh-CN" altLang="en-US" sz="2000" dirty="0">
                <a:solidFill>
                  <a:srgbClr val="008000"/>
                </a:solidFill>
              </a:rPr>
              <a:t> </a:t>
            </a:r>
            <a:r>
              <a:rPr lang="en-US" altLang="zh-CN" sz="2000" dirty="0">
                <a:solidFill>
                  <a:srgbClr val="008000"/>
                </a:solidFill>
              </a:rPr>
              <a:t>B,</a:t>
            </a:r>
            <a:r>
              <a:rPr lang="zh-CN" altLang="en-US" sz="2000" dirty="0">
                <a:solidFill>
                  <a:srgbClr val="008000"/>
                </a:solidFill>
              </a:rPr>
              <a:t> </a:t>
            </a:r>
            <a:r>
              <a:rPr lang="en-US" altLang="zh-CN" sz="2000" dirty="0">
                <a:solidFill>
                  <a:srgbClr val="008000"/>
                </a:solidFill>
              </a:rPr>
              <a:t>﹁A ∨ B</a:t>
            </a:r>
            <a:r>
              <a:rPr lang="zh-CN" altLang="en-US" sz="2000" dirty="0">
                <a:solidFill>
                  <a:srgbClr val="008000"/>
                </a:solidFill>
              </a:rPr>
              <a:t>，</a:t>
            </a:r>
            <a:r>
              <a:rPr lang="en-US" altLang="zh-CN" sz="2000" dirty="0">
                <a:solidFill>
                  <a:srgbClr val="008000"/>
                </a:solidFill>
              </a:rPr>
              <a:t>﹁A∨﹁B</a:t>
            </a:r>
            <a:r>
              <a:rPr lang="zh-CN" altLang="en-US" sz="2000" dirty="0">
                <a:solidFill>
                  <a:srgbClr val="008000"/>
                </a:solidFill>
                <a:latin typeface="+mj-lt"/>
              </a:rPr>
              <a:t>，不存在单文字的字句。但是可以消解出空。</a:t>
            </a:r>
            <a:endParaRPr lang="zh-CN" altLang="en-US" sz="2200" dirty="0">
              <a:solidFill>
                <a:srgbClr val="008000"/>
              </a:solidFill>
              <a:latin typeface="+mj-lt"/>
            </a:endParaRPr>
          </a:p>
          <a:p>
            <a:pPr>
              <a:spcBef>
                <a:spcPts val="1200"/>
              </a:spcBef>
            </a:pPr>
            <a:endParaRPr lang="en-US" altLang="zh-CN" sz="2400" b="0" dirty="0">
              <a:latin typeface="Arial" pitchFamily="34" charset="0"/>
              <a:ea typeface="黑体" pitchFamily="49" charset="-122"/>
            </a:endParaRPr>
          </a:p>
        </p:txBody>
      </p:sp>
      <p:grpSp>
        <p:nvGrpSpPr>
          <p:cNvPr id="6" name="组 9">
            <a:extLst>
              <a:ext uri="{FF2B5EF4-FFF2-40B4-BE49-F238E27FC236}">
                <a16:creationId xmlns:a16="http://schemas.microsoft.com/office/drawing/2014/main" id="{C028431E-E8C3-47F4-8A75-2FA5F9072EF3}"/>
              </a:ext>
            </a:extLst>
          </p:cNvPr>
          <p:cNvGrpSpPr/>
          <p:nvPr/>
        </p:nvGrpSpPr>
        <p:grpSpPr>
          <a:xfrm>
            <a:off x="1979712" y="3861048"/>
            <a:ext cx="4768533" cy="2848382"/>
            <a:chOff x="1979712" y="3861048"/>
            <a:chExt cx="4768533" cy="2848382"/>
          </a:xfrm>
        </p:grpSpPr>
        <p:sp>
          <p:nvSpPr>
            <p:cNvPr id="7" name="矩形 6">
              <a:extLst>
                <a:ext uri="{FF2B5EF4-FFF2-40B4-BE49-F238E27FC236}">
                  <a16:creationId xmlns:a16="http://schemas.microsoft.com/office/drawing/2014/main" id="{07210D99-A0FE-4BAF-8E49-0BDB40990B6B}"/>
                </a:ext>
              </a:extLst>
            </p:cNvPr>
            <p:cNvSpPr/>
            <p:nvPr/>
          </p:nvSpPr>
          <p:spPr>
            <a:xfrm>
              <a:off x="2555776" y="3861048"/>
              <a:ext cx="796111"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8" name="矩形 7">
              <a:extLst>
                <a:ext uri="{FF2B5EF4-FFF2-40B4-BE49-F238E27FC236}">
                  <a16:creationId xmlns:a16="http://schemas.microsoft.com/office/drawing/2014/main" id="{E8CA7893-0E84-4700-AE84-67959034A9AF}"/>
                </a:ext>
              </a:extLst>
            </p:cNvPr>
            <p:cNvSpPr/>
            <p:nvPr/>
          </p:nvSpPr>
          <p:spPr>
            <a:xfrm>
              <a:off x="3995936" y="3861048"/>
              <a:ext cx="1123850" cy="400110"/>
            </a:xfrm>
            <a:prstGeom prst="rect">
              <a:avLst/>
            </a:prstGeom>
            <a:ln>
              <a:solidFill>
                <a:srgbClr val="008000"/>
              </a:solidFill>
            </a:ln>
          </p:spPr>
          <p:txBody>
            <a:bodyPr wrap="none">
              <a:spAutoFit/>
            </a:bodyPr>
            <a:lstStyle/>
            <a:p>
              <a:r>
                <a:rPr lang="en-US" altLang="zh-CN" dirty="0">
                  <a:solidFill>
                    <a:srgbClr val="008000"/>
                  </a:solidFill>
                </a:rPr>
                <a:t>A∨﹁</a:t>
              </a:r>
              <a:r>
                <a:rPr lang="zh-CN" altLang="en-US" dirty="0">
                  <a:solidFill>
                    <a:srgbClr val="008000"/>
                  </a:solidFill>
                </a:rPr>
                <a:t> </a:t>
              </a:r>
              <a:r>
                <a:rPr lang="en-US" altLang="zh-CN" dirty="0">
                  <a:solidFill>
                    <a:srgbClr val="008000"/>
                  </a:solidFill>
                </a:rPr>
                <a:t>B</a:t>
              </a:r>
              <a:endParaRPr lang="zh-CN" altLang="en-US" dirty="0"/>
            </a:p>
          </p:txBody>
        </p:sp>
        <p:sp>
          <p:nvSpPr>
            <p:cNvPr id="9" name="矩形 8">
              <a:extLst>
                <a:ext uri="{FF2B5EF4-FFF2-40B4-BE49-F238E27FC236}">
                  <a16:creationId xmlns:a16="http://schemas.microsoft.com/office/drawing/2014/main" id="{1610A370-2C07-496A-9B20-26DB0FD198B0}"/>
                </a:ext>
              </a:extLst>
            </p:cNvPr>
            <p:cNvSpPr/>
            <p:nvPr/>
          </p:nvSpPr>
          <p:spPr>
            <a:xfrm>
              <a:off x="4067944" y="4797152"/>
              <a:ext cx="377026" cy="400110"/>
            </a:xfrm>
            <a:prstGeom prst="rect">
              <a:avLst/>
            </a:prstGeom>
            <a:ln>
              <a:solidFill>
                <a:srgbClr val="008000"/>
              </a:solidFill>
            </a:ln>
          </p:spPr>
          <p:txBody>
            <a:bodyPr wrap="none">
              <a:spAutoFit/>
            </a:bodyPr>
            <a:lstStyle/>
            <a:p>
              <a:r>
                <a:rPr lang="en-US" altLang="zh-CN" dirty="0">
                  <a:solidFill>
                    <a:srgbClr val="008000"/>
                  </a:solidFill>
                </a:rPr>
                <a:t>A</a:t>
              </a:r>
              <a:endParaRPr lang="zh-CN" altLang="en-US" dirty="0"/>
            </a:p>
          </p:txBody>
        </p:sp>
        <p:sp>
          <p:nvSpPr>
            <p:cNvPr id="10" name="矩形 9">
              <a:extLst>
                <a:ext uri="{FF2B5EF4-FFF2-40B4-BE49-F238E27FC236}">
                  <a16:creationId xmlns:a16="http://schemas.microsoft.com/office/drawing/2014/main" id="{0CFC3E96-C797-453A-8020-1042157268EE}"/>
                </a:ext>
              </a:extLst>
            </p:cNvPr>
            <p:cNvSpPr/>
            <p:nvPr/>
          </p:nvSpPr>
          <p:spPr>
            <a:xfrm>
              <a:off x="5580112" y="4725144"/>
              <a:ext cx="1168133" cy="400110"/>
            </a:xfrm>
            <a:prstGeom prst="rect">
              <a:avLst/>
            </a:prstGeom>
            <a:ln>
              <a:solidFill>
                <a:srgbClr val="008000"/>
              </a:solidFill>
            </a:ln>
          </p:spPr>
          <p:txBody>
            <a:bodyPr wrap="none">
              <a:spAutoFit/>
            </a:bodyPr>
            <a:lstStyle/>
            <a:p>
              <a:r>
                <a:rPr lang="en-US" altLang="zh-CN" dirty="0">
                  <a:solidFill>
                    <a:srgbClr val="008000"/>
                  </a:solidFill>
                </a:rPr>
                <a:t>﹁A ∨ B</a:t>
              </a:r>
              <a:endParaRPr lang="zh-CN" altLang="en-US" dirty="0"/>
            </a:p>
          </p:txBody>
        </p:sp>
        <p:sp>
          <p:nvSpPr>
            <p:cNvPr id="11" name="矩形 10">
              <a:extLst>
                <a:ext uri="{FF2B5EF4-FFF2-40B4-BE49-F238E27FC236}">
                  <a16:creationId xmlns:a16="http://schemas.microsoft.com/office/drawing/2014/main" id="{0B5BE24E-EC5B-4562-A1C4-47C72F4B9DCF}"/>
                </a:ext>
              </a:extLst>
            </p:cNvPr>
            <p:cNvSpPr/>
            <p:nvPr/>
          </p:nvSpPr>
          <p:spPr>
            <a:xfrm>
              <a:off x="5436096" y="5733256"/>
              <a:ext cx="355736" cy="400110"/>
            </a:xfrm>
            <a:prstGeom prst="rect">
              <a:avLst/>
            </a:prstGeom>
            <a:ln>
              <a:solidFill>
                <a:srgbClr val="008000"/>
              </a:solidFill>
            </a:ln>
          </p:spPr>
          <p:txBody>
            <a:bodyPr wrap="none">
              <a:spAutoFit/>
            </a:bodyPr>
            <a:lstStyle/>
            <a:p>
              <a:r>
                <a:rPr lang="en-US" altLang="zh-CN" dirty="0">
                  <a:solidFill>
                    <a:srgbClr val="008000"/>
                  </a:solidFill>
                </a:rPr>
                <a:t>B</a:t>
              </a:r>
              <a:endParaRPr lang="zh-CN" altLang="en-US" dirty="0">
                <a:solidFill>
                  <a:srgbClr val="008000"/>
                </a:solidFill>
              </a:endParaRPr>
            </a:p>
          </p:txBody>
        </p:sp>
        <p:sp>
          <p:nvSpPr>
            <p:cNvPr id="12" name="矩形 11">
              <a:extLst>
                <a:ext uri="{FF2B5EF4-FFF2-40B4-BE49-F238E27FC236}">
                  <a16:creationId xmlns:a16="http://schemas.microsoft.com/office/drawing/2014/main" id="{D9E9DEB6-8C0B-465C-862C-4BC888B3164D}"/>
                </a:ext>
              </a:extLst>
            </p:cNvPr>
            <p:cNvSpPr/>
            <p:nvPr/>
          </p:nvSpPr>
          <p:spPr>
            <a:xfrm>
              <a:off x="1979712" y="4797152"/>
              <a:ext cx="1296248" cy="400110"/>
            </a:xfrm>
            <a:prstGeom prst="rect">
              <a:avLst/>
            </a:prstGeom>
            <a:ln>
              <a:solidFill>
                <a:srgbClr val="008000"/>
              </a:solidFill>
            </a:ln>
          </p:spPr>
          <p:txBody>
            <a:bodyPr wrap="none">
              <a:spAutoFit/>
            </a:bodyPr>
            <a:lstStyle/>
            <a:p>
              <a:r>
                <a:rPr lang="en-US" altLang="zh-CN" dirty="0">
                  <a:solidFill>
                    <a:srgbClr val="008000"/>
                  </a:solidFill>
                </a:rPr>
                <a:t>﹁A∨﹁B</a:t>
              </a:r>
              <a:endParaRPr lang="zh-CN" altLang="en-US" dirty="0"/>
            </a:p>
          </p:txBody>
        </p:sp>
        <p:sp>
          <p:nvSpPr>
            <p:cNvPr id="13" name="矩形 12">
              <a:extLst>
                <a:ext uri="{FF2B5EF4-FFF2-40B4-BE49-F238E27FC236}">
                  <a16:creationId xmlns:a16="http://schemas.microsoft.com/office/drawing/2014/main" id="{1520D85B-02E9-4A4E-B499-2F1F5248E4B0}"/>
                </a:ext>
              </a:extLst>
            </p:cNvPr>
            <p:cNvSpPr/>
            <p:nvPr/>
          </p:nvSpPr>
          <p:spPr>
            <a:xfrm>
              <a:off x="3331859" y="5661248"/>
              <a:ext cx="612217" cy="400110"/>
            </a:xfrm>
            <a:prstGeom prst="rect">
              <a:avLst/>
            </a:prstGeom>
            <a:ln>
              <a:solidFill>
                <a:srgbClr val="008000"/>
              </a:solidFill>
            </a:ln>
          </p:spPr>
          <p:txBody>
            <a:bodyPr wrap="none">
              <a:spAutoFit/>
            </a:bodyPr>
            <a:lstStyle/>
            <a:p>
              <a:r>
                <a:rPr lang="en-US" altLang="zh-CN" dirty="0">
                  <a:solidFill>
                    <a:srgbClr val="008000"/>
                  </a:solidFill>
                </a:rPr>
                <a:t>﹁B</a:t>
              </a:r>
              <a:endParaRPr lang="zh-CN" altLang="en-US" dirty="0"/>
            </a:p>
          </p:txBody>
        </p:sp>
        <p:sp>
          <p:nvSpPr>
            <p:cNvPr id="14" name="矩形 13">
              <a:extLst>
                <a:ext uri="{FF2B5EF4-FFF2-40B4-BE49-F238E27FC236}">
                  <a16:creationId xmlns:a16="http://schemas.microsoft.com/office/drawing/2014/main" id="{5B1C2FE3-D728-4889-BB96-F588FFBC98D7}"/>
                </a:ext>
              </a:extLst>
            </p:cNvPr>
            <p:cNvSpPr/>
            <p:nvPr/>
          </p:nvSpPr>
          <p:spPr>
            <a:xfrm>
              <a:off x="4283968" y="6309320"/>
              <a:ext cx="583789" cy="400110"/>
            </a:xfrm>
            <a:prstGeom prst="rect">
              <a:avLst/>
            </a:prstGeom>
            <a:ln>
              <a:solidFill>
                <a:srgbClr val="008000"/>
              </a:solidFill>
            </a:ln>
          </p:spPr>
          <p:txBody>
            <a:bodyPr wrap="none">
              <a:spAutoFit/>
            </a:bodyPr>
            <a:lstStyle/>
            <a:p>
              <a:r>
                <a:rPr lang="en-US" altLang="zh-CN" dirty="0">
                  <a:solidFill>
                    <a:srgbClr val="008000"/>
                  </a:solidFill>
                </a:rPr>
                <a:t>NIL</a:t>
              </a:r>
              <a:endParaRPr lang="zh-CN" altLang="en-US" dirty="0">
                <a:solidFill>
                  <a:srgbClr val="008000"/>
                </a:solidFill>
              </a:endParaRPr>
            </a:p>
          </p:txBody>
        </p:sp>
        <p:cxnSp>
          <p:nvCxnSpPr>
            <p:cNvPr id="15" name="直线连接符 11">
              <a:extLst>
                <a:ext uri="{FF2B5EF4-FFF2-40B4-BE49-F238E27FC236}">
                  <a16:creationId xmlns:a16="http://schemas.microsoft.com/office/drawing/2014/main" id="{5CEC61D0-6834-4D3A-B19E-18B09E061E6C}"/>
                </a:ext>
              </a:extLst>
            </p:cNvPr>
            <p:cNvCxnSpPr>
              <a:stCxn id="7" idx="2"/>
              <a:endCxn id="9" idx="0"/>
            </p:cNvCxnSpPr>
            <p:nvPr/>
          </p:nvCxnSpPr>
          <p:spPr>
            <a:xfrm>
              <a:off x="2953832" y="4261158"/>
              <a:ext cx="1302625"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线连接符 13">
              <a:extLst>
                <a:ext uri="{FF2B5EF4-FFF2-40B4-BE49-F238E27FC236}">
                  <a16:creationId xmlns:a16="http://schemas.microsoft.com/office/drawing/2014/main" id="{BF8AD249-B1E2-44D9-AD91-87AFBED8AF4D}"/>
                </a:ext>
              </a:extLst>
            </p:cNvPr>
            <p:cNvCxnSpPr>
              <a:endCxn id="9" idx="0"/>
            </p:cNvCxnSpPr>
            <p:nvPr/>
          </p:nvCxnSpPr>
          <p:spPr>
            <a:xfrm flipH="1">
              <a:off x="4256457" y="4293096"/>
              <a:ext cx="315543" cy="50405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线连接符 15">
              <a:extLst>
                <a:ext uri="{FF2B5EF4-FFF2-40B4-BE49-F238E27FC236}">
                  <a16:creationId xmlns:a16="http://schemas.microsoft.com/office/drawing/2014/main" id="{2D73C380-C68B-40F5-9363-2D849220204B}"/>
                </a:ext>
              </a:extLst>
            </p:cNvPr>
            <p:cNvCxnSpPr>
              <a:stCxn id="12" idx="2"/>
              <a:endCxn id="13" idx="0"/>
            </p:cNvCxnSpPr>
            <p:nvPr/>
          </p:nvCxnSpPr>
          <p:spPr>
            <a:xfrm>
              <a:off x="2627836" y="5197262"/>
              <a:ext cx="1010132"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线连接符 18">
              <a:extLst>
                <a:ext uri="{FF2B5EF4-FFF2-40B4-BE49-F238E27FC236}">
                  <a16:creationId xmlns:a16="http://schemas.microsoft.com/office/drawing/2014/main" id="{596B3786-C40E-4849-9C80-00EA91A35A58}"/>
                </a:ext>
              </a:extLst>
            </p:cNvPr>
            <p:cNvCxnSpPr>
              <a:endCxn id="9" idx="2"/>
            </p:cNvCxnSpPr>
            <p:nvPr/>
          </p:nvCxnSpPr>
          <p:spPr>
            <a:xfrm flipV="1">
              <a:off x="3563888" y="5197262"/>
              <a:ext cx="692569" cy="463986"/>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线连接符 20">
              <a:extLst>
                <a:ext uri="{FF2B5EF4-FFF2-40B4-BE49-F238E27FC236}">
                  <a16:creationId xmlns:a16="http://schemas.microsoft.com/office/drawing/2014/main" id="{4EF2EFC7-EE11-415D-B785-48D0545DE7B3}"/>
                </a:ext>
              </a:extLst>
            </p:cNvPr>
            <p:cNvCxnSpPr>
              <a:stCxn id="10" idx="2"/>
            </p:cNvCxnSpPr>
            <p:nvPr/>
          </p:nvCxnSpPr>
          <p:spPr>
            <a:xfrm flipH="1">
              <a:off x="5580113" y="5125254"/>
              <a:ext cx="584066" cy="60800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直线连接符 22">
              <a:extLst>
                <a:ext uri="{FF2B5EF4-FFF2-40B4-BE49-F238E27FC236}">
                  <a16:creationId xmlns:a16="http://schemas.microsoft.com/office/drawing/2014/main" id="{958DECE8-D97C-4B0E-90CC-A3F297BA168E}"/>
                </a:ext>
              </a:extLst>
            </p:cNvPr>
            <p:cNvCxnSpPr>
              <a:stCxn id="11" idx="0"/>
              <a:endCxn id="9" idx="2"/>
            </p:cNvCxnSpPr>
            <p:nvPr/>
          </p:nvCxnSpPr>
          <p:spPr>
            <a:xfrm flipH="1" flipV="1">
              <a:off x="4256457" y="5197262"/>
              <a:ext cx="1357507" cy="53599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直线连接符 25">
              <a:extLst>
                <a:ext uri="{FF2B5EF4-FFF2-40B4-BE49-F238E27FC236}">
                  <a16:creationId xmlns:a16="http://schemas.microsoft.com/office/drawing/2014/main" id="{04EB4AC7-35DA-4AE8-9170-1EAA401F79E9}"/>
                </a:ext>
              </a:extLst>
            </p:cNvPr>
            <p:cNvCxnSpPr>
              <a:endCxn id="14" idx="0"/>
            </p:cNvCxnSpPr>
            <p:nvPr/>
          </p:nvCxnSpPr>
          <p:spPr>
            <a:xfrm>
              <a:off x="3635896" y="6061358"/>
              <a:ext cx="939967" cy="24796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2" name="直线连接符 27">
              <a:extLst>
                <a:ext uri="{FF2B5EF4-FFF2-40B4-BE49-F238E27FC236}">
                  <a16:creationId xmlns:a16="http://schemas.microsoft.com/office/drawing/2014/main" id="{49619F59-587D-4822-86F3-168B009C5FB1}"/>
                </a:ext>
              </a:extLst>
            </p:cNvPr>
            <p:cNvCxnSpPr>
              <a:stCxn id="11" idx="2"/>
              <a:endCxn id="14" idx="0"/>
            </p:cNvCxnSpPr>
            <p:nvPr/>
          </p:nvCxnSpPr>
          <p:spPr>
            <a:xfrm flipH="1">
              <a:off x="4575863" y="6133366"/>
              <a:ext cx="1038101" cy="175954"/>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grpSp>
      <p:sp>
        <p:nvSpPr>
          <p:cNvPr id="2" name="灯片编号占位符 1">
            <a:extLst>
              <a:ext uri="{FF2B5EF4-FFF2-40B4-BE49-F238E27FC236}">
                <a16:creationId xmlns:a16="http://schemas.microsoft.com/office/drawing/2014/main" id="{39957633-401C-4395-8830-F7D8EF98A764}"/>
              </a:ext>
            </a:extLst>
          </p:cNvPr>
          <p:cNvSpPr>
            <a:spLocks noGrp="1"/>
          </p:cNvSpPr>
          <p:nvPr>
            <p:ph type="sldNum" sz="quarter" idx="12"/>
          </p:nvPr>
        </p:nvSpPr>
        <p:spPr/>
        <p:txBody>
          <a:bodyPr/>
          <a:lstStyle/>
          <a:p>
            <a:fld id="{F58209B2-4306-46CD-9424-9DB79656E1A9}" type="slidenum">
              <a:rPr lang="zh-CN" altLang="en-US" smtClean="0"/>
              <a:pPr/>
              <a:t>14</a:t>
            </a:fld>
            <a:endParaRPr lang="zh-CN" altLang="en-US"/>
          </a:p>
        </p:txBody>
      </p:sp>
    </p:spTree>
    <p:extLst>
      <p:ext uri="{BB962C8B-B14F-4D97-AF65-F5344CB8AC3E}">
        <p14:creationId xmlns:p14="http://schemas.microsoft.com/office/powerpoint/2010/main" val="274725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a:t>
            </a:r>
            <a:r>
              <a:rPr lang="en-US" altLang="zh-CN" sz="4000" dirty="0"/>
              <a:t>:</a:t>
            </a:r>
            <a:r>
              <a:rPr lang="zh-CN" altLang="en-US" sz="4000" dirty="0"/>
              <a:t>祖先过滤策略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20000"/>
              </a:lnSpc>
            </a:pPr>
            <a:r>
              <a:rPr lang="zh-CN" altLang="en-US" sz="2400" dirty="0">
                <a:solidFill>
                  <a:srgbClr val="800000"/>
                </a:solidFill>
                <a:latin typeface="+mj-ea"/>
                <a:ea typeface="+mj-ea"/>
              </a:rPr>
              <a:t>祖先过滤策略</a:t>
            </a:r>
            <a:r>
              <a:rPr lang="en-US" altLang="zh-CN" sz="2400" dirty="0">
                <a:solidFill>
                  <a:srgbClr val="800000"/>
                </a:solidFill>
                <a:latin typeface="+mj-ea"/>
                <a:ea typeface="+mj-ea"/>
              </a:rPr>
              <a:t>(</a:t>
            </a:r>
            <a:r>
              <a:rPr lang="en-US" altLang="zh-CN" sz="2400" dirty="0">
                <a:solidFill>
                  <a:srgbClr val="800000"/>
                </a:solidFill>
                <a:ea typeface="+mj-ea"/>
              </a:rPr>
              <a:t>Ancestry Filtering</a:t>
            </a:r>
            <a:r>
              <a:rPr lang="en-US" altLang="zh-CN" sz="2400" dirty="0">
                <a:solidFill>
                  <a:srgbClr val="800000"/>
                </a:solidFill>
                <a:latin typeface="+mj-ea"/>
                <a:ea typeface="+mj-ea"/>
              </a:rPr>
              <a:t>)</a:t>
            </a:r>
            <a:r>
              <a:rPr lang="zh-CN" altLang="en-US" sz="2400" dirty="0">
                <a:solidFill>
                  <a:srgbClr val="800000"/>
                </a:solidFill>
                <a:latin typeface="+mj-ea"/>
                <a:ea typeface="+mj-ea"/>
              </a:rPr>
              <a:t>：</a:t>
            </a:r>
            <a:r>
              <a:rPr lang="zh-CN" altLang="en-US" sz="2400" dirty="0">
                <a:latin typeface="+mj-ea"/>
                <a:ea typeface="+mj-ea"/>
              </a:rPr>
              <a:t>满足以下两个条件中的任意一个就可进行归结：</a:t>
            </a:r>
            <a:endParaRPr lang="en-US" altLang="zh-CN" sz="2400" dirty="0">
              <a:latin typeface="+mj-ea"/>
              <a:ea typeface="+mj-ea"/>
            </a:endParaRPr>
          </a:p>
          <a:p>
            <a:pPr lvl="1">
              <a:lnSpc>
                <a:spcPct val="120000"/>
              </a:lnSpc>
            </a:pPr>
            <a:r>
              <a:rPr lang="zh-CN" altLang="en-US" sz="2200" dirty="0">
                <a:latin typeface="+mj-ea"/>
                <a:ea typeface="+mj-ea"/>
              </a:rPr>
              <a:t>两个亲本子句中</a:t>
            </a:r>
            <a:r>
              <a:rPr lang="zh-CN" altLang="en-US" sz="2200" dirty="0">
                <a:solidFill>
                  <a:srgbClr val="FF0000"/>
                </a:solidFill>
                <a:latin typeface="+mj-ea"/>
                <a:ea typeface="+mj-ea"/>
              </a:rPr>
              <a:t>至少</a:t>
            </a:r>
            <a:r>
              <a:rPr lang="zh-CN" altLang="en-US" sz="2200" dirty="0">
                <a:solidFill>
                  <a:srgbClr val="0000FF"/>
                </a:solidFill>
                <a:latin typeface="+mj-ea"/>
                <a:ea typeface="+mj-ea"/>
              </a:rPr>
              <a:t>有一个是初始子句集中的子句。</a:t>
            </a:r>
            <a:endParaRPr lang="en-US" altLang="zh-CN" sz="2200" dirty="0">
              <a:solidFill>
                <a:srgbClr val="0000FF"/>
              </a:solidFill>
              <a:latin typeface="+mj-ea"/>
              <a:ea typeface="+mj-ea"/>
            </a:endParaRPr>
          </a:p>
          <a:p>
            <a:pPr lvl="1">
              <a:lnSpc>
                <a:spcPct val="120000"/>
              </a:lnSpc>
            </a:pPr>
            <a:r>
              <a:rPr lang="zh-CN" altLang="en-US" sz="2200" dirty="0">
                <a:latin typeface="+mj-ea"/>
                <a:ea typeface="+mj-ea"/>
              </a:rPr>
              <a:t>如果两个亲本子句都不是初始子句集中的子句，则</a:t>
            </a:r>
            <a:r>
              <a:rPr lang="zh-CN" altLang="en-US" sz="2200" dirty="0">
                <a:solidFill>
                  <a:srgbClr val="0000FF"/>
                </a:solidFill>
                <a:latin typeface="+mj-ea"/>
                <a:ea typeface="+mj-ea"/>
              </a:rPr>
              <a:t>一个子句应该是另一个子句的先辈子句。</a:t>
            </a:r>
            <a:endParaRPr lang="en-US" altLang="zh-CN" sz="2200" dirty="0">
              <a:solidFill>
                <a:srgbClr val="0000FF"/>
              </a:solidFill>
              <a:latin typeface="+mj-ea"/>
              <a:ea typeface="+mj-ea"/>
            </a:endParaRPr>
          </a:p>
          <a:p>
            <a:pPr lvl="1"/>
            <a:endParaRPr lang="zh-CN" altLang="en-US" dirty="0">
              <a:solidFill>
                <a:srgbClr val="800000"/>
              </a:solidFill>
              <a:latin typeface="+mj-ea"/>
              <a:ea typeface="+mj-ea"/>
            </a:endParaRPr>
          </a:p>
          <a:p>
            <a:r>
              <a:rPr lang="zh-CN" altLang="en-US" sz="2400" dirty="0">
                <a:solidFill>
                  <a:srgbClr val="800000"/>
                </a:solidFill>
                <a:latin typeface="+mj-ea"/>
                <a:ea typeface="+mj-ea"/>
              </a:rPr>
              <a:t>祖先过滤策略是完备的</a:t>
            </a:r>
          </a:p>
        </p:txBody>
      </p:sp>
      <p:sp>
        <p:nvSpPr>
          <p:cNvPr id="3" name="灯片编号占位符 2">
            <a:extLst>
              <a:ext uri="{FF2B5EF4-FFF2-40B4-BE49-F238E27FC236}">
                <a16:creationId xmlns:a16="http://schemas.microsoft.com/office/drawing/2014/main" id="{8FC73D8D-87D4-4430-B282-393DACDA7191}"/>
              </a:ext>
            </a:extLst>
          </p:cNvPr>
          <p:cNvSpPr>
            <a:spLocks noGrp="1"/>
          </p:cNvSpPr>
          <p:nvPr>
            <p:ph type="sldNum" sz="quarter" idx="12"/>
          </p:nvPr>
        </p:nvSpPr>
        <p:spPr/>
        <p:txBody>
          <a:bodyPr/>
          <a:lstStyle/>
          <a:p>
            <a:fld id="{F58209B2-4306-46CD-9424-9DB79656E1A9}" type="slidenum">
              <a:rPr lang="zh-CN" altLang="en-US" smtClean="0"/>
              <a:pPr/>
              <a:t>15</a:t>
            </a:fld>
            <a:endParaRPr lang="zh-CN" altLang="en-US"/>
          </a:p>
        </p:txBody>
      </p:sp>
    </p:spTree>
    <p:extLst>
      <p:ext uri="{BB962C8B-B14F-4D97-AF65-F5344CB8AC3E}">
        <p14:creationId xmlns:p14="http://schemas.microsoft.com/office/powerpoint/2010/main" val="32234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a:t>
            </a:r>
            <a:r>
              <a:rPr lang="en-US" altLang="zh-CN" sz="4000" dirty="0"/>
              <a:t>:</a:t>
            </a:r>
            <a:r>
              <a:rPr lang="zh-CN" altLang="en-US" sz="4000" dirty="0"/>
              <a:t>祖先过滤策略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50000"/>
              </a:lnSpc>
              <a:spcBef>
                <a:spcPts val="600"/>
              </a:spcBef>
            </a:pPr>
            <a:r>
              <a:rPr lang="zh-CN" altLang="en-US" sz="2400" b="0" dirty="0">
                <a:latin typeface="Arial" pitchFamily="34" charset="0"/>
                <a:ea typeface="黑体" pitchFamily="49" charset="-122"/>
              </a:rPr>
              <a:t>例：设有如下子句集：</a:t>
            </a:r>
          </a:p>
          <a:p>
            <a:pPr marL="0" indent="0">
              <a:lnSpc>
                <a:spcPct val="150000"/>
              </a:lnSpc>
              <a:spcBef>
                <a:spcPts val="600"/>
              </a:spcBef>
              <a:buNone/>
            </a:pPr>
            <a:r>
              <a:rPr lang="zh-CN" altLang="en-US" sz="2000" b="0" dirty="0">
                <a:latin typeface="Arial" pitchFamily="34" charset="0"/>
                <a:ea typeface="黑体" pitchFamily="49" charset="-122"/>
              </a:rPr>
              <a:t>       </a:t>
            </a:r>
            <a:r>
              <a:rPr lang="en-US" altLang="zh-CN" sz="2000" b="0" dirty="0">
                <a:latin typeface="Arial" pitchFamily="34" charset="0"/>
                <a:ea typeface="黑体" pitchFamily="49" charset="-122"/>
              </a:rPr>
              <a:t>S={﹁Q(x)∨﹁P(x),  Q(y)∨﹁P(y)</a:t>
            </a:r>
            <a:r>
              <a:rPr lang="zh-CN" altLang="en-US" sz="2000" b="0" dirty="0">
                <a:latin typeface="Arial" pitchFamily="34" charset="0"/>
                <a:ea typeface="黑体" pitchFamily="49" charset="-122"/>
              </a:rPr>
              <a:t>，</a:t>
            </a:r>
            <a:r>
              <a:rPr lang="en-US" altLang="zh-CN" sz="2000" b="0" dirty="0">
                <a:latin typeface="Arial" pitchFamily="34" charset="0"/>
                <a:ea typeface="黑体" pitchFamily="49" charset="-122"/>
              </a:rPr>
              <a:t>﹁Q(w)∨P(w) ,  Q(a)∨P(a) }</a:t>
            </a:r>
          </a:p>
          <a:p>
            <a:pPr>
              <a:lnSpc>
                <a:spcPct val="150000"/>
              </a:lnSpc>
              <a:spcBef>
                <a:spcPts val="600"/>
              </a:spcBef>
            </a:pPr>
            <a:r>
              <a:rPr lang="zh-CN" altLang="en-US" sz="2400" b="0" dirty="0">
                <a:latin typeface="Arial" pitchFamily="34" charset="0"/>
                <a:ea typeface="黑体" pitchFamily="49" charset="-122"/>
              </a:rPr>
              <a:t>用祖先过滤策略证明</a:t>
            </a:r>
            <a:r>
              <a:rPr lang="en-US" altLang="zh-CN" sz="2400" b="0" dirty="0">
                <a:latin typeface="Arial" pitchFamily="34" charset="0"/>
                <a:ea typeface="黑体" pitchFamily="49" charset="-122"/>
              </a:rPr>
              <a:t>S</a:t>
            </a:r>
            <a:r>
              <a:rPr lang="zh-CN" altLang="en-US" sz="2400" b="0" dirty="0">
                <a:latin typeface="Arial" pitchFamily="34" charset="0"/>
                <a:ea typeface="黑体" pitchFamily="49" charset="-122"/>
              </a:rPr>
              <a:t>为不可满足</a:t>
            </a:r>
          </a:p>
          <a:p>
            <a:pPr lvl="1">
              <a:spcBef>
                <a:spcPts val="1200"/>
              </a:spcBef>
            </a:pPr>
            <a:endParaRPr lang="en-US" altLang="zh-CN" sz="2000" b="0" dirty="0">
              <a:latin typeface="Arial" pitchFamily="34" charset="0"/>
              <a:ea typeface="黑体" pitchFamily="49" charset="-122"/>
            </a:endParaRPr>
          </a:p>
        </p:txBody>
      </p:sp>
      <p:sp>
        <p:nvSpPr>
          <p:cNvPr id="6" name="Text Box 4">
            <a:extLst>
              <a:ext uri="{FF2B5EF4-FFF2-40B4-BE49-F238E27FC236}">
                <a16:creationId xmlns:a16="http://schemas.microsoft.com/office/drawing/2014/main" id="{BB56DDA7-DE17-4DC9-BA08-C579967962AF}"/>
              </a:ext>
            </a:extLst>
          </p:cNvPr>
          <p:cNvSpPr txBox="1">
            <a:spLocks noChangeArrowheads="1"/>
          </p:cNvSpPr>
          <p:nvPr/>
        </p:nvSpPr>
        <p:spPr bwMode="auto">
          <a:xfrm>
            <a:off x="1690960" y="3356272"/>
            <a:ext cx="18002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7" name="Text Box 5">
            <a:extLst>
              <a:ext uri="{FF2B5EF4-FFF2-40B4-BE49-F238E27FC236}">
                <a16:creationId xmlns:a16="http://schemas.microsoft.com/office/drawing/2014/main" id="{23D6CCAB-0290-4422-8C0E-9E8B14A55D72}"/>
              </a:ext>
            </a:extLst>
          </p:cNvPr>
          <p:cNvSpPr txBox="1">
            <a:spLocks noChangeArrowheads="1"/>
          </p:cNvSpPr>
          <p:nvPr/>
        </p:nvSpPr>
        <p:spPr bwMode="auto">
          <a:xfrm>
            <a:off x="1546498" y="3213397"/>
            <a:ext cx="2160587"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8000"/>
                </a:solidFill>
              </a:rPr>
              <a:t>﹁Q(x)∨ ﹁P(x)</a:t>
            </a:r>
          </a:p>
        </p:txBody>
      </p:sp>
      <p:sp>
        <p:nvSpPr>
          <p:cNvPr id="8" name="Text Box 6">
            <a:extLst>
              <a:ext uri="{FF2B5EF4-FFF2-40B4-BE49-F238E27FC236}">
                <a16:creationId xmlns:a16="http://schemas.microsoft.com/office/drawing/2014/main" id="{6E656586-C57A-4E2A-99BE-6B5E8A6FF68A}"/>
              </a:ext>
            </a:extLst>
          </p:cNvPr>
          <p:cNvSpPr txBox="1">
            <a:spLocks noChangeArrowheads="1"/>
          </p:cNvSpPr>
          <p:nvPr/>
        </p:nvSpPr>
        <p:spPr bwMode="auto">
          <a:xfrm>
            <a:off x="4931048" y="3213397"/>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Q(y)∨﹁P(y)</a:t>
            </a:r>
          </a:p>
        </p:txBody>
      </p:sp>
      <p:sp>
        <p:nvSpPr>
          <p:cNvPr id="9" name="Text Box 7">
            <a:extLst>
              <a:ext uri="{FF2B5EF4-FFF2-40B4-BE49-F238E27FC236}">
                <a16:creationId xmlns:a16="http://schemas.microsoft.com/office/drawing/2014/main" id="{34389F25-028A-440A-9F4A-978107D602E1}"/>
              </a:ext>
            </a:extLst>
          </p:cNvPr>
          <p:cNvSpPr txBox="1">
            <a:spLocks noChangeArrowheads="1"/>
          </p:cNvSpPr>
          <p:nvPr/>
        </p:nvSpPr>
        <p:spPr bwMode="auto">
          <a:xfrm>
            <a:off x="2122760" y="4003972"/>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 P(x)</a:t>
            </a:r>
          </a:p>
        </p:txBody>
      </p:sp>
      <p:sp>
        <p:nvSpPr>
          <p:cNvPr id="10" name="Text Box 8">
            <a:extLst>
              <a:ext uri="{FF2B5EF4-FFF2-40B4-BE49-F238E27FC236}">
                <a16:creationId xmlns:a16="http://schemas.microsoft.com/office/drawing/2014/main" id="{63C8A45A-A19E-4DB2-BC44-3125E6F03639}"/>
              </a:ext>
            </a:extLst>
          </p:cNvPr>
          <p:cNvSpPr txBox="1">
            <a:spLocks noChangeArrowheads="1"/>
          </p:cNvSpPr>
          <p:nvPr/>
        </p:nvSpPr>
        <p:spPr bwMode="auto">
          <a:xfrm>
            <a:off x="4859610" y="4076997"/>
            <a:ext cx="194468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 Q(w)∨P(w)</a:t>
            </a:r>
          </a:p>
        </p:txBody>
      </p:sp>
      <p:sp>
        <p:nvSpPr>
          <p:cNvPr id="11" name="Text Box 9">
            <a:extLst>
              <a:ext uri="{FF2B5EF4-FFF2-40B4-BE49-F238E27FC236}">
                <a16:creationId xmlns:a16="http://schemas.microsoft.com/office/drawing/2014/main" id="{CEBB5D62-84AF-4479-ADE9-542CEFA6CDFA}"/>
              </a:ext>
            </a:extLst>
          </p:cNvPr>
          <p:cNvSpPr txBox="1">
            <a:spLocks noChangeArrowheads="1"/>
          </p:cNvSpPr>
          <p:nvPr/>
        </p:nvSpPr>
        <p:spPr bwMode="auto">
          <a:xfrm>
            <a:off x="3203848" y="4869160"/>
            <a:ext cx="1223962"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0000CC"/>
                </a:solidFill>
              </a:rPr>
              <a:t>﹁ Q(w)</a:t>
            </a:r>
          </a:p>
        </p:txBody>
      </p:sp>
      <p:sp>
        <p:nvSpPr>
          <p:cNvPr id="12" name="Text Box 10">
            <a:extLst>
              <a:ext uri="{FF2B5EF4-FFF2-40B4-BE49-F238E27FC236}">
                <a16:creationId xmlns:a16="http://schemas.microsoft.com/office/drawing/2014/main" id="{9A7D6017-52C6-49CD-958F-19B153BB8F2C}"/>
              </a:ext>
            </a:extLst>
          </p:cNvPr>
          <p:cNvSpPr txBox="1">
            <a:spLocks noChangeArrowheads="1"/>
          </p:cNvSpPr>
          <p:nvPr/>
        </p:nvSpPr>
        <p:spPr bwMode="auto">
          <a:xfrm>
            <a:off x="5291410" y="4869160"/>
            <a:ext cx="16557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8000"/>
                </a:solidFill>
              </a:rPr>
              <a:t>Q(a)∨P(a)</a:t>
            </a:r>
          </a:p>
        </p:txBody>
      </p:sp>
      <p:sp>
        <p:nvSpPr>
          <p:cNvPr id="13" name="Text Box 11">
            <a:extLst>
              <a:ext uri="{FF2B5EF4-FFF2-40B4-BE49-F238E27FC236}">
                <a16:creationId xmlns:a16="http://schemas.microsoft.com/office/drawing/2014/main" id="{C4843CC9-8D68-4CFC-A2FE-17FE9228FF29}"/>
              </a:ext>
            </a:extLst>
          </p:cNvPr>
          <p:cNvSpPr txBox="1">
            <a:spLocks noChangeArrowheads="1"/>
          </p:cNvSpPr>
          <p:nvPr/>
        </p:nvSpPr>
        <p:spPr bwMode="auto">
          <a:xfrm>
            <a:off x="4570685" y="5661322"/>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P(a)</a:t>
            </a:r>
          </a:p>
        </p:txBody>
      </p:sp>
      <p:sp>
        <p:nvSpPr>
          <p:cNvPr id="14" name="Text Box 12">
            <a:extLst>
              <a:ext uri="{FF2B5EF4-FFF2-40B4-BE49-F238E27FC236}">
                <a16:creationId xmlns:a16="http://schemas.microsoft.com/office/drawing/2014/main" id="{527769D1-FA95-421E-AAC8-C8A3473EE72D}"/>
              </a:ext>
            </a:extLst>
          </p:cNvPr>
          <p:cNvSpPr txBox="1">
            <a:spLocks noChangeArrowheads="1"/>
          </p:cNvSpPr>
          <p:nvPr/>
        </p:nvSpPr>
        <p:spPr bwMode="auto">
          <a:xfrm>
            <a:off x="2772048" y="6309022"/>
            <a:ext cx="79057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15" name="Line 13">
            <a:extLst>
              <a:ext uri="{FF2B5EF4-FFF2-40B4-BE49-F238E27FC236}">
                <a16:creationId xmlns:a16="http://schemas.microsoft.com/office/drawing/2014/main" id="{06CF94DD-1F2B-4DE2-BAC7-48F9D2584F11}"/>
              </a:ext>
            </a:extLst>
          </p:cNvPr>
          <p:cNvSpPr>
            <a:spLocks noChangeShapeType="1"/>
          </p:cNvSpPr>
          <p:nvPr/>
        </p:nvSpPr>
        <p:spPr bwMode="auto">
          <a:xfrm>
            <a:off x="2411685" y="3572172"/>
            <a:ext cx="142875"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6" name="Line 14">
            <a:extLst>
              <a:ext uri="{FF2B5EF4-FFF2-40B4-BE49-F238E27FC236}">
                <a16:creationId xmlns:a16="http://schemas.microsoft.com/office/drawing/2014/main" id="{325A8F2C-7B8A-4495-A30A-A49637A28321}"/>
              </a:ext>
            </a:extLst>
          </p:cNvPr>
          <p:cNvSpPr>
            <a:spLocks noChangeShapeType="1"/>
          </p:cNvSpPr>
          <p:nvPr/>
        </p:nvSpPr>
        <p:spPr bwMode="auto">
          <a:xfrm flipH="1">
            <a:off x="2627585" y="3645197"/>
            <a:ext cx="3095625" cy="35877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7" name="Line 15">
            <a:extLst>
              <a:ext uri="{FF2B5EF4-FFF2-40B4-BE49-F238E27FC236}">
                <a16:creationId xmlns:a16="http://schemas.microsoft.com/office/drawing/2014/main" id="{D1CB0636-2469-4C71-916F-671626E661D2}"/>
              </a:ext>
            </a:extLst>
          </p:cNvPr>
          <p:cNvSpPr>
            <a:spLocks noChangeShapeType="1"/>
          </p:cNvSpPr>
          <p:nvPr/>
        </p:nvSpPr>
        <p:spPr bwMode="auto">
          <a:xfrm>
            <a:off x="2554560" y="4437360"/>
            <a:ext cx="122555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8" name="Line 16">
            <a:extLst>
              <a:ext uri="{FF2B5EF4-FFF2-40B4-BE49-F238E27FC236}">
                <a16:creationId xmlns:a16="http://schemas.microsoft.com/office/drawing/2014/main" id="{87F84259-C8D3-46C0-B242-F42B93E7511D}"/>
              </a:ext>
            </a:extLst>
          </p:cNvPr>
          <p:cNvSpPr>
            <a:spLocks noChangeShapeType="1"/>
          </p:cNvSpPr>
          <p:nvPr/>
        </p:nvSpPr>
        <p:spPr bwMode="auto">
          <a:xfrm flipH="1">
            <a:off x="3922985" y="4437360"/>
            <a:ext cx="187325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9" name="Line 17">
            <a:extLst>
              <a:ext uri="{FF2B5EF4-FFF2-40B4-BE49-F238E27FC236}">
                <a16:creationId xmlns:a16="http://schemas.microsoft.com/office/drawing/2014/main" id="{054E7323-99CD-4B32-8ADB-B55E4DF63206}"/>
              </a:ext>
            </a:extLst>
          </p:cNvPr>
          <p:cNvSpPr>
            <a:spLocks noChangeShapeType="1"/>
          </p:cNvSpPr>
          <p:nvPr/>
        </p:nvSpPr>
        <p:spPr bwMode="auto">
          <a:xfrm>
            <a:off x="3707085" y="5229522"/>
            <a:ext cx="1223963"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8">
            <a:extLst>
              <a:ext uri="{FF2B5EF4-FFF2-40B4-BE49-F238E27FC236}">
                <a16:creationId xmlns:a16="http://schemas.microsoft.com/office/drawing/2014/main" id="{8CBDD457-7C1F-4325-A19C-84859A47DE23}"/>
              </a:ext>
            </a:extLst>
          </p:cNvPr>
          <p:cNvSpPr>
            <a:spLocks noChangeShapeType="1"/>
          </p:cNvSpPr>
          <p:nvPr/>
        </p:nvSpPr>
        <p:spPr bwMode="auto">
          <a:xfrm flipH="1">
            <a:off x="5075510" y="5229522"/>
            <a:ext cx="1079500" cy="4318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9">
            <a:extLst>
              <a:ext uri="{FF2B5EF4-FFF2-40B4-BE49-F238E27FC236}">
                <a16:creationId xmlns:a16="http://schemas.microsoft.com/office/drawing/2014/main" id="{9C83C689-AB1C-42AB-91A4-52E2C0DC3813}"/>
              </a:ext>
            </a:extLst>
          </p:cNvPr>
          <p:cNvSpPr>
            <a:spLocks noChangeShapeType="1"/>
          </p:cNvSpPr>
          <p:nvPr/>
        </p:nvSpPr>
        <p:spPr bwMode="auto">
          <a:xfrm>
            <a:off x="2411685" y="4437360"/>
            <a:ext cx="792163" cy="19431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20">
            <a:extLst>
              <a:ext uri="{FF2B5EF4-FFF2-40B4-BE49-F238E27FC236}">
                <a16:creationId xmlns:a16="http://schemas.microsoft.com/office/drawing/2014/main" id="{01F5F940-63C4-459B-B541-03C5ADF6C57B}"/>
              </a:ext>
            </a:extLst>
          </p:cNvPr>
          <p:cNvSpPr>
            <a:spLocks noChangeShapeType="1"/>
          </p:cNvSpPr>
          <p:nvPr/>
        </p:nvSpPr>
        <p:spPr bwMode="auto">
          <a:xfrm flipV="1">
            <a:off x="3203848" y="6021685"/>
            <a:ext cx="1655762" cy="287337"/>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Freeform 21">
            <a:extLst>
              <a:ext uri="{FF2B5EF4-FFF2-40B4-BE49-F238E27FC236}">
                <a16:creationId xmlns:a16="http://schemas.microsoft.com/office/drawing/2014/main" id="{CA10E0D7-A5E7-4906-99FA-993F9357A9DC}"/>
              </a:ext>
            </a:extLst>
          </p:cNvPr>
          <p:cNvSpPr>
            <a:spLocks/>
          </p:cNvSpPr>
          <p:nvPr/>
        </p:nvSpPr>
        <p:spPr bwMode="auto">
          <a:xfrm>
            <a:off x="1330598" y="3645197"/>
            <a:ext cx="5689600" cy="2339975"/>
          </a:xfrm>
          <a:custGeom>
            <a:avLst/>
            <a:gdLst>
              <a:gd name="T0" fmla="*/ 0 w 3584"/>
              <a:gd name="T1" fmla="*/ 0 h 1474"/>
              <a:gd name="T2" fmla="*/ 227 w 3584"/>
              <a:gd name="T3" fmla="*/ 136 h 1474"/>
              <a:gd name="T4" fmla="*/ 908 w 3584"/>
              <a:gd name="T5" fmla="*/ 136 h 1474"/>
              <a:gd name="T6" fmla="*/ 1361 w 3584"/>
              <a:gd name="T7" fmla="*/ 90 h 1474"/>
              <a:gd name="T8" fmla="*/ 1633 w 3584"/>
              <a:gd name="T9" fmla="*/ 317 h 1474"/>
              <a:gd name="T10" fmla="*/ 2722 w 3584"/>
              <a:gd name="T11" fmla="*/ 1315 h 1474"/>
              <a:gd name="T12" fmla="*/ 3584 w 3584"/>
              <a:gd name="T13" fmla="*/ 1270 h 1474"/>
            </a:gdLst>
            <a:ahLst/>
            <a:cxnLst>
              <a:cxn ang="0">
                <a:pos x="T0" y="T1"/>
              </a:cxn>
              <a:cxn ang="0">
                <a:pos x="T2" y="T3"/>
              </a:cxn>
              <a:cxn ang="0">
                <a:pos x="T4" y="T5"/>
              </a:cxn>
              <a:cxn ang="0">
                <a:pos x="T6" y="T7"/>
              </a:cxn>
              <a:cxn ang="0">
                <a:pos x="T8" y="T9"/>
              </a:cxn>
              <a:cxn ang="0">
                <a:pos x="T10" y="T11"/>
              </a:cxn>
              <a:cxn ang="0">
                <a:pos x="T12" y="T13"/>
              </a:cxn>
            </a:cxnLst>
            <a:rect l="0" t="0" r="r" b="b"/>
            <a:pathLst>
              <a:path w="3584" h="1474">
                <a:moveTo>
                  <a:pt x="0" y="0"/>
                </a:moveTo>
                <a:cubicBezTo>
                  <a:pt x="38" y="56"/>
                  <a:pt x="76" y="113"/>
                  <a:pt x="227" y="136"/>
                </a:cubicBezTo>
                <a:cubicBezTo>
                  <a:pt x="378" y="159"/>
                  <a:pt x="719" y="144"/>
                  <a:pt x="908" y="136"/>
                </a:cubicBezTo>
                <a:cubicBezTo>
                  <a:pt x="1097" y="128"/>
                  <a:pt x="1240" y="60"/>
                  <a:pt x="1361" y="90"/>
                </a:cubicBezTo>
                <a:cubicBezTo>
                  <a:pt x="1482" y="120"/>
                  <a:pt x="1406" y="113"/>
                  <a:pt x="1633" y="317"/>
                </a:cubicBezTo>
                <a:cubicBezTo>
                  <a:pt x="1860" y="521"/>
                  <a:pt x="2397" y="1156"/>
                  <a:pt x="2722" y="1315"/>
                </a:cubicBezTo>
                <a:cubicBezTo>
                  <a:pt x="3047" y="1474"/>
                  <a:pt x="3315" y="1372"/>
                  <a:pt x="3584" y="1270"/>
                </a:cubicBezTo>
              </a:path>
            </a:pathLst>
          </a:custGeom>
          <a:noFill/>
          <a:ln w="9525">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2F7408B8-CD4A-42F5-AA16-7EB40BD0838E}"/>
              </a:ext>
            </a:extLst>
          </p:cNvPr>
          <p:cNvSpPr>
            <a:spLocks noGrp="1"/>
          </p:cNvSpPr>
          <p:nvPr>
            <p:ph type="sldNum" sz="quarter" idx="12"/>
          </p:nvPr>
        </p:nvSpPr>
        <p:spPr/>
        <p:txBody>
          <a:bodyPr/>
          <a:lstStyle/>
          <a:p>
            <a:fld id="{F58209B2-4306-46CD-9424-9DB79656E1A9}" type="slidenum">
              <a:rPr lang="zh-CN" altLang="en-US" smtClean="0"/>
              <a:pPr/>
              <a:t>16</a:t>
            </a:fld>
            <a:endParaRPr lang="zh-CN" altLang="en-US"/>
          </a:p>
        </p:txBody>
      </p:sp>
    </p:spTree>
    <p:extLst>
      <p:ext uri="{BB962C8B-B14F-4D97-AF65-F5344CB8AC3E}">
        <p14:creationId xmlns:p14="http://schemas.microsoft.com/office/powerpoint/2010/main" val="284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latin typeface="Times New Roman" pitchFamily="18" charset="0"/>
              </a:rPr>
              <a:t>归结</a:t>
            </a:r>
            <a:r>
              <a:rPr lang="zh-CN" altLang="en-US" sz="4000" dirty="0"/>
              <a:t>策略：广度优先</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417638"/>
            <a:ext cx="8229600" cy="4713287"/>
          </a:xfrm>
        </p:spPr>
        <p:txBody>
          <a:bodyPr/>
          <a:lstStyle/>
          <a:p>
            <a:r>
              <a:rPr lang="zh-CN" altLang="en-US" sz="2000" b="0" dirty="0">
                <a:latin typeface="+mj-ea"/>
                <a:ea typeface="+mj-ea"/>
              </a:rPr>
              <a:t>策略定义：状态、目标状态</a:t>
            </a:r>
          </a:p>
          <a:p>
            <a:r>
              <a:rPr lang="zh-CN" altLang="en-US" sz="2000" b="0" dirty="0">
                <a:latin typeface="+mj-ea"/>
                <a:ea typeface="+mj-ea"/>
              </a:rPr>
              <a:t>例设有如下子句集：</a:t>
            </a:r>
            <a:r>
              <a:rPr lang="en-US" altLang="zh-CN" sz="2000" b="0" dirty="0">
                <a:latin typeface="+mj-ea"/>
                <a:ea typeface="+mj-ea"/>
              </a:rPr>
              <a:t>S={﹁I(x)∨R(x),  I(a), ﹁R(y)∨L(y), ﹁L(a) }</a:t>
            </a:r>
          </a:p>
          <a:p>
            <a:r>
              <a:rPr lang="zh-CN" altLang="en-US" sz="2000" b="0" dirty="0">
                <a:latin typeface="+mj-ea"/>
                <a:ea typeface="+mj-ea"/>
              </a:rPr>
              <a:t>用广度优先策略证明</a:t>
            </a:r>
            <a:r>
              <a:rPr lang="en-US" altLang="zh-CN" sz="2000" b="0" dirty="0">
                <a:latin typeface="+mj-ea"/>
                <a:ea typeface="+mj-ea"/>
              </a:rPr>
              <a:t>S</a:t>
            </a:r>
            <a:r>
              <a:rPr lang="zh-CN" altLang="en-US" sz="2000" b="0" dirty="0">
                <a:latin typeface="+mj-ea"/>
                <a:ea typeface="+mj-ea"/>
              </a:rPr>
              <a:t>为不可满足。</a:t>
            </a:r>
          </a:p>
          <a:p>
            <a:endParaRPr lang="zh-CN" altLang="en-US" sz="2000" b="0" dirty="0">
              <a:latin typeface="+mj-ea"/>
              <a:ea typeface="+mj-ea"/>
            </a:endParaRPr>
          </a:p>
          <a:p>
            <a:r>
              <a:rPr lang="zh-CN" altLang="en-US" sz="2000" b="0" dirty="0">
                <a:latin typeface="+mj-ea"/>
                <a:ea typeface="+mj-ea"/>
              </a:rPr>
              <a:t>广度优先策略的归结树如下：</a:t>
            </a:r>
          </a:p>
          <a:p>
            <a:endParaRPr lang="en-US" altLang="zh-CN" b="0" dirty="0">
              <a:latin typeface="Arial" pitchFamily="34" charset="0"/>
              <a:ea typeface="黑体" pitchFamily="49" charset="-122"/>
            </a:endParaRPr>
          </a:p>
        </p:txBody>
      </p:sp>
      <p:grpSp>
        <p:nvGrpSpPr>
          <p:cNvPr id="6" name="组合 5">
            <a:extLst>
              <a:ext uri="{FF2B5EF4-FFF2-40B4-BE49-F238E27FC236}">
                <a16:creationId xmlns:a16="http://schemas.microsoft.com/office/drawing/2014/main" id="{7844CEDB-1017-4ADF-9669-BE53A4F1930B}"/>
              </a:ext>
            </a:extLst>
          </p:cNvPr>
          <p:cNvGrpSpPr/>
          <p:nvPr/>
        </p:nvGrpSpPr>
        <p:grpSpPr>
          <a:xfrm>
            <a:off x="683568" y="3671590"/>
            <a:ext cx="7776864" cy="2925762"/>
            <a:chOff x="467024" y="1989138"/>
            <a:chExt cx="7776864" cy="2925762"/>
          </a:xfrm>
        </p:grpSpPr>
        <p:sp>
          <p:nvSpPr>
            <p:cNvPr id="7" name="Text Box 4">
              <a:extLst>
                <a:ext uri="{FF2B5EF4-FFF2-40B4-BE49-F238E27FC236}">
                  <a16:creationId xmlns:a16="http://schemas.microsoft.com/office/drawing/2014/main" id="{2DC9407D-D9DA-4B9D-B0C8-6EAB99A8C7E1}"/>
                </a:ext>
              </a:extLst>
            </p:cNvPr>
            <p:cNvSpPr txBox="1">
              <a:spLocks noChangeArrowheads="1"/>
            </p:cNvSpPr>
            <p:nvPr/>
          </p:nvSpPr>
          <p:spPr bwMode="auto">
            <a:xfrm>
              <a:off x="1187450" y="1989138"/>
              <a:ext cx="1727846"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solidFill>
                    <a:srgbClr val="0000CC"/>
                  </a:solidFill>
                </a:rPr>
                <a:t>﹁I(x)∨R(x)</a:t>
              </a:r>
            </a:p>
          </p:txBody>
        </p:sp>
        <p:sp>
          <p:nvSpPr>
            <p:cNvPr id="8" name="Text Box 5">
              <a:extLst>
                <a:ext uri="{FF2B5EF4-FFF2-40B4-BE49-F238E27FC236}">
                  <a16:creationId xmlns:a16="http://schemas.microsoft.com/office/drawing/2014/main" id="{7D03D6F0-A702-4BAD-8124-BE4039763DA3}"/>
                </a:ext>
              </a:extLst>
            </p:cNvPr>
            <p:cNvSpPr txBox="1">
              <a:spLocks noChangeArrowheads="1"/>
            </p:cNvSpPr>
            <p:nvPr/>
          </p:nvSpPr>
          <p:spPr bwMode="auto">
            <a:xfrm>
              <a:off x="3419475" y="1989138"/>
              <a:ext cx="5762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9" name="Text Box 6">
              <a:extLst>
                <a:ext uri="{FF2B5EF4-FFF2-40B4-BE49-F238E27FC236}">
                  <a16:creationId xmlns:a16="http://schemas.microsoft.com/office/drawing/2014/main" id="{9C2618FB-903F-42A2-BB7E-62340EB08A0A}"/>
                </a:ext>
              </a:extLst>
            </p:cNvPr>
            <p:cNvSpPr txBox="1">
              <a:spLocks noChangeArrowheads="1"/>
            </p:cNvSpPr>
            <p:nvPr/>
          </p:nvSpPr>
          <p:spPr bwMode="auto">
            <a:xfrm>
              <a:off x="4716463" y="1989138"/>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﹁R(y)∨L(y)</a:t>
              </a:r>
            </a:p>
          </p:txBody>
        </p:sp>
        <p:sp>
          <p:nvSpPr>
            <p:cNvPr id="10" name="Text Box 7">
              <a:extLst>
                <a:ext uri="{FF2B5EF4-FFF2-40B4-BE49-F238E27FC236}">
                  <a16:creationId xmlns:a16="http://schemas.microsoft.com/office/drawing/2014/main" id="{E5A6FFC6-8041-4A52-B1F6-D847E9492DEF}"/>
                </a:ext>
              </a:extLst>
            </p:cNvPr>
            <p:cNvSpPr txBox="1">
              <a:spLocks noChangeArrowheads="1"/>
            </p:cNvSpPr>
            <p:nvPr/>
          </p:nvSpPr>
          <p:spPr bwMode="auto">
            <a:xfrm>
              <a:off x="7092950" y="1989138"/>
              <a:ext cx="93503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1" name="Text Box 8">
              <a:extLst>
                <a:ext uri="{FF2B5EF4-FFF2-40B4-BE49-F238E27FC236}">
                  <a16:creationId xmlns:a16="http://schemas.microsoft.com/office/drawing/2014/main" id="{4F7D284A-7A9B-49BB-8770-D37814FE1570}"/>
                </a:ext>
              </a:extLst>
            </p:cNvPr>
            <p:cNvSpPr txBox="1">
              <a:spLocks noChangeArrowheads="1"/>
            </p:cNvSpPr>
            <p:nvPr/>
          </p:nvSpPr>
          <p:spPr bwMode="auto">
            <a:xfrm>
              <a:off x="1476375" y="3068638"/>
              <a:ext cx="86518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12" name="Text Box 9">
              <a:extLst>
                <a:ext uri="{FF2B5EF4-FFF2-40B4-BE49-F238E27FC236}">
                  <a16:creationId xmlns:a16="http://schemas.microsoft.com/office/drawing/2014/main" id="{97E1880F-8867-4154-93A1-06D5DE65B1AF}"/>
                </a:ext>
              </a:extLst>
            </p:cNvPr>
            <p:cNvSpPr txBox="1">
              <a:spLocks noChangeArrowheads="1"/>
            </p:cNvSpPr>
            <p:nvPr/>
          </p:nvSpPr>
          <p:spPr bwMode="auto">
            <a:xfrm>
              <a:off x="4643438" y="3068638"/>
              <a:ext cx="18002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﹁I(x) ∨L(x)</a:t>
              </a:r>
            </a:p>
          </p:txBody>
        </p:sp>
        <p:sp>
          <p:nvSpPr>
            <p:cNvPr id="13" name="Text Box 10">
              <a:extLst>
                <a:ext uri="{FF2B5EF4-FFF2-40B4-BE49-F238E27FC236}">
                  <a16:creationId xmlns:a16="http://schemas.microsoft.com/office/drawing/2014/main" id="{11C6CB99-4D8E-4747-9C4D-6447AECE3882}"/>
                </a:ext>
              </a:extLst>
            </p:cNvPr>
            <p:cNvSpPr txBox="1">
              <a:spLocks noChangeArrowheads="1"/>
            </p:cNvSpPr>
            <p:nvPr/>
          </p:nvSpPr>
          <p:spPr bwMode="auto">
            <a:xfrm>
              <a:off x="7092950" y="3068638"/>
              <a:ext cx="1008063"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﹁R(a)</a:t>
              </a:r>
            </a:p>
          </p:txBody>
        </p:sp>
        <p:sp>
          <p:nvSpPr>
            <p:cNvPr id="14" name="Text Box 11">
              <a:extLst>
                <a:ext uri="{FF2B5EF4-FFF2-40B4-BE49-F238E27FC236}">
                  <a16:creationId xmlns:a16="http://schemas.microsoft.com/office/drawing/2014/main" id="{A6425BCD-8816-4780-BCBB-8637B6582E09}"/>
                </a:ext>
              </a:extLst>
            </p:cNvPr>
            <p:cNvSpPr txBox="1">
              <a:spLocks noChangeArrowheads="1"/>
            </p:cNvSpPr>
            <p:nvPr/>
          </p:nvSpPr>
          <p:spPr bwMode="auto">
            <a:xfrm>
              <a:off x="1763713" y="4508500"/>
              <a:ext cx="863600"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5" name="Text Box 12">
              <a:extLst>
                <a:ext uri="{FF2B5EF4-FFF2-40B4-BE49-F238E27FC236}">
                  <a16:creationId xmlns:a16="http://schemas.microsoft.com/office/drawing/2014/main" id="{D78B1AE9-0EB0-4ABA-B7C8-BB1A54456E63}"/>
                </a:ext>
              </a:extLst>
            </p:cNvPr>
            <p:cNvSpPr txBox="1">
              <a:spLocks noChangeArrowheads="1"/>
            </p:cNvSpPr>
            <p:nvPr/>
          </p:nvSpPr>
          <p:spPr bwMode="auto">
            <a:xfrm>
              <a:off x="3203575" y="4508500"/>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L(a)</a:t>
              </a:r>
            </a:p>
          </p:txBody>
        </p:sp>
        <p:sp>
          <p:nvSpPr>
            <p:cNvPr id="16" name="Text Box 13">
              <a:extLst>
                <a:ext uri="{FF2B5EF4-FFF2-40B4-BE49-F238E27FC236}">
                  <a16:creationId xmlns:a16="http://schemas.microsoft.com/office/drawing/2014/main" id="{2C260C16-805C-4167-AE7F-96923E8A1200}"/>
                </a:ext>
              </a:extLst>
            </p:cNvPr>
            <p:cNvSpPr txBox="1">
              <a:spLocks noChangeArrowheads="1"/>
            </p:cNvSpPr>
            <p:nvPr/>
          </p:nvSpPr>
          <p:spPr bwMode="auto">
            <a:xfrm>
              <a:off x="4356100" y="4508500"/>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7" name="Text Box 14">
              <a:extLst>
                <a:ext uri="{FF2B5EF4-FFF2-40B4-BE49-F238E27FC236}">
                  <a16:creationId xmlns:a16="http://schemas.microsoft.com/office/drawing/2014/main" id="{AA5C4833-ED23-4482-B809-D6F600E3D08B}"/>
                </a:ext>
              </a:extLst>
            </p:cNvPr>
            <p:cNvSpPr txBox="1">
              <a:spLocks noChangeArrowheads="1"/>
            </p:cNvSpPr>
            <p:nvPr/>
          </p:nvSpPr>
          <p:spPr bwMode="auto">
            <a:xfrm>
              <a:off x="5651500" y="4437063"/>
              <a:ext cx="936625"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﹁I(a)</a:t>
              </a:r>
            </a:p>
          </p:txBody>
        </p:sp>
        <p:sp>
          <p:nvSpPr>
            <p:cNvPr id="18" name="Text Box 15">
              <a:extLst>
                <a:ext uri="{FF2B5EF4-FFF2-40B4-BE49-F238E27FC236}">
                  <a16:creationId xmlns:a16="http://schemas.microsoft.com/office/drawing/2014/main" id="{0BBB14EB-027B-4A48-B311-955EB186AD7A}"/>
                </a:ext>
              </a:extLst>
            </p:cNvPr>
            <p:cNvSpPr txBox="1">
              <a:spLocks noChangeArrowheads="1"/>
            </p:cNvSpPr>
            <p:nvPr/>
          </p:nvSpPr>
          <p:spPr bwMode="auto">
            <a:xfrm>
              <a:off x="7308850" y="4437063"/>
              <a:ext cx="935038" cy="406400"/>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CC"/>
                  </a:solidFill>
                </a:rPr>
                <a:t>NIL</a:t>
              </a:r>
            </a:p>
          </p:txBody>
        </p:sp>
        <p:sp>
          <p:nvSpPr>
            <p:cNvPr id="19" name="Line 16">
              <a:extLst>
                <a:ext uri="{FF2B5EF4-FFF2-40B4-BE49-F238E27FC236}">
                  <a16:creationId xmlns:a16="http://schemas.microsoft.com/office/drawing/2014/main" id="{4959D1EE-2D63-4CB4-ACFF-2CDBA076B468}"/>
                </a:ext>
              </a:extLst>
            </p:cNvPr>
            <p:cNvSpPr>
              <a:spLocks noChangeShapeType="1"/>
            </p:cNvSpPr>
            <p:nvPr/>
          </p:nvSpPr>
          <p:spPr bwMode="auto">
            <a:xfrm>
              <a:off x="1835150" y="2420938"/>
              <a:ext cx="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0" name="Line 17">
              <a:extLst>
                <a:ext uri="{FF2B5EF4-FFF2-40B4-BE49-F238E27FC236}">
                  <a16:creationId xmlns:a16="http://schemas.microsoft.com/office/drawing/2014/main" id="{18A0881A-F903-4EED-9AC9-1E0D328DC86E}"/>
                </a:ext>
              </a:extLst>
            </p:cNvPr>
            <p:cNvSpPr>
              <a:spLocks noChangeShapeType="1"/>
            </p:cNvSpPr>
            <p:nvPr/>
          </p:nvSpPr>
          <p:spPr bwMode="auto">
            <a:xfrm flipH="1">
              <a:off x="1908175" y="2349500"/>
              <a:ext cx="1727200" cy="719138"/>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1" name="Line 18">
              <a:extLst>
                <a:ext uri="{FF2B5EF4-FFF2-40B4-BE49-F238E27FC236}">
                  <a16:creationId xmlns:a16="http://schemas.microsoft.com/office/drawing/2014/main" id="{AC349202-E8E9-4FBA-8E20-D92E5A062F29}"/>
                </a:ext>
              </a:extLst>
            </p:cNvPr>
            <p:cNvSpPr>
              <a:spLocks noChangeShapeType="1"/>
            </p:cNvSpPr>
            <p:nvPr/>
          </p:nvSpPr>
          <p:spPr bwMode="auto">
            <a:xfrm>
              <a:off x="1908175" y="2420938"/>
              <a:ext cx="3600450"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2" name="Line 19">
              <a:extLst>
                <a:ext uri="{FF2B5EF4-FFF2-40B4-BE49-F238E27FC236}">
                  <a16:creationId xmlns:a16="http://schemas.microsoft.com/office/drawing/2014/main" id="{144B92AD-8CCF-4633-810F-2CB4FFC1D058}"/>
                </a:ext>
              </a:extLst>
            </p:cNvPr>
            <p:cNvSpPr>
              <a:spLocks noChangeShapeType="1"/>
            </p:cNvSpPr>
            <p:nvPr/>
          </p:nvSpPr>
          <p:spPr bwMode="auto">
            <a:xfrm>
              <a:off x="5508625" y="2420938"/>
              <a:ext cx="0" cy="7207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 name="Line 20">
              <a:extLst>
                <a:ext uri="{FF2B5EF4-FFF2-40B4-BE49-F238E27FC236}">
                  <a16:creationId xmlns:a16="http://schemas.microsoft.com/office/drawing/2014/main" id="{F0C2EFB3-DCB1-4498-8A3D-3A96FADA2BE5}"/>
                </a:ext>
              </a:extLst>
            </p:cNvPr>
            <p:cNvSpPr>
              <a:spLocks noChangeShapeType="1"/>
            </p:cNvSpPr>
            <p:nvPr/>
          </p:nvSpPr>
          <p:spPr bwMode="auto">
            <a:xfrm>
              <a:off x="5580063" y="2420938"/>
              <a:ext cx="2016125" cy="6477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4" name="Line 21">
              <a:extLst>
                <a:ext uri="{FF2B5EF4-FFF2-40B4-BE49-F238E27FC236}">
                  <a16:creationId xmlns:a16="http://schemas.microsoft.com/office/drawing/2014/main" id="{82C592D2-DC24-4400-A249-5F2FEC49484D}"/>
                </a:ext>
              </a:extLst>
            </p:cNvPr>
            <p:cNvSpPr>
              <a:spLocks noChangeShapeType="1"/>
            </p:cNvSpPr>
            <p:nvPr/>
          </p:nvSpPr>
          <p:spPr bwMode="auto">
            <a:xfrm>
              <a:off x="7596188" y="2420938"/>
              <a:ext cx="0" cy="5762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5" name="Line 22">
              <a:extLst>
                <a:ext uri="{FF2B5EF4-FFF2-40B4-BE49-F238E27FC236}">
                  <a16:creationId xmlns:a16="http://schemas.microsoft.com/office/drawing/2014/main" id="{AB89C1E3-B4E4-43CF-A3DA-E5898F7B4347}"/>
                </a:ext>
              </a:extLst>
            </p:cNvPr>
            <p:cNvSpPr>
              <a:spLocks noChangeShapeType="1"/>
            </p:cNvSpPr>
            <p:nvPr/>
          </p:nvSpPr>
          <p:spPr bwMode="auto">
            <a:xfrm>
              <a:off x="1835150" y="3429000"/>
              <a:ext cx="288925" cy="10795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6" name="Line 23">
              <a:extLst>
                <a:ext uri="{FF2B5EF4-FFF2-40B4-BE49-F238E27FC236}">
                  <a16:creationId xmlns:a16="http://schemas.microsoft.com/office/drawing/2014/main" id="{5AD12CB9-8556-41AB-BBB9-BEA59783EAF1}"/>
                </a:ext>
              </a:extLst>
            </p:cNvPr>
            <p:cNvSpPr>
              <a:spLocks noChangeShapeType="1"/>
            </p:cNvSpPr>
            <p:nvPr/>
          </p:nvSpPr>
          <p:spPr bwMode="auto">
            <a:xfrm flipH="1">
              <a:off x="2195513" y="2420938"/>
              <a:ext cx="3168650" cy="20875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7" name="Line 24">
              <a:extLst>
                <a:ext uri="{FF2B5EF4-FFF2-40B4-BE49-F238E27FC236}">
                  <a16:creationId xmlns:a16="http://schemas.microsoft.com/office/drawing/2014/main" id="{F39B8B49-E10B-45BC-9034-58E7794A5D87}"/>
                </a:ext>
              </a:extLst>
            </p:cNvPr>
            <p:cNvSpPr>
              <a:spLocks noChangeShapeType="1"/>
            </p:cNvSpPr>
            <p:nvPr/>
          </p:nvSpPr>
          <p:spPr bwMode="auto">
            <a:xfrm>
              <a:off x="3635375" y="2420938"/>
              <a:ext cx="0" cy="20875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8" name="Line 25">
              <a:extLst>
                <a:ext uri="{FF2B5EF4-FFF2-40B4-BE49-F238E27FC236}">
                  <a16:creationId xmlns:a16="http://schemas.microsoft.com/office/drawing/2014/main" id="{1301C8B8-4EA5-4248-8913-A7B79613E8B2}"/>
                </a:ext>
              </a:extLst>
            </p:cNvPr>
            <p:cNvSpPr>
              <a:spLocks noChangeShapeType="1"/>
            </p:cNvSpPr>
            <p:nvPr/>
          </p:nvSpPr>
          <p:spPr bwMode="auto">
            <a:xfrm flipH="1">
              <a:off x="3635375" y="3500438"/>
              <a:ext cx="1728788"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9" name="Line 26">
              <a:extLst>
                <a:ext uri="{FF2B5EF4-FFF2-40B4-BE49-F238E27FC236}">
                  <a16:creationId xmlns:a16="http://schemas.microsoft.com/office/drawing/2014/main" id="{92E9B74F-85D2-4D11-A1FA-16556355EC9B}"/>
                </a:ext>
              </a:extLst>
            </p:cNvPr>
            <p:cNvSpPr>
              <a:spLocks noChangeShapeType="1"/>
            </p:cNvSpPr>
            <p:nvPr/>
          </p:nvSpPr>
          <p:spPr bwMode="auto">
            <a:xfrm>
              <a:off x="1835150" y="2349500"/>
              <a:ext cx="2881313" cy="21590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0" name="Line 27">
              <a:extLst>
                <a:ext uri="{FF2B5EF4-FFF2-40B4-BE49-F238E27FC236}">
                  <a16:creationId xmlns:a16="http://schemas.microsoft.com/office/drawing/2014/main" id="{74809229-F7BC-4F31-BABC-34A1F960CECC}"/>
                </a:ext>
              </a:extLst>
            </p:cNvPr>
            <p:cNvSpPr>
              <a:spLocks noChangeShapeType="1"/>
            </p:cNvSpPr>
            <p:nvPr/>
          </p:nvSpPr>
          <p:spPr bwMode="auto">
            <a:xfrm flipH="1">
              <a:off x="4859338" y="3500438"/>
              <a:ext cx="2736850"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1" name="Line 28">
              <a:extLst>
                <a:ext uri="{FF2B5EF4-FFF2-40B4-BE49-F238E27FC236}">
                  <a16:creationId xmlns:a16="http://schemas.microsoft.com/office/drawing/2014/main" id="{963DBCF5-05F0-41E0-B563-38D0A0EA2D37}"/>
                </a:ext>
              </a:extLst>
            </p:cNvPr>
            <p:cNvSpPr>
              <a:spLocks noChangeShapeType="1"/>
            </p:cNvSpPr>
            <p:nvPr/>
          </p:nvSpPr>
          <p:spPr bwMode="auto">
            <a:xfrm>
              <a:off x="5580063" y="3500438"/>
              <a:ext cx="504825" cy="9366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2" name="Line 29">
              <a:extLst>
                <a:ext uri="{FF2B5EF4-FFF2-40B4-BE49-F238E27FC236}">
                  <a16:creationId xmlns:a16="http://schemas.microsoft.com/office/drawing/2014/main" id="{36C376B4-2937-488C-BBA3-46182C187964}"/>
                </a:ext>
              </a:extLst>
            </p:cNvPr>
            <p:cNvSpPr>
              <a:spLocks noChangeShapeType="1"/>
            </p:cNvSpPr>
            <p:nvPr/>
          </p:nvSpPr>
          <p:spPr bwMode="auto">
            <a:xfrm>
              <a:off x="1835150" y="3500438"/>
              <a:ext cx="5832475" cy="936625"/>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3" name="Line 30">
              <a:extLst>
                <a:ext uri="{FF2B5EF4-FFF2-40B4-BE49-F238E27FC236}">
                  <a16:creationId xmlns:a16="http://schemas.microsoft.com/office/drawing/2014/main" id="{2A7D99BC-723B-497D-B99E-2876B9A0ADA5}"/>
                </a:ext>
              </a:extLst>
            </p:cNvPr>
            <p:cNvSpPr>
              <a:spLocks noChangeShapeType="1"/>
            </p:cNvSpPr>
            <p:nvPr/>
          </p:nvSpPr>
          <p:spPr bwMode="auto">
            <a:xfrm>
              <a:off x="7667625" y="3500438"/>
              <a:ext cx="144463" cy="1008062"/>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4" name="Text Box 31">
              <a:extLst>
                <a:ext uri="{FF2B5EF4-FFF2-40B4-BE49-F238E27FC236}">
                  <a16:creationId xmlns:a16="http://schemas.microsoft.com/office/drawing/2014/main" id="{0C324A90-D292-4743-9EE3-F6D26AAD8129}"/>
                </a:ext>
              </a:extLst>
            </p:cNvPr>
            <p:cNvSpPr txBox="1">
              <a:spLocks noChangeArrowheads="1"/>
            </p:cNvSpPr>
            <p:nvPr/>
          </p:nvSpPr>
          <p:spPr bwMode="auto">
            <a:xfrm>
              <a:off x="467024" y="1989138"/>
              <a:ext cx="576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dirty="0">
                  <a:solidFill>
                    <a:srgbClr val="0000CC"/>
                  </a:solidFill>
                </a:rPr>
                <a:t>S0</a:t>
              </a:r>
            </a:p>
          </p:txBody>
        </p:sp>
        <p:sp>
          <p:nvSpPr>
            <p:cNvPr id="35" name="Text Box 32">
              <a:extLst>
                <a:ext uri="{FF2B5EF4-FFF2-40B4-BE49-F238E27FC236}">
                  <a16:creationId xmlns:a16="http://schemas.microsoft.com/office/drawing/2014/main" id="{FB2EDCFF-D38B-499D-9843-4F29C16549DA}"/>
                </a:ext>
              </a:extLst>
            </p:cNvPr>
            <p:cNvSpPr txBox="1">
              <a:spLocks noChangeArrowheads="1"/>
            </p:cNvSpPr>
            <p:nvPr/>
          </p:nvSpPr>
          <p:spPr bwMode="auto">
            <a:xfrm>
              <a:off x="468313" y="3068638"/>
              <a:ext cx="5762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S1</a:t>
              </a:r>
            </a:p>
          </p:txBody>
        </p:sp>
        <p:sp>
          <p:nvSpPr>
            <p:cNvPr id="36" name="Text Box 33">
              <a:extLst>
                <a:ext uri="{FF2B5EF4-FFF2-40B4-BE49-F238E27FC236}">
                  <a16:creationId xmlns:a16="http://schemas.microsoft.com/office/drawing/2014/main" id="{70B6EED7-00C8-4E06-B409-7BD6BD442EBE}"/>
                </a:ext>
              </a:extLst>
            </p:cNvPr>
            <p:cNvSpPr txBox="1">
              <a:spLocks noChangeArrowheads="1"/>
            </p:cNvSpPr>
            <p:nvPr/>
          </p:nvSpPr>
          <p:spPr bwMode="auto">
            <a:xfrm>
              <a:off x="468313" y="4508500"/>
              <a:ext cx="64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CC"/>
                  </a:solidFill>
                </a:rPr>
                <a:t>S2</a:t>
              </a:r>
            </a:p>
          </p:txBody>
        </p:sp>
        <p:sp>
          <p:nvSpPr>
            <p:cNvPr id="37" name="Line 34">
              <a:extLst>
                <a:ext uri="{FF2B5EF4-FFF2-40B4-BE49-F238E27FC236}">
                  <a16:creationId xmlns:a16="http://schemas.microsoft.com/office/drawing/2014/main" id="{EF18F66D-8AFB-44B7-B2F4-4514244B6606}"/>
                </a:ext>
              </a:extLst>
            </p:cNvPr>
            <p:cNvSpPr>
              <a:spLocks noChangeShapeType="1"/>
            </p:cNvSpPr>
            <p:nvPr/>
          </p:nvSpPr>
          <p:spPr bwMode="auto">
            <a:xfrm flipH="1">
              <a:off x="6172200" y="2362200"/>
              <a:ext cx="1371600" cy="2057400"/>
            </a:xfrm>
            <a:prstGeom prst="line">
              <a:avLst/>
            </a:prstGeom>
            <a:noFill/>
            <a:ln w="9525">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2" name="灯片编号占位符 1">
            <a:extLst>
              <a:ext uri="{FF2B5EF4-FFF2-40B4-BE49-F238E27FC236}">
                <a16:creationId xmlns:a16="http://schemas.microsoft.com/office/drawing/2014/main" id="{99DEB695-99D3-4A8D-8F54-FF3C8D900DF0}"/>
              </a:ext>
            </a:extLst>
          </p:cNvPr>
          <p:cNvSpPr>
            <a:spLocks noGrp="1"/>
          </p:cNvSpPr>
          <p:nvPr>
            <p:ph type="sldNum" sz="quarter" idx="12"/>
          </p:nvPr>
        </p:nvSpPr>
        <p:spPr/>
        <p:txBody>
          <a:bodyPr/>
          <a:lstStyle/>
          <a:p>
            <a:fld id="{F58209B2-4306-46CD-9424-9DB79656E1A9}" type="slidenum">
              <a:rPr lang="zh-CN" altLang="en-US" smtClean="0"/>
              <a:pPr/>
              <a:t>2</a:t>
            </a:fld>
            <a:endParaRPr lang="zh-CN" altLang="en-US"/>
          </a:p>
        </p:txBody>
      </p:sp>
    </p:spTree>
    <p:extLst>
      <p:ext uri="{BB962C8B-B14F-4D97-AF65-F5344CB8AC3E}">
        <p14:creationId xmlns:p14="http://schemas.microsoft.com/office/powerpoint/2010/main" val="61836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000" dirty="0"/>
              <a:t>归结策略：广度优先</a:t>
            </a:r>
            <a:endParaRPr lang="zh-CN" altLang="en-US" sz="4000" dirty="0">
              <a:latin typeface="Times New Roman" pitchFamily="18" charset="0"/>
              <a:ea typeface="黑体" pitchFamily="49" charset="-122"/>
            </a:endParaRPr>
          </a:p>
        </p:txBody>
      </p:sp>
      <p:sp>
        <p:nvSpPr>
          <p:cNvPr id="2" name="内容占位符 1"/>
          <p:cNvSpPr>
            <a:spLocks noGrp="1"/>
          </p:cNvSpPr>
          <p:nvPr>
            <p:ph idx="1"/>
          </p:nvPr>
        </p:nvSpPr>
        <p:spPr>
          <a:xfrm>
            <a:off x="457200" y="1268760"/>
            <a:ext cx="8229600" cy="4862165"/>
          </a:xfrm>
        </p:spPr>
        <p:txBody>
          <a:bodyPr/>
          <a:lstStyle/>
          <a:p>
            <a:pPr>
              <a:lnSpc>
                <a:spcPct val="120000"/>
              </a:lnSpc>
            </a:pPr>
            <a:r>
              <a:rPr lang="zh-CN" altLang="en-US" dirty="0">
                <a:solidFill>
                  <a:srgbClr val="FF0000"/>
                </a:solidFill>
                <a:latin typeface="+mj-ea"/>
                <a:ea typeface="+mj-ea"/>
              </a:rPr>
              <a:t>广度优先策略的优点：</a:t>
            </a:r>
            <a:endParaRPr lang="en-US" altLang="zh-CN" dirty="0">
              <a:solidFill>
                <a:srgbClr val="FF0000"/>
              </a:solidFill>
              <a:latin typeface="+mj-ea"/>
              <a:ea typeface="+mj-ea"/>
            </a:endParaRPr>
          </a:p>
          <a:p>
            <a:pPr lvl="1">
              <a:lnSpc>
                <a:spcPct val="120000"/>
              </a:lnSpc>
            </a:pPr>
            <a:r>
              <a:rPr lang="zh-CN" altLang="en-US" b="0" dirty="0">
                <a:latin typeface="+mj-ea"/>
                <a:ea typeface="+mj-ea"/>
              </a:rPr>
              <a:t>当问题有解时保证能找到最短归结路径。</a:t>
            </a:r>
          </a:p>
          <a:p>
            <a:pPr lvl="1">
              <a:lnSpc>
                <a:spcPct val="120000"/>
              </a:lnSpc>
            </a:pPr>
            <a:r>
              <a:rPr lang="zh-CN" altLang="en-US" b="0" dirty="0">
                <a:latin typeface="+mj-ea"/>
                <a:ea typeface="+mj-ea"/>
              </a:rPr>
              <a:t>是一种完备的归结策略。</a:t>
            </a:r>
            <a:endParaRPr lang="en-US" altLang="zh-CN" b="0" dirty="0">
              <a:latin typeface="+mj-ea"/>
              <a:ea typeface="+mj-ea"/>
            </a:endParaRPr>
          </a:p>
          <a:p>
            <a:pPr>
              <a:lnSpc>
                <a:spcPct val="120000"/>
              </a:lnSpc>
              <a:spcBef>
                <a:spcPts val="1200"/>
              </a:spcBef>
            </a:pPr>
            <a:r>
              <a:rPr lang="zh-CN" altLang="en-US" dirty="0">
                <a:solidFill>
                  <a:srgbClr val="00B050"/>
                </a:solidFill>
                <a:latin typeface="+mj-ea"/>
                <a:ea typeface="+mj-ea"/>
              </a:rPr>
              <a:t>广度优先策略的缺点：</a:t>
            </a:r>
            <a:endParaRPr lang="en-US" altLang="zh-CN" dirty="0">
              <a:solidFill>
                <a:srgbClr val="00B050"/>
              </a:solidFill>
              <a:latin typeface="+mj-ea"/>
              <a:ea typeface="+mj-ea"/>
            </a:endParaRPr>
          </a:p>
          <a:p>
            <a:pPr lvl="1">
              <a:lnSpc>
                <a:spcPct val="120000"/>
              </a:lnSpc>
            </a:pPr>
            <a:r>
              <a:rPr lang="zh-CN" altLang="en-US" b="0" dirty="0">
                <a:latin typeface="+mj-ea"/>
                <a:ea typeface="+mj-ea"/>
              </a:rPr>
              <a:t>归结出了许多无用的子句</a:t>
            </a:r>
            <a:endParaRPr lang="en-US" altLang="zh-CN" b="0" dirty="0">
              <a:latin typeface="+mj-ea"/>
              <a:ea typeface="+mj-ea"/>
            </a:endParaRPr>
          </a:p>
          <a:p>
            <a:pPr lvl="1">
              <a:lnSpc>
                <a:spcPct val="120000"/>
              </a:lnSpc>
            </a:pPr>
            <a:r>
              <a:rPr lang="zh-CN" altLang="en-US" b="0" dirty="0">
                <a:latin typeface="+mj-ea"/>
                <a:ea typeface="+mj-ea"/>
              </a:rPr>
              <a:t>既浪费时间，又浪费空间</a:t>
            </a:r>
            <a:endParaRPr lang="en-US" altLang="zh-CN" b="0" dirty="0">
              <a:latin typeface="+mj-ea"/>
              <a:ea typeface="+mj-ea"/>
            </a:endParaRPr>
          </a:p>
          <a:p>
            <a:endParaRPr lang="en-US" altLang="zh-CN" dirty="0">
              <a:solidFill>
                <a:srgbClr val="0000CC"/>
              </a:solidFill>
              <a:latin typeface="+mj-ea"/>
              <a:ea typeface="+mj-ea"/>
            </a:endParaRPr>
          </a:p>
          <a:p>
            <a:r>
              <a:rPr lang="zh-CN" altLang="en-US" dirty="0">
                <a:solidFill>
                  <a:srgbClr val="0000CC"/>
                </a:solidFill>
                <a:latin typeface="+mj-ea"/>
                <a:ea typeface="+mj-ea"/>
              </a:rPr>
              <a:t>广度优先对大问题的归结容易产生组合爆炸，但对</a:t>
            </a:r>
            <a:r>
              <a:rPr lang="zh-CN" altLang="en-US" dirty="0">
                <a:solidFill>
                  <a:srgbClr val="FF0000"/>
                </a:solidFill>
                <a:latin typeface="+mj-ea"/>
                <a:ea typeface="+mj-ea"/>
              </a:rPr>
              <a:t>小问题</a:t>
            </a:r>
            <a:r>
              <a:rPr lang="zh-CN" altLang="en-US" dirty="0">
                <a:solidFill>
                  <a:srgbClr val="0000CC"/>
                </a:solidFill>
                <a:latin typeface="+mj-ea"/>
                <a:ea typeface="+mj-ea"/>
              </a:rPr>
              <a:t>却仍是一种比较好的归结策略。</a:t>
            </a:r>
          </a:p>
          <a:p>
            <a:pPr lvl="1"/>
            <a:endParaRPr lang="en-US" altLang="zh-CN" b="0" dirty="0">
              <a:latin typeface="+mj-ea"/>
              <a:ea typeface="+mj-ea"/>
            </a:endParaRPr>
          </a:p>
        </p:txBody>
      </p:sp>
      <p:sp>
        <p:nvSpPr>
          <p:cNvPr id="4" name="灯片编号占位符 3">
            <a:extLst>
              <a:ext uri="{FF2B5EF4-FFF2-40B4-BE49-F238E27FC236}">
                <a16:creationId xmlns:a16="http://schemas.microsoft.com/office/drawing/2014/main" id="{5F47EF51-1B7F-45B5-8A8A-537F88EB76C5}"/>
              </a:ext>
            </a:extLst>
          </p:cNvPr>
          <p:cNvSpPr>
            <a:spLocks noGrp="1"/>
          </p:cNvSpPr>
          <p:nvPr>
            <p:ph type="sldNum" sz="quarter" idx="12"/>
          </p:nvPr>
        </p:nvSpPr>
        <p:spPr/>
        <p:txBody>
          <a:bodyPr/>
          <a:lstStyle/>
          <a:p>
            <a:fld id="{F58209B2-4306-46CD-9424-9DB79656E1A9}" type="slidenum">
              <a:rPr lang="zh-CN" altLang="en-US" smtClean="0"/>
              <a:pPr/>
              <a:t>3</a:t>
            </a:fld>
            <a:endParaRPr lang="zh-CN" altLang="en-US"/>
          </a:p>
        </p:txBody>
      </p:sp>
    </p:spTree>
    <p:extLst>
      <p:ext uri="{BB962C8B-B14F-4D97-AF65-F5344CB8AC3E}">
        <p14:creationId xmlns:p14="http://schemas.microsoft.com/office/powerpoint/2010/main" val="288719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3"/>
          <p:cNvSpPr>
            <a:spLocks noGrp="1"/>
          </p:cNvSpPr>
          <p:nvPr>
            <p:ph type="title"/>
          </p:nvPr>
        </p:nvSpPr>
        <p:spPr/>
        <p:txBody>
          <a:bodyPr/>
          <a:lstStyle/>
          <a:p>
            <a:r>
              <a:rPr lang="zh-CN" altLang="en-US" sz="4000" dirty="0"/>
              <a:t>归结策略</a:t>
            </a:r>
            <a:endParaRPr lang="zh-CN" altLang="en-US" sz="4000" dirty="0">
              <a:latin typeface="Times New Roman" pitchFamily="18" charset="0"/>
              <a:ea typeface="黑体" pitchFamily="49" charset="-122"/>
            </a:endParaRPr>
          </a:p>
        </p:txBody>
      </p:sp>
      <p:sp>
        <p:nvSpPr>
          <p:cNvPr id="2" name="内容占位符 1"/>
          <p:cNvSpPr>
            <a:spLocks noGrp="1"/>
          </p:cNvSpPr>
          <p:nvPr>
            <p:ph idx="1"/>
          </p:nvPr>
        </p:nvSpPr>
        <p:spPr>
          <a:xfrm>
            <a:off x="457200" y="1268760"/>
            <a:ext cx="8229600" cy="4862165"/>
          </a:xfrm>
        </p:spPr>
        <p:txBody>
          <a:bodyPr/>
          <a:lstStyle/>
          <a:p>
            <a:pPr>
              <a:lnSpc>
                <a:spcPct val="150000"/>
              </a:lnSpc>
              <a:spcBef>
                <a:spcPts val="1800"/>
              </a:spcBef>
            </a:pPr>
            <a:r>
              <a:rPr lang="zh-CN" altLang="en-US" sz="2800" dirty="0">
                <a:latin typeface="+mj-lt"/>
              </a:rPr>
              <a:t>常用的归结策略可分为两大类</a:t>
            </a:r>
            <a:r>
              <a:rPr lang="en-US" altLang="zh-CN" sz="2800" dirty="0">
                <a:latin typeface="+mj-lt"/>
              </a:rPr>
              <a:t>: </a:t>
            </a:r>
          </a:p>
          <a:p>
            <a:pPr lvl="1">
              <a:lnSpc>
                <a:spcPct val="150000"/>
              </a:lnSpc>
              <a:spcBef>
                <a:spcPts val="1800"/>
              </a:spcBef>
            </a:pPr>
            <a:r>
              <a:rPr lang="zh-CN" altLang="en-US" dirty="0">
                <a:solidFill>
                  <a:srgbClr val="0000FF"/>
                </a:solidFill>
                <a:latin typeface="+mj-lt"/>
              </a:rPr>
              <a:t>删除策略</a:t>
            </a:r>
            <a:r>
              <a:rPr lang="zh-CN" altLang="en-US" b="0" dirty="0">
                <a:latin typeface="+mj-lt"/>
              </a:rPr>
              <a:t>是通过删除某些无用的子句来缩小归结范围</a:t>
            </a:r>
          </a:p>
          <a:p>
            <a:pPr lvl="1">
              <a:lnSpc>
                <a:spcPct val="150000"/>
              </a:lnSpc>
              <a:spcBef>
                <a:spcPts val="1800"/>
              </a:spcBef>
            </a:pPr>
            <a:r>
              <a:rPr lang="zh-CN" altLang="en-US" dirty="0">
                <a:solidFill>
                  <a:srgbClr val="0000FF"/>
                </a:solidFill>
                <a:latin typeface="+mj-lt"/>
              </a:rPr>
              <a:t>限制策略</a:t>
            </a:r>
            <a:r>
              <a:rPr lang="zh-CN" altLang="en-US" b="0" dirty="0">
                <a:latin typeface="+mj-lt"/>
              </a:rPr>
              <a:t>是通过对参加归结的子句进行某些限制，来减少归结的盲目性，以尽快得到空子句</a:t>
            </a:r>
            <a:r>
              <a:rPr lang="zh-CN" altLang="en-US" dirty="0">
                <a:latin typeface="+mj-lt"/>
              </a:rPr>
              <a:t>。</a:t>
            </a:r>
          </a:p>
          <a:p>
            <a:pPr lvl="1"/>
            <a:endParaRPr lang="en-US" altLang="zh-CN" b="0" dirty="0">
              <a:latin typeface="+mj-ea"/>
              <a:ea typeface="+mj-ea"/>
            </a:endParaRPr>
          </a:p>
        </p:txBody>
      </p:sp>
      <p:sp>
        <p:nvSpPr>
          <p:cNvPr id="3" name="灯片编号占位符 2">
            <a:extLst>
              <a:ext uri="{FF2B5EF4-FFF2-40B4-BE49-F238E27FC236}">
                <a16:creationId xmlns:a16="http://schemas.microsoft.com/office/drawing/2014/main" id="{81DBB8CE-2AC3-4703-9AC0-5883FB58F3C6}"/>
              </a:ext>
            </a:extLst>
          </p:cNvPr>
          <p:cNvSpPr>
            <a:spLocks noGrp="1"/>
          </p:cNvSpPr>
          <p:nvPr>
            <p:ph type="sldNum" sz="quarter" idx="12"/>
          </p:nvPr>
        </p:nvSpPr>
        <p:spPr/>
        <p:txBody>
          <a:bodyPr/>
          <a:lstStyle/>
          <a:p>
            <a:fld id="{F58209B2-4306-46CD-9424-9DB79656E1A9}" type="slidenum">
              <a:rPr lang="zh-CN" altLang="en-US" smtClean="0"/>
              <a:pPr/>
              <a:t>4</a:t>
            </a:fld>
            <a:endParaRPr lang="zh-CN" altLang="en-US"/>
          </a:p>
        </p:txBody>
      </p:sp>
    </p:spTree>
    <p:extLst>
      <p:ext uri="{BB962C8B-B14F-4D97-AF65-F5344CB8AC3E}">
        <p14:creationId xmlns:p14="http://schemas.microsoft.com/office/powerpoint/2010/main" val="84814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C66B40-5B0F-4CBE-B95A-0723C6AF3755}"/>
              </a:ext>
            </a:extLst>
          </p:cNvPr>
          <p:cNvSpPr>
            <a:spLocks noGrp="1"/>
          </p:cNvSpPr>
          <p:nvPr>
            <p:ph type="title"/>
          </p:nvPr>
        </p:nvSpPr>
        <p:spPr/>
        <p:txBody>
          <a:bodyPr/>
          <a:lstStyle/>
          <a:p>
            <a:r>
              <a:rPr lang="zh-CN" altLang="en-US" dirty="0"/>
              <a:t>删除策略</a:t>
            </a:r>
          </a:p>
        </p:txBody>
      </p:sp>
      <p:sp>
        <p:nvSpPr>
          <p:cNvPr id="3" name="文本占位符 2">
            <a:extLst>
              <a:ext uri="{FF2B5EF4-FFF2-40B4-BE49-F238E27FC236}">
                <a16:creationId xmlns:a16="http://schemas.microsoft.com/office/drawing/2014/main" id="{A05038C5-0BDB-4DA3-9B33-B74A8F64AA8B}"/>
              </a:ext>
            </a:extLst>
          </p:cNvPr>
          <p:cNvSpPr>
            <a:spLocks noGrp="1"/>
          </p:cNvSpPr>
          <p:nvPr>
            <p:ph type="body" idx="1"/>
          </p:nvPr>
        </p:nvSpPr>
        <p:spPr/>
        <p:txBody>
          <a:bodyPr/>
          <a:lstStyle/>
          <a:p>
            <a:r>
              <a:rPr lang="zh-CN" altLang="en-US" dirty="0"/>
              <a:t>归结策略</a:t>
            </a:r>
          </a:p>
        </p:txBody>
      </p:sp>
      <p:sp>
        <p:nvSpPr>
          <p:cNvPr id="4" name="灯片编号占位符 3">
            <a:extLst>
              <a:ext uri="{FF2B5EF4-FFF2-40B4-BE49-F238E27FC236}">
                <a16:creationId xmlns:a16="http://schemas.microsoft.com/office/drawing/2014/main" id="{283342F6-2A18-4BDD-9181-DDAF68B06251}"/>
              </a:ext>
            </a:extLst>
          </p:cNvPr>
          <p:cNvSpPr>
            <a:spLocks noGrp="1"/>
          </p:cNvSpPr>
          <p:nvPr>
            <p:ph type="sldNum" sz="quarter" idx="12"/>
          </p:nvPr>
        </p:nvSpPr>
        <p:spPr/>
        <p:txBody>
          <a:bodyPr/>
          <a:lstStyle/>
          <a:p>
            <a:fld id="{F58209B2-4306-46CD-9424-9DB79656E1A9}" type="slidenum">
              <a:rPr lang="zh-CN" altLang="en-US" smtClean="0"/>
              <a:pPr/>
              <a:t>5</a:t>
            </a:fld>
            <a:endParaRPr lang="zh-CN" altLang="en-US"/>
          </a:p>
        </p:txBody>
      </p:sp>
    </p:spTree>
    <p:extLst>
      <p:ext uri="{BB962C8B-B14F-4D97-AF65-F5344CB8AC3E}">
        <p14:creationId xmlns:p14="http://schemas.microsoft.com/office/powerpoint/2010/main" val="358560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归结策略：删除纯文字</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a:lnSpc>
                <a:spcPct val="120000"/>
              </a:lnSpc>
              <a:spcBef>
                <a:spcPts val="1200"/>
              </a:spcBef>
            </a:pPr>
            <a:r>
              <a:rPr lang="zh-CN" altLang="en-US" sz="2400" dirty="0">
                <a:solidFill>
                  <a:srgbClr val="0000FF"/>
                </a:solidFill>
                <a:latin typeface="+mj-ea"/>
                <a:ea typeface="+mj-ea"/>
              </a:rPr>
              <a:t>删除法主要想法是：把子句集中无用的子句删除掉，这就会缩小搜索范围，减少比较次数，从而提高归结效率。</a:t>
            </a:r>
            <a:endParaRPr lang="en-US" altLang="zh-CN" sz="800" dirty="0">
              <a:solidFill>
                <a:srgbClr val="0000FF"/>
              </a:solidFill>
              <a:latin typeface="+mj-ea"/>
              <a:ea typeface="+mj-ea"/>
            </a:endParaRPr>
          </a:p>
          <a:p>
            <a:pPr>
              <a:lnSpc>
                <a:spcPct val="120000"/>
              </a:lnSpc>
              <a:spcBef>
                <a:spcPts val="1200"/>
              </a:spcBef>
            </a:pPr>
            <a:r>
              <a:rPr lang="zh-CN" altLang="en-US" sz="2400" dirty="0">
                <a:solidFill>
                  <a:srgbClr val="A50021"/>
                </a:solidFill>
                <a:latin typeface="+mj-ea"/>
                <a:ea typeface="+mj-ea"/>
              </a:rPr>
              <a:t>纯文字删除法</a:t>
            </a:r>
          </a:p>
          <a:p>
            <a:pPr lvl="1">
              <a:lnSpc>
                <a:spcPct val="120000"/>
              </a:lnSpc>
              <a:spcBef>
                <a:spcPts val="1200"/>
              </a:spcBef>
            </a:pPr>
            <a:r>
              <a:rPr lang="zh-CN" altLang="en-US" sz="2200" b="0" dirty="0">
                <a:latin typeface="+mj-ea"/>
                <a:ea typeface="+mj-ea"/>
              </a:rPr>
              <a:t>如果某文字</a:t>
            </a:r>
            <a:r>
              <a:rPr lang="en-US" altLang="zh-CN" sz="2200" b="0" dirty="0">
                <a:latin typeface="+mj-ea"/>
                <a:ea typeface="+mj-ea"/>
              </a:rPr>
              <a:t>L</a:t>
            </a:r>
            <a:r>
              <a:rPr lang="zh-CN" altLang="en-US" sz="2200" b="0" dirty="0">
                <a:latin typeface="+mj-ea"/>
                <a:ea typeface="+mj-ea"/>
              </a:rPr>
              <a:t>在子句集中不存在可与其互补的文字</a:t>
            </a:r>
            <a:r>
              <a:rPr lang="en-US" altLang="zh-CN" sz="2200" b="0" dirty="0">
                <a:latin typeface="+mj-ea"/>
                <a:ea typeface="+mj-ea"/>
              </a:rPr>
              <a:t>﹁L</a:t>
            </a:r>
            <a:r>
              <a:rPr lang="zh-CN" altLang="en-US" sz="2200" b="0" dirty="0">
                <a:latin typeface="+mj-ea"/>
                <a:ea typeface="+mj-ea"/>
              </a:rPr>
              <a:t>，则称该文字为纯文字。</a:t>
            </a:r>
          </a:p>
          <a:p>
            <a:pPr lvl="1">
              <a:lnSpc>
                <a:spcPct val="120000"/>
              </a:lnSpc>
              <a:spcBef>
                <a:spcPts val="1200"/>
              </a:spcBef>
            </a:pPr>
            <a:r>
              <a:rPr lang="zh-CN" altLang="en-US" sz="2200" b="0" dirty="0">
                <a:latin typeface="+mj-ea"/>
                <a:ea typeface="+mj-ea"/>
              </a:rPr>
              <a:t>在归结过程中，纯文字不可能被消除，用包含纯文字的子句进行归结也不可能得到空子句</a:t>
            </a:r>
          </a:p>
          <a:p>
            <a:pPr lvl="1">
              <a:lnSpc>
                <a:spcPct val="120000"/>
              </a:lnSpc>
              <a:spcBef>
                <a:spcPts val="1200"/>
              </a:spcBef>
            </a:pPr>
            <a:r>
              <a:rPr lang="zh-CN" altLang="en-US" sz="2200" b="0" dirty="0">
                <a:solidFill>
                  <a:srgbClr val="FF0000"/>
                </a:solidFill>
                <a:latin typeface="+mj-ea"/>
                <a:ea typeface="+mj-ea"/>
              </a:rPr>
              <a:t>对子句集而言，删除包含纯文字的子句，是不影响其不可满足性</a:t>
            </a:r>
            <a:r>
              <a:rPr lang="zh-CN" altLang="en-US" sz="2200" b="0" dirty="0">
                <a:latin typeface="+mj-ea"/>
                <a:ea typeface="+mj-ea"/>
              </a:rPr>
              <a:t>的。例如，对子句集   </a:t>
            </a:r>
            <a:r>
              <a:rPr lang="en-US" altLang="zh-CN" sz="2200" b="0" dirty="0">
                <a:ea typeface="+mj-ea"/>
              </a:rPr>
              <a:t>S={P∨Q∨R, ﹁Q∨R,  Q, ﹁R}</a:t>
            </a:r>
            <a:r>
              <a:rPr lang="en-US" altLang="zh-CN" sz="2200" b="0" dirty="0">
                <a:latin typeface="+mj-ea"/>
                <a:ea typeface="+mj-ea"/>
              </a:rPr>
              <a:t>, </a:t>
            </a:r>
            <a:r>
              <a:rPr lang="zh-CN" altLang="en-US" sz="2200" b="0" dirty="0">
                <a:latin typeface="+mj-ea"/>
                <a:ea typeface="+mj-ea"/>
              </a:rPr>
              <a:t>其中</a:t>
            </a:r>
            <a:r>
              <a:rPr lang="en-US" altLang="zh-CN" sz="2200" b="0" dirty="0">
                <a:latin typeface="+mj-ea"/>
                <a:ea typeface="+mj-ea"/>
              </a:rPr>
              <a:t>P</a:t>
            </a:r>
            <a:r>
              <a:rPr lang="zh-CN" altLang="en-US" sz="2200" b="0" dirty="0">
                <a:latin typeface="+mj-ea"/>
                <a:ea typeface="+mj-ea"/>
              </a:rPr>
              <a:t>是纯文字，因此可以将子句</a:t>
            </a:r>
            <a:r>
              <a:rPr lang="en-US" altLang="zh-CN" sz="2200" b="0" dirty="0">
                <a:latin typeface="+mj-ea"/>
                <a:ea typeface="+mj-ea"/>
              </a:rPr>
              <a:t>P∨Q∨R</a:t>
            </a:r>
            <a:r>
              <a:rPr lang="zh-CN" altLang="en-US" sz="2200" b="0" dirty="0">
                <a:latin typeface="+mj-ea"/>
                <a:ea typeface="+mj-ea"/>
              </a:rPr>
              <a:t>从子句集</a:t>
            </a:r>
            <a:r>
              <a:rPr lang="en-US" altLang="zh-CN" sz="2200" b="0" dirty="0">
                <a:latin typeface="+mj-ea"/>
                <a:ea typeface="+mj-ea"/>
              </a:rPr>
              <a:t>S</a:t>
            </a:r>
            <a:r>
              <a:rPr lang="zh-CN" altLang="en-US" sz="2200" b="0" dirty="0">
                <a:latin typeface="+mj-ea"/>
                <a:ea typeface="+mj-ea"/>
              </a:rPr>
              <a:t>中删除。 </a:t>
            </a:r>
          </a:p>
          <a:p>
            <a:pPr lvl="1">
              <a:spcBef>
                <a:spcPts val="600"/>
              </a:spcBef>
            </a:pPr>
            <a:endParaRPr lang="en-US" altLang="zh-CN" sz="2000" b="0" dirty="0">
              <a:latin typeface="+mj-ea"/>
              <a:ea typeface="+mj-ea"/>
            </a:endParaRPr>
          </a:p>
        </p:txBody>
      </p:sp>
      <p:sp>
        <p:nvSpPr>
          <p:cNvPr id="3" name="灯片编号占位符 2">
            <a:extLst>
              <a:ext uri="{FF2B5EF4-FFF2-40B4-BE49-F238E27FC236}">
                <a16:creationId xmlns:a16="http://schemas.microsoft.com/office/drawing/2014/main" id="{5AEEF945-6558-4B66-970C-1B730FFF10EE}"/>
              </a:ext>
            </a:extLst>
          </p:cNvPr>
          <p:cNvSpPr>
            <a:spLocks noGrp="1"/>
          </p:cNvSpPr>
          <p:nvPr>
            <p:ph type="sldNum" sz="quarter" idx="12"/>
          </p:nvPr>
        </p:nvSpPr>
        <p:spPr/>
        <p:txBody>
          <a:bodyPr/>
          <a:lstStyle/>
          <a:p>
            <a:fld id="{F58209B2-4306-46CD-9424-9DB79656E1A9}" type="slidenum">
              <a:rPr lang="zh-CN" altLang="en-US" smtClean="0"/>
              <a:pPr/>
              <a:t>6</a:t>
            </a:fld>
            <a:endParaRPr lang="zh-CN" altLang="en-US"/>
          </a:p>
        </p:txBody>
      </p:sp>
    </p:spTree>
    <p:extLst>
      <p:ext uri="{BB962C8B-B14F-4D97-AF65-F5344CB8AC3E}">
        <p14:creationId xmlns:p14="http://schemas.microsoft.com/office/powerpoint/2010/main" val="199313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归结策略：删除重言式</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120000"/>
              </a:lnSpc>
              <a:spcBef>
                <a:spcPts val="1200"/>
              </a:spcBef>
            </a:pPr>
            <a:r>
              <a:rPr lang="zh-CN" altLang="en-US" sz="2800" dirty="0">
                <a:solidFill>
                  <a:srgbClr val="A50021"/>
                </a:solidFill>
                <a:latin typeface="+mj-lt"/>
              </a:rPr>
              <a:t>重言式删除法</a:t>
            </a:r>
          </a:p>
          <a:p>
            <a:pPr marL="1009650" lvl="1" indent="-609600">
              <a:lnSpc>
                <a:spcPct val="120000"/>
              </a:lnSpc>
              <a:spcBef>
                <a:spcPts val="1200"/>
              </a:spcBef>
            </a:pPr>
            <a:r>
              <a:rPr lang="zh-CN" altLang="en-US" b="0" dirty="0">
                <a:latin typeface="+mj-lt"/>
              </a:rPr>
              <a:t>如果一个子句中包含有互补的文字对，则称该子句为重言式。</a:t>
            </a:r>
            <a:endParaRPr lang="en-US" altLang="zh-CN" b="0" dirty="0">
              <a:latin typeface="+mj-lt"/>
            </a:endParaRPr>
          </a:p>
          <a:p>
            <a:pPr marL="800100" lvl="2" indent="0">
              <a:lnSpc>
                <a:spcPct val="120000"/>
              </a:lnSpc>
              <a:spcBef>
                <a:spcPts val="1200"/>
              </a:spcBef>
              <a:buNone/>
            </a:pPr>
            <a:r>
              <a:rPr lang="en-US" altLang="zh-CN" dirty="0">
                <a:solidFill>
                  <a:srgbClr val="00B050"/>
                </a:solidFill>
                <a:latin typeface="+mj-lt"/>
              </a:rPr>
              <a:t>   </a:t>
            </a:r>
            <a:r>
              <a:rPr lang="zh-CN" altLang="en-US" b="0" dirty="0">
                <a:solidFill>
                  <a:srgbClr val="00B050"/>
                </a:solidFill>
                <a:latin typeface="+mj-lt"/>
              </a:rPr>
              <a:t>例如</a:t>
            </a:r>
            <a:r>
              <a:rPr lang="en-US" altLang="zh-CN" b="0" dirty="0">
                <a:solidFill>
                  <a:srgbClr val="00B050"/>
                </a:solidFill>
              </a:rPr>
              <a:t>P(x)∨﹁P(x),  P(x)∨Q(x)∨﹁P(x)  </a:t>
            </a:r>
            <a:r>
              <a:rPr lang="zh-CN" altLang="en-US" b="0" dirty="0">
                <a:solidFill>
                  <a:srgbClr val="00B050"/>
                </a:solidFill>
                <a:latin typeface="+mj-lt"/>
              </a:rPr>
              <a:t>都是重言式，不管</a:t>
            </a:r>
            <a:r>
              <a:rPr lang="en-US" altLang="zh-CN" b="0" dirty="0">
                <a:solidFill>
                  <a:srgbClr val="00B050"/>
                </a:solidFill>
              </a:rPr>
              <a:t>P(x)</a:t>
            </a:r>
            <a:r>
              <a:rPr lang="zh-CN" altLang="en-US" b="0" dirty="0">
                <a:solidFill>
                  <a:srgbClr val="00B050"/>
                </a:solidFill>
                <a:latin typeface="+mj-lt"/>
              </a:rPr>
              <a:t>的真值为真还是为假，</a:t>
            </a:r>
            <a:r>
              <a:rPr lang="en-US" altLang="zh-CN" b="0" dirty="0">
                <a:solidFill>
                  <a:srgbClr val="00B050"/>
                </a:solidFill>
              </a:rPr>
              <a:t>P(x)∨﹁P(x)</a:t>
            </a:r>
            <a:r>
              <a:rPr lang="zh-CN" altLang="en-US" b="0" dirty="0">
                <a:solidFill>
                  <a:srgbClr val="00B050"/>
                </a:solidFill>
                <a:latin typeface="+mj-lt"/>
              </a:rPr>
              <a:t>和</a:t>
            </a:r>
            <a:r>
              <a:rPr lang="en-US" altLang="zh-CN" b="0" dirty="0">
                <a:solidFill>
                  <a:srgbClr val="00B050"/>
                </a:solidFill>
              </a:rPr>
              <a:t>P(x)∨Q(x)∨﹁P(x)</a:t>
            </a:r>
            <a:r>
              <a:rPr lang="zh-CN" altLang="en-US" b="0" dirty="0">
                <a:solidFill>
                  <a:srgbClr val="00B050"/>
                </a:solidFill>
                <a:latin typeface="+mj-lt"/>
              </a:rPr>
              <a:t>都均为真。</a:t>
            </a:r>
          </a:p>
          <a:p>
            <a:pPr marL="1009650" lvl="1" indent="-609600">
              <a:lnSpc>
                <a:spcPct val="120000"/>
              </a:lnSpc>
              <a:spcBef>
                <a:spcPts val="1200"/>
              </a:spcBef>
            </a:pPr>
            <a:r>
              <a:rPr lang="zh-CN" altLang="en-US" dirty="0">
                <a:solidFill>
                  <a:srgbClr val="FF0000"/>
                </a:solidFill>
                <a:latin typeface="+mj-lt"/>
              </a:rPr>
              <a:t>重言式</a:t>
            </a:r>
            <a:r>
              <a:rPr lang="en-US" altLang="zh-CN" dirty="0">
                <a:solidFill>
                  <a:srgbClr val="FF0000"/>
                </a:solidFill>
                <a:latin typeface="+mj-lt"/>
              </a:rPr>
              <a:t>(valid sentences)</a:t>
            </a:r>
            <a:r>
              <a:rPr lang="zh-CN" altLang="en-US" dirty="0">
                <a:solidFill>
                  <a:srgbClr val="FF0000"/>
                </a:solidFill>
                <a:latin typeface="+mj-lt"/>
              </a:rPr>
              <a:t>是真值为真的子句。</a:t>
            </a:r>
            <a:r>
              <a:rPr lang="zh-CN" altLang="en-US" dirty="0">
                <a:solidFill>
                  <a:srgbClr val="0000CC"/>
                </a:solidFill>
                <a:latin typeface="+mj-lt"/>
              </a:rPr>
              <a:t>对一个子句集来说，不管是增加还是删除一个真值为真的子句，都不会影响该子句集的不可满足性。因此，可从子句集中删去重言式。</a:t>
            </a:r>
          </a:p>
          <a:p>
            <a:pPr marL="344487" lvl="1" indent="0">
              <a:buNone/>
            </a:pPr>
            <a:endParaRPr lang="en-US" altLang="zh-CN" sz="2400" b="0" dirty="0">
              <a:latin typeface="+mj-ea"/>
              <a:ea typeface="+mj-ea"/>
            </a:endParaRPr>
          </a:p>
        </p:txBody>
      </p:sp>
      <p:sp>
        <p:nvSpPr>
          <p:cNvPr id="2" name="灯片编号占位符 1">
            <a:extLst>
              <a:ext uri="{FF2B5EF4-FFF2-40B4-BE49-F238E27FC236}">
                <a16:creationId xmlns:a16="http://schemas.microsoft.com/office/drawing/2014/main" id="{DBA1E0E5-2822-47C6-8742-F2CC577B9787}"/>
              </a:ext>
            </a:extLst>
          </p:cNvPr>
          <p:cNvSpPr>
            <a:spLocks noGrp="1"/>
          </p:cNvSpPr>
          <p:nvPr>
            <p:ph type="sldNum" sz="quarter" idx="12"/>
          </p:nvPr>
        </p:nvSpPr>
        <p:spPr/>
        <p:txBody>
          <a:bodyPr/>
          <a:lstStyle/>
          <a:p>
            <a:fld id="{F58209B2-4306-46CD-9424-9DB79656E1A9}" type="slidenum">
              <a:rPr lang="zh-CN" altLang="en-US" smtClean="0"/>
              <a:pPr/>
              <a:t>7</a:t>
            </a:fld>
            <a:endParaRPr lang="zh-CN" altLang="en-US"/>
          </a:p>
        </p:txBody>
      </p:sp>
    </p:spTree>
    <p:extLst>
      <p:ext uri="{BB962C8B-B14F-4D97-AF65-F5344CB8AC3E}">
        <p14:creationId xmlns:p14="http://schemas.microsoft.com/office/powerpoint/2010/main" val="190186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8DD41-A2EF-40CD-80E9-6478413C214B}"/>
              </a:ext>
            </a:extLst>
          </p:cNvPr>
          <p:cNvSpPr>
            <a:spLocks noGrp="1"/>
          </p:cNvSpPr>
          <p:nvPr>
            <p:ph type="title"/>
          </p:nvPr>
        </p:nvSpPr>
        <p:spPr/>
        <p:txBody>
          <a:bodyPr/>
          <a:lstStyle/>
          <a:p>
            <a:r>
              <a:rPr lang="zh-CN" altLang="en-US" dirty="0"/>
              <a:t>限制策略</a:t>
            </a:r>
          </a:p>
        </p:txBody>
      </p:sp>
      <p:sp>
        <p:nvSpPr>
          <p:cNvPr id="3" name="文本占位符 2">
            <a:extLst>
              <a:ext uri="{FF2B5EF4-FFF2-40B4-BE49-F238E27FC236}">
                <a16:creationId xmlns:a16="http://schemas.microsoft.com/office/drawing/2014/main" id="{A44BBB66-6F1A-472C-B644-67F7C361F169}"/>
              </a:ext>
            </a:extLst>
          </p:cNvPr>
          <p:cNvSpPr>
            <a:spLocks noGrp="1"/>
          </p:cNvSpPr>
          <p:nvPr>
            <p:ph type="body" idx="1"/>
          </p:nvPr>
        </p:nvSpPr>
        <p:spPr/>
        <p:txBody>
          <a:bodyPr/>
          <a:lstStyle/>
          <a:p>
            <a:r>
              <a:rPr lang="zh-CN" altLang="en-US" dirty="0"/>
              <a:t>归结策略</a:t>
            </a:r>
          </a:p>
        </p:txBody>
      </p:sp>
      <p:sp>
        <p:nvSpPr>
          <p:cNvPr id="4" name="灯片编号占位符 3">
            <a:extLst>
              <a:ext uri="{FF2B5EF4-FFF2-40B4-BE49-F238E27FC236}">
                <a16:creationId xmlns:a16="http://schemas.microsoft.com/office/drawing/2014/main" id="{FB1282CA-E577-4AF7-BCBD-DCD070B6745F}"/>
              </a:ext>
            </a:extLst>
          </p:cNvPr>
          <p:cNvSpPr>
            <a:spLocks noGrp="1"/>
          </p:cNvSpPr>
          <p:nvPr>
            <p:ph type="sldNum" sz="quarter" idx="12"/>
          </p:nvPr>
        </p:nvSpPr>
        <p:spPr/>
        <p:txBody>
          <a:bodyPr/>
          <a:lstStyle/>
          <a:p>
            <a:fld id="{F58209B2-4306-46CD-9424-9DB79656E1A9}" type="slidenum">
              <a:rPr lang="zh-CN" altLang="en-US" smtClean="0"/>
              <a:pPr/>
              <a:t>8</a:t>
            </a:fld>
            <a:endParaRPr lang="zh-CN" altLang="en-US"/>
          </a:p>
        </p:txBody>
      </p:sp>
    </p:spTree>
    <p:extLst>
      <p:ext uri="{BB962C8B-B14F-4D97-AF65-F5344CB8AC3E}">
        <p14:creationId xmlns:p14="http://schemas.microsoft.com/office/powerpoint/2010/main" val="1258827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z="4000" dirty="0"/>
              <a:t>归结策略：支持集策略</a:t>
            </a:r>
            <a:endParaRPr lang="zh-CN" altLang="en-US" sz="4000" dirty="0">
              <a:latin typeface="Times New Roman" pitchFamily="18" charset="0"/>
              <a:ea typeface="黑体" pitchFamily="49" charset="-122"/>
            </a:endParaRPr>
          </a:p>
        </p:txBody>
      </p:sp>
      <p:sp>
        <p:nvSpPr>
          <p:cNvPr id="5" name="内容占位符 4"/>
          <p:cNvSpPr>
            <a:spLocks noGrp="1"/>
          </p:cNvSpPr>
          <p:nvPr>
            <p:ph idx="1"/>
          </p:nvPr>
        </p:nvSpPr>
        <p:spPr>
          <a:xfrm>
            <a:off x="457200" y="1340768"/>
            <a:ext cx="8229600" cy="4790157"/>
          </a:xfrm>
        </p:spPr>
        <p:txBody>
          <a:bodyPr/>
          <a:lstStyle/>
          <a:p>
            <a:pPr marL="609600" indent="-609600">
              <a:lnSpc>
                <a:spcPct val="120000"/>
              </a:lnSpc>
              <a:spcBef>
                <a:spcPts val="1200"/>
              </a:spcBef>
            </a:pPr>
            <a:r>
              <a:rPr lang="zh-CN" altLang="en-US" sz="2400" dirty="0">
                <a:solidFill>
                  <a:srgbClr val="0000CC"/>
                </a:solidFill>
                <a:latin typeface="+mj-lt"/>
              </a:rPr>
              <a:t>支持集策略（</a:t>
            </a:r>
            <a:r>
              <a:rPr lang="en-US" altLang="zh-CN" sz="2400" dirty="0">
                <a:solidFill>
                  <a:srgbClr val="0000CC"/>
                </a:solidFill>
              </a:rPr>
              <a:t>Set</a:t>
            </a:r>
            <a:r>
              <a:rPr lang="zh-CN" altLang="en-US" sz="2400" dirty="0">
                <a:solidFill>
                  <a:srgbClr val="0000CC"/>
                </a:solidFill>
              </a:rPr>
              <a:t> </a:t>
            </a:r>
            <a:r>
              <a:rPr lang="en-US" altLang="zh-CN" sz="2400" dirty="0">
                <a:solidFill>
                  <a:srgbClr val="0000CC"/>
                </a:solidFill>
              </a:rPr>
              <a:t>of</a:t>
            </a:r>
            <a:r>
              <a:rPr lang="zh-CN" altLang="en-US" sz="2400" dirty="0">
                <a:solidFill>
                  <a:srgbClr val="0000CC"/>
                </a:solidFill>
              </a:rPr>
              <a:t> </a:t>
            </a:r>
            <a:r>
              <a:rPr lang="en-US" altLang="zh-CN" sz="2400" dirty="0">
                <a:solidFill>
                  <a:srgbClr val="0000CC"/>
                </a:solidFill>
              </a:rPr>
              <a:t>support</a:t>
            </a:r>
            <a:r>
              <a:rPr lang="zh-CN" altLang="en-US" sz="2400" dirty="0">
                <a:solidFill>
                  <a:srgbClr val="0000CC"/>
                </a:solidFill>
                <a:latin typeface="+mj-lt"/>
              </a:rPr>
              <a:t>）：</a:t>
            </a:r>
            <a:endParaRPr lang="en-US" altLang="zh-CN" sz="2400" dirty="0">
              <a:solidFill>
                <a:srgbClr val="0000CC"/>
              </a:solidFill>
              <a:latin typeface="+mj-lt"/>
            </a:endParaRPr>
          </a:p>
          <a:p>
            <a:pPr marL="400050" lvl="1" indent="0">
              <a:lnSpc>
                <a:spcPct val="120000"/>
              </a:lnSpc>
              <a:spcBef>
                <a:spcPts val="1200"/>
              </a:spcBef>
              <a:buNone/>
            </a:pPr>
            <a:r>
              <a:rPr lang="zh-CN" altLang="en-US" sz="2200" dirty="0">
                <a:latin typeface="+mj-lt"/>
              </a:rPr>
              <a:t>每一次参加归结的两个亲本子句中，</a:t>
            </a:r>
            <a:r>
              <a:rPr lang="zh-CN" altLang="en-US" sz="2200" dirty="0">
                <a:solidFill>
                  <a:srgbClr val="FF0000"/>
                </a:solidFill>
                <a:latin typeface="+mj-lt"/>
              </a:rPr>
              <a:t>至少应该有一个是由目标公式的否定所得到的子句或它们的后裔。</a:t>
            </a:r>
            <a:endParaRPr lang="en-US" altLang="zh-CN" sz="2200" dirty="0">
              <a:solidFill>
                <a:srgbClr val="FF0000"/>
              </a:solidFill>
              <a:latin typeface="+mj-lt"/>
            </a:endParaRPr>
          </a:p>
          <a:p>
            <a:pPr marL="400050" lvl="1" indent="0">
              <a:lnSpc>
                <a:spcPct val="120000"/>
              </a:lnSpc>
              <a:spcBef>
                <a:spcPts val="1200"/>
              </a:spcBef>
              <a:buNone/>
            </a:pPr>
            <a:endParaRPr lang="en-US" altLang="zh-CN" sz="2200" dirty="0">
              <a:solidFill>
                <a:srgbClr val="FF0000"/>
              </a:solidFill>
              <a:latin typeface="+mj-lt"/>
            </a:endParaRPr>
          </a:p>
          <a:p>
            <a:pPr lvl="1" indent="-342900">
              <a:lnSpc>
                <a:spcPct val="120000"/>
              </a:lnSpc>
              <a:spcBef>
                <a:spcPts val="1200"/>
              </a:spcBef>
            </a:pPr>
            <a:r>
              <a:rPr lang="zh-CN" altLang="en-US" sz="2200" b="0" dirty="0">
                <a:latin typeface="+mj-lt"/>
              </a:rPr>
              <a:t>支持集策略是</a:t>
            </a:r>
            <a:r>
              <a:rPr lang="zh-CN" altLang="en-US" sz="2200" dirty="0">
                <a:solidFill>
                  <a:srgbClr val="0000FF"/>
                </a:solidFill>
                <a:latin typeface="+mj-lt"/>
              </a:rPr>
              <a:t>完备的</a:t>
            </a:r>
            <a:r>
              <a:rPr lang="en-US" altLang="zh-CN" sz="2200" dirty="0">
                <a:solidFill>
                  <a:srgbClr val="0000FF"/>
                </a:solidFill>
                <a:latin typeface="+mj-lt"/>
              </a:rPr>
              <a:t>(</a:t>
            </a:r>
            <a:r>
              <a:rPr lang="en-US" altLang="zh-CN" sz="2200" dirty="0">
                <a:solidFill>
                  <a:srgbClr val="FF0000"/>
                </a:solidFill>
                <a:latin typeface="+mj-lt"/>
              </a:rPr>
              <a:t>?</a:t>
            </a:r>
            <a:r>
              <a:rPr lang="en-US" altLang="zh-CN" sz="2200" dirty="0">
                <a:solidFill>
                  <a:srgbClr val="0000FF"/>
                </a:solidFill>
                <a:latin typeface="+mj-lt"/>
              </a:rPr>
              <a:t>)</a:t>
            </a:r>
            <a:r>
              <a:rPr lang="zh-CN" altLang="en-US" sz="2200" b="0" dirty="0">
                <a:latin typeface="+mj-lt"/>
              </a:rPr>
              <a:t>，即当子句集为不可满足时，则由支持集策略一定能够归结出一个空子句。</a:t>
            </a:r>
            <a:endParaRPr lang="en-US" altLang="zh-CN" sz="2200" b="0" dirty="0">
              <a:latin typeface="+mj-lt"/>
            </a:endParaRPr>
          </a:p>
          <a:p>
            <a:pPr lvl="1" indent="-342900">
              <a:lnSpc>
                <a:spcPct val="120000"/>
              </a:lnSpc>
              <a:spcBef>
                <a:spcPts val="1200"/>
              </a:spcBef>
            </a:pPr>
            <a:r>
              <a:rPr lang="zh-CN" altLang="en-US" sz="2200" b="0" dirty="0">
                <a:latin typeface="+mj-lt"/>
              </a:rPr>
              <a:t>也可以把支持集策略看成是在广度优先策略中引入了</a:t>
            </a:r>
            <a:r>
              <a:rPr lang="zh-CN" altLang="en-US" sz="2200" dirty="0">
                <a:solidFill>
                  <a:srgbClr val="0000FF"/>
                </a:solidFill>
                <a:latin typeface="+mj-lt"/>
              </a:rPr>
              <a:t>某种限制条件</a:t>
            </a:r>
            <a:r>
              <a:rPr lang="zh-CN" altLang="en-US" sz="2200" b="0" dirty="0">
                <a:latin typeface="+mj-lt"/>
              </a:rPr>
              <a:t>，这种限制条件代表一种启发信息，因而有较高的效率 </a:t>
            </a:r>
          </a:p>
          <a:p>
            <a:pPr lvl="1"/>
            <a:endParaRPr lang="en-US" altLang="zh-CN" sz="2400" dirty="0"/>
          </a:p>
        </p:txBody>
      </p:sp>
      <p:sp>
        <p:nvSpPr>
          <p:cNvPr id="3" name="灯片编号占位符 2">
            <a:extLst>
              <a:ext uri="{FF2B5EF4-FFF2-40B4-BE49-F238E27FC236}">
                <a16:creationId xmlns:a16="http://schemas.microsoft.com/office/drawing/2014/main" id="{539DA329-C7CE-4B96-844C-FA0437200280}"/>
              </a:ext>
            </a:extLst>
          </p:cNvPr>
          <p:cNvSpPr>
            <a:spLocks noGrp="1"/>
          </p:cNvSpPr>
          <p:nvPr>
            <p:ph type="sldNum" sz="quarter" idx="12"/>
          </p:nvPr>
        </p:nvSpPr>
        <p:spPr/>
        <p:txBody>
          <a:bodyPr/>
          <a:lstStyle/>
          <a:p>
            <a:fld id="{F58209B2-4306-46CD-9424-9DB79656E1A9}" type="slidenum">
              <a:rPr lang="zh-CN" altLang="en-US" smtClean="0"/>
              <a:pPr/>
              <a:t>9</a:t>
            </a:fld>
            <a:endParaRPr lang="zh-CN" altLang="en-US"/>
          </a:p>
        </p:txBody>
      </p:sp>
    </p:spTree>
    <p:extLst>
      <p:ext uri="{BB962C8B-B14F-4D97-AF65-F5344CB8AC3E}">
        <p14:creationId xmlns:p14="http://schemas.microsoft.com/office/powerpoint/2010/main" val="3770219990"/>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黑体"/>
        <a:ea typeface="黑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CC">
            <a:alpha val="8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CCFFCC">
            <a:alpha val="80000"/>
          </a:srgbClr>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7854</TotalTime>
  <Words>1390</Words>
  <Application>Microsoft Office PowerPoint</Application>
  <PresentationFormat>全屏显示(4:3)</PresentationFormat>
  <Paragraphs>152</Paragraphs>
  <Slides>16</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方正姚体</vt:lpstr>
      <vt:lpstr>仿宋_GB2312</vt:lpstr>
      <vt:lpstr>黑体</vt:lpstr>
      <vt:lpstr>宋体</vt:lpstr>
      <vt:lpstr>微软雅黑</vt:lpstr>
      <vt:lpstr>幼圆</vt:lpstr>
      <vt:lpstr>Arial</vt:lpstr>
      <vt:lpstr>Calibri</vt:lpstr>
      <vt:lpstr>Garamond</vt:lpstr>
      <vt:lpstr>Times New Roman</vt:lpstr>
      <vt:lpstr>Wingdings</vt:lpstr>
      <vt:lpstr>Edge</vt:lpstr>
      <vt:lpstr>默认设计模板</vt:lpstr>
      <vt:lpstr>人工智能</vt:lpstr>
      <vt:lpstr>归结策略：广度优先</vt:lpstr>
      <vt:lpstr>归结策略：广度优先</vt:lpstr>
      <vt:lpstr>归结策略</vt:lpstr>
      <vt:lpstr>删除策略</vt:lpstr>
      <vt:lpstr>归结策略：删除纯文字</vt:lpstr>
      <vt:lpstr>归结策略：删除重言式</vt:lpstr>
      <vt:lpstr>限制策略</vt:lpstr>
      <vt:lpstr>归结策略：支持集策略</vt:lpstr>
      <vt:lpstr>归结策略：支持集策略</vt:lpstr>
      <vt:lpstr>归结策略：支持集策略</vt:lpstr>
      <vt:lpstr>归结策略:单文字子句策略</vt:lpstr>
      <vt:lpstr>归结策略:单文字子句策略</vt:lpstr>
      <vt:lpstr>归结策略:单文字子句策略</vt:lpstr>
      <vt:lpstr>归结策略:祖先过滤策略</vt:lpstr>
      <vt:lpstr>归结策略:祖先过滤策略</vt:lpstr>
    </vt:vector>
  </TitlesOfParts>
  <Company>Institute of Computing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申请“学术百星”  答辩报告</dc:title>
  <dc:creator>Hua-Wei Shen</dc:creator>
  <cp:lastModifiedBy>王 经韬</cp:lastModifiedBy>
  <cp:revision>1035</cp:revision>
  <dcterms:created xsi:type="dcterms:W3CDTF">2011-11-22T05:18:04Z</dcterms:created>
  <dcterms:modified xsi:type="dcterms:W3CDTF">2020-01-29T08:15:01Z</dcterms:modified>
</cp:coreProperties>
</file>