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45"/>
  </p:notesMasterIdLst>
  <p:sldIdLst>
    <p:sldId id="567" r:id="rId3"/>
    <p:sldId id="256" r:id="rId4"/>
    <p:sldId id="568" r:id="rId5"/>
    <p:sldId id="455" r:id="rId6"/>
    <p:sldId id="575" r:id="rId7"/>
    <p:sldId id="459" r:id="rId8"/>
    <p:sldId id="516" r:id="rId9"/>
    <p:sldId id="454" r:id="rId10"/>
    <p:sldId id="517" r:id="rId11"/>
    <p:sldId id="518" r:id="rId12"/>
    <p:sldId id="576" r:id="rId13"/>
    <p:sldId id="521" r:id="rId14"/>
    <p:sldId id="522" r:id="rId15"/>
    <p:sldId id="523" r:id="rId16"/>
    <p:sldId id="526" r:id="rId17"/>
    <p:sldId id="524" r:id="rId18"/>
    <p:sldId id="527" r:id="rId19"/>
    <p:sldId id="528" r:id="rId20"/>
    <p:sldId id="577" r:id="rId21"/>
    <p:sldId id="529" r:id="rId22"/>
    <p:sldId id="531" r:id="rId23"/>
    <p:sldId id="530" r:id="rId24"/>
    <p:sldId id="532" r:id="rId25"/>
    <p:sldId id="533" r:id="rId26"/>
    <p:sldId id="534" r:id="rId27"/>
    <p:sldId id="535" r:id="rId28"/>
    <p:sldId id="536" r:id="rId29"/>
    <p:sldId id="537" r:id="rId30"/>
    <p:sldId id="569" r:id="rId31"/>
    <p:sldId id="570" r:id="rId32"/>
    <p:sldId id="571" r:id="rId33"/>
    <p:sldId id="572" r:id="rId34"/>
    <p:sldId id="542" r:id="rId35"/>
    <p:sldId id="578" r:id="rId36"/>
    <p:sldId id="573" r:id="rId37"/>
    <p:sldId id="538" r:id="rId38"/>
    <p:sldId id="574" r:id="rId39"/>
    <p:sldId id="539" r:id="rId40"/>
    <p:sldId id="545" r:id="rId41"/>
    <p:sldId id="544" r:id="rId42"/>
    <p:sldId id="548" r:id="rId43"/>
    <p:sldId id="549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7F2"/>
    <a:srgbClr val="FFFFFF"/>
    <a:srgbClr val="272982"/>
    <a:srgbClr val="CC00CC"/>
    <a:srgbClr val="0000FF"/>
    <a:srgbClr val="065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1" autoAdjust="0"/>
    <p:restoredTop sz="88296" autoAdjust="0"/>
  </p:normalViewPr>
  <p:slideViewPr>
    <p:cSldViewPr>
      <p:cViewPr varScale="1">
        <p:scale>
          <a:sx n="97" d="100"/>
          <a:sy n="97" d="100"/>
        </p:scale>
        <p:origin x="18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9BDD-BE82-48A3-964D-AD1914B8849E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EC8F-95E8-41C8-8873-451908F71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1EDF00-595B-4DF6-9888-DBA8EAA1AA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07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8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58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26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73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0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14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31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11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19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76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81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8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0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57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94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95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96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9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39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06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17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239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58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64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67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5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0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5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8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6A969-3D1B-4EB3-808E-6F83EDFCC93B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90655-0128-4601-B353-4037D7B3F846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C2E47-B2FB-46C2-A847-5E70E86547EA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C1A97-FDDF-44BB-B007-0EBC800E7087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92F7E-DA71-46D4-A424-749970BB65C4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C5DDC-4F73-4346-8D1E-3FD367B76DAA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CD129-BE6C-4B4A-87BC-E8971FC06F8E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76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6DFF-4779-4FCD-9555-554A8B2E0087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2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0DE91-E6AA-496F-8442-B018A7E77945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586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B8CEB2-ABCB-4EF1-9638-BE448D618D29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93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B5AB8-3380-4FFA-B0C6-E19B5AD531E4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D5034-8369-45ED-8B22-B5C510848F7B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B063F3-56CE-4F9B-855C-B6A94DB4D7D8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00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B7EC3-B409-4C6C-B9E1-4FC0CA6940C7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78F5-20C4-4561-9E4E-D3047880E6CA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4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24C46F-AC9B-4861-A330-7F52740D4824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680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891E7F-759C-48A4-9A38-919D458D0107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605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393C3-528B-4EEB-BA0C-F995B8B4622E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48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CD57DF2-1981-49F4-91FC-1DEEDDD3831B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01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8CFDDE4-8D43-488C-A20A-04C2D229EA75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A1CB14-F173-4AAA-A6F9-F93EB6A6D701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4A9413-58FC-4C24-BB1F-37F5D7E5D570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52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BB55B8-EECA-43FD-AF28-9F9B6C8EAB73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479655" y="6515337"/>
            <a:ext cx="207147" cy="20574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900525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4CF2E-0AEF-4EAF-A0E7-C8D94860D50F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9CEB1-E553-4ED9-AC59-BBA487DAF695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EA520-D01D-42A5-876C-FF74D9E3BECE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1D1B5-49BF-4CBE-BD5C-FB755306DF0D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0AC54-F6F9-46FC-AF53-1BC87D09DC19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186CD-E415-43A5-AF2B-91F60FFA067D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5673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37F8F460-48CA-475A-A643-C2E4048690A9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zh-CN" altLang="en-US" sz="16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5E1BAFB-6661-4084-BF4C-C18A008736E2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2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罗平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luop@ict.ac.cn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309E1-5922-4851-B920-B73124BE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B1E-B14E-4037-B7FF-865737F0828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Problems with </a:t>
            </a:r>
            <a:r>
              <a:rPr lang="en-US" altLang="zh-CN" sz="3600" dirty="0" err="1">
                <a:latin typeface="+mn-lt"/>
              </a:rPr>
              <a:t>Propositionalization</a:t>
            </a:r>
            <a:r>
              <a:rPr lang="en-US" altLang="zh-CN" sz="3600" dirty="0"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Propositionalization seems to generate lots of irrelevant sentences.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E.g., from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</a:t>
                </a:r>
                <a:r>
                  <a:rPr lang="en-US" altLang="zh-CN" sz="1800" b="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𝑅𝑖𝑐h𝑎𝑟𝑑</m:t>
                        </m:r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It seems obvious that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𝐸𝑣𝑖𝑙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but </a:t>
                </a:r>
                <a:r>
                  <a:rPr lang="en-US" altLang="zh-CN" sz="1800" b="0" dirty="0" err="1">
                    <a:latin typeface="Arial" pitchFamily="34" charset="0"/>
                    <a:ea typeface="黑体" pitchFamily="49" charset="-122"/>
                  </a:rPr>
                  <a:t>propositionalization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produces lots of facts such as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𝑅𝑖𝑐h𝑎𝑟𝑑</m:t>
                        </m:r>
                      </m:e>
                    </m:d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that are irrelevant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 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𝑘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-</a:t>
                </a:r>
                <a:r>
                  <a:rPr lang="en-US" altLang="zh-CN" sz="1800" b="0" dirty="0" err="1">
                    <a:latin typeface="Arial" pitchFamily="34" charset="0"/>
                    <a:ea typeface="黑体" pitchFamily="49" charset="-122"/>
                  </a:rPr>
                  <a:t>ary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predicates and </a:t>
                </a:r>
                <a:r>
                  <a:rPr lang="en-US" altLang="zh-CN" sz="18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n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constants, there are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instantiations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With function symbols, it gets much </a:t>
                </a:r>
                <a:r>
                  <a:rPr lang="en-US" altLang="zh-CN" sz="1800" b="0" dirty="0" err="1">
                    <a:latin typeface="Arial" pitchFamily="34" charset="0"/>
                    <a:ea typeface="黑体" pitchFamily="49" charset="-122"/>
                  </a:rPr>
                  <a:t>much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worse!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dirty="0"/>
              </a:p>
              <a:p>
                <a:pPr lvl="1"/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49D4F4-B2D8-4EA7-A0F5-CB44A430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1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FF58F-53DE-48BF-AAA2-33575EF67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First-Order Logic: Inference</a:t>
            </a:r>
            <a:endParaRPr lang="zh-CN" altLang="en-US" sz="2800" dirty="0">
              <a:solidFill>
                <a:srgbClr val="C00000"/>
              </a:solidFill>
            </a:endParaRPr>
          </a:p>
          <a:p>
            <a:r>
              <a:rPr lang="en-US" altLang="zh-CN" dirty="0"/>
              <a:t>Resolution in FOL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B935-C4E2-4AFF-A83A-ED2224DF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7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Unification</a:t>
            </a:r>
            <a:r>
              <a:rPr lang="en-US" altLang="zh-CN" sz="4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We can get the inference immediately if we can find a substitution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𝐾𝑖𝑛𝑔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𝐺𝑟𝑒𝑒𝑑𝑦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match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𝐾𝑖𝑛𝑔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𝐺𝑟𝑒𝑒𝑑𝑦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𝑦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={</m:t>
                    </m:r>
                    <m:f>
                      <m:fPr>
                        <m:type m:val="lin"/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𝑥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𝐽𝑜h𝑛</m:t>
                        </m:r>
                      </m:den>
                    </m:f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𝑦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𝐽𝑜h𝑛</m:t>
                        </m:r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}</m:t>
                        </m:r>
                      </m:den>
                    </m:f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works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𝑈𝑁𝐼𝐹𝑌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zh-CN" altLang="en-US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𝛼</m:t>
                        </m:r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r>
                          <a:rPr lang="zh-CN" altLang="en-US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𝛽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𝛼𝜃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𝑒𝑞𝑢𝑎𝑙𝑠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𝑡𝑜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𝛽𝜃</m:t>
                    </m:r>
                  </m:oMath>
                </a14:m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droppedImage.pdf">
            <a:extLst>
              <a:ext uri="{FF2B5EF4-FFF2-40B4-BE49-F238E27FC236}">
                <a16:creationId xmlns:a16="http://schemas.microsoft.com/office/drawing/2014/main" id="{77577973-92FE-46FB-9BB2-C5208129C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841" r="-280" b="9902"/>
          <a:stretch/>
        </p:blipFill>
        <p:spPr>
          <a:xfrm>
            <a:off x="323528" y="3212976"/>
            <a:ext cx="8229600" cy="18002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B35981-045F-44FC-844C-67C738A5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353308-2A9A-46C3-85F4-76A2B0293EE2}"/>
                  </a:ext>
                </a:extLst>
              </p:cNvPr>
              <p:cNvSpPr txBox="1"/>
              <p:nvPr/>
            </p:nvSpPr>
            <p:spPr>
              <a:xfrm>
                <a:off x="457200" y="5202718"/>
                <a:ext cx="77586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Standardizing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apart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eliminates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overlap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of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variables</m:t>
                      </m:r>
                      <m:r>
                        <m:rPr>
                          <m:nor/>
                        </m:rPr>
                        <a:rPr lang="zh-CN" altLang="en-US" smtClean="0"/>
                        <m:t>, </m:t>
                      </m:r>
                      <m:r>
                        <m:rPr>
                          <m:nor/>
                        </m:rPr>
                        <a:rPr lang="zh-CN" altLang="en-US" smtClean="0"/>
                        <m:t>e</m:t>
                      </m:r>
                      <m:r>
                        <m:rPr>
                          <m:nor/>
                        </m:rPr>
                        <a:rPr lang="zh-CN" altLang="en-US" i="1" smtClean="0"/>
                        <m:t>.</m:t>
                      </m:r>
                      <m:r>
                        <m:rPr>
                          <m:nor/>
                        </m:rPr>
                        <a:rPr lang="zh-CN" altLang="en-US" i="1" smtClean="0"/>
                        <m:t>g</m:t>
                      </m:r>
                      <m:r>
                        <m:rPr>
                          <m:nor/>
                        </m:rPr>
                        <a:rPr lang="zh-CN" altLang="en-US" i="1" smtClean="0"/>
                        <m:t>., </m:t>
                      </m:r>
                      <m:r>
                        <a:rPr lang="zh-CN" altLang="en-US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nor/>
                        </m:rPr>
                        <a:rPr lang="zh-CN" altLang="en-US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nows</m:t>
                      </m:r>
                      <m:r>
                        <m:rPr>
                          <m:nor/>
                        </m:rPr>
                        <a:rPr lang="zh-CN" altLang="en-US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𝑂𝐽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353308-2A9A-46C3-85F4-76A2B0293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02718"/>
                <a:ext cx="775860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4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Resolution: brief summary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Full first-order version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𝑈𝑁𝐼𝐹𝑌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For example,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={</m:t>
                    </m:r>
                    <m:f>
                      <m:fPr>
                        <m:type m:val="lin"/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𝑥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𝐾𝑒𝑛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}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Apply resolution steps to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CNF(KB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)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; complete for FOL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8CCFB1C-7EF0-4617-A304-19173768167E}"/>
                  </a:ext>
                </a:extLst>
              </p:cNvPr>
              <p:cNvSpPr txBox="1"/>
              <p:nvPr/>
            </p:nvSpPr>
            <p:spPr>
              <a:xfrm>
                <a:off x="899592" y="1890804"/>
                <a:ext cx="7156511" cy="671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     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0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8CCFB1C-7EF0-4617-A304-191737681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90804"/>
                <a:ext cx="7156511" cy="671146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1DD868-260E-40A8-A132-7F61ECE3C346}"/>
                  </a:ext>
                </a:extLst>
              </p:cNvPr>
              <p:cNvSpPr txBox="1"/>
              <p:nvPr/>
            </p:nvSpPr>
            <p:spPr>
              <a:xfrm>
                <a:off x="1475656" y="3743232"/>
                <a:ext cx="410400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𝑅𝑖𝑐h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𝑈𝑛h𝑎𝑝𝑝𝑦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0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𝑅𝑖𝑐h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𝐾𝑒𝑛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𝑈𝑛h𝑎𝑝𝑝𝑦</m:t>
                          </m:r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𝐾𝑒𝑛</m:t>
                          </m:r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CC00CC"/>
                              </a:solidFill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1DD868-260E-40A8-A132-7F61ECE3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43232"/>
                <a:ext cx="4104009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E7FA31-E814-4491-8F54-EC70C060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1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Conversion to CNF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517232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Everyone who loves animals is loved by someone: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𝐴𝑛𝑖𝑚𝑎𝑙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𝐿𝑜𝑣𝑒𝑠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⇒[∃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Eliminate biconditionals and implications 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𝐴𝑛𝑖𝑚𝑎𝑙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𝐿𝑜𝑣𝑒𝑠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Move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inwards: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¬∀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≡∃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¬∃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≡∀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¬(¬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∨[∃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∨[∃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∨[∃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Standardize variables: each quantifier should use a different one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∨[∃</m:t>
                      </m:r>
                      <m:r>
                        <a:rPr lang="en-US" altLang="zh-CN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Skolemize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: a more general form of existential instantiation.         Each existential variable is replaced by a </a:t>
                </a:r>
                <a:r>
                  <a:rPr lang="en-US" altLang="zh-CN" sz="2000" b="0" dirty="0" err="1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Skolem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 function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of the enclosing universally quantified variables: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 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517232"/>
              </a:xfrm>
              <a:blipFill>
                <a:blip r:embed="rId3"/>
                <a:stretch>
                  <a:fillRect t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C4DA5E-9385-42E5-8F40-EE0C94B0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0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Conversion to CNF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6868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Drop universal quantifiers: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 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Distribute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over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∧[</m:t>
                      </m:r>
                      <m:r>
                        <a:rPr lang="en-US" altLang="zh-CN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686800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AC1363-3432-4F5F-8268-5770BA47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Example knowledge base 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9116B5-F522-4EF2-8551-ED4F9C94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766445-57AC-4791-A621-26710BEB767B}"/>
                  </a:ext>
                </a:extLst>
              </p:cNvPr>
              <p:cNvSpPr txBox="1"/>
              <p:nvPr/>
            </p:nvSpPr>
            <p:spPr>
              <a:xfrm>
                <a:off x="434355" y="1041400"/>
                <a:ext cx="7379840" cy="81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b="1" smtClean="0"/>
                        <m:t>The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law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says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that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it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is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crime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for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an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American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to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sell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weapons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to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hostile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nations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.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The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country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Nono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,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an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enemy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of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America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,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has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some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missiles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,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and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all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of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its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missiles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were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sold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to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it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by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Colonel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West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,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who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is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American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.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766445-57AC-4791-A621-26710BEB7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5" y="1041400"/>
                <a:ext cx="7379840" cy="819712"/>
              </a:xfrm>
              <a:prstGeom prst="rect">
                <a:avLst/>
              </a:prstGeom>
              <a:blipFill>
                <a:blip r:embed="rId3"/>
                <a:stretch>
                  <a:fillRect b="-5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DCFFDF8-93FD-412C-BC6C-F69AB2191AD1}"/>
              </a:ext>
            </a:extLst>
          </p:cNvPr>
          <p:cNvSpPr txBox="1"/>
          <p:nvPr/>
        </p:nvSpPr>
        <p:spPr>
          <a:xfrm>
            <a:off x="457200" y="200772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/>
              <a:t>Prove that Col. West is a criminal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6692A3-1F4D-4A79-9AC1-1D7AC4BCBBAA}"/>
              </a:ext>
            </a:extLst>
          </p:cNvPr>
          <p:cNvSpPr txBox="1"/>
          <p:nvPr/>
        </p:nvSpPr>
        <p:spPr>
          <a:xfrm>
            <a:off x="847911" y="2518817"/>
            <a:ext cx="6552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… </a:t>
            </a:r>
            <a:r>
              <a:rPr lang="zh-CN" altLang="en-US" sz="1600" dirty="0"/>
              <a:t>it is a crime for an American to sell weapons to hostile nations: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7013593-5338-4DBC-B94A-16B7B4750D98}"/>
                  </a:ext>
                </a:extLst>
              </p:cNvPr>
              <p:cNvSpPr txBox="1"/>
              <p:nvPr/>
            </p:nvSpPr>
            <p:spPr>
              <a:xfrm>
                <a:off x="1115616" y="2780928"/>
                <a:ext cx="76328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6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American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)∧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Weapon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)∧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Sells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)∧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Hostile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)⇒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Criminal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7013593-5338-4DBC-B94A-16B7B4750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780928"/>
                <a:ext cx="7632848" cy="338554"/>
              </a:xfrm>
              <a:prstGeom prst="rect">
                <a:avLst/>
              </a:prstGeom>
              <a:blipFill>
                <a:blip r:embed="rId4"/>
                <a:stretch>
                  <a:fillRect t="-107143" b="-16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81A707-3721-4A6F-8372-162B3B7ACC41}"/>
                  </a:ext>
                </a:extLst>
              </p:cNvPr>
              <p:cNvSpPr txBox="1"/>
              <p:nvPr/>
            </p:nvSpPr>
            <p:spPr>
              <a:xfrm>
                <a:off x="800708" y="3055125"/>
                <a:ext cx="75425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Nono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has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some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missiles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., 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Owns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Nono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Missile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 : 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81A707-3721-4A6F-8372-162B3B7A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8" y="3055125"/>
                <a:ext cx="7542584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F9A269-193E-407C-8A27-ED165265C073}"/>
                  </a:ext>
                </a:extLst>
              </p:cNvPr>
              <p:cNvSpPr txBox="1"/>
              <p:nvPr/>
            </p:nvSpPr>
            <p:spPr>
              <a:xfrm>
                <a:off x="1128577" y="3316615"/>
                <a:ext cx="4572000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Owns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 </m:t>
                      </m:r>
                      <m:d>
                        <m:dPr>
                          <m:endChr m:val=""/>
                          <m:ctrl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Nono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16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zh-CN" altLang="en-US" sz="160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zh-CN" altLang="en-US" sz="16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CN" altLang="en-US" sz="16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Missile</m:t>
                      </m:r>
                      <m:r>
                        <m:rPr>
                          <m:nor/>
                        </m:rPr>
                        <a:rPr lang="zh-CN" altLang="en-US" sz="160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1600" i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F9A269-193E-407C-8A27-ED165265C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77" y="3316615"/>
                <a:ext cx="4572000" cy="370294"/>
              </a:xfrm>
              <a:prstGeom prst="rect">
                <a:avLst/>
              </a:prstGeom>
              <a:blipFill>
                <a:blip r:embed="rId6"/>
                <a:stretch>
                  <a:fillRect t="-142623" b="-2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E8B5F9D-AB93-40FC-88C7-FD164B699D1C}"/>
                  </a:ext>
                </a:extLst>
              </p:cNvPr>
              <p:cNvSpPr txBox="1"/>
              <p:nvPr/>
            </p:nvSpPr>
            <p:spPr>
              <a:xfrm>
                <a:off x="800708" y="3590812"/>
                <a:ext cx="71825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b="0" i="0" smtClean="0">
                          <a:latin typeface="+mn-ea"/>
                        </a:rPr>
                        <m:t>...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all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of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its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missiles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were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sold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to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it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by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Colonel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West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</m:oMath>
                  </m:oMathPara>
                </a14:m>
                <a:endParaRPr lang="zh-CN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E8B5F9D-AB93-40FC-88C7-FD164B699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8" y="3590812"/>
                <a:ext cx="7182544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9A799E-E4EF-4F2C-929B-6DCE32DA9499}"/>
                  </a:ext>
                </a:extLst>
              </p:cNvPr>
              <p:cNvSpPr txBox="1"/>
              <p:nvPr/>
            </p:nvSpPr>
            <p:spPr>
              <a:xfrm>
                <a:off x="1139962" y="3826702"/>
                <a:ext cx="71105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Missile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)∧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Owns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Nono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)⇒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Sells</m:t>
                          </m:r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West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Nono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C00CC"/>
                  </a:solidFill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9A799E-E4EF-4F2C-929B-6DCE32DA9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62" y="3826702"/>
                <a:ext cx="7110536" cy="369332"/>
              </a:xfrm>
              <a:prstGeom prst="rect">
                <a:avLst/>
              </a:prstGeom>
              <a:blipFill>
                <a:blip r:embed="rId8"/>
                <a:stretch>
                  <a:fillRect t="-120000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1599D7A-1219-4ADE-B2C6-9D9EC219EBA9}"/>
                  </a:ext>
                </a:extLst>
              </p:cNvPr>
              <p:cNvSpPr txBox="1"/>
              <p:nvPr/>
            </p:nvSpPr>
            <p:spPr>
              <a:xfrm>
                <a:off x="789298" y="4126499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Missiles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are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weapons</m:t>
                      </m:r>
                      <m:r>
                        <m:rPr>
                          <m:nor/>
                        </m:rPr>
                        <a:rPr lang="zh-CN" altLang="en-US" sz="1600" smtClean="0"/>
                        <m:t>: 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1599D7A-1219-4ADE-B2C6-9D9EC219E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98" y="4126499"/>
                <a:ext cx="4572000" cy="338554"/>
              </a:xfrm>
              <a:prstGeom prst="rect">
                <a:avLst/>
              </a:prstGeom>
              <a:blipFill>
                <a:blip r:embed="rId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4212D91-4A3F-49BB-B8D3-22BF17995AE8}"/>
                  </a:ext>
                </a:extLst>
              </p:cNvPr>
              <p:cNvSpPr txBox="1"/>
              <p:nvPr/>
            </p:nvSpPr>
            <p:spPr>
              <a:xfrm>
                <a:off x="1139962" y="4418595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6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Missile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)⇒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Weapon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4212D91-4A3F-49BB-B8D3-22BF17995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62" y="4418595"/>
                <a:ext cx="4572000" cy="338554"/>
              </a:xfrm>
              <a:prstGeom prst="rect">
                <a:avLst/>
              </a:prstGeom>
              <a:blipFill>
                <a:blip r:embed="rId10"/>
                <a:stretch>
                  <a:fillRect t="-109091" b="-17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A793CA2-474D-4744-B14B-46544A1CB94A}"/>
                  </a:ext>
                </a:extLst>
              </p:cNvPr>
              <p:cNvSpPr txBox="1"/>
              <p:nvPr/>
            </p:nvSpPr>
            <p:spPr>
              <a:xfrm>
                <a:off x="847911" y="4687614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smtClean="0"/>
                        <m:t>An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enemy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of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America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counts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as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"</m:t>
                      </m:r>
                      <m:r>
                        <m:rPr>
                          <m:nor/>
                        </m:rPr>
                        <a:rPr lang="zh-CN" altLang="en-US" sz="1600" smtClean="0"/>
                        <m:t>hostile</m:t>
                      </m:r>
                      <m:r>
                        <m:rPr>
                          <m:nor/>
                        </m:rPr>
                        <a:rPr lang="zh-CN" altLang="en-US" sz="1600" smtClean="0"/>
                        <m:t>"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A793CA2-474D-4744-B14B-46544A1CB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11" y="4687614"/>
                <a:ext cx="4572000" cy="338554"/>
              </a:xfrm>
              <a:prstGeom prst="rect">
                <a:avLst/>
              </a:prstGeom>
              <a:blipFill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3A18F24-2974-4FC7-B9E0-82352E541358}"/>
                  </a:ext>
                </a:extLst>
              </p:cNvPr>
              <p:cNvSpPr txBox="1"/>
              <p:nvPr/>
            </p:nvSpPr>
            <p:spPr>
              <a:xfrm>
                <a:off x="1142331" y="4956413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6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Enemy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America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)⇒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Hostile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3A18F24-2974-4FC7-B9E0-82352E54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31" y="4956413"/>
                <a:ext cx="4572000" cy="338554"/>
              </a:xfrm>
              <a:prstGeom prst="rect">
                <a:avLst/>
              </a:prstGeom>
              <a:blipFill>
                <a:blip r:embed="rId12"/>
                <a:stretch>
                  <a:fillRect l="-133" t="-107143" b="-16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59B1661-2E96-4252-B16E-316E7332CC11}"/>
                  </a:ext>
                </a:extLst>
              </p:cNvPr>
              <p:cNvSpPr txBox="1"/>
              <p:nvPr/>
            </p:nvSpPr>
            <p:spPr>
              <a:xfrm>
                <a:off x="800708" y="5204621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smtClean="0"/>
                        <m:t>West</m:t>
                      </m:r>
                      <m:r>
                        <m:rPr>
                          <m:nor/>
                        </m:rPr>
                        <a:rPr lang="zh-CN" altLang="en-US" sz="1600" smtClean="0"/>
                        <m:t>,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who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is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American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...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59B1661-2E96-4252-B16E-316E7332C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8" y="5204621"/>
                <a:ext cx="4572000" cy="338554"/>
              </a:xfrm>
              <a:prstGeom prst="rect">
                <a:avLst/>
              </a:prstGeom>
              <a:blipFill>
                <a:blip r:embed="rId1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70E1098-63DE-48A5-801B-653C85E3CA36}"/>
                  </a:ext>
                </a:extLst>
              </p:cNvPr>
              <p:cNvSpPr txBox="1"/>
              <p:nvPr/>
            </p:nvSpPr>
            <p:spPr>
              <a:xfrm>
                <a:off x="1160178" y="5517528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6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American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West</m:t>
                          </m:r>
                        </m:e>
                      </m:d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70E1098-63DE-48A5-801B-653C85E3C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8" y="5517528"/>
                <a:ext cx="4572000" cy="338554"/>
              </a:xfrm>
              <a:prstGeom prst="rect">
                <a:avLst/>
              </a:prstGeom>
              <a:blipFill>
                <a:blip r:embed="rId14"/>
                <a:stretch>
                  <a:fillRect t="-107143" b="-16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548E883-9CDA-4121-B3A4-B889D7CD6E47}"/>
                  </a:ext>
                </a:extLst>
              </p:cNvPr>
              <p:cNvSpPr txBox="1"/>
              <p:nvPr/>
            </p:nvSpPr>
            <p:spPr>
              <a:xfrm>
                <a:off x="800708" y="5781829"/>
                <a:ext cx="57294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The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country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Nono</m:t>
                      </m:r>
                      <m:r>
                        <m:rPr>
                          <m:nor/>
                        </m:rPr>
                        <a:rPr lang="zh-CN" altLang="en-US" sz="1600" smtClean="0"/>
                        <m:t>,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an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enemy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of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America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548E883-9CDA-4121-B3A4-B889D7CD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8" y="5781829"/>
                <a:ext cx="5729423" cy="338554"/>
              </a:xfrm>
              <a:prstGeom prst="rect">
                <a:avLst/>
              </a:prstGeom>
              <a:blipFill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E83992C-109A-4E44-88DE-D4F717462C86}"/>
                  </a:ext>
                </a:extLst>
              </p:cNvPr>
              <p:cNvSpPr txBox="1"/>
              <p:nvPr/>
            </p:nvSpPr>
            <p:spPr>
              <a:xfrm>
                <a:off x="1128577" y="6042774"/>
                <a:ext cx="30833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Enemy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 (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Nono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America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) </m:t>
                      </m:r>
                    </m:oMath>
                  </m:oMathPara>
                </a14:m>
                <a:endParaRPr lang="zh-CN" altLang="en-US" sz="1600" i="1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E83992C-109A-4E44-88DE-D4F71746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77" y="6042774"/>
                <a:ext cx="3083383" cy="338554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25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proof</a:t>
            </a:r>
          </a:p>
        </p:txBody>
      </p:sp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A12BFBA5-622D-4266-886F-8F9D1769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587500"/>
            <a:ext cx="8100640" cy="49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E3C401-FBBD-4A3C-BB24-8679804E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ABFD89-6E9C-4996-A81B-E00B565509D1}"/>
                  </a:ext>
                </a:extLst>
              </p:cNvPr>
              <p:cNvSpPr txBox="1"/>
              <p:nvPr/>
            </p:nvSpPr>
            <p:spPr>
              <a:xfrm>
                <a:off x="3947810" y="5661248"/>
                <a:ext cx="4582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ABFD89-6E9C-4996-A81B-E00B5655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810" y="5661248"/>
                <a:ext cx="4582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4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Completeness of FOL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Resolution is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refutation-complete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. If a set of sentences is unsatisfiable, resolution always derives a contradiction.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It can find all answers of a given question,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,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by proving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𝐾𝐵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is unsatisfiable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Check out AIMA for the (brief) proof: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  <a:blipFill>
                <a:blip r:embed="rId3"/>
                <a:stretch>
                  <a:fillRect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D716955-610F-44B3-B279-2B86354417B0}"/>
              </a:ext>
            </a:extLst>
          </p:cNvPr>
          <p:cNvSpPr txBox="1"/>
          <p:nvPr/>
        </p:nvSpPr>
        <p:spPr>
          <a:xfrm>
            <a:off x="1619672" y="4213537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If </a:t>
            </a:r>
            <a:r>
              <a:rPr lang="en-US" altLang="zh-CN" sz="2000" i="1" dirty="0">
                <a:solidFill>
                  <a:srgbClr val="CC00CC"/>
                </a:solidFill>
              </a:rPr>
              <a:t>S</a:t>
            </a:r>
            <a:r>
              <a:rPr lang="en-US" altLang="zh-CN" sz="2000" dirty="0"/>
              <a:t> is an unsatisfiable set of clauses, then the application of a finite number of resolution steps to </a:t>
            </a:r>
            <a:r>
              <a:rPr lang="en-US" altLang="zh-CN" sz="2000" i="1" dirty="0">
                <a:solidFill>
                  <a:srgbClr val="CC00CC"/>
                </a:solidFill>
              </a:rPr>
              <a:t>S</a:t>
            </a:r>
            <a:r>
              <a:rPr lang="en-US" altLang="zh-CN" sz="2000" dirty="0"/>
              <a:t> will yield a contradiction</a:t>
            </a:r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DCFB3F-509A-47C5-AA8C-1B22140F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FF58F-53DE-48BF-AAA2-33575EF67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First-Order Logic: Inference</a:t>
            </a:r>
            <a:endParaRPr lang="zh-CN" altLang="en-US" sz="28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latin typeface="+mn-lt"/>
              </a:rPr>
              <a:t>Generalized Modus Ponens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B935-C4E2-4AFF-A83A-ED2224DF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0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2066" y="2404779"/>
            <a:ext cx="9109711" cy="927946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5580" dirty="0"/>
              <a:t>Knowledge </a:t>
            </a:r>
            <a:r>
              <a:rPr lang="en-US" sz="5580" dirty="0"/>
              <a:t>4</a:t>
            </a:r>
            <a:endParaRPr sz="5580"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73" y="5574342"/>
            <a:ext cx="1394460" cy="10321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66C802-DB2E-4DCC-B422-24CA684A20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Generalized Modus Ponens (GMP) </a:t>
            </a:r>
            <a:br>
              <a:rPr lang="en-US" altLang="zh-CN" sz="3600" dirty="0">
                <a:latin typeface="+mn-lt"/>
              </a:rPr>
            </a:br>
            <a:r>
              <a:rPr lang="zh-CN" altLang="en-US" sz="3600" dirty="0">
                <a:latin typeface="+mn-lt"/>
              </a:rPr>
              <a:t>前见推理</a:t>
            </a:r>
            <a:endParaRPr lang="en-US" altLang="zh-CN" sz="3600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581128"/>
            <a:ext cx="8075240" cy="901725"/>
          </a:xfrm>
        </p:spPr>
        <p:txBody>
          <a:bodyPr/>
          <a:lstStyle/>
          <a:p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GMP used with KB of definite clauses (exactly one positive literal) All variables assumed universally quantified</a:t>
            </a:r>
          </a:p>
          <a:p>
            <a:endParaRPr lang="en-US" altLang="zh-CN" b="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ADAD854-1EAC-4064-85BE-18583CBFDB7F}"/>
                  </a:ext>
                </a:extLst>
              </p:cNvPr>
              <p:cNvSpPr txBox="1"/>
              <p:nvPr/>
            </p:nvSpPr>
            <p:spPr>
              <a:xfrm>
                <a:off x="1187624" y="1772816"/>
                <a:ext cx="7358874" cy="728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80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  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zh-CN" altLang="en-US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zh-CN" altLang="en-US" sz="2800" dirty="0">
                    <a:solidFill>
                      <a:srgbClr val="CC00CC"/>
                    </a:solidFill>
                  </a:rPr>
                  <a:t> </a:t>
                </a:r>
                <a:r>
                  <a:rPr lang="zh-CN" altLang="en-US" dirty="0"/>
                  <a:t>    </a:t>
                </a:r>
                <a:r>
                  <a:rPr lang="en-US" altLang="zh-CN" dirty="0"/>
                  <a:t>where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0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𝑒𝑞𝑢𝑎𝑙𝑠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CN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ADAD854-1EAC-4064-85BE-18583CBFD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772816"/>
                <a:ext cx="7358874" cy="728533"/>
              </a:xfrm>
              <a:prstGeom prst="rect">
                <a:avLst/>
              </a:prstGeom>
              <a:blipFill>
                <a:blip r:embed="rId3"/>
                <a:stretch>
                  <a:fillRect l="-83" r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FA6EC6-C3E3-4165-B737-357298A36770}"/>
                  </a:ext>
                </a:extLst>
              </p:cNvPr>
              <p:cNvSpPr txBox="1"/>
              <p:nvPr/>
            </p:nvSpPr>
            <p:spPr>
              <a:xfrm>
                <a:off x="1403648" y="3120230"/>
                <a:ext cx="57246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C00CC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Greedy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 </a:t>
                </a:r>
                <a:r>
                  <a:rPr lang="en-US" altLang="zh-CN" dirty="0"/>
                  <a:t>is </a:t>
                </a:r>
                <a:r>
                  <a:rPr lang="en-US" altLang="zh-CN" dirty="0">
                    <a:solidFill>
                      <a:srgbClr val="CC00CC"/>
                    </a:solidFill>
                  </a:rPr>
                  <a:t>Greedy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C00CC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{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𝐽𝑜h𝑛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𝐽𝑜h𝑛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solidFill>
                      <a:srgbClr val="CC00CC"/>
                    </a:solidFill>
                  </a:rPr>
                  <a:t> 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𝐸𝑣𝑖𝑙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𝐸𝑣𝑖𝑙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FA6EC6-C3E3-4165-B737-357298A36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120230"/>
                <a:ext cx="5724636" cy="1200329"/>
              </a:xfrm>
              <a:prstGeom prst="rect">
                <a:avLst/>
              </a:prstGeom>
              <a:blipFill>
                <a:blip r:embed="rId4"/>
                <a:stretch>
                  <a:fillRect t="-3046" b="-31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9E43943-9CE4-4437-AECF-21E3C6EB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72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Soundness of GMP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Need to show that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Provided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𝑖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Lemma: For any definite clause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by UI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0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2.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,…,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Sup>
                      <m:sSubSup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∧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Sup>
                      <m:sSubSup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∧…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3. From 1 and 2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𝑞</m:t>
                    </m:r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follows by ordinary Modus Ponens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B69D44E-D1CF-4A38-8B67-8F06FAD4FDF3}"/>
                  </a:ext>
                </a:extLst>
              </p:cNvPr>
              <p:cNvSpPr txBox="1"/>
              <p:nvPr/>
            </p:nvSpPr>
            <p:spPr>
              <a:xfrm>
                <a:off x="1413237" y="1772816"/>
                <a:ext cx="4999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黑体" pitchFamily="49" charset="-122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黑体" pitchFamily="49" charset="-122"/>
                        </a:rPr>
                        <m:t>,  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B69D44E-D1CF-4A38-8B67-8F06FAD4F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237" y="1772816"/>
                <a:ext cx="4999382" cy="369332"/>
              </a:xfrm>
              <a:prstGeom prst="rect">
                <a:avLst/>
              </a:prstGeom>
              <a:blipFill>
                <a:blip r:embed="rId4"/>
                <a:stretch>
                  <a:fillRect l="-854" r="-61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636CB24-26E1-4FB0-998A-2DDE11A85931}"/>
              </a:ext>
            </a:extLst>
          </p:cNvPr>
          <p:cNvSpPr txBox="1"/>
          <p:nvPr/>
        </p:nvSpPr>
        <p:spPr>
          <a:xfrm>
            <a:off x="458071" y="4737653"/>
            <a:ext cx="74507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the soundness of ordinary Modus Ponens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04D76E-84B6-4A1B-A9B3-7F8F3023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algorithm </a:t>
            </a:r>
          </a:p>
        </p:txBody>
      </p:sp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8B0DBDF0-5A8E-4FE1-BFFC-F3A677A9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43" y="1196752"/>
            <a:ext cx="8813801" cy="49817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7150AA-CC15-4256-88E8-B972F978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9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54E1866-D088-4953-9145-D4363CDE2B67}"/>
              </a:ext>
            </a:extLst>
          </p:cNvPr>
          <p:cNvSpPr/>
          <p:nvPr/>
        </p:nvSpPr>
        <p:spPr bwMode="auto">
          <a:xfrm>
            <a:off x="3635895" y="980683"/>
            <a:ext cx="4610087" cy="3505138"/>
          </a:xfrm>
          <a:prstGeom prst="roundRect">
            <a:avLst>
              <a:gd name="adj" fmla="val 10053"/>
            </a:avLst>
          </a:prstGeom>
          <a:solidFill>
            <a:srgbClr val="E9E7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B49BAD0-80D3-4839-8345-7194F5B74E59}"/>
              </a:ext>
            </a:extLst>
          </p:cNvPr>
          <p:cNvSpPr/>
          <p:nvPr/>
        </p:nvSpPr>
        <p:spPr bwMode="auto">
          <a:xfrm>
            <a:off x="87335" y="1606215"/>
            <a:ext cx="3312368" cy="2016224"/>
          </a:xfrm>
          <a:prstGeom prst="roundRect">
            <a:avLst>
              <a:gd name="adj" fmla="val 10053"/>
            </a:avLst>
          </a:prstGeom>
          <a:solidFill>
            <a:srgbClr val="E9E7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proof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40BF5-0073-4C2A-8D72-A1E897DF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1DD20-C969-482B-8945-304FB07F5FB5}"/>
              </a:ext>
            </a:extLst>
          </p:cNvPr>
          <p:cNvSpPr/>
          <p:nvPr/>
        </p:nvSpPr>
        <p:spPr bwMode="auto">
          <a:xfrm>
            <a:off x="87335" y="1390191"/>
            <a:ext cx="3312368" cy="436910"/>
          </a:xfrm>
          <a:prstGeom prst="roundRect">
            <a:avLst/>
          </a:prstGeom>
          <a:solidFill>
            <a:srgbClr val="27298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Facts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3D243F-34B9-4F5E-99B5-A6D1E4550931}"/>
                  </a:ext>
                </a:extLst>
              </p:cNvPr>
              <p:cNvSpPr txBox="1"/>
              <p:nvPr/>
            </p:nvSpPr>
            <p:spPr>
              <a:xfrm>
                <a:off x="267913" y="1858459"/>
                <a:ext cx="24300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zh-CN" altLang="en-US" i="1" smtClean="0">
                        <a:solidFill>
                          <a:srgbClr val="FF0000"/>
                        </a:solidFill>
                      </a:rPr>
                      <m:t>Owns</m:t>
                    </m:r>
                    <m:r>
                      <m:rPr>
                        <m:nor/>
                      </m:rPr>
                      <a:rPr lang="zh-CN" altLang="en-US" i="1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zh-CN" altLang="en-US" i="1" smtClean="0">
                        <a:solidFill>
                          <a:srgbClr val="FF0000"/>
                        </a:solidFill>
                      </a:rPr>
                      <m:t>Nono</m:t>
                    </m:r>
                    <m:r>
                      <m:rPr>
                        <m:nor/>
                      </m:rPr>
                      <a:rPr lang="zh-CN" altLang="en-US" i="1" smtClean="0">
                        <a:solidFill>
                          <a:srgbClr val="FF0000"/>
                        </a:solidFill>
                      </a:rPr>
                      <m:t>, 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FF0000"/>
                    </a:solidFill>
                  </a:rPr>
                  <a:t>)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3D243F-34B9-4F5E-99B5-A6D1E4550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3" y="1858459"/>
                <a:ext cx="2430041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50B668-3A44-469F-8FCA-C3D5632D0748}"/>
                  </a:ext>
                </a:extLst>
              </p:cNvPr>
              <p:cNvSpPr txBox="1"/>
              <p:nvPr/>
            </p:nvSpPr>
            <p:spPr>
              <a:xfrm>
                <a:off x="266821" y="2242385"/>
                <a:ext cx="68246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1" smtClean="0">
                          <a:solidFill>
                            <a:srgbClr val="FF0000"/>
                          </a:solidFill>
                        </a:rPr>
                        <m:t>Missile</m:t>
                      </m:r>
                      <m:r>
                        <m:rPr>
                          <m:nor/>
                        </m:rPr>
                        <a:rPr lang="zh-CN" altLang="en-US" i="1" smtClean="0">
                          <a:solidFill>
                            <a:srgbClr val="FF0000"/>
                          </a:solidFill>
                        </a:rPr>
                        <m:t> 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50B668-3A44-469F-8FCA-C3D5632D0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21" y="2242385"/>
                <a:ext cx="682466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15DB01-4D18-4677-92E5-2E4A934FB723}"/>
                  </a:ext>
                </a:extLst>
              </p:cNvPr>
              <p:cNvSpPr txBox="1"/>
              <p:nvPr/>
            </p:nvSpPr>
            <p:spPr>
              <a:xfrm>
                <a:off x="375367" y="2706005"/>
                <a:ext cx="1801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𝐴𝑚𝑒𝑟𝑖𝑐𝑎𝑛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𝑊𝑒𝑠𝑡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15DB01-4D18-4677-92E5-2E4A934FB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67" y="2706005"/>
                <a:ext cx="1801775" cy="276999"/>
              </a:xfrm>
              <a:prstGeom prst="rect">
                <a:avLst/>
              </a:prstGeom>
              <a:blipFill>
                <a:blip r:embed="rId5"/>
                <a:stretch>
                  <a:fillRect l="-2373" r="-4068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B95A6C-D280-419C-8252-BDDB862E546B}"/>
                  </a:ext>
                </a:extLst>
              </p:cNvPr>
              <p:cNvSpPr txBox="1"/>
              <p:nvPr/>
            </p:nvSpPr>
            <p:spPr>
              <a:xfrm>
                <a:off x="373432" y="3164222"/>
                <a:ext cx="2491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𝐸𝑛𝑒𝑚𝑦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𝑁𝑜𝑛𝑜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𝐴𝑚𝑒𝑟𝑖𝑐𝑎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B95A6C-D280-419C-8252-BDDB862E5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32" y="3164222"/>
                <a:ext cx="2491323" cy="276999"/>
              </a:xfrm>
              <a:prstGeom prst="rect">
                <a:avLst/>
              </a:prstGeom>
              <a:blipFill>
                <a:blip r:embed="rId6"/>
                <a:stretch>
                  <a:fillRect l="-2445" r="-268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DB3B454-B5C1-45D7-84A7-1FDE1219CD55}"/>
              </a:ext>
            </a:extLst>
          </p:cNvPr>
          <p:cNvSpPr/>
          <p:nvPr/>
        </p:nvSpPr>
        <p:spPr bwMode="auto">
          <a:xfrm>
            <a:off x="3635896" y="986810"/>
            <a:ext cx="4610086" cy="436910"/>
          </a:xfrm>
          <a:prstGeom prst="roundRect">
            <a:avLst/>
          </a:prstGeom>
          <a:solidFill>
            <a:srgbClr val="27298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Implications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44AD710-D6B5-4370-A7D0-4358DB9ED2D5}"/>
                  </a:ext>
                </a:extLst>
              </p:cNvPr>
              <p:cNvSpPr txBox="1"/>
              <p:nvPr/>
            </p:nvSpPr>
            <p:spPr>
              <a:xfrm>
                <a:off x="3968969" y="1444775"/>
                <a:ext cx="4956350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𝐴𝑚𝑒𝑟𝑖𝑐𝑎𝑛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𝑊𝑒𝑎𝑝𝑜𝑛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𝑆𝑒𝑙𝑙𝑠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𝐻𝑜𝑠𝑡𝑖𝑙𝑒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𝐶𝑟𝑖𝑚𝑖𝑛𝑎𝑙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44AD710-D6B5-4370-A7D0-4358DB9E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69" y="1444775"/>
                <a:ext cx="4956350" cy="547650"/>
              </a:xfrm>
              <a:prstGeom prst="rect">
                <a:avLst/>
              </a:prstGeom>
              <a:blipFill>
                <a:blip r:embed="rId7"/>
                <a:stretch>
                  <a:fillRect l="-17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8E1481-6C00-474F-BF96-14798A6CBDD5}"/>
                  </a:ext>
                </a:extLst>
              </p:cNvPr>
              <p:cNvSpPr txBox="1"/>
              <p:nvPr/>
            </p:nvSpPr>
            <p:spPr>
              <a:xfrm>
                <a:off x="3968969" y="2352486"/>
                <a:ext cx="4224250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𝑀𝑖𝑠𝑠𝑖𝑙𝑒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𝑂𝑤𝑛𝑠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𝑆𝑒𝑙𝑙𝑠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𝑊𝑒𝑠𝑡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8E1481-6C00-474F-BF96-14798A6CB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69" y="2352486"/>
                <a:ext cx="4224250" cy="547650"/>
              </a:xfrm>
              <a:prstGeom prst="rect">
                <a:avLst/>
              </a:prstGeom>
              <a:blipFill>
                <a:blip r:embed="rId8"/>
                <a:stretch>
                  <a:fillRect l="-202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3EA6394-3F0C-41A0-AD6E-C665CBEC1B3C}"/>
                  </a:ext>
                </a:extLst>
              </p:cNvPr>
              <p:cNvSpPr txBox="1"/>
              <p:nvPr/>
            </p:nvSpPr>
            <p:spPr>
              <a:xfrm>
                <a:off x="3914080" y="3142507"/>
                <a:ext cx="2639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𝑀𝑖𝑠𝑠𝑖𝑙𝑒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𝑊𝑒𝑎𝑝𝑜𝑛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3EA6394-3F0C-41A0-AD6E-C665CBEC1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080" y="3142507"/>
                <a:ext cx="2639120" cy="276999"/>
              </a:xfrm>
              <a:prstGeom prst="rect">
                <a:avLst/>
              </a:prstGeom>
              <a:blipFill>
                <a:blip r:embed="rId9"/>
                <a:stretch>
                  <a:fillRect l="-1617" t="-2222" r="-254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D3481DD-B63D-40C4-BAC4-94BD51DABB80}"/>
                  </a:ext>
                </a:extLst>
              </p:cNvPr>
              <p:cNvSpPr txBox="1"/>
              <p:nvPr/>
            </p:nvSpPr>
            <p:spPr>
              <a:xfrm>
                <a:off x="3910603" y="3710945"/>
                <a:ext cx="3475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𝐸𝑛𝑒𝑚𝑦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𝐴𝑚𝑒𝑟𝑖𝑐𝑎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𝐻𝑜𝑠𝑡𝑖𝑙𝑒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D3481DD-B63D-40C4-BAC4-94BD51DAB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603" y="3710945"/>
                <a:ext cx="3475117" cy="276999"/>
              </a:xfrm>
              <a:prstGeom prst="rect">
                <a:avLst/>
              </a:prstGeom>
              <a:blipFill>
                <a:blip r:embed="rId10"/>
                <a:stretch>
                  <a:fillRect l="-1754" r="-1754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4">
                <a:extLst>
                  <a:ext uri="{FF2B5EF4-FFF2-40B4-BE49-F238E27FC236}">
                    <a16:creationId xmlns:a16="http://schemas.microsoft.com/office/drawing/2014/main" id="{7FA300E4-7A8C-4F91-BAD3-97A3C7748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335" y="4629431"/>
                <a:ext cx="8229600" cy="3861296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has unsatisfied premises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satisfied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𝑆𝑒𝑙𝑙𝑠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(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𝑊𝑒𝑠𝑡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𝑁𝑜𝑛𝑜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solidFill>
                      <a:srgbClr val="FF0000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is added.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satisfied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𝑊𝑒𝑎𝑝𝑜𝑛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added.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satisfied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𝑁𝑜𝑛𝑜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𝐻𝑜𝑠𝑡𝑖𝑙𝑒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𝑁𝑜𝑛𝑜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added.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is satisfied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𝑊𝑒𝑠𝑡</m:t>
                            </m:r>
                          </m:den>
                        </m:f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𝑦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𝑁𝑜𝑛𝑜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  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𝐶𝑟𝑖𝑚𝑖𝑛𝑎𝑙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𝑊𝑒𝑠𝑡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added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1" name="内容占位符 4">
                <a:extLst>
                  <a:ext uri="{FF2B5EF4-FFF2-40B4-BE49-F238E27FC236}">
                    <a16:creationId xmlns:a16="http://schemas.microsoft.com/office/drawing/2014/main" id="{7FA300E4-7A8C-4F91-BAD3-97A3C7748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35" y="4629431"/>
                <a:ext cx="8229600" cy="3861296"/>
              </a:xfrm>
              <a:blipFill>
                <a:blip r:embed="rId11"/>
                <a:stretch>
                  <a:fillRect t="-3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B029F5-0CE2-4A63-92D7-77F62607C5AF}"/>
                  </a:ext>
                </a:extLst>
              </p:cNvPr>
              <p:cNvSpPr txBox="1"/>
              <p:nvPr/>
            </p:nvSpPr>
            <p:spPr>
              <a:xfrm>
                <a:off x="3557621" y="364653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B029F5-0CE2-4A63-92D7-77F62607C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621" y="3646530"/>
                <a:ext cx="50405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9A9C82-E92B-4BF8-AE87-C48058A3400A}"/>
                  </a:ext>
                </a:extLst>
              </p:cNvPr>
              <p:cNvSpPr txBox="1"/>
              <p:nvPr/>
            </p:nvSpPr>
            <p:spPr>
              <a:xfrm>
                <a:off x="3580281" y="152161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9A9C82-E92B-4BF8-AE87-C48058A34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81" y="1521618"/>
                <a:ext cx="504056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28B6AF6-37EE-47CD-AB9F-EF4A1A1D448B}"/>
                  </a:ext>
                </a:extLst>
              </p:cNvPr>
              <p:cNvSpPr txBox="1"/>
              <p:nvPr/>
            </p:nvSpPr>
            <p:spPr>
              <a:xfrm>
                <a:off x="3576146" y="235248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28B6AF6-37EE-47CD-AB9F-EF4A1A1D4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146" y="2352486"/>
                <a:ext cx="504056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2E7B33-8492-436D-95CE-824EFEA3902D}"/>
                  </a:ext>
                </a:extLst>
              </p:cNvPr>
              <p:cNvSpPr txBox="1"/>
              <p:nvPr/>
            </p:nvSpPr>
            <p:spPr>
              <a:xfrm>
                <a:off x="3575922" y="308514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2E7B33-8492-436D-95CE-824EFEA39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22" y="3085142"/>
                <a:ext cx="50405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2C8F795-EE87-491A-9C2F-75B5A51142B8}"/>
                  </a:ext>
                </a:extLst>
              </p:cNvPr>
              <p:cNvSpPr txBox="1"/>
              <p:nvPr/>
            </p:nvSpPr>
            <p:spPr>
              <a:xfrm>
                <a:off x="0" y="1846775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2C8F795-EE87-491A-9C2F-75B5A511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6775"/>
                <a:ext cx="50405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8F91D39-2127-4D99-A6B0-4529844FE290}"/>
                  </a:ext>
                </a:extLst>
              </p:cNvPr>
              <p:cNvSpPr txBox="1"/>
              <p:nvPr/>
            </p:nvSpPr>
            <p:spPr>
              <a:xfrm>
                <a:off x="14793" y="2228661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8F91D39-2127-4D99-A6B0-4529844FE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" y="2228661"/>
                <a:ext cx="504056" cy="369332"/>
              </a:xfrm>
              <a:prstGeom prst="rect">
                <a:avLst/>
              </a:prstGeom>
              <a:blipFill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9B4169-5F0A-46CB-AC92-94586768DC48}"/>
                  </a:ext>
                </a:extLst>
              </p:cNvPr>
              <p:cNvSpPr txBox="1"/>
              <p:nvPr/>
            </p:nvSpPr>
            <p:spPr>
              <a:xfrm>
                <a:off x="2661" y="265669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9B4169-5F0A-46CB-AC92-94586768D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" y="2656694"/>
                <a:ext cx="504056" cy="369332"/>
              </a:xfrm>
              <a:prstGeom prst="rect">
                <a:avLst/>
              </a:prstGeom>
              <a:blipFill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8B0551B-582C-4AFF-9555-4B46B426621E}"/>
                  </a:ext>
                </a:extLst>
              </p:cNvPr>
              <p:cNvSpPr txBox="1"/>
              <p:nvPr/>
            </p:nvSpPr>
            <p:spPr>
              <a:xfrm>
                <a:off x="14793" y="312230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8B0551B-582C-4AFF-9555-4B46B4266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" y="3122304"/>
                <a:ext cx="5040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59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proof </a:t>
            </a:r>
          </a:p>
        </p:txBody>
      </p:sp>
      <p:pic>
        <p:nvPicPr>
          <p:cNvPr id="9" name="droppedImage.pdf">
            <a:extLst>
              <a:ext uri="{FF2B5EF4-FFF2-40B4-BE49-F238E27FC236}">
                <a16:creationId xmlns:a16="http://schemas.microsoft.com/office/drawing/2014/main" id="{1FA62B90-B53F-4224-92FB-0B60ED6B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1" y="1844824"/>
            <a:ext cx="8396659" cy="371465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B3E5839-5EEA-47C1-8C89-CC2DD798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9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Properties of forward chaining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Sound and complete for first-order definite clauses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(proof similar to propositional proof)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May not terminate in general if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𝛼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is not entailed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This is unavoidable: entailment with definite clauses is semi-decidable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Datalog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= first-order definite clauses + 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no functions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(e.g., crime KB)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FC terminates for 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Datalog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in poly iterations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6938CC-332D-430F-BD0C-AE2F9B09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80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Efficiency of forward chaining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Simple observation: no need to match a rule on iteration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if a premise wasn’t added on iteration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−1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000" b="0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match each rule whose premise contains a newly added literal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Matching itself can be expensive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Database indexing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allows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(1)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retrieval of known facts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e.g., query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𝑀𝑖𝑠𝑠𝑖𝑙𝑒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retrives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𝑀𝑖𝑠𝑠𝑖𝑙𝑒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Matching conjunctive premise against known facts is NP-hard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Forward chaining is widely used in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deductive databases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  <a:blipFill>
                <a:blip r:embed="rId3"/>
                <a:stretch>
                  <a:fillRect t="-636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BAA0F9-E3F8-4A49-BC07-E230F5DE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86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algorithm </a:t>
            </a:r>
          </a:p>
        </p:txBody>
      </p:sp>
      <p:pic>
        <p:nvPicPr>
          <p:cNvPr id="10" name="droppedImage.pdf">
            <a:extLst>
              <a:ext uri="{FF2B5EF4-FFF2-40B4-BE49-F238E27FC236}">
                <a16:creationId xmlns:a16="http://schemas.microsoft.com/office/drawing/2014/main" id="{BCBCE917-4856-49CC-8BE1-FE0E0D86D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56792"/>
            <a:ext cx="8092534" cy="431948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9F0DA43-779E-4DB6-AB6B-D9DDD928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32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18" name="droppedImage.pdf">
            <a:extLst>
              <a:ext uri="{FF2B5EF4-FFF2-40B4-BE49-F238E27FC236}">
                <a16:creationId xmlns:a16="http://schemas.microsoft.com/office/drawing/2014/main" id="{8744C6BA-3087-4F8B-BC25-339E809B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447800"/>
            <a:ext cx="7810500" cy="21844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1B72B-3408-406D-B07C-282B56E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29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BA167457-C859-4766-9DF6-862791C0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1308100"/>
            <a:ext cx="7924800" cy="3746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129D94-A9F3-4409-893E-09138CC4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8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FF58F-53DE-48BF-AAA2-33575EF67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First-Order Logic: Inference</a:t>
            </a:r>
            <a:endParaRPr lang="zh-CN" altLang="en-US" sz="28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B935-C4E2-4AFF-A83A-ED2224DF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0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36D323F3-FB5D-43FE-AB32-AC3A0211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409700"/>
            <a:ext cx="7772400" cy="37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A6A9E2-6B1B-4349-B27E-80E1CF71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71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C9C42647-CCA3-4C31-A75A-25DCD9CB9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97000"/>
            <a:ext cx="76708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0CA933-71EB-4153-86BF-4F9C26CE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9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87C0505B-9A9B-447D-BCD8-4066D2F48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346200"/>
            <a:ext cx="8128000" cy="389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7A75FF-DB41-48D4-A282-435C6F76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51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Properties of backward chaining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35462" y="2276872"/>
                <a:ext cx="8229601" cy="3744416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Depth-first recursive proof search: space is linear in size of proof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Incomplete due to infinite loops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fix by checking current goal against every goal on stack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Inefficient due to repeated sub-goals (both success and failure)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fix using caching of previous results (extra space!)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Widely used (without improvements !) for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logic programming 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462" y="2276872"/>
                <a:ext cx="8229601" cy="3744416"/>
              </a:xfrm>
              <a:blipFill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735623-3072-4E2C-B5E8-B912346B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CF0BF2-4A06-4EBF-8BAD-6111E2E2731A}"/>
              </a:ext>
            </a:extLst>
          </p:cNvPr>
          <p:cNvSpPr txBox="1"/>
          <p:nvPr/>
        </p:nvSpPr>
        <p:spPr>
          <a:xfrm>
            <a:off x="971600" y="1143667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AND-OR search: AND for all premises; OR since the goal query can be proved by any rules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0524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Homework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1" cy="374441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Reading Chapter 8.4</a:t>
            </a:r>
          </a:p>
          <a:p>
            <a:pPr>
              <a:spcBef>
                <a:spcPts val="600"/>
              </a:spcBef>
            </a:pP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735623-3072-4E2C-B5E8-B912346B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BA713B-AEDD-4FF7-8B55-A59913C4E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3" y="2060848"/>
            <a:ext cx="7560840" cy="374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72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0AC78-B1D0-4520-93D3-A3BEC09E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645024"/>
            <a:ext cx="7772400" cy="1500187"/>
          </a:xfrm>
        </p:spPr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</a:rPr>
              <a:t>Logic Programming: Prolog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32281-6D97-4462-8258-9013BD58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67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Logic programming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Sound bite: computation as inference on logical KBs</a:t>
                </a: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Should be easier to debug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𝐶𝑎𝑝𝑖𝑡𝑎𝑙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𝑁𝑒𝑤𝑌𝑜𝑟𝑘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𝑈𝑆</m:t>
                        </m:r>
                      </m:e>
                    </m:d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than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≔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+2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  <a:blipFill>
                <a:blip r:embed="rId3"/>
                <a:stretch>
                  <a:fillRect t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droppedImage.pdf">
            <a:extLst>
              <a:ext uri="{FF2B5EF4-FFF2-40B4-BE49-F238E27FC236}">
                <a16:creationId xmlns:a16="http://schemas.microsoft.com/office/drawing/2014/main" id="{1F883DC4-32D0-4398-BC37-B09C8B433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38" r="990" b="9836"/>
          <a:stretch/>
        </p:blipFill>
        <p:spPr>
          <a:xfrm>
            <a:off x="791580" y="1844824"/>
            <a:ext cx="7560840" cy="280047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A6E16B-C422-4A11-9705-B1BC263C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05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Prolog systems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161B2A-3E95-4DFF-A5CD-BDD7D70E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28EB2758-DAD2-4FCB-A2C8-34EDD5837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6752"/>
            <a:ext cx="7920880" cy="48274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9545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Prolog examples 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9552" y="994590"/>
            <a:ext cx="8229600" cy="5877272"/>
          </a:xfrm>
        </p:spPr>
        <p:txBody>
          <a:bodyPr/>
          <a:lstStyle/>
          <a:p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Depth-first search from a start state X:</a:t>
            </a: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0" dirty="0" err="1">
                <a:latin typeface="Arial" panose="020B0604020202020204" pitchFamily="34" charset="0"/>
                <a:ea typeface="黑体" panose="02010609060101010101" pitchFamily="49" charset="-122"/>
              </a:rPr>
              <a:t>dfs</a:t>
            </a: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(X)  :— goal(x).</a:t>
            </a:r>
          </a:p>
          <a:p>
            <a:pPr marL="0" indent="0">
              <a:buNone/>
            </a:pPr>
            <a:r>
              <a:rPr lang="en-US" altLang="zh-CN" sz="2000" b="0" dirty="0" err="1">
                <a:latin typeface="Arial" panose="020B0604020202020204" pitchFamily="34" charset="0"/>
                <a:ea typeface="黑体" panose="02010609060101010101" pitchFamily="49" charset="-122"/>
              </a:rPr>
              <a:t>dfs</a:t>
            </a: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(X)  :— successor(X,S),</a:t>
            </a:r>
            <a:r>
              <a:rPr lang="en-US" altLang="zh-CN" sz="2000" b="0" dirty="0" err="1">
                <a:latin typeface="Arial" panose="020B0604020202020204" pitchFamily="34" charset="0"/>
                <a:ea typeface="黑体" panose="02010609060101010101" pitchFamily="49" charset="-122"/>
              </a:rPr>
              <a:t>dfs</a:t>
            </a: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(S).</a:t>
            </a:r>
          </a:p>
          <a:p>
            <a:pPr marL="0" indent="0">
              <a:buNone/>
            </a:pPr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No need to loop over S: successor succeeds for each</a:t>
            </a:r>
          </a:p>
          <a:p>
            <a:pPr marL="0" indent="0">
              <a:buNone/>
            </a:pPr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Appending two lists to produce a third:</a:t>
            </a: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append({}, Y, Y).</a:t>
            </a:r>
          </a:p>
          <a:p>
            <a:pPr marL="0" indent="0">
              <a:buNone/>
            </a:pP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append( [X|L], Y, [X|Z])   :—  append(L, Y, Z).</a:t>
            </a:r>
          </a:p>
          <a:p>
            <a:pPr marL="0" indent="0">
              <a:buNone/>
            </a:pPr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Query: append(A, B, [1:2]) ?</a:t>
            </a:r>
          </a:p>
          <a:p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Answers: A=[]        B=[1, 2]</a:t>
            </a:r>
          </a:p>
          <a:p>
            <a:pPr marL="0" indent="0">
              <a:buNone/>
            </a:pP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  A=[1]      B=[2]</a:t>
            </a:r>
          </a:p>
          <a:p>
            <a:pPr marL="0" indent="0">
              <a:buNone/>
            </a:pP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  A=[1, 2]  B=[]</a:t>
            </a: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/>
            <a:endParaRPr lang="zh-CN" altLang="en-US" sz="2800" b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FB1FE3-1AE9-4159-88BC-F630C3CD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285221-97D5-405B-8EAB-5DE323524FEF}"/>
              </a:ext>
            </a:extLst>
          </p:cNvPr>
          <p:cNvSpPr txBox="1"/>
          <p:nvPr/>
        </p:nvSpPr>
        <p:spPr>
          <a:xfrm>
            <a:off x="4139952" y="427524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第二个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放到第一个的右边</a:t>
            </a:r>
          </a:p>
        </p:txBody>
      </p:sp>
    </p:spTree>
    <p:extLst>
      <p:ext uri="{BB962C8B-B14F-4D97-AF65-F5344CB8AC3E}">
        <p14:creationId xmlns:p14="http://schemas.microsoft.com/office/powerpoint/2010/main" val="1390644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Prolog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Unification without the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occur check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, may results in unsound inferences. But almost never a problem in practice.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Depth-first, left-to-right backward chaining search with no checks for infinite recursion.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Built-in predicates for arithmetic etc., e.g.,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𝑖𝑠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∗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𝑍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+3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; no arbitrary equation solving. 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5 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𝑖𝑠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𝑌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fails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Database semantics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instead of first-order semantics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Closed-world assumption 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— anything not known to be true is false.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Unique-names assumption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— different names refer to distinct objects.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Domain closure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— only those mentioned exist in the domain.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161B2A-3E95-4DFF-A5CD-BDD7D70E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6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A brief history of reasoning </a:t>
            </a:r>
          </a:p>
        </p:txBody>
      </p:sp>
      <p:pic>
        <p:nvPicPr>
          <p:cNvPr id="6" name="droppedImage.pdf">
            <a:extLst>
              <a:ext uri="{FF2B5EF4-FFF2-40B4-BE49-F238E27FC236}">
                <a16:creationId xmlns:a16="http://schemas.microsoft.com/office/drawing/2014/main" id="{0000654B-40FD-41E6-A05D-C0BE5DE2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16832"/>
            <a:ext cx="8476228" cy="374441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9CCA7-7783-47A7-B800-0A62430C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67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</p:spPr>
            <p:txBody>
              <a:bodyPr/>
              <a:lstStyle/>
              <a:p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For small domains, we can use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UI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and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EI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to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propositionalize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the problem</a:t>
                </a:r>
              </a:p>
              <a:p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Unification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identifies proper substitutions, more efficient than instantiation.</a:t>
                </a:r>
              </a:p>
              <a:p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Forward and backward chaining uses the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generalized Modus Ponens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on a sets of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definite clauses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GMP is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complete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for definite clauses, where the entailment is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semi-decidable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; for </a:t>
                </a:r>
                <a:r>
                  <a:rPr lang="en-US" altLang="zh-CN" sz="2000" b="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Datalog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KB (function-less definite clauses), entailment can be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decided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in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𝒫</m:t>
                    </m:r>
                  </m:oMath>
                </a14:m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-time (with forward-chaining)</a:t>
                </a:r>
              </a:p>
              <a:p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Backward chaining is used in logic programming systems; inferences are fast but may be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unsound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or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incomplete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Resolution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is sound and (refutation-) complete for FOL, using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CNF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KB</a:t>
                </a:r>
                <a:endParaRPr lang="zh-CN" altLang="en-US" sz="2000" b="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  <a:blipFill>
                <a:blip r:embed="rId3"/>
                <a:stretch>
                  <a:fillRect t="-501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A2F377-2687-4B76-A3AC-8D257D34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51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Homework</a:t>
            </a:r>
          </a:p>
        </p:txBody>
      </p:sp>
      <p:sp>
        <p:nvSpPr>
          <p:cNvPr id="6" name="Shape 260">
            <a:extLst>
              <a:ext uri="{FF2B5EF4-FFF2-40B4-BE49-F238E27FC236}">
                <a16:creationId xmlns:a16="http://schemas.microsoft.com/office/drawing/2014/main" id="{BA6292BC-A856-432C-984E-2FACC9A14B61}"/>
              </a:ext>
            </a:extLst>
          </p:cNvPr>
          <p:cNvSpPr/>
          <p:nvPr/>
        </p:nvSpPr>
        <p:spPr>
          <a:xfrm>
            <a:off x="1104900" y="1419705"/>
            <a:ext cx="9055100" cy="266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r>
              <a:rPr dirty="0"/>
              <a:t>member(1,[1,2,3,4,5])</a:t>
            </a:r>
            <a:endParaRPr lang="en-US" dirty="0"/>
          </a:p>
          <a:p>
            <a:r>
              <a:rPr lang="en-US" altLang="zh-CN" dirty="0"/>
              <a:t>member(3,[1,2,3,4,5])       </a:t>
            </a:r>
            <a:r>
              <a:rPr lang="zh-CN" altLang="en-US" sz="1800" dirty="0">
                <a:solidFill>
                  <a:srgbClr val="FF0000"/>
                </a:solidFill>
              </a:rPr>
              <a:t>要求：给出一个集合，列出其所有元素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altLang="zh-CN" dirty="0"/>
              <a:t>subset([2,4],[1,2,3,4,5])       </a:t>
            </a:r>
            <a:r>
              <a:rPr lang="zh-CN" altLang="en-US" sz="1800" dirty="0">
                <a:solidFill>
                  <a:srgbClr val="FF0000"/>
                </a:solidFill>
              </a:rPr>
              <a:t>要求：给出一个集合，列出其所有子集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923E95-B48C-4C36-9025-60647991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40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Homework</a:t>
            </a:r>
          </a:p>
        </p:txBody>
      </p:sp>
      <p:sp>
        <p:nvSpPr>
          <p:cNvPr id="6" name="Shape 257">
            <a:extLst>
              <a:ext uri="{FF2B5EF4-FFF2-40B4-BE49-F238E27FC236}">
                <a16:creationId xmlns:a16="http://schemas.microsoft.com/office/drawing/2014/main" id="{81BDB51C-BB59-44DE-BDE1-D2F9D4E76282}"/>
              </a:ext>
            </a:extLst>
          </p:cNvPr>
          <p:cNvSpPr/>
          <p:nvPr/>
        </p:nvSpPr>
        <p:spPr>
          <a:xfrm>
            <a:off x="316756" y="3933056"/>
            <a:ext cx="4066819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检测冲突的事实（</a:t>
            </a:r>
            <a:r>
              <a:rPr lang="en-US" altLang="zh-CN" sz="2800" dirty="0">
                <a:solidFill>
                  <a:srgbClr val="FF0000"/>
                </a:solidFill>
              </a:rPr>
              <a:t>facts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7" name="Shape 260">
            <a:extLst>
              <a:ext uri="{FF2B5EF4-FFF2-40B4-BE49-F238E27FC236}">
                <a16:creationId xmlns:a16="http://schemas.microsoft.com/office/drawing/2014/main" id="{8954DBF1-6D0F-4C6B-9CA1-D0A54C6B78D8}"/>
              </a:ext>
            </a:extLst>
          </p:cNvPr>
          <p:cNvSpPr/>
          <p:nvPr/>
        </p:nvSpPr>
        <p:spPr>
          <a:xfrm>
            <a:off x="338724" y="1238105"/>
            <a:ext cx="10668000" cy="210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r>
              <a:rPr lang="zh-CN" altLang="en-US" dirty="0"/>
              <a:t>事实的集合：有三种事实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dirty="0" err="1"/>
              <a:t>is_relation</a:t>
            </a:r>
            <a:r>
              <a:rPr lang="en-US" altLang="zh-CN" dirty="0"/>
              <a:t> (</a:t>
            </a:r>
            <a:r>
              <a:rPr lang="en-US" altLang="zh-CN" dirty="0" err="1"/>
              <a:t>fact_ID</a:t>
            </a:r>
            <a:r>
              <a:rPr lang="en-US" altLang="zh-CN" dirty="0"/>
              <a:t>, </a:t>
            </a:r>
            <a:r>
              <a:rPr lang="en-US" altLang="zh-CN" dirty="0" err="1"/>
              <a:t>company_name</a:t>
            </a:r>
            <a:r>
              <a:rPr lang="en-US" altLang="zh-CN" dirty="0"/>
              <a:t>, time, index-name, value)</a:t>
            </a:r>
          </a:p>
          <a:p>
            <a:endParaRPr lang="en-US" altLang="zh-CN" dirty="0"/>
          </a:p>
          <a:p>
            <a:r>
              <a:rPr lang="en-US" altLang="zh-CN" dirty="0"/>
              <a:t>supplier (</a:t>
            </a:r>
            <a:r>
              <a:rPr lang="en-US" altLang="zh-CN" dirty="0" err="1"/>
              <a:t>fact_ID</a:t>
            </a:r>
            <a:r>
              <a:rPr lang="en-US" altLang="zh-CN" dirty="0"/>
              <a:t>, time, </a:t>
            </a:r>
            <a:r>
              <a:rPr lang="en-US" altLang="zh-CN" dirty="0" err="1"/>
              <a:t>company_A</a:t>
            </a:r>
            <a:r>
              <a:rPr lang="en-US" altLang="zh-CN" dirty="0"/>
              <a:t>, </a:t>
            </a:r>
            <a:r>
              <a:rPr lang="en-US" altLang="zh-CN" dirty="0" err="1"/>
              <a:t>company_B</a:t>
            </a:r>
            <a:r>
              <a:rPr lang="en-US" altLang="zh-CN" dirty="0"/>
              <a:t>, k, value)</a:t>
            </a:r>
          </a:p>
          <a:p>
            <a:endParaRPr lang="en-US" altLang="zh-CN" dirty="0"/>
          </a:p>
          <a:p>
            <a:r>
              <a:rPr lang="en-US" altLang="zh-CN" dirty="0"/>
              <a:t>client (</a:t>
            </a:r>
            <a:r>
              <a:rPr lang="en-US" altLang="zh-CN" dirty="0" err="1"/>
              <a:t>fact_ID</a:t>
            </a:r>
            <a:r>
              <a:rPr lang="en-US" altLang="zh-CN" dirty="0"/>
              <a:t>, time, </a:t>
            </a:r>
            <a:r>
              <a:rPr lang="en-US" altLang="zh-CN" dirty="0" err="1"/>
              <a:t>company_A</a:t>
            </a:r>
            <a:r>
              <a:rPr lang="en-US" altLang="zh-CN" dirty="0"/>
              <a:t>, </a:t>
            </a:r>
            <a:r>
              <a:rPr lang="en-US" altLang="zh-CN" dirty="0" err="1"/>
              <a:t>company_B</a:t>
            </a:r>
            <a:r>
              <a:rPr lang="en-US" altLang="zh-CN" dirty="0"/>
              <a:t>, k, value)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84D49-7D75-4C05-BDC8-1FFF0B3F8134}"/>
              </a:ext>
            </a:extLst>
          </p:cNvPr>
          <p:cNvSpPr txBox="1"/>
          <p:nvPr/>
        </p:nvSpPr>
        <p:spPr>
          <a:xfrm>
            <a:off x="317500" y="4535517"/>
            <a:ext cx="7904408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给定一个事实的集合，找出所有“冲突”的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fact ID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对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思考：什么情形“发生冲突”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CB94D47-BE37-4398-A0D5-D962AECD3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854556"/>
              </p:ext>
            </p:extLst>
          </p:nvPr>
        </p:nvGraphicFramePr>
        <p:xfrm>
          <a:off x="7185601" y="5442529"/>
          <a:ext cx="1071707" cy="1071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包装程序外壳对象" showAsIcon="1" r:id="rId4" imgW="528840" imgH="528840" progId="Package">
                  <p:embed/>
                </p:oleObj>
              </mc:Choice>
              <mc:Fallback>
                <p:oleObj name="包装程序外壳对象" showAsIcon="1" r:id="rId4" imgW="528840" imgH="528840" progId="Package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483064E-FBC1-42A8-92C7-B6CB8F9D6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85601" y="5442529"/>
                        <a:ext cx="1071707" cy="1071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F7C3961-CAEA-451C-A6D4-4A2B595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8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FF58F-53DE-48BF-AAA2-33575EF67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First-Order Logic: Inference</a:t>
            </a:r>
            <a:endParaRPr lang="zh-CN" altLang="en-US" sz="2800" dirty="0">
              <a:solidFill>
                <a:srgbClr val="C00000"/>
              </a:solidFill>
            </a:endParaRPr>
          </a:p>
          <a:p>
            <a:r>
              <a:rPr lang="en-US" altLang="zh-CN" dirty="0" err="1"/>
              <a:t>Propositionalization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B935-C4E2-4AFF-A83A-ED2224DF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8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Universal Instantiation (UI)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358109"/>
              </a:xfrm>
            </p:spPr>
            <p:txBody>
              <a:bodyPr/>
              <a:lstStyle/>
              <a:p>
                <a:r>
                  <a:rPr lang="en-US" altLang="zh-CN" sz="1800" b="0" dirty="0">
                    <a:ea typeface="+mj-ea"/>
                  </a:rPr>
                  <a:t>Every instantiation of a universally quantified sentence is entailed by it:</a:t>
                </a:r>
              </a:p>
              <a:p>
                <a:pPr marL="0" indent="0">
                  <a:buNone/>
                </a:pPr>
                <a:r>
                  <a:rPr lang="en-US" altLang="zh-CN" sz="1800" b="0" dirty="0">
                    <a:ea typeface="+mj-ea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𝑆𝑈𝐵𝑆𝑇</m:t>
                        </m:r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CN" sz="24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b="0" dirty="0">
                  <a:ea typeface="+mj-ea"/>
                </a:endParaRPr>
              </a:p>
              <a:p>
                <a:pPr marL="0" indent="0">
                  <a:buNone/>
                </a:pPr>
                <a:endParaRPr lang="en-US" altLang="zh-CN" sz="2400" b="0" dirty="0">
                  <a:ea typeface="+mj-ea"/>
                </a:endParaRPr>
              </a:p>
              <a:p>
                <a:r>
                  <a:rPr lang="en-US" altLang="zh-CN" sz="1800" b="0" dirty="0">
                    <a:ea typeface="+mj-ea"/>
                  </a:rPr>
                  <a:t>For any variable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 </a:t>
                </a:r>
                <a:r>
                  <a:rPr lang="en-US" altLang="zh-CN" sz="1800" b="0" dirty="0">
                    <a:ea typeface="+mj-ea"/>
                  </a:rPr>
                  <a:t>and ground term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𝑔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ea typeface="+mj-ea"/>
                </a:endParaRPr>
              </a:p>
              <a:p>
                <a:endParaRPr lang="en-US" altLang="zh-CN" sz="1800" b="0" dirty="0">
                  <a:solidFill>
                    <a:srgbClr val="CC00CC"/>
                  </a:solidFill>
                  <a:ea typeface="+mj-ea"/>
                </a:endParaRPr>
              </a:p>
              <a:p>
                <a:r>
                  <a:rPr lang="en-US" altLang="zh-CN" sz="1800" b="0" dirty="0">
                    <a:ea typeface="+mj-ea"/>
                  </a:rPr>
                  <a:t>E.g.,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 </a:t>
                </a:r>
                <a:r>
                  <a:rPr lang="en-US" altLang="zh-CN" sz="1800" b="0" dirty="0">
                    <a:ea typeface="+mj-ea"/>
                  </a:rPr>
                  <a:t>yields                       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r>
                  <a:rPr lang="en-US" altLang="zh-CN" sz="1800" b="0" dirty="0">
                    <a:ea typeface="+mj-ea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𝐹𝑎𝑡h𝑒𝑟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))∧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𝐹𝑎𝑡h𝑒𝑟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𝐹𝑎𝑡h𝑒𝑟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ea typeface="+mj-ea"/>
                </a:endParaRPr>
              </a:p>
              <a:p>
                <a:endParaRPr lang="en-US" altLang="zh-CN" sz="1800" b="0" dirty="0">
                  <a:ea typeface="+mj-ea"/>
                </a:endParaRPr>
              </a:p>
              <a:p>
                <a:endParaRPr lang="en-US" altLang="zh-CN" sz="1800" b="0" dirty="0">
                  <a:ea typeface="+mj-ea"/>
                </a:endParaRPr>
              </a:p>
              <a:p>
                <a:pPr lvl="1"/>
                <a:endParaRPr lang="en-US" altLang="zh-CN" b="0" dirty="0">
                  <a:latin typeface="+mj-ea"/>
                  <a:ea typeface="+mj-ea"/>
                </a:endParaRPr>
              </a:p>
              <a:p>
                <a:pPr lvl="1"/>
                <a:endParaRPr lang="en-US" altLang="zh-CN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358109"/>
              </a:xfrm>
              <a:blipFill>
                <a:blip r:embed="rId3"/>
                <a:stretch>
                  <a:fillRect t="-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DD4F01-47A4-48DB-9582-9301414B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9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Existential Instantiation (EI)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</p:spPr>
            <p:txBody>
              <a:bodyPr/>
              <a:lstStyle/>
              <a:p>
                <a:r>
                  <a:rPr lang="en-US" altLang="zh-CN" sz="2000" b="0" dirty="0">
                    <a:ea typeface="+mj-ea"/>
                  </a:rPr>
                  <a:t>For any sentence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,variable</a:t>
                </a:r>
                <a:r>
                  <a:rPr lang="en-US" altLang="zh-CN" sz="2000" b="0" i="1" dirty="0">
                    <a:solidFill>
                      <a:srgbClr val="CC00CC"/>
                    </a:solidFill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𝜈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, and constant symbol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𝑘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:r>
                  <a:rPr lang="en-US" altLang="zh-CN" sz="2000" b="0" dirty="0">
                    <a:solidFill>
                      <a:srgbClr val="C00000"/>
                    </a:solidFill>
                  </a:rPr>
                  <a:t>That does not appear elsewhere in the knowledge base:</a:t>
                </a:r>
                <a:endParaRPr lang="en-US" altLang="zh-CN" sz="20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2800" b="0" dirty="0">
                    <a:solidFill>
                      <a:srgbClr val="CC00CC"/>
                    </a:solidFill>
                    <a:ea typeface="+mj-ea"/>
                  </a:rPr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   </m:t>
                        </m:r>
                        <m:r>
                          <a:rPr lang="zh-CN" altLang="en-US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𝛼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𝑆𝑈𝐵𝑆𝑇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8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𝛼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000" b="0" dirty="0">
                    <a:latin typeface="+mj-ea"/>
                    <a:ea typeface="+mj-ea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𝐶𝑟𝑜𝑤𝑛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𝑂𝑛𝐻𝑒𝑎𝑑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:r>
                  <a:rPr lang="en-US" altLang="zh-CN" sz="2000" b="0" dirty="0">
                    <a:ea typeface="+mj-ea"/>
                  </a:rPr>
                  <a:t>yields</a:t>
                </a:r>
              </a:p>
              <a:p>
                <a:pPr marL="0" indent="0"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𝐶𝑟𝑜𝑤𝑛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𝑂𝑛𝐻𝑒𝑎𝑑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𝐽𝑜h𝑛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is a new constant symbol, called a </a:t>
                </a:r>
                <a:r>
                  <a:rPr lang="en-US" altLang="zh-CN" sz="2000" dirty="0" err="1">
                    <a:solidFill>
                      <a:srgbClr val="0000FF"/>
                    </a:solidFill>
                    <a:ea typeface="+mj-ea"/>
                  </a:rPr>
                  <a:t>Skolem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+mj-ea"/>
                  </a:rPr>
                  <a:t> constant</a:t>
                </a:r>
              </a:p>
              <a:p>
                <a:r>
                  <a:rPr lang="en-US" altLang="zh-CN" sz="2000" b="0" dirty="0">
                    <a:ea typeface="+mj-ea"/>
                  </a:rPr>
                  <a:t>Another example: from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sz="2000" b="0" dirty="0">
                    <a:ea typeface="+mj-ea"/>
                  </a:rPr>
                  <a:t>  we obtain  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000" b="0" dirty="0">
                            <a:solidFill>
                              <a:srgbClr val="CC00CC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𝑑𝑦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b="0" dirty="0"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Provided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ea typeface="+mj-ea"/>
                  </a:rPr>
                  <a:t>e </a:t>
                </a:r>
                <a:r>
                  <a:rPr lang="en-US" altLang="zh-CN" sz="2000" b="0" dirty="0">
                    <a:ea typeface="+mj-ea"/>
                  </a:rPr>
                  <a:t>is a new constant symbol</a:t>
                </a:r>
              </a:p>
              <a:p>
                <a:endParaRPr lang="en-US" altLang="zh-CN" sz="2000" b="0" dirty="0">
                  <a:solidFill>
                    <a:srgbClr val="CC00CC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  <a:blipFill>
                <a:blip r:embed="rId3"/>
                <a:stretch>
                  <a:fillRect t="-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245113-CDD0-463A-A5A6-66BC9050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4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Reduction to propositional inference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Suppose the KB contains just the following:</a:t>
                </a:r>
                <a:endParaRPr lang="en-US" altLang="zh-CN" sz="1800" b="0" dirty="0"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+mj-ea"/>
                    <a:ea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𝐾𝑖𝑛𝑔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𝑅𝑖𝑐h𝑎𝑟𝑑</m:t>
                        </m:r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Instantiating the universal sentence in </a:t>
                </a:r>
                <a:r>
                  <a:rPr lang="en-US" altLang="zh-CN" sz="1800" b="0" dirty="0">
                    <a:solidFill>
                      <a:srgbClr val="C00000"/>
                    </a:solidFill>
                    <a:ea typeface="+mj-ea"/>
                  </a:rPr>
                  <a:t>all possible </a:t>
                </a:r>
                <a:r>
                  <a:rPr lang="en-US" altLang="zh-CN" sz="1800" b="0" dirty="0">
                    <a:ea typeface="+mj-ea"/>
                  </a:rPr>
                  <a:t>ways, we have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𝑅𝑖𝑐h𝑎𝑟𝑑</m:t>
                        </m:r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altLang="zh-CN" sz="1800" b="0" dirty="0"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The new KB is propositionalized: proposition symbols are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ea typeface="+mj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𝐸𝑣𝑖𝑙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𝐾𝑖𝑛𝑔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𝑅𝑖𝑐h𝑎𝑟𝑑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etc.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1800" b="0" dirty="0"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 b="-13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535F28-DB9D-406D-9E81-2C34FB04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3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Reduction to propositional inference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9123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Claim: a ground sentence is entailed by new KB </a:t>
                </a:r>
                <a:r>
                  <a:rPr lang="en-US" altLang="zh-CN" sz="1800" b="0" dirty="0" err="1">
                    <a:latin typeface="Arial" pitchFamily="34" charset="0"/>
                    <a:ea typeface="黑体" pitchFamily="49" charset="-122"/>
                  </a:rPr>
                  <a:t>iff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entailed by original KB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Claim: every FOL KB can be propositionalized so as to preserve entailment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Idea: propositionalize KB and query, apply resolution, return result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Problem: with function symbols, there are infinitely many ground terms,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ea typeface="+mj-ea"/>
                  </a:rPr>
                  <a:t>           e.g.,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𝐹𝑎𝑡h𝑒𝑟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𝐹𝑎𝑡h𝑒𝑟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𝐹𝑎𝑡h𝑒𝑟</m:t>
                        </m:r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𝐽𝑜h𝑛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Theorem: </a:t>
                </a:r>
                <a:r>
                  <a:rPr lang="en-US" altLang="zh-CN" sz="1800" b="0" dirty="0" err="1">
                    <a:ea typeface="+mj-ea"/>
                  </a:rPr>
                  <a:t>Herbrand</a:t>
                </a:r>
                <a:r>
                  <a:rPr lang="en-US" altLang="zh-CN" sz="1800" b="0" dirty="0">
                    <a:ea typeface="+mj-ea"/>
                  </a:rPr>
                  <a:t> (1930). If a sentence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 is entailed by an FOL KB, it is entailed by a </a:t>
                </a:r>
                <a:r>
                  <a:rPr lang="en-US" altLang="zh-CN" sz="1800" b="0" dirty="0">
                    <a:solidFill>
                      <a:srgbClr val="C00000"/>
                    </a:solidFill>
                    <a:ea typeface="+mj-ea"/>
                  </a:rPr>
                  <a:t>finite</a:t>
                </a:r>
                <a:r>
                  <a:rPr lang="en-US" altLang="zh-CN" sz="1800" b="0" dirty="0">
                    <a:ea typeface="+mj-ea"/>
                  </a:rPr>
                  <a:t> subset of the propositional KB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Idea: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 </a:t>
                </a:r>
                <a:r>
                  <a:rPr lang="en-US" altLang="zh-CN" sz="1800" b="0" dirty="0">
                    <a:ea typeface="+mj-ea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 </a:t>
                </a:r>
                <a:r>
                  <a:rPr lang="en-US" altLang="zh-CN" sz="1800" b="0" dirty="0">
                    <a:ea typeface="+mj-ea"/>
                  </a:rPr>
                  <a:t>do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ea typeface="+mj-ea"/>
                  </a:rPr>
                  <a:t>                  create a propositional KB by instantiating with depth-</a:t>
                </a:r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n</a:t>
                </a:r>
                <a:r>
                  <a:rPr lang="en-US" altLang="zh-CN" sz="1800" b="0" dirty="0">
                    <a:ea typeface="+mj-ea"/>
                  </a:rPr>
                  <a:t> terms see if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ea typeface="+mj-ea"/>
                  </a:rPr>
                  <a:t>                  is entailed by this KB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Problem: works if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is entailed, loops if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 is not entailed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Theorem: Turing(1936), Church(1936), entailment in FOL is </a:t>
                </a:r>
                <a:r>
                  <a:rPr lang="en-US" altLang="zh-CN" sz="1800" b="0" dirty="0">
                    <a:solidFill>
                      <a:srgbClr val="0000FF"/>
                    </a:solidFill>
                    <a:ea typeface="+mj-ea"/>
                  </a:rPr>
                  <a:t>semi-decidable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9123"/>
                <a:ext cx="8229600" cy="4790157"/>
              </a:xfrm>
              <a:blipFill>
                <a:blip r:embed="rId3"/>
                <a:stretch>
                  <a:fillRect t="-636" b="-5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CD4DB7-EE87-40C9-8B9B-952AD58B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6082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黑体"/>
        <a:ea typeface="黑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8671</TotalTime>
  <Words>2322</Words>
  <Application>Microsoft Office PowerPoint</Application>
  <PresentationFormat>全屏显示(4:3)</PresentationFormat>
  <Paragraphs>368</Paragraphs>
  <Slides>42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方正姚体</vt:lpstr>
      <vt:lpstr>仿宋_GB2312</vt:lpstr>
      <vt:lpstr>黑体</vt:lpstr>
      <vt:lpstr>微软雅黑</vt:lpstr>
      <vt:lpstr>幼圆</vt:lpstr>
      <vt:lpstr>Arial</vt:lpstr>
      <vt:lpstr>Calibri</vt:lpstr>
      <vt:lpstr>Cambria Math</vt:lpstr>
      <vt:lpstr>Garamond</vt:lpstr>
      <vt:lpstr>Times New Roman</vt:lpstr>
      <vt:lpstr>Wingdings</vt:lpstr>
      <vt:lpstr>Edge</vt:lpstr>
      <vt:lpstr>默认设计模板</vt:lpstr>
      <vt:lpstr>包装程序外壳对象</vt:lpstr>
      <vt:lpstr>人工智能</vt:lpstr>
      <vt:lpstr>PowerPoint 演示文稿</vt:lpstr>
      <vt:lpstr>PowerPoint 演示文稿</vt:lpstr>
      <vt:lpstr>A brief history of reasoning </vt:lpstr>
      <vt:lpstr>PowerPoint 演示文稿</vt:lpstr>
      <vt:lpstr>Universal Instantiation (UI) </vt:lpstr>
      <vt:lpstr>Existential Instantiation (EI) </vt:lpstr>
      <vt:lpstr>Reduction to propositional inference </vt:lpstr>
      <vt:lpstr>Reduction to propositional inference </vt:lpstr>
      <vt:lpstr>Problems with Propositionalization </vt:lpstr>
      <vt:lpstr>PowerPoint 演示文稿</vt:lpstr>
      <vt:lpstr>Unification </vt:lpstr>
      <vt:lpstr>Resolution: brief summary </vt:lpstr>
      <vt:lpstr>Conversion to CNF </vt:lpstr>
      <vt:lpstr>Conversion to CNF </vt:lpstr>
      <vt:lpstr>Example knowledge base </vt:lpstr>
      <vt:lpstr>Resolution proof</vt:lpstr>
      <vt:lpstr>Completeness of FOL resolution</vt:lpstr>
      <vt:lpstr>PowerPoint 演示文稿</vt:lpstr>
      <vt:lpstr>Generalized Modus Ponens (GMP)  前见推理</vt:lpstr>
      <vt:lpstr>Soundness of GMP </vt:lpstr>
      <vt:lpstr>Forward chaining algorithm </vt:lpstr>
      <vt:lpstr>Forward chaining proof </vt:lpstr>
      <vt:lpstr>Forward chaining proof </vt:lpstr>
      <vt:lpstr>Properties of forward chaining </vt:lpstr>
      <vt:lpstr>Efficiency of forward chaining </vt:lpstr>
      <vt:lpstr>Backward chaining algorithm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Properties of backward chaining </vt:lpstr>
      <vt:lpstr>Homework</vt:lpstr>
      <vt:lpstr>PowerPoint 演示文稿</vt:lpstr>
      <vt:lpstr>Logic programming </vt:lpstr>
      <vt:lpstr>Prolog systems</vt:lpstr>
      <vt:lpstr>Prolog examples </vt:lpstr>
      <vt:lpstr>Prolog systems</vt:lpstr>
      <vt:lpstr>Summary</vt:lpstr>
      <vt:lpstr>Homework</vt:lpstr>
      <vt:lpstr>Homework</vt:lpstr>
    </vt:vector>
  </TitlesOfParts>
  <Company>Institute of Computing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申请“学术百星”  答辩报告</dc:title>
  <dc:creator>Hua-Wei Shen</dc:creator>
  <cp:lastModifiedBy>罗 平</cp:lastModifiedBy>
  <cp:revision>1086</cp:revision>
  <dcterms:created xsi:type="dcterms:W3CDTF">2011-11-22T05:18:04Z</dcterms:created>
  <dcterms:modified xsi:type="dcterms:W3CDTF">2020-11-30T01:57:05Z</dcterms:modified>
</cp:coreProperties>
</file>