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46"/>
  </p:notesMasterIdLst>
  <p:sldIdLst>
    <p:sldId id="567" r:id="rId3"/>
    <p:sldId id="256" r:id="rId4"/>
    <p:sldId id="568" r:id="rId5"/>
    <p:sldId id="455" r:id="rId6"/>
    <p:sldId id="459" r:id="rId7"/>
    <p:sldId id="516" r:id="rId8"/>
    <p:sldId id="586" r:id="rId9"/>
    <p:sldId id="588" r:id="rId10"/>
    <p:sldId id="517" r:id="rId11"/>
    <p:sldId id="518" r:id="rId12"/>
    <p:sldId id="587" r:id="rId13"/>
    <p:sldId id="522" r:id="rId14"/>
    <p:sldId id="569" r:id="rId15"/>
    <p:sldId id="523" r:id="rId16"/>
    <p:sldId id="526" r:id="rId17"/>
    <p:sldId id="524" r:id="rId18"/>
    <p:sldId id="527" r:id="rId19"/>
    <p:sldId id="528" r:id="rId20"/>
    <p:sldId id="52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31" r:id="rId29"/>
    <p:sldId id="530" r:id="rId30"/>
    <p:sldId id="577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32" r:id="rId40"/>
    <p:sldId id="533" r:id="rId41"/>
    <p:sldId id="534" r:id="rId42"/>
    <p:sldId id="537" r:id="rId43"/>
    <p:sldId id="535" r:id="rId44"/>
    <p:sldId id="54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EAE8F2"/>
    <a:srgbClr val="FFFFFF"/>
    <a:srgbClr val="2A2589"/>
    <a:srgbClr val="BC67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5" autoAdjust="0"/>
    <p:restoredTop sz="88296" autoAdjust="0"/>
  </p:normalViewPr>
  <p:slideViewPr>
    <p:cSldViewPr>
      <p:cViewPr varScale="1">
        <p:scale>
          <a:sx n="106" d="100"/>
          <a:sy n="106" d="100"/>
        </p:scale>
        <p:origin x="209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72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53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48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75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79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15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1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73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6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34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20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28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39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24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3EDDD-980E-4FBF-919A-6EB1B0AA034B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157D4-30F0-4B84-BE5C-2F99457028CE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750F3-BD74-40F3-A72E-673DDF3E9DF0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B9B87-B210-4A71-AA6E-B28956BEEE34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83D76-7AF6-4787-85F9-0C0EA1FE9D7D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FA959-EE34-47D7-B57A-D8B850544D10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C6A27-4983-4F07-9D08-3A469FD52C76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83139-496E-4DED-AB4F-A7E8302E4104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873F91-466F-45C0-8C72-B99FA26AD3ED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73035-52BC-448C-8CD8-B4BC566A0C3F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D7BD6F-8D6D-4B54-A39B-F1BA19CBEDD6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51082-933F-4099-80F1-8DDD392A9009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EA2125-24B4-4ED1-9655-3E3E1897B50E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57382-4B96-4952-A63F-86DDBC97E6E5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B4BBDF-189D-4BBC-8119-98A54874ABC5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83F95-C3F9-4DC3-81BE-3CC969E689DE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D7F43-5653-43AA-89CD-6C186A2E523E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09143-B4F0-4BE7-943A-52B188CDC269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A0D5A76-2DA5-4FA7-B90A-9959E9DB2B45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423DF1-FF1C-4853-A9B7-CF53742B57F5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02186C-53EC-4423-9705-338FDD183ADB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4B4943-45F7-4CFD-AE22-B1D0BA59B713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40B-846A-4F62-BBA6-91B1D83EE11F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200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F6724-A8FC-4220-BDDF-33DB383B510B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023C5-5CFB-450B-AFF2-C716677A0267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BAAC7-EF58-445E-8078-6686FE7A1114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A9B90-7905-47E2-AC4F-A06413E1DB04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12E0-69A6-4C65-8C8C-8F3156466BAA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6DC0E-8150-45E5-8707-F350DB098EB1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236CD96C-D8D4-409D-BDE2-6F91F14CB662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06CA70D-6B01-4E44-BD0E-8C8201B9D270}" type="datetime1">
              <a:rPr lang="zh-CN" altLang="en-US" smtClean="0"/>
              <a:t>2021/11/2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3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80349-1323-4F7B-9C31-C7B8E815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1E766D-1949-4FBD-AA15-386C2EF39C42}"/>
              </a:ext>
            </a:extLst>
          </p:cNvPr>
          <p:cNvSpPr/>
          <p:nvPr/>
        </p:nvSpPr>
        <p:spPr bwMode="auto">
          <a:xfrm>
            <a:off x="197768" y="4888532"/>
            <a:ext cx="8748464" cy="574762"/>
          </a:xfrm>
          <a:prstGeom prst="roundRect">
            <a:avLst/>
          </a:prstGeom>
          <a:solidFill>
            <a:srgbClr val="EAE8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is complete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Soundness is not surprising since inference rules are sound(check the truth table)</a:t>
            </a:r>
          </a:p>
          <a:p>
            <a:pPr>
              <a:spcBef>
                <a:spcPts val="12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Resolution is also complete.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Resolution closure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RC(S)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of a set of clauses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S</a:t>
            </a:r>
            <a:r>
              <a:rPr lang="en-US" altLang="zh-CN" sz="2000" b="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: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the set of all clauses derivable by resolution and all the sentences in 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S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</a:t>
            </a:r>
            <a:endParaRPr lang="en-US" altLang="zh-CN" sz="2000" b="0" i="1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Final value of</a:t>
            </a:r>
            <a:r>
              <a:rPr lang="en-US" altLang="zh-CN" sz="2000" b="0" i="1" dirty="0">
                <a:latin typeface="Arial" pitchFamily="34" charset="0"/>
                <a:ea typeface="黑体" pitchFamily="49" charset="-122"/>
              </a:rPr>
              <a:t> clauses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in PL_RESOLUTION is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RC(S)</a:t>
            </a:r>
          </a:p>
          <a:p>
            <a:pPr lvl="1"/>
            <a:r>
              <a:rPr lang="en-US" altLang="zh-CN" sz="2000" b="0" i="1" dirty="0">
                <a:solidFill>
                  <a:srgbClr val="FF00FF"/>
                </a:solidFill>
              </a:rPr>
              <a:t>RC(S)  </a:t>
            </a:r>
            <a:r>
              <a:rPr lang="en-US" altLang="zh-CN" sz="2000" b="0" dirty="0"/>
              <a:t>is finite, and hence PL_RESOLUTION always terminates.</a:t>
            </a:r>
            <a:endParaRPr lang="en-US" altLang="zh-CN" sz="2000" b="0" i="1" dirty="0">
              <a:solidFill>
                <a:srgbClr val="FF00FF"/>
              </a:solidFill>
            </a:endParaRPr>
          </a:p>
          <a:p>
            <a:pPr lvl="1"/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9D2B96-F3F8-44AC-A308-111BE12D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D2B404-57A0-4275-9AA0-55DB4128A932}"/>
              </a:ext>
            </a:extLst>
          </p:cNvPr>
          <p:cNvSpPr/>
          <p:nvPr/>
        </p:nvSpPr>
        <p:spPr bwMode="auto">
          <a:xfrm>
            <a:off x="197768" y="4509120"/>
            <a:ext cx="8748464" cy="500893"/>
          </a:xfrm>
          <a:prstGeom prst="roundRect">
            <a:avLst/>
          </a:prstGeom>
          <a:solidFill>
            <a:srgbClr val="2A25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Ground Resolution Theorem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0A59B-582C-417F-AF05-9E53952B8A15}"/>
                  </a:ext>
                </a:extLst>
              </p:cNvPr>
              <p:cNvSpPr txBox="1"/>
              <p:nvPr/>
            </p:nvSpPr>
            <p:spPr>
              <a:xfrm>
                <a:off x="931516" y="5051987"/>
                <a:ext cx="65627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unsatisfiable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empty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clause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0A59B-582C-417F-AF05-9E53952B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16" y="5051987"/>
                <a:ext cx="656272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B74461-3CEC-4C51-ADF8-8D7722CA0543}"/>
                  </a:ext>
                </a:extLst>
              </p:cNvPr>
              <p:cNvSpPr txBox="1"/>
              <p:nvPr/>
            </p:nvSpPr>
            <p:spPr>
              <a:xfrm>
                <a:off x="1115616" y="5693952"/>
                <a:ext cx="1853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B74461-3CEC-4C51-ADF8-8D7722CA0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693952"/>
                <a:ext cx="1853649" cy="369332"/>
              </a:xfrm>
              <a:prstGeom prst="rect">
                <a:avLst/>
              </a:prstGeom>
              <a:blipFill>
                <a:blip r:embed="rId4"/>
                <a:stretch>
                  <a:fillRect l="-2961" r="-493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5AB417-1082-4A32-9BF2-15111B5E2F7A}"/>
                  </a:ext>
                </a:extLst>
              </p:cNvPr>
              <p:cNvSpPr txBox="1"/>
              <p:nvPr/>
            </p:nvSpPr>
            <p:spPr>
              <a:xfrm>
                <a:off x="1403648" y="6102906"/>
                <a:ext cx="1095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5AB417-1082-4A32-9BF2-15111B5E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102906"/>
                <a:ext cx="1095813" cy="369332"/>
              </a:xfrm>
              <a:prstGeom prst="rect">
                <a:avLst/>
              </a:prstGeom>
              <a:blipFill>
                <a:blip r:embed="rId5"/>
                <a:stretch>
                  <a:fillRect l="-5000" r="-166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Ground resolution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1800" dirty="0">
                    <a:solidFill>
                      <a:srgbClr val="0070C0"/>
                    </a:solidFill>
                  </a:rPr>
                  <a:t>证明</a:t>
                </a:r>
                <a:r>
                  <a:rPr lang="zh-CN" altLang="en-US" sz="1800" dirty="0"/>
                  <a:t>：针对</a:t>
                </a:r>
                <a:r>
                  <a:rPr lang="en-US" altLang="zh-CN" sz="1800" i="1" dirty="0"/>
                  <a:t>S</a:t>
                </a:r>
                <a:r>
                  <a:rPr lang="zh-CN" altLang="en-US" sz="1800" dirty="0"/>
                  <a:t>中的原子命题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，</a:t>
                </a:r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我们构造如下的</a:t>
                </a:r>
                <a:r>
                  <a:rPr lang="en-US" altLang="zh-CN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model</a:t>
                </a:r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：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800" dirty="0"/>
                  <a:t>首先，因为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中不包含空集，即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中不包含永假的子句。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i="1" dirty="0"/>
                  <a:t>,</a:t>
                </a:r>
                <a:r>
                  <a:rPr lang="zh-CN" altLang="en-US" sz="1800" i="1" dirty="0"/>
                  <a:t> </a:t>
                </a:r>
                <a:r>
                  <a:rPr lang="zh-CN" altLang="en-US" sz="1800" dirty="0"/>
                  <a:t>顺序的指派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的真值：</a:t>
                </a:r>
                <a:endParaRPr lang="en-US" altLang="zh-CN" sz="18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+mj-lt"/>
                  <a:sym typeface="Lucida Bright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    </a:t>
                </a:r>
                <a:r>
                  <a:rPr lang="zh-CN" altLang="en-US" sz="1800" dirty="0"/>
                  <a:t>如果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中包含一个子句，此子句包含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且此子句的其它文字都已经被指派为</a:t>
                </a:r>
                <a:r>
                  <a:rPr lang="en-US" altLang="zh-CN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False</a:t>
                </a:r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（在之前的步骤中进行的）或不包含其它文字，则把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指派为</a:t>
                </a:r>
                <a:r>
                  <a:rPr lang="en-US" altLang="zh-CN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False</a:t>
                </a:r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；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+mj-lt"/>
                  <a:sym typeface="Lucida Bright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    </a:t>
                </a:r>
                <a:r>
                  <a:rPr lang="zh-CN" altLang="en-US" sz="1800" dirty="0"/>
                  <a:t>否则，把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指派为</a:t>
                </a:r>
                <a:r>
                  <a:rPr lang="en-US" altLang="zh-CN" sz="1800" dirty="0"/>
                  <a:t>True</a:t>
                </a:r>
              </a:p>
              <a:p>
                <a:pPr marL="0" indent="0">
                  <a:buNone/>
                </a:pP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800" dirty="0"/>
                  <a:t>我们用反证法证明：这个真值指派使得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中的子句都为真。假设，在此过程的第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dirty="0"/>
                  <a:t>步，我们这样来指派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使得某个子句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，且假设这是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首次</a:t>
                </a:r>
                <a:r>
                  <a:rPr lang="zh-CN" altLang="en-US" sz="1800" dirty="0"/>
                  <a:t>出现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的子句；此时，子句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只能是如下两种形式之一：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         𝐹𝑎𝑙𝑠𝑒⋁𝐹𝑎𝑙𝑠𝑒⋯⋁𝐹𝑎𝑙𝑠𝑒</a:t>
                </a:r>
                <a:r>
                  <a:rPr lang="zh-CN" altLang="en-US" sz="1800" b="0" dirty="0"/>
                  <a:t>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zh-CN" altLang="en-US" sz="1800" dirty="0"/>
                  <a:t>或者     𝐹𝑎𝑙𝑠𝑒⋁𝐹𝑎𝑙𝑠𝑒⋯⋁𝐹𝑎𝑙𝑠𝑒⋁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800" b="0" dirty="0"/>
              </a:p>
              <a:p>
                <a:r>
                  <a:rPr lang="zh-CN" altLang="en-US" sz="1800" dirty="0"/>
                  <a:t>显然，如果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中只包含以上两个子句之一，子句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是不会在此真值指派中为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的。因此， 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此时应该同时包含了以上两个子句。</a:t>
                </a:r>
              </a:p>
              <a:p>
                <a:r>
                  <a:rPr lang="zh-CN" altLang="en-US" sz="1800" dirty="0"/>
                  <a:t>以上两个子句显然是满足归结条件的，也就是说，它归结后的子句也应该在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中；同时，该子句已经被指派为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了；这与我们之前的假设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矛盾</a:t>
                </a:r>
                <a:r>
                  <a:rPr lang="zh-CN" altLang="en-US" sz="1800" dirty="0"/>
                  <a:t>。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593" t="-763" r="-3333" b="-6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9F8FCD-373C-4F68-85BE-1586F680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E5318-C5B7-4F42-8DFC-6563ADF1B756}"/>
                  </a:ext>
                </a:extLst>
              </p:cNvPr>
              <p:cNvSpPr txBox="1"/>
              <p:nvPr/>
            </p:nvSpPr>
            <p:spPr>
              <a:xfrm>
                <a:off x="1367644" y="859837"/>
                <a:ext cx="69127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does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contain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empty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m:rPr>
                          <m:nor/>
                        </m:rPr>
                        <a:rPr lang="zh-CN" alt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satisfiable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E5318-C5B7-4F42-8DFC-6563ADF1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859837"/>
                <a:ext cx="6912768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71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Process of Resolution: Search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Path-based Search: goal, actions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/>
              <a:t>Requirement: optimal solution in terms of the number of resolution steps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endParaRPr lang="en-US" altLang="zh-CN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/>
              <a:t>Homework: design a heuristic for A* search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endParaRPr lang="en-US" altLang="zh-CN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Requirements: formally define what the states are (single clause or </a:t>
            </a:r>
            <a:r>
              <a:rPr lang="en-US" altLang="zh-CN" sz="2400" b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a set of clauses (preferred)</a:t>
            </a: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)</a:t>
            </a:r>
            <a:endParaRPr lang="zh-CN" altLang="en-US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089341-7358-433A-B74B-A19A0EFA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BBA1B-62CF-4C08-BA50-8D4BAC46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2132856"/>
            <a:ext cx="7772400" cy="1500187"/>
          </a:xfrm>
        </p:spPr>
        <p:txBody>
          <a:bodyPr/>
          <a:lstStyle/>
          <a:p>
            <a:r>
              <a:rPr lang="en-US" altLang="zh-CN" sz="4000" dirty="0"/>
              <a:t>Inference over</a:t>
            </a:r>
          </a:p>
          <a:p>
            <a:r>
              <a:rPr lang="en-US" altLang="zh-CN" sz="4000" dirty="0"/>
              <a:t>Horn and Definite Clauses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E7DF7-6091-4E69-9FDB-B176AE39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06983"/>
            <a:ext cx="8568952" cy="15662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707D7E-9764-4983-879B-9BCA6ABAC61E}"/>
              </a:ext>
            </a:extLst>
          </p:cNvPr>
          <p:cNvSpPr/>
          <p:nvPr/>
        </p:nvSpPr>
        <p:spPr>
          <a:xfrm>
            <a:off x="323528" y="5589240"/>
            <a:ext cx="8399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https://en.wikipedia.org/wiki/Alfred_Horn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1280-7669-4613-9D7A-8179EEB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1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Horn and Definite Clauses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011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The completeness of resolution is good.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For many real-world applications, if we add some restrictions, more efficient inference can be achieved.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Definite clause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: a disjunction of literals where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exactly one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positive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Horn clause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: a disjunction of literals where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at most one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positive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Horn clauses are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closed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under resolution: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   Resolving two Horn clauses yields a Horn clause.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Another way to view Horn clauses: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TRUE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symbol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           (Conjunction of symbols)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symbol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Deciding entailment with Definite clauses can be done in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linear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time!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 Forward and backward chaining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0118"/>
                <a:ext cx="8229600" cy="4790157"/>
              </a:xfrm>
              <a:blipFill>
                <a:blip r:embed="rId3"/>
                <a:stretch>
                  <a:fillRect t="-636" r="-519" b="-4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8721C59-58B0-44B5-87CE-D767C3D73931}"/>
              </a:ext>
            </a:extLst>
          </p:cNvPr>
          <p:cNvSpPr txBox="1"/>
          <p:nvPr/>
        </p:nvSpPr>
        <p:spPr>
          <a:xfrm>
            <a:off x="5292080" y="847725"/>
            <a:ext cx="40523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什么是正文字和负文字？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867EC-6854-4749-931C-6419E83FA4C9}"/>
              </a:ext>
            </a:extLst>
          </p:cNvPr>
          <p:cNvSpPr txBox="1"/>
          <p:nvPr/>
        </p:nvSpPr>
        <p:spPr>
          <a:xfrm>
            <a:off x="199103" y="6049768"/>
            <a:ext cx="87457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缩小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propositional logic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的表达范围，以换取更好的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inference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的时间效率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370A47-42E7-4C51-ABE3-6F19B15C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and backward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6261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Horn Form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(restricted)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            KB = </a:t>
                </a:r>
                <a:r>
                  <a:rPr lang="en-US" altLang="zh-CN" sz="24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conjunction of definite clauses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definite clause =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Proposition symbol; or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(conjunction of symbols)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symbol</a:t>
                </a:r>
              </a:p>
              <a:p>
                <a:pPr marL="344487" lvl="1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  <m:r>
                      <a:rPr lang="en-US" altLang="zh-CN" sz="20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)∧(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Modus Ponens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(for Horn Form): complete for Horn KBs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              </m:t>
                            </m:r>
                            <m:r>
                              <a:rPr lang="zh-CN" altLang="en-US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∧</m:t>
                        </m:r>
                        <m:r>
                          <a:rPr lang="en-US" altLang="zh-CN" sz="24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…</m:t>
                        </m:r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zh-CN" alt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zh-CN" alt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𝛽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rgbClr val="FF00FF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Can be used with forward chaining or backward chaining. These algorithms are very natural and run in linear time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6261"/>
              </a:xfrm>
              <a:blipFill>
                <a:blip r:embed="rId3"/>
                <a:stretch>
                  <a:fillRect l="-296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BB84BCD-A61C-41E4-8C43-BA0736671BE6}"/>
              </a:ext>
            </a:extLst>
          </p:cNvPr>
          <p:cNvSpPr txBox="1"/>
          <p:nvPr/>
        </p:nvSpPr>
        <p:spPr>
          <a:xfrm>
            <a:off x="5796136" y="4437112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归结的一种形式</a:t>
            </a:r>
          </a:p>
        </p:txBody>
      </p:sp>
      <p:sp>
        <p:nvSpPr>
          <p:cNvPr id="9" name="Shape 185">
            <a:extLst>
              <a:ext uri="{FF2B5EF4-FFF2-40B4-BE49-F238E27FC236}">
                <a16:creationId xmlns:a16="http://schemas.microsoft.com/office/drawing/2014/main" id="{1781EA89-BA96-478C-A3E1-829E22E913F0}"/>
              </a:ext>
            </a:extLst>
          </p:cNvPr>
          <p:cNvSpPr/>
          <p:nvPr/>
        </p:nvSpPr>
        <p:spPr>
          <a:xfrm>
            <a:off x="585345" y="4259312"/>
            <a:ext cx="2781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600"/>
            </a:lvl1pPr>
          </a:lstStyle>
          <a:p>
            <a:r>
              <a:rPr dirty="0"/>
              <a:t>（</a:t>
            </a:r>
            <a:r>
              <a:rPr dirty="0" err="1"/>
              <a:t>肯定式推理</a:t>
            </a:r>
            <a:r>
              <a:rPr dirty="0"/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153C88-5C8F-471C-AF15-620B6D2F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</a:t>
            </a:r>
            <a:r>
              <a:rPr lang="zh-CN" altLang="en-US" sz="4000" dirty="0"/>
              <a:t>（前向推理）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Idea :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fire any rule whose premises are satisfied in the </a:t>
            </a:r>
            <a:r>
              <a:rPr lang="en-US" altLang="zh-CN" sz="2000" b="0" i="1" dirty="0">
                <a:solidFill>
                  <a:srgbClr val="FF00FF"/>
                </a:solidFill>
                <a:latin typeface="+mn-ea"/>
              </a:rPr>
              <a:t>KB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add its   conclusion to the </a:t>
            </a:r>
            <a:r>
              <a:rPr lang="en-US" altLang="zh-CN" sz="2000" b="0" i="1" dirty="0">
                <a:solidFill>
                  <a:srgbClr val="FF00FF"/>
                </a:solidFill>
                <a:latin typeface="+mn-ea"/>
              </a:rPr>
              <a:t>KB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until query is found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045E6595-2D4F-4F2D-A835-38D18DCAF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83" t="20566" r="-1935"/>
          <a:stretch/>
        </p:blipFill>
        <p:spPr>
          <a:xfrm>
            <a:off x="3923928" y="2599655"/>
            <a:ext cx="3792598" cy="407563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6374C7-D5BD-458C-9021-CCF9745F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7766C0-DC30-4021-8795-E468ADCC0FD1}"/>
                  </a:ext>
                </a:extLst>
              </p:cNvPr>
              <p:cNvSpPr txBox="1"/>
              <p:nvPr/>
            </p:nvSpPr>
            <p:spPr>
              <a:xfrm>
                <a:off x="15852" y="3181111"/>
                <a:ext cx="2823244" cy="2912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8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7766C0-DC30-4021-8795-E468ADCC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2" y="3181111"/>
                <a:ext cx="2823244" cy="2912720"/>
              </a:xfrm>
              <a:prstGeom prst="rect">
                <a:avLst/>
              </a:prstGeom>
              <a:blipFill>
                <a:blip r:embed="rId4"/>
                <a:stretch>
                  <a:fillRect r="-13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algorithm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A96A9439-8D6B-4A4B-B864-B3B3D66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1052736"/>
            <a:ext cx="8388424" cy="538381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BAB0EB-2C0E-4F9D-99A6-4BE01DE7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Idea : fire any rule whose premises are satisfied in the KB, add its conclusion to the KB, until query is found</a:t>
            </a:r>
          </a:p>
          <a:p>
            <a:pPr lvl="1">
              <a:spcBef>
                <a:spcPts val="12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8D3BE5-CB2B-41D0-B25E-844A0842351B}"/>
              </a:ext>
            </a:extLst>
          </p:cNvPr>
          <p:cNvSpPr txBox="1"/>
          <p:nvPr/>
        </p:nvSpPr>
        <p:spPr>
          <a:xfrm>
            <a:off x="457200" y="6174497"/>
            <a:ext cx="53957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Linear to the number of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what?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BA5F16-5232-4A1B-9FC6-A15BD415E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85" r="-1843"/>
          <a:stretch/>
        </p:blipFill>
        <p:spPr>
          <a:xfrm>
            <a:off x="899593" y="2242728"/>
            <a:ext cx="6552728" cy="2054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C20BCE-8DA9-448F-86EC-FFF069F02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4167162"/>
            <a:ext cx="5688632" cy="19102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880B6B-F954-47CD-A23A-19198D32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848E4996-7BE3-4956-9FA9-0C5E8078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31900"/>
            <a:ext cx="35433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1F686-8951-4D36-965D-132DB1FE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2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70BAF6-5CF5-4167-A85C-8A204FEA39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DF7A4E54-9E5C-429C-8555-E63597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31900"/>
            <a:ext cx="35687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73EDA0-D6F6-42ED-94B9-D04C2077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3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BA51BCF7-4300-4240-9CBF-B1B015A7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1206500"/>
            <a:ext cx="3517900" cy="51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13E7BA-8080-4322-9DFA-78724BA9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8108D57D-6101-4D2D-9541-AF25C576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1219200"/>
            <a:ext cx="37338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A80E7F-81E3-4899-8E3E-EFA5E29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9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F99A8722-6D99-4C84-B9B9-C968EBF5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219200"/>
            <a:ext cx="35306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9D9C0-BE13-401F-8FA0-34D1AF18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7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5196325C-934D-424E-AB58-E8BD1468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257300"/>
            <a:ext cx="36576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030CE5-C9CA-423A-A599-887684D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0D5FE6AE-6ACD-456B-9EEF-058D4F14D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82700"/>
            <a:ext cx="3632200" cy="5054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F982EB-1981-4521-862C-9FA17EA4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2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B819C7D5-F202-4DF8-B220-A0C42A7C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19200"/>
            <a:ext cx="36322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A1B2D4-6C3A-40B5-BB9C-7F5A5356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6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sz="4000" dirty="0">
                <a:latin typeface="+mn-lt"/>
              </a:rPr>
              <a:t>Backward chaining</a:t>
            </a:r>
            <a:r>
              <a:rPr lang="zh-CN" altLang="en-US" sz="4000" dirty="0"/>
              <a:t>（后向推理）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Idea: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work backwards from the query </a:t>
            </a:r>
            <a:r>
              <a:rPr lang="en-US" altLang="zh-CN" sz="24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to prove </a:t>
            </a:r>
            <a:r>
              <a:rPr lang="en-US" altLang="zh-CN" sz="24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by BC,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Check if </a:t>
            </a:r>
            <a:r>
              <a:rPr lang="en-US" altLang="zh-CN" sz="2000" b="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is known already, or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prove by BC all premises of some rule concluding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</a:p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Avoid loops: </a:t>
            </a:r>
            <a:r>
              <a:rPr lang="en-US" altLang="zh-CN" sz="2200" b="0" dirty="0">
                <a:latin typeface="Arial" pitchFamily="34" charset="0"/>
                <a:ea typeface="黑体" pitchFamily="49" charset="-122"/>
              </a:rPr>
              <a:t>check if new </a:t>
            </a:r>
            <a:r>
              <a:rPr lang="en-US" altLang="zh-CN" sz="2200" b="0" dirty="0" err="1">
                <a:latin typeface="Arial" pitchFamily="34" charset="0"/>
                <a:ea typeface="黑体" pitchFamily="49" charset="-122"/>
              </a:rPr>
              <a:t>subgoal</a:t>
            </a:r>
            <a:r>
              <a:rPr lang="en-US" altLang="zh-CN" sz="2200" b="0" dirty="0">
                <a:latin typeface="Arial" pitchFamily="34" charset="0"/>
                <a:ea typeface="黑体" pitchFamily="49" charset="-122"/>
              </a:rPr>
              <a:t> is already on the goal stack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Avoid repeated work: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check if new </a:t>
            </a:r>
            <a:r>
              <a:rPr lang="en-US" altLang="zh-CN" sz="2400" b="0" dirty="0" err="1">
                <a:latin typeface="Arial" pitchFamily="34" charset="0"/>
                <a:ea typeface="黑体" pitchFamily="49" charset="-122"/>
              </a:rPr>
              <a:t>subgoal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1) has already been proved true, or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2) has already failed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15671A-2F78-46F2-B461-B1E852E1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2697B529-83C6-4ADA-9B09-AE1FACC4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1257300"/>
            <a:ext cx="33655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01BA0-4C6C-4E2E-B3FA-FD2A19EA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2E27023F-1213-48E7-8C1B-BE526CB1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257300"/>
            <a:ext cx="34925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9D5437-F32C-4284-84FA-585ECD42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1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EA77-5BAE-44B0-A752-897F20D8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Resolution</a:t>
            </a:r>
            <a:r>
              <a:rPr lang="en-US" altLang="zh-CN" dirty="0"/>
              <a:t> </a:t>
            </a:r>
            <a:r>
              <a:rPr lang="zh-CN" altLang="en-US" dirty="0"/>
              <a:t>归结原理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2A23AB-4A0B-4F48-95DE-D51A9AE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94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AC758BE7-8DD8-48C4-ADBE-8CA0E092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231900"/>
            <a:ext cx="33147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A2F9A-E8BF-4647-8C44-6AC44C2B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0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67B9D401-0699-462A-BD80-D097DCFF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34163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93E75A-B059-4C5F-9D72-C843710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29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F5BC6EA1-6F4B-4360-9405-00370791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270000"/>
            <a:ext cx="3340100" cy="5067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58BB92-D5C1-483D-9084-A3F9CF4F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31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98CD6CAA-7EC1-4013-BBEC-E2113D53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193800"/>
            <a:ext cx="3441700" cy="524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515B45-3CED-49A1-A1F6-9FFFA9E4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60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44F86A09-7540-4D23-A54B-58FFBB8E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1219200"/>
            <a:ext cx="3492500" cy="51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DA11A4-878C-4B89-A7B6-F434C37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64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212E9602-5D9D-4F4B-B0FA-D00E0B30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93800"/>
            <a:ext cx="3556000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AA8A8B-B657-4AF6-9934-F6F72BEE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6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B27DA65A-88DE-4033-85A1-26AAC64E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06500"/>
            <a:ext cx="3632200" cy="520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5CE14F-D317-46D7-BD97-482AE2C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59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EA624125-B44C-4135-B66C-9E1EAE05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181100"/>
            <a:ext cx="3695700" cy="5270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2EA696-6CF6-4909-8B95-469F9AF1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09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Comparison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620125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FC is </a:t>
            </a: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data-driven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cf. automatic unconscious processing,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          e.g., object recognition, routine decisions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May do lots of work that is irrelevant to the goal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BC is </a:t>
            </a: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goal-driven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appropriate for problem-solving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          e.g., Where are my keys? How do I get into a PhD program?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Complexity of BC can be </a:t>
            </a:r>
            <a:r>
              <a:rPr lang="en-US" altLang="zh-CN" sz="2000" b="0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much less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than linear in size of KB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E2333-DAC2-472C-BA7E-13526BC0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Proof of soundness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r>
                  <a:rPr lang="zh-CN" altLang="en-US" sz="2800" dirty="0"/>
                  <a:t>证明：</a:t>
                </a:r>
                <a:r>
                  <a:rPr lang="en-US" altLang="zh-CN" sz="2800" dirty="0"/>
                  <a:t>Modus Ponens</a:t>
                </a:r>
                <a:r>
                  <a:rPr lang="zh-CN" altLang="en-US" sz="2800" dirty="0"/>
                  <a:t>规则是可靠的。即证明：</a:t>
                </a:r>
                <a:endParaRPr lang="en-US" altLang="zh-CN" sz="2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⋀⋯⋀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zh-CN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⋀⋯⋀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800" dirty="0"/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l="-444" t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F746A2C-88D3-435B-815B-4EBDDE0AB514}"/>
              </a:ext>
            </a:extLst>
          </p:cNvPr>
          <p:cNvSpPr txBox="1"/>
          <p:nvPr/>
        </p:nvSpPr>
        <p:spPr>
          <a:xfrm>
            <a:off x="971600" y="3002934"/>
            <a:ext cx="31851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Modus Ponens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E9673A-EF71-4CB9-A972-A384A91337A3}"/>
                  </a:ext>
                </a:extLst>
              </p:cNvPr>
              <p:cNvSpPr/>
              <p:nvPr/>
            </p:nvSpPr>
            <p:spPr>
              <a:xfrm>
                <a:off x="1922491" y="3819737"/>
                <a:ext cx="5299015" cy="983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              </m:t>
                              </m:r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∧…</m:t>
                          </m:r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zh-CN" altLang="en-US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E9673A-EF71-4CB9-A972-A384A913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91" y="3819737"/>
                <a:ext cx="5299015" cy="98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5F08F6D-C40D-4E13-BD13-A25FE6EE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</a:t>
            </a:r>
            <a:r>
              <a:rPr lang="zh-CN" altLang="en-US" sz="4000" dirty="0"/>
              <a:t>（消解、归结）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0070C0"/>
                    </a:solidFill>
                    <a:latin typeface="Arial" pitchFamily="34" charset="0"/>
                    <a:ea typeface="黑体" pitchFamily="49" charset="-122"/>
                  </a:rPr>
                  <a:t>Conjunctive Normal Form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(CNF—universal)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conjunction of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disjunctions of literals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(clauses)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FF00FF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  <a:latin typeface="Arial" pitchFamily="34" charset="0"/>
                    <a:ea typeface="黑体" pitchFamily="49" charset="-122"/>
                  </a:rPr>
                  <a:t>Resolution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inference rule (for CNF): complete for propositional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                      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𝓂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complementary literals. E.g.,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1,3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      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1,3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Resolution is sound and complete for propositional logic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16DE269-6771-4C93-95FD-01AF3EFFC8C3}"/>
              </a:ext>
            </a:extLst>
          </p:cNvPr>
          <p:cNvSpPr/>
          <p:nvPr/>
        </p:nvSpPr>
        <p:spPr>
          <a:xfrm>
            <a:off x="179512" y="6199643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J. A. Robinson</a:t>
            </a:r>
            <a:r>
              <a:rPr lang="zh-CN" altLang="en-US" sz="1800" dirty="0">
                <a:solidFill>
                  <a:srgbClr val="008000"/>
                </a:solidFill>
              </a:rPr>
              <a:t>. </a:t>
            </a:r>
            <a:r>
              <a:rPr lang="en-US" altLang="zh-CN" sz="1800" dirty="0">
                <a:solidFill>
                  <a:srgbClr val="008000"/>
                </a:solidFill>
              </a:rPr>
              <a:t>A machine-oriented logic based on the resolution principle.</a:t>
            </a:r>
            <a:r>
              <a:rPr lang="zh-CN" altLang="en-US" sz="1800" dirty="0">
                <a:solidFill>
                  <a:srgbClr val="008000"/>
                </a:solidFill>
              </a:rPr>
              <a:t>  </a:t>
            </a:r>
            <a:r>
              <a:rPr lang="en-US" altLang="zh-CN" sz="1800" b="1" dirty="0">
                <a:solidFill>
                  <a:srgbClr val="008000"/>
                </a:solidFill>
              </a:rPr>
              <a:t>Journal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of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the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ACM</a:t>
            </a:r>
            <a:r>
              <a:rPr lang="en-US" altLang="zh-CN" sz="1800" dirty="0">
                <a:solidFill>
                  <a:srgbClr val="008000"/>
                </a:solidFill>
              </a:rPr>
              <a:t>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en-US" altLang="zh-CN" sz="1800" dirty="0">
                <a:solidFill>
                  <a:srgbClr val="008000"/>
                </a:solidFill>
              </a:rPr>
              <a:t>1965,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zh-CN" altLang="zh-CN" sz="1800" dirty="0">
                <a:solidFill>
                  <a:srgbClr val="008000"/>
                </a:solidFill>
              </a:rPr>
              <a:t>1</a:t>
            </a:r>
            <a:r>
              <a:rPr lang="en-US" altLang="zh-CN" sz="1800" dirty="0">
                <a:solidFill>
                  <a:srgbClr val="008000"/>
                </a:solidFill>
              </a:rPr>
              <a:t>2(1):23-41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0679DE-D18A-47BB-9315-450296D3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Proof of completeness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80728"/>
                <a:ext cx="8229601" cy="4790157"/>
              </a:xfrm>
            </p:spPr>
            <p:txBody>
              <a:bodyPr/>
              <a:lstStyle/>
              <a:p>
                <a:r>
                  <a:rPr lang="zh-CN" altLang="en-US" sz="12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1200" b="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200" dirty="0"/>
                  <a:t>。此时，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zh-CN" altLang="en-US" sz="1200" dirty="0"/>
                  <a:t>中仅包含</a:t>
                </a:r>
                <a:r>
                  <a:rPr lang="en-US" altLang="zh-CN" sz="1200" dirty="0"/>
                  <a:t>definite</a:t>
                </a:r>
                <a:r>
                  <a:rPr lang="zh-CN" altLang="en-US" sz="1200" dirty="0"/>
                  <a:t>子句，</a:t>
                </a:r>
                <a:r>
                  <a:rPr lang="en-US" altLang="zh-CN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zh-CN" altLang="en-US" sz="1200" dirty="0"/>
                  <a:t>仅使用</a:t>
                </a:r>
                <a:r>
                  <a:rPr lang="en-US" altLang="zh-CN" sz="1200" dirty="0"/>
                  <a:t>Modus Ponens</a:t>
                </a:r>
                <a:r>
                  <a:rPr lang="zh-CN" altLang="en-US" sz="1200" dirty="0"/>
                  <a:t>规则，且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200" dirty="0"/>
                  <a:t>是一个正文字</a:t>
                </a:r>
                <a:endParaRPr lang="en-US" altLang="zh-CN" sz="1200" dirty="0"/>
              </a:p>
              <a:p>
                <a:endParaRPr lang="en-US" altLang="zh-CN" sz="12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200" dirty="0">
                    <a:solidFill>
                      <a:srgbClr val="0070C0"/>
                    </a:solidFill>
                  </a:rPr>
                  <a:t>证明</a:t>
                </a:r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i="1" dirty="0"/>
                  <a:t>RC(KB)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is the set of all clauses derived by Modus Ponens and all the original clauses inside </a:t>
                </a:r>
                <a:r>
                  <a:rPr lang="en-US" altLang="zh-CN" sz="1200" i="1" dirty="0"/>
                  <a:t>KB</a:t>
                </a:r>
                <a:endParaRPr lang="en-US" altLang="zh-CN" sz="12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构造如下的真值指派 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：对于任意的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symbol a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</a:t>
                </a:r>
                <a:endParaRPr lang="en-US" altLang="zh-CN" sz="1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a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指派为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 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当且仅当 𝑎∈𝑅𝐶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2)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接下来，证明：在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下，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KB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为真。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反证：若此时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KB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，那么：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必存在一个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definite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子句，在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1200" b="0" dirty="0" err="1">
                    <a:latin typeface="Arial" pitchFamily="34" charset="0"/>
                    <a:ea typeface="黑体" pitchFamily="49" charset="-122"/>
                  </a:rPr>
                  <a:t>i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若该子句为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⋀⋯⋀</m:t>
                    </m:r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⇒</m:t>
                    </m:r>
                    <m:r>
                      <a:rPr lang="zh-CN" altLang="en-US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𝑏</m:t>
                    </m:r>
                  </m:oMath>
                </a14:m>
                <a:endParaRPr lang="zh-CN" altLang="en-US" sz="1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也就是说，在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,⋯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12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均为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，且𝑏为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</a:t>
                </a:r>
                <a:r>
                  <a:rPr lang="en-US" altLang="zh-CN" sz="1200" b="0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𝑖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=1,⋯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𝑘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又根据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Modus Ponens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规则， 𝑏∈𝑅𝐶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 𝑏为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。推出矛盾。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 ii)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若该子句为 𝑏，在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，则𝑏∉𝑅𝐶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，矛盾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3)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若𝐾𝐵⊨𝛼，根据蕴含的定义：在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中，𝛼为真；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则根据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中的定义，𝛼∈𝑅𝐶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400" b="0" dirty="0">
                    <a:latin typeface="Arial" pitchFamily="34" charset="0"/>
                    <a:ea typeface="黑体" pitchFamily="49" charset="-122"/>
                  </a:rPr>
                  <a:t>           也就是说： 𝐾𝐵⊢𝛼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80728"/>
                <a:ext cx="8229601" cy="4790157"/>
              </a:xfrm>
              <a:blipFill>
                <a:blip r:embed="rId3"/>
                <a:stretch>
                  <a:fillRect t="-254" b="-14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E7BED7-A494-40B1-B625-556C1AC8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Summary on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Propositional Logic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77813-BF39-42B6-B7FA-2231FDCB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A21AD6-0356-4BE6-A6D9-9A171EDC747B}"/>
                  </a:ext>
                </a:extLst>
              </p:cNvPr>
              <p:cNvSpPr txBox="1"/>
              <p:nvPr/>
            </p:nvSpPr>
            <p:spPr>
              <a:xfrm>
                <a:off x="251520" y="1217583"/>
                <a:ext cx="6911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smtClean="0"/>
                        <m:t>Logical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agents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apply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inference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knowledge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base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A21AD6-0356-4BE6-A6D9-9A171EDC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17583"/>
                <a:ext cx="6911280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2F26AC-2365-4886-9B3F-6F8F1542657B}"/>
                  </a:ext>
                </a:extLst>
              </p:cNvPr>
              <p:cNvSpPr txBox="1"/>
              <p:nvPr/>
            </p:nvSpPr>
            <p:spPr>
              <a:xfrm>
                <a:off x="754088" y="1496454"/>
                <a:ext cx="6408712" cy="617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000" b="1"/>
                              <m:t>to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derive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new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information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and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make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decisions</m:t>
                            </m:r>
                            <m:r>
                              <m:rPr>
                                <m:nor/>
                              </m:rPr>
                              <a:rPr lang="en-US" altLang="zh-CN" sz="2000" b="1" i="0" smtClean="0"/>
                              <m:t> </m:t>
                            </m: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2F26AC-2365-4886-9B3F-6F8F15426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88" y="1496454"/>
                <a:ext cx="6408712" cy="61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16D0A0-6B92-4E87-AF6E-EE8935141184}"/>
                  </a:ext>
                </a:extLst>
              </p:cNvPr>
              <p:cNvSpPr txBox="1"/>
              <p:nvPr/>
            </p:nvSpPr>
            <p:spPr>
              <a:xfrm>
                <a:off x="465524" y="199262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Basic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concepts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of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: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16D0A0-6B92-4E87-AF6E-EE8935141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4" y="199262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1F32E-82D7-42E6-836D-097463B980E6}"/>
                  </a:ext>
                </a:extLst>
              </p:cNvPr>
              <p:cNvSpPr txBox="1"/>
              <p:nvPr/>
            </p:nvSpPr>
            <p:spPr>
              <a:xfrm>
                <a:off x="899592" y="226547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syntax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formal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structure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1F32E-82D7-42E6-836D-097463B98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65471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4E187F-4483-4418-83FC-4FC738C605BF}"/>
                  </a:ext>
                </a:extLst>
              </p:cNvPr>
              <p:cNvSpPr txBox="1"/>
              <p:nvPr/>
            </p:nvSpPr>
            <p:spPr>
              <a:xfrm>
                <a:off x="899592" y="2576979"/>
                <a:ext cx="5514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semantics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truth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wrt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models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4E187F-4483-4418-83FC-4FC738C6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76979"/>
                <a:ext cx="55149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D732F3-0E52-4CA7-BC6D-2F7EC2B127F6}"/>
                  </a:ext>
                </a:extLst>
              </p:cNvPr>
              <p:cNvSpPr txBox="1"/>
              <p:nvPr/>
            </p:nvSpPr>
            <p:spPr>
              <a:xfrm>
                <a:off x="899592" y="2898624"/>
                <a:ext cx="6325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entailment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necessary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truth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one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given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another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D732F3-0E52-4CA7-BC6D-2F7EC2B12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98624"/>
                <a:ext cx="632544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4D95F11-363B-49E2-A54C-AD1AAF9A6540}"/>
                  </a:ext>
                </a:extLst>
              </p:cNvPr>
              <p:cNvSpPr txBox="1"/>
              <p:nvPr/>
            </p:nvSpPr>
            <p:spPr>
              <a:xfrm>
                <a:off x="899592" y="3220269"/>
                <a:ext cx="6357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inference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deriving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from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other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4D95F11-363B-49E2-A54C-AD1AAF9A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20269"/>
                <a:ext cx="635793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FB5E10-48EB-4232-B615-D13A63F99D14}"/>
                  </a:ext>
                </a:extLst>
              </p:cNvPr>
              <p:cNvSpPr txBox="1"/>
              <p:nvPr/>
            </p:nvSpPr>
            <p:spPr>
              <a:xfrm>
                <a:off x="899592" y="3596632"/>
                <a:ext cx="6376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soundess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derivations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produce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only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entailed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FB5E10-48EB-4232-B615-D13A63F99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96632"/>
                <a:ext cx="637698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4ADD148-E5DF-41B5-B771-5266B643F1AD}"/>
                  </a:ext>
                </a:extLst>
              </p:cNvPr>
              <p:cNvSpPr txBox="1"/>
              <p:nvPr/>
            </p:nvSpPr>
            <p:spPr>
              <a:xfrm>
                <a:off x="899592" y="3923529"/>
                <a:ext cx="8147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completeness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derivations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can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produce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all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entailed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4ADD148-E5DF-41B5-B771-5266B643F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23529"/>
                <a:ext cx="814749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AB226B1-DE23-4AB6-9025-7B1B9743DDEB}"/>
                  </a:ext>
                </a:extLst>
              </p:cNvPr>
              <p:cNvSpPr txBox="1"/>
              <p:nvPr/>
            </p:nvSpPr>
            <p:spPr>
              <a:xfrm>
                <a:off x="457200" y="4430671"/>
                <a:ext cx="8003232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Wumpus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world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requires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the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ability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to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represent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partial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negated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information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reason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by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cases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etc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AB226B1-DE23-4AB6-9025-7B1B9743D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30671"/>
                <a:ext cx="8003232" cy="639983"/>
              </a:xfrm>
              <a:prstGeom prst="rect">
                <a:avLst/>
              </a:prstGeom>
              <a:blipFill>
                <a:blip r:embed="rId12"/>
                <a:stretch>
                  <a:fillRect l="-228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8727F31-1FCF-4341-9445-6A0528C6B876}"/>
                  </a:ext>
                </a:extLst>
              </p:cNvPr>
              <p:cNvSpPr txBox="1"/>
              <p:nvPr/>
            </p:nvSpPr>
            <p:spPr>
              <a:xfrm>
                <a:off x="457200" y="5073696"/>
                <a:ext cx="83529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Forward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backward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chaining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are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linear</m:t>
                      </m:r>
                      <m:r>
                        <m:rPr>
                          <m:nor/>
                        </m:rPr>
                        <a:rPr lang="zh-CN" altLang="en-US" b="1" smtClean="0"/>
                        <m:t>−</m:t>
                      </m:r>
                      <m:r>
                        <m:rPr>
                          <m:nor/>
                        </m:rPr>
                        <a:rPr lang="zh-CN" altLang="en-US" b="1" smtClean="0"/>
                        <m:t>time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complete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en-US" altLang="zh-CN" b="1" i="0" smtClean="0"/>
                        <m:t>definite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clauses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Resolution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complete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propositional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i="1" smtClean="0"/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8727F31-1FCF-4341-9445-6A0528C6B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73696"/>
                <a:ext cx="8352928" cy="923330"/>
              </a:xfrm>
              <a:prstGeom prst="rect">
                <a:avLst/>
              </a:prstGeom>
              <a:blipFill>
                <a:blip r:embed="rId13"/>
                <a:stretch>
                  <a:fillRect l="-14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EA20FCE-2CF3-4B0F-8247-6ADFA32277CC}"/>
                  </a:ext>
                </a:extLst>
              </p:cNvPr>
              <p:cNvSpPr txBox="1"/>
              <p:nvPr/>
            </p:nvSpPr>
            <p:spPr>
              <a:xfrm>
                <a:off x="465524" y="6102523"/>
                <a:ext cx="56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Propositional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lacks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expressive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power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EA20FCE-2CF3-4B0F-8247-6ADFA3227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4" y="6102523"/>
                <a:ext cx="5670376" cy="369332"/>
              </a:xfrm>
              <a:prstGeom prst="rect">
                <a:avLst/>
              </a:prstGeom>
              <a:blipFill>
                <a:blip r:embed="rId14"/>
                <a:stretch>
                  <a:fillRect l="-32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+mn-lt"/>
              </a:rPr>
              <a:t>Pros and Cons of 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800" b="0" dirty="0">
                    <a:latin typeface="Arial" pitchFamily="34" charset="0"/>
                    <a:ea typeface="黑体" pitchFamily="49" charset="-122"/>
                  </a:rPr>
                  <a:t>Pro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declarative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: pieces of syntax correspond to facts.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allows partial/disjunctive/negated information (unlike most data structures and databases)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compositional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:</a:t>
                </a:r>
              </a:p>
              <a:p>
                <a:pPr marL="344487" lvl="1" indent="0">
                  <a:spcBef>
                    <a:spcPts val="600"/>
                  </a:spcBef>
                  <a:buNone/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          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1,1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is derived from meaning of</a:t>
                </a:r>
                <a:r>
                  <a:rPr lang="en-US" altLang="zh-CN" sz="1600" b="0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and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Meaning in 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context-independent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 (unlike natural language, where meaning depends on context)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800" b="0" dirty="0">
                    <a:latin typeface="Arial" pitchFamily="34" charset="0"/>
                    <a:ea typeface="黑体" pitchFamily="49" charset="-122"/>
                  </a:rPr>
                  <a:t>Con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has very limited expressive power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Cannot say “pits cause breezes in adjacent squares” except by writing one sentence for each square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l="-444" t="-1399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E93B02-39DE-4597-8FD0-86E1246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Homework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F5E6F7-1523-4AB1-BF04-306CC07F6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268207"/>
            <a:ext cx="7486461" cy="1255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2DC323-8CAD-4D43-B02B-018692866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64904"/>
            <a:ext cx="7502255" cy="144517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248972-DE90-4F2B-8316-C62E9123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Conversion to CNF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latin typeface="+mj-ea"/>
                  <a:ea typeface="Cambria Math" panose="02040503050406030204" pitchFamily="18" charset="0"/>
                </a:endParaRPr>
              </a:p>
              <a:p>
                <a:r>
                  <a:rPr lang="en-US" altLang="zh-CN" sz="2000" b="0" dirty="0">
                    <a:latin typeface="+mj-ea"/>
                    <a:ea typeface="+mj-ea"/>
                  </a:rPr>
                  <a:t>1.</a:t>
                </a:r>
                <a:r>
                  <a:rPr lang="en-US" altLang="zh-CN" sz="2000" b="0" dirty="0">
                    <a:ea typeface="+mj-ea"/>
                  </a:rPr>
                  <a:t>Elimate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,replacing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 with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FF00FF"/>
                  </a:solidFill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ea typeface="+mj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zh-CN" altLang="en-US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2.Elimate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,replacing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3.Move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inwards using de Morgan’s rules and double-negation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FF00FF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4.Apply distributivity law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over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) and flatten: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ea typeface="+mj-ea"/>
                </a:endParaRPr>
              </a:p>
              <a:p>
                <a:endParaRPr lang="en-US" altLang="zh-CN" sz="2000" b="0" dirty="0"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1ABB2EC-D910-4AD9-BCC1-2A73D6FEE966}"/>
              </a:ext>
            </a:extLst>
          </p:cNvPr>
          <p:cNvSpPr txBox="1"/>
          <p:nvPr/>
        </p:nvSpPr>
        <p:spPr>
          <a:xfrm>
            <a:off x="457200" y="6046708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多项式时间复杂度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4E3355-91CF-47D2-9268-6546E836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400" b="0" dirty="0">
                    <a:ea typeface="+mj-ea"/>
                  </a:rPr>
                  <a:t>Proof by contradiction, i.e., show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𝐾𝐵</m:t>
                    </m:r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zh-CN" alt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400" b="0" dirty="0">
                    <a:ea typeface="+mj-ea"/>
                  </a:rPr>
                  <a:t>unsatisfiable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l="-296"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droppedImage.pdf">
            <a:extLst>
              <a:ext uri="{FF2B5EF4-FFF2-40B4-BE49-F238E27FC236}">
                <a16:creationId xmlns:a16="http://schemas.microsoft.com/office/drawing/2014/main" id="{DFB98578-9FE2-42F7-91F4-14D60AF00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0" r="710"/>
          <a:stretch/>
        </p:blipFill>
        <p:spPr>
          <a:xfrm>
            <a:off x="125505" y="1805411"/>
            <a:ext cx="8892990" cy="43204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E9508E-2117-4E5B-9254-DEDF955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⊬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当且仅当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KB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⊢∅</m:t>
                    </m:r>
                  </m:oMath>
                </a14:m>
                <a:endParaRPr lang="en-US" altLang="zh-CN" sz="2400" dirty="0"/>
              </a:p>
              <a:p>
                <a:pPr marL="0" indent="0" algn="ctr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zh-CN" altLang="en-US" sz="2400" dirty="0"/>
                  <a:t>仅使用归结法则获得新子句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AFFEC-939C-44A8-9238-AC937E0E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AFFEC-939C-44A8-9238-AC937E0E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BB1F7-4806-471A-8670-DCAE519E0F4D}"/>
                  </a:ext>
                </a:extLst>
              </p:cNvPr>
              <p:cNvSpPr txBox="1"/>
              <p:nvPr/>
            </p:nvSpPr>
            <p:spPr>
              <a:xfrm>
                <a:off x="179512" y="2315714"/>
                <a:ext cx="6616946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𝑲𝑩</m:t>
                      </m:r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sz="2000" b="1" i="1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=¬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BC67CC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BB1F7-4806-471A-8670-DCAE519E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15714"/>
                <a:ext cx="6616946" cy="552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3E0F9BE-24DD-4388-9B86-37D12B418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68960"/>
            <a:ext cx="9144000" cy="23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6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is sound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867328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</a:t>
                </a:r>
                <a:r>
                  <a:rPr lang="en-US" altLang="zh-CN" sz="2400" dirty="0"/>
                  <a:t>Resolution</a:t>
                </a:r>
                <a:r>
                  <a:rPr lang="zh-CN" altLang="en-US" sz="2400" dirty="0"/>
                  <a:t>规则是可靠的。即证明：</a:t>
                </a:r>
                <a:endParaRPr lang="en-US" altLang="zh-CN" sz="2400" dirty="0"/>
              </a:p>
              <a:p>
                <a:endParaRPr lang="en-US" altLang="zh-CN" sz="2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endParaRPr lang="en-US" altLang="zh-CN" sz="2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867328" cy="4790157"/>
              </a:xfrm>
              <a:blipFill>
                <a:blip r:embed="rId3"/>
                <a:stretch>
                  <a:fillRect l="-275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7BF980C-E096-4D3F-B548-F14917BE161C}"/>
              </a:ext>
            </a:extLst>
          </p:cNvPr>
          <p:cNvSpPr txBox="1"/>
          <p:nvPr/>
        </p:nvSpPr>
        <p:spPr>
          <a:xfrm>
            <a:off x="1187624" y="4031399"/>
            <a:ext cx="26241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Resolution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49CF57-EB20-45E8-AE23-1E334FB28E83}"/>
                  </a:ext>
                </a:extLst>
              </p:cNvPr>
              <p:cNvSpPr/>
              <p:nvPr/>
            </p:nvSpPr>
            <p:spPr>
              <a:xfrm>
                <a:off x="1238619" y="4621292"/>
                <a:ext cx="6666761" cy="695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                     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49CF57-EB20-45E8-AE23-1E334FB28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619" y="4621292"/>
                <a:ext cx="6666761" cy="695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9BB0D0-9283-43CC-8D84-BBBC726F2A99}"/>
                  </a:ext>
                </a:extLst>
              </p:cNvPr>
              <p:cNvSpPr/>
              <p:nvPr/>
            </p:nvSpPr>
            <p:spPr>
              <a:xfrm>
                <a:off x="971600" y="5580249"/>
                <a:ext cx="6552728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are complementary literals.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9BB0D0-9283-43CC-8D84-BBBC726F2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80249"/>
                <a:ext cx="6552728" cy="391646"/>
              </a:xfrm>
              <a:prstGeom prst="rect">
                <a:avLst/>
              </a:prstGeom>
              <a:blipFill>
                <a:blip r:embed="rId5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EAF7E86-9F5B-493B-9569-B1E3222A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8302</TotalTime>
  <Words>1977</Words>
  <Application>Microsoft Office PowerPoint</Application>
  <PresentationFormat>全屏显示(4:3)</PresentationFormat>
  <Paragraphs>288</Paragraphs>
  <Slides>43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人工智能</vt:lpstr>
      <vt:lpstr>PowerPoint 演示文稿</vt:lpstr>
      <vt:lpstr>Resolution 归结原理 </vt:lpstr>
      <vt:lpstr>Resolution （消解、归结）</vt:lpstr>
      <vt:lpstr>Conversion to CNF </vt:lpstr>
      <vt:lpstr>Resolution algorithm </vt:lpstr>
      <vt:lpstr>Resolution</vt:lpstr>
      <vt:lpstr>Resolution example </vt:lpstr>
      <vt:lpstr>Resolution is sound</vt:lpstr>
      <vt:lpstr>Resolution is complete </vt:lpstr>
      <vt:lpstr>Ground resolution theorem</vt:lpstr>
      <vt:lpstr>Process of Resolution: Search </vt:lpstr>
      <vt:lpstr>PowerPoint 演示文稿</vt:lpstr>
      <vt:lpstr>Horn and Definite Clauses</vt:lpstr>
      <vt:lpstr>Forward and backward chaining </vt:lpstr>
      <vt:lpstr>Forward chaining （前向推理）</vt:lpstr>
      <vt:lpstr>Forward chaining algorithm </vt:lpstr>
      <vt:lpstr>Forward chaining example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Backward chaining（后向推理）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Comparison</vt:lpstr>
      <vt:lpstr>Proof of soundness</vt:lpstr>
      <vt:lpstr>Proof of completeness </vt:lpstr>
      <vt:lpstr>Summary on Propositional Logic</vt:lpstr>
      <vt:lpstr>Pros and Cons of Propositional Logic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1066</cp:revision>
  <dcterms:created xsi:type="dcterms:W3CDTF">2011-11-22T05:18:04Z</dcterms:created>
  <dcterms:modified xsi:type="dcterms:W3CDTF">2021-11-02T07:10:08Z</dcterms:modified>
</cp:coreProperties>
</file>