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5"/>
  </p:notesMasterIdLst>
  <p:sldIdLst>
    <p:sldId id="567" r:id="rId3"/>
    <p:sldId id="256" r:id="rId4"/>
    <p:sldId id="568" r:id="rId5"/>
    <p:sldId id="459" r:id="rId6"/>
    <p:sldId id="516" r:id="rId7"/>
    <p:sldId id="454" r:id="rId8"/>
    <p:sldId id="517" r:id="rId9"/>
    <p:sldId id="521" r:id="rId10"/>
    <p:sldId id="522" r:id="rId11"/>
    <p:sldId id="523" r:id="rId12"/>
    <p:sldId id="526" r:id="rId13"/>
    <p:sldId id="524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537" r:id="rId23"/>
    <p:sldId id="53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88296" autoAdjust="0"/>
  </p:normalViewPr>
  <p:slideViewPr>
    <p:cSldViewPr>
      <p:cViewPr varScale="1">
        <p:scale>
          <a:sx n="84" d="100"/>
          <a:sy n="84" d="100"/>
        </p:scale>
        <p:origin x="12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15D66-8259-43FD-9F84-7A529DB80CC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1DDE2-96A2-4CD1-8E76-2FBB4B5C8E2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AB970-19E0-484A-9199-F3EED71B8298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AA8B7-3B97-4897-B91C-60FC8A01F7C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E4D22-0095-4B94-9ADB-9BABC672E825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8662-C30A-4556-94EB-7C55335AFD6E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CEAFB-F4E5-4596-9503-297DD79DB9A9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7C809-D504-4505-8B65-451635B6FF1B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EF07E-870C-4D08-AB45-96CA235FE07F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42EB3-3522-42D7-961E-07B4075682FF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0E9B4-BC1C-4F7E-A641-1A80B2076C53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454EF-5312-414F-92AC-8C8AEFFAA017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6AF645-B052-4C3B-856E-8DA8D1DB7B6E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3D809-83B0-4593-9A4D-2DCFCA29AF7C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2D737-E004-41C8-BB6C-22D227C19CC2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B9808-2968-4ED1-B22A-7D59D2F78CB4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B71DF-B053-476D-B2ED-514A607DA29C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9002F-5592-4C4C-AB84-B233B658015E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BDF2C9-B7DD-47AE-990F-986BC7395CD7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118550-CCC2-4EE5-AE19-50E67EABF0E8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9ECC20-714B-464F-9AF2-222FEA4518DD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ACB4E3-ABF7-458F-9A55-3BCDCAA1C0FD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17F02-53AA-479D-B428-C4E4F2792082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4121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332-EB99-4E47-9033-691231B50277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EEB1F-07CB-4178-AE68-53A92696E350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6A27-5733-4687-9C2F-B3D01214078E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52370-5049-477D-9BE6-CAB744C8791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0441D-CAAA-4592-B6C1-65D6A39FB790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575B-CD65-4A54-BA10-F2A80465D5BF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489D7031-BBD5-4EDE-8C24-3B9045B60A20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39EE25-3455-48D7-9D4A-89E770D7251B}" type="datetime1">
              <a:rPr lang="zh-CN" altLang="en-US" smtClean="0"/>
              <a:t>2021/10/27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D045-8B1F-4395-B55F-176FA4D3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Models for FOL: Lots!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Entailment in propositional logic can be computed by enumerating models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We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enumerate the FOL models for a given KB vocabulary: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each number of domain elements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1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For each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For each possible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relation on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For each constant symbol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       For each choice of referent for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 …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Computing entailment by enumerating FOL models is not easy!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96872C-56F7-458C-A751-2B1C8AB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Everyone at Berkeley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𝐵𝑒𝑟𝑘𝑒𝑙𝑒𝑦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conjunction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 r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……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1D02B8-21DD-433B-8034-F309B20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Means “Everyone is at Berkeley and everyone is smart”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A84C7-075D-43A6-9A2F-7FFC8AFB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Someone at Stanford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𝑆𝑡𝑎𝑛𝑓𝑜𝑟𝑑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some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disjunction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…..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0A0E40E-B39A-4804-BB9E-DB557DF0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Another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Is true if there is anyone who is not at Stanford!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r="-10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D73AAF-FD08-410F-B082-BFA49266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the same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why??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same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why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??)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not the same as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“There is a person who loves everyone in the world”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“Everyone in the world is loved by at least one person”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Quantifier duality: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expressed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using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the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other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/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𝐼𝑐𝑒𝐶𝑟𝑒𝑎𝑚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𝐼𝑐𝑒𝐶𝑟𝑒𝑎𝑚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80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𝐵𝑟𝑜𝑐𝑐𝑜𝑙𝑖</m:t>
                        </m:r>
                      </m:e>
                    </m:d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𝐵𝑟𝑜𝑐𝑐𝑜𝑙𝑖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9F5ED2-1B75-49FD-B863-94BC5C8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Brothers are siblings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“Sibling” is symmetric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One’s mother is one’s female parent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𝐹𝑒𝑚𝑎𝑙𝑒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 first cousin is a child of a parent’s sibling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𝐹𝑖𝑟𝑠𝑡𝑐𝑜𝑢𝑠𝑖𝑛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488249-A59D-43E0-B4EA-B682AE7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  <a:sym typeface="Lucida Bright"/>
              </a:rPr>
              <a:t>不到长城非好汉。</a:t>
            </a: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  <a:sym typeface="Lucida Bright"/>
              </a:rPr>
              <a:t>到了长城就是好汉。</a:t>
            </a:r>
            <a:endParaRPr lang="en-US" altLang="zh-CN" sz="2400" b="0" dirty="0"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理发师只给那些不给自己理发的人理发</a:t>
            </a: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0" dirty="0">
                <a:latin typeface="Arial" pitchFamily="34" charset="0"/>
                <a:ea typeface="黑体" pitchFamily="49" charset="-122"/>
              </a:rPr>
              <a:t>理发师悖论</a:t>
            </a: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1347-23BA-4C66-B7D9-5B2A0D54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Equality</a:t>
            </a:r>
            <a:r>
              <a:rPr lang="en-US" altLang="zh-C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under a given interpretation if and only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 to the same object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1=2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satisfiable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2=2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valid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definition of (full)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𝑆𝑖𝑏𝑙𝑖𝑛𝑔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𝑃𝑎𝑟𝑒𝑛𝑡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dirty="0"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⇔[¬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                  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A8220D-7A0B-40E7-BF3D-7C4EF89D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 to the </a:t>
            </a:r>
            <a:r>
              <a:rPr lang="en-US" altLang="zh-CN" sz="4000" dirty="0" err="1">
                <a:latin typeface="+mn-lt"/>
              </a:rPr>
              <a:t>wumpus</a:t>
            </a:r>
            <a:r>
              <a:rPr lang="en-US" altLang="zh-CN" sz="4000" dirty="0">
                <a:latin typeface="+mn-lt"/>
              </a:rPr>
              <a:t> world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adjacency: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sz="2200" b="0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Location predicator, x is at square s at time 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property for squares: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𝐴𝐺𝐸𝑁𝑇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𝑃𝐼𝑇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Rules of the Wumpus world can be defined.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𝐻𝑎𝑣𝑒𝐴𝑟𝑟𝑜𝑤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𝐻𝑎𝑣𝑒𝐴𝑟𝑟𝑜𝑤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𝐴𝑐𝑡𝑖𝑜𝑛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𝑠h𝑜𝑜𝑡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  <a:blipFill>
                <a:blip r:embed="rId3"/>
                <a:stretch>
                  <a:fillRect t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C50DDF-2BDF-4C5B-8C31-3572B95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3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3B27A3-CE8C-4032-9B27-60EFC46DA9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Short Summary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First-order logic: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Objects and relations are semantic primitives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Syntax: constants, functions, predicates, equality, quantifiers</a:t>
            </a:r>
          </a:p>
          <a:p>
            <a:pPr lvl="2">
              <a:spcBef>
                <a:spcPts val="6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Increased expressive power: sufficient to define Wumpus world</a:t>
            </a: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4C35DE-9473-4AA0-A78A-176C22FF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研究形式逻辑的目的是什么？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dirty="0"/>
              <a:t>将一组知识形式化为符号</a:t>
            </a:r>
            <a:endParaRPr lang="en-US" altLang="zh-CN" dirty="0"/>
          </a:p>
          <a:p>
            <a:r>
              <a:rPr lang="zh-CN" altLang="en-US" dirty="0"/>
              <a:t>知识推理</a:t>
            </a:r>
            <a:endParaRPr lang="en-US" altLang="zh-CN" dirty="0"/>
          </a:p>
          <a:p>
            <a:pPr lvl="1"/>
            <a:r>
              <a:rPr lang="zh-CN" altLang="en-US" dirty="0"/>
              <a:t>通过形式推演，自动推出结论</a:t>
            </a:r>
            <a:endParaRPr lang="en-US" altLang="zh-CN" dirty="0"/>
          </a:p>
          <a:p>
            <a:pPr lvl="2"/>
            <a:r>
              <a:rPr lang="zh-CN" altLang="en-US" dirty="0"/>
              <a:t>可靠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完备</a:t>
            </a:r>
            <a:endParaRPr lang="en-US" altLang="zh-CN" sz="16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C77C5E-CDAA-448C-A638-F2C10B4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5AD11-4833-46FB-83C6-F955566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3" y="3098113"/>
            <a:ext cx="8641016" cy="2275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C19E3-EB78-4258-ADA2-80637934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8" y="1628800"/>
            <a:ext cx="8586323" cy="133443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31D525-B70F-440C-9BA0-5E5ACA0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5BA3D-D28F-49F0-A176-6B8652BD1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First-order Logic: 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syntax and semantics 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F19D-E78A-4F41-A4B4-0C056C1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First-order logic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000" b="0" dirty="0">
                <a:ea typeface="+mj-ea"/>
              </a:rPr>
              <a:t>Whereas propositional logic assumes world contains </a:t>
            </a:r>
            <a:r>
              <a:rPr lang="en-US" altLang="zh-CN" sz="2000" b="0" dirty="0">
                <a:solidFill>
                  <a:srgbClr val="C00000"/>
                </a:solidFill>
                <a:ea typeface="+mj-ea"/>
              </a:rPr>
              <a:t>facts</a:t>
            </a:r>
            <a:r>
              <a:rPr lang="en-US" altLang="zh-CN" sz="2000" b="0" dirty="0">
                <a:ea typeface="+mj-ea"/>
              </a:rPr>
              <a:t>, first-order logic(like natural language) assumes the world contains</a:t>
            </a:r>
          </a:p>
          <a:p>
            <a:pPr marL="0" indent="0">
              <a:buNone/>
            </a:pPr>
            <a:r>
              <a:rPr lang="en-US" altLang="zh-CN" sz="2000" b="0" dirty="0">
                <a:latin typeface="+mj-ea"/>
                <a:ea typeface="+mj-ea"/>
              </a:rPr>
              <a:t>  </a:t>
            </a:r>
            <a:endParaRPr lang="en-US" altLang="zh-CN" sz="2000" b="0" dirty="0">
              <a:ea typeface="+mj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Objects: </a:t>
            </a:r>
            <a:r>
              <a:rPr lang="en-US" altLang="zh-CN" sz="2000" b="0" dirty="0">
                <a:ea typeface="+mj-ea"/>
              </a:rPr>
              <a:t>people, house, numbers, theories, Ronald McDonald, colors, baseball games, wars, centuries…..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Relations: </a:t>
            </a:r>
            <a:r>
              <a:rPr lang="en-US" altLang="zh-CN" sz="2000" b="0" dirty="0">
                <a:ea typeface="+mj-ea"/>
              </a:rPr>
              <a:t>red, round, bogus, prime, multistoried…,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brother of, bigger than, inside, part of, has color, occurred  after,  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owns, comes between,…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Functions: </a:t>
            </a:r>
            <a:r>
              <a:rPr lang="en-US" altLang="zh-CN" sz="2000" b="0" dirty="0">
                <a:ea typeface="+mj-ea"/>
              </a:rPr>
              <a:t>father of, best friend, third inning of, one more than, end of…</a:t>
            </a:r>
          </a:p>
          <a:p>
            <a:endParaRPr lang="en-US" altLang="zh-CN" sz="2000" b="0" dirty="0">
              <a:ea typeface="+mj-ea"/>
            </a:endParaRPr>
          </a:p>
          <a:p>
            <a:pPr lvl="1"/>
            <a:endParaRPr lang="en-US" altLang="zh-CN" sz="2000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D8FC-A0F3-483D-AACC-FC7BD9A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Syntax of FOL: Basic 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/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Constants    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KingJohn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 2, UCB,…</a:t>
                </a:r>
              </a:p>
              <a:p>
                <a:r>
                  <a:rPr lang="en-US" altLang="zh-CN" sz="3200" b="1" dirty="0"/>
                  <a:t>Predicates    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Brother, &gt;,…</a:t>
                </a:r>
              </a:p>
              <a:p>
                <a:r>
                  <a:rPr lang="en-US" altLang="zh-CN" sz="3200" b="1" dirty="0"/>
                  <a:t>Functions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Sqrt,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LeftLegOf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,…</a:t>
                </a:r>
              </a:p>
              <a:p>
                <a:r>
                  <a:rPr lang="en-US" altLang="zh-CN" sz="3200" b="1" dirty="0"/>
                  <a:t>Variables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      x, y, a, b,…</a:t>
                </a:r>
              </a:p>
              <a:p>
                <a:r>
                  <a:rPr lang="en-US" altLang="zh-CN" sz="3200" b="1" dirty="0"/>
                  <a:t>Connectives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∨  ¬  ⇒  ⇔</m:t>
                    </m:r>
                  </m:oMath>
                </a14:m>
                <a:endParaRPr lang="en-US" altLang="zh-CN" sz="3200" b="1" dirty="0"/>
              </a:p>
              <a:p>
                <a:r>
                  <a:rPr lang="en-US" altLang="zh-CN" sz="3200" b="1" dirty="0"/>
                  <a:t>Equality    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=</a:t>
                </a:r>
                <a:endParaRPr lang="en-US" altLang="zh-CN" sz="3200" b="1" dirty="0"/>
              </a:p>
              <a:p>
                <a:r>
                  <a:rPr lang="en-US" altLang="zh-CN" sz="3200" b="1" dirty="0"/>
                  <a:t>Quantifiers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 ∃</m:t>
                    </m:r>
                  </m:oMath>
                </a14:m>
                <a:endParaRPr lang="en-US" altLang="zh-CN" sz="32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blipFill>
                <a:blip r:embed="rId3"/>
                <a:stretch>
                  <a:fillRect l="-2182" t="-2238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DED5D-6377-4566-A373-8997F73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Atomic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                               or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Term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                           or 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constant </a:t>
                </a:r>
                <a:r>
                  <a:rPr lang="en-US" altLang="zh-CN" sz="2000" dirty="0"/>
                  <a:t>or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variable</a:t>
                </a:r>
              </a:p>
              <a:p>
                <a:endParaRPr lang="en-US" altLang="zh-CN" sz="2000" i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E.g.,</a:t>
                </a:r>
                <a:r>
                  <a:rPr lang="en-US" altLang="zh-CN" sz="2000" dirty="0">
                    <a:solidFill>
                      <a:srgbClr val="CC00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𝐾𝑖𝑛𝑔𝐽𝑜h𝑛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𝑅𝑖𝑐h𝑎𝑟𝑑𝑇h𝑒𝐿𝑖𝑜𝑛h𝑒𝑎𝑟𝑡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rgbClr val="CC00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𝑅𝑖𝑐h𝑎𝑟𝑑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𝐾𝑖𝑛𝑔𝐽𝑜h𝑛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blipFill>
                <a:blip r:embed="rId3"/>
                <a:stretch>
                  <a:fillRect l="-795" t="-939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D23-4874-4B3C-BC6A-1E4A279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Complex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/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Complex sentences are made from atomic sentences using connectives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b="1" dirty="0"/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𝑜h𝑛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 err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&gt;(1,2)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∨≤(1,2)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∧¬&gt;(1,2)</m:t>
                    </m:r>
                  </m:oMath>
                </a14:m>
                <a:endParaRPr lang="zh-CN" altLang="en-US" sz="20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blipFill>
                <a:blip r:embed="rId3"/>
                <a:stretch>
                  <a:fillRect l="-741" t="-1676" b="-2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53856FB-37A3-4A2E-B92F-DFF1C56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Truth in first-order logic 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Sentences are true with respect to a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model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an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interpretation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Model contains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1 objects(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domain elements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 and relations among them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Interpretation specifies referents for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constant symbols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</m:t>
                    </m:r>
                  </m:oMath>
                </a14:m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predicate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relations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function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function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 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the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in the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relation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0B2E0A-CFB6-495E-9358-89F157B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FD816-F1E8-4D0F-834A-FC4A86558083}"/>
              </a:ext>
            </a:extLst>
          </p:cNvPr>
          <p:cNvSpPr txBox="1"/>
          <p:nvPr/>
        </p:nvSpPr>
        <p:spPr>
          <a:xfrm>
            <a:off x="3624860" y="22772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指示物</a:t>
            </a:r>
          </a:p>
        </p:txBody>
      </p:sp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Models for FOL: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Consider the interpretation in which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Under this interpretation,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true just in case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are in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 the model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  <a:blipFill>
                <a:blip r:embed="rId3"/>
                <a:stretch>
                  <a:fillRect t="-1224" r="-970" b="-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C3ED174D-8AF0-4D03-B617-190EC407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21" y="784125"/>
            <a:ext cx="3816424" cy="2922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3B943B-92C2-4273-9D6F-1AA0E21D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</TotalTime>
  <Words>1345</Words>
  <Application>Microsoft Office PowerPoint</Application>
  <PresentationFormat>全屏显示(4:3)</PresentationFormat>
  <Paragraphs>209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PowerPoint 演示文稿</vt:lpstr>
      <vt:lpstr>First-order logic </vt:lpstr>
      <vt:lpstr>Syntax of FOL: Basic elements </vt:lpstr>
      <vt:lpstr>Atomic sentences </vt:lpstr>
      <vt:lpstr>Complex sentences </vt:lpstr>
      <vt:lpstr>Truth in first-order logic </vt:lpstr>
      <vt:lpstr>Models for FOL: Example </vt:lpstr>
      <vt:lpstr>Models for FOL: Lots! </vt:lpstr>
      <vt:lpstr>Universal quantification </vt:lpstr>
      <vt:lpstr>A common mistake to avoid </vt:lpstr>
      <vt:lpstr>Existential quantification </vt:lpstr>
      <vt:lpstr>Another common mistake to avoid </vt:lpstr>
      <vt:lpstr>Properties of quantifiers </vt:lpstr>
      <vt:lpstr>Fun with sentences </vt:lpstr>
      <vt:lpstr>Fun with sentences </vt:lpstr>
      <vt:lpstr>Equality </vt:lpstr>
      <vt:lpstr>Back to the wumpus world again</vt:lpstr>
      <vt:lpstr>Short Summary</vt:lpstr>
      <vt:lpstr>研究形式逻辑的目的是什么？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1059</cp:revision>
  <dcterms:created xsi:type="dcterms:W3CDTF">2011-11-22T05:18:04Z</dcterms:created>
  <dcterms:modified xsi:type="dcterms:W3CDTF">2021-10-27T02:01:52Z</dcterms:modified>
</cp:coreProperties>
</file>