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451" r:id="rId3"/>
    <p:sldId id="450" r:id="rId4"/>
    <p:sldId id="396" r:id="rId5"/>
    <p:sldId id="397" r:id="rId6"/>
    <p:sldId id="398" r:id="rId7"/>
    <p:sldId id="412" r:id="rId8"/>
    <p:sldId id="413" r:id="rId9"/>
    <p:sldId id="414" r:id="rId10"/>
    <p:sldId id="408" r:id="rId11"/>
    <p:sldId id="417" r:id="rId12"/>
    <p:sldId id="418" r:id="rId13"/>
    <p:sldId id="419" r:id="rId14"/>
    <p:sldId id="420" r:id="rId15"/>
    <p:sldId id="436" r:id="rId16"/>
    <p:sldId id="437" r:id="rId17"/>
    <p:sldId id="438" r:id="rId18"/>
    <p:sldId id="410" r:id="rId19"/>
    <p:sldId id="421" r:id="rId20"/>
    <p:sldId id="439" r:id="rId21"/>
    <p:sldId id="440" r:id="rId22"/>
    <p:sldId id="441" r:id="rId23"/>
    <p:sldId id="442" r:id="rId24"/>
    <p:sldId id="422" r:id="rId25"/>
    <p:sldId id="423" r:id="rId26"/>
    <p:sldId id="424" r:id="rId27"/>
    <p:sldId id="425" r:id="rId28"/>
    <p:sldId id="426" r:id="rId29"/>
    <p:sldId id="427" r:id="rId30"/>
    <p:sldId id="428" r:id="rId31"/>
    <p:sldId id="443" r:id="rId32"/>
    <p:sldId id="432" r:id="rId33"/>
    <p:sldId id="435" r:id="rId34"/>
    <p:sldId id="409" r:id="rId35"/>
    <p:sldId id="444" r:id="rId36"/>
    <p:sldId id="445" r:id="rId37"/>
    <p:sldId id="399" r:id="rId38"/>
    <p:sldId id="400" r:id="rId39"/>
    <p:sldId id="401" r:id="rId40"/>
    <p:sldId id="404" r:id="rId41"/>
    <p:sldId id="402" r:id="rId42"/>
    <p:sldId id="405" r:id="rId43"/>
    <p:sldId id="406" r:id="rId44"/>
    <p:sldId id="449" r:id="rId45"/>
    <p:sldId id="446" r:id="rId46"/>
    <p:sldId id="447" r:id="rId47"/>
    <p:sldId id="448" r:id="rId48"/>
    <p:sldId id="433" r:id="rId49"/>
    <p:sldId id="40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1" autoAdjust="0"/>
    <p:restoredTop sz="88296" autoAdjust="0"/>
  </p:normalViewPr>
  <p:slideViewPr>
    <p:cSldViewPr>
      <p:cViewPr varScale="1">
        <p:scale>
          <a:sx n="99" d="100"/>
          <a:sy n="99" d="100"/>
        </p:scale>
        <p:origin x="18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A9BDD-BE82-48A3-964D-AD1914B8849E}" type="datetimeFigureOut">
              <a:rPr lang="zh-CN" altLang="en-US" smtClean="0"/>
              <a:pPr/>
              <a:t>2021/11/9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FEC8F-95E8-41C8-8873-451908F71694}" type="slidenum">
              <a:rPr lang="zh-CN" altLang="en-US" smtClean="0"/>
              <a:pPr/>
              <a:t>‹#›</a:t>
            </a:fld>
            <a:endParaRPr lang="zh-CN" altLang="en-US"/>
          </a:p>
        </p:txBody>
      </p:sp>
    </p:spTree>
    <p:extLst>
      <p:ext uri="{BB962C8B-B14F-4D97-AF65-F5344CB8AC3E}">
        <p14:creationId xmlns:p14="http://schemas.microsoft.com/office/powerpoint/2010/main" val="349786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a:t>
            </a:fld>
            <a:endParaRPr lang="zh-CN" altLang="en-US"/>
          </a:p>
        </p:txBody>
      </p:sp>
    </p:spTree>
    <p:extLst>
      <p:ext uri="{BB962C8B-B14F-4D97-AF65-F5344CB8AC3E}">
        <p14:creationId xmlns:p14="http://schemas.microsoft.com/office/powerpoint/2010/main" val="2992764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11</a:t>
            </a:fld>
            <a:endParaRPr lang="zh-CN" altLang="en-US"/>
          </a:p>
        </p:txBody>
      </p:sp>
    </p:spTree>
    <p:extLst>
      <p:ext uri="{BB962C8B-B14F-4D97-AF65-F5344CB8AC3E}">
        <p14:creationId xmlns:p14="http://schemas.microsoft.com/office/powerpoint/2010/main" val="3131216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12</a:t>
            </a:fld>
            <a:endParaRPr lang="zh-CN" altLang="en-US"/>
          </a:p>
        </p:txBody>
      </p:sp>
    </p:spTree>
    <p:extLst>
      <p:ext uri="{BB962C8B-B14F-4D97-AF65-F5344CB8AC3E}">
        <p14:creationId xmlns:p14="http://schemas.microsoft.com/office/powerpoint/2010/main" val="623444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13</a:t>
            </a:fld>
            <a:endParaRPr lang="zh-CN" altLang="en-US"/>
          </a:p>
        </p:txBody>
      </p:sp>
    </p:spTree>
    <p:extLst>
      <p:ext uri="{BB962C8B-B14F-4D97-AF65-F5344CB8AC3E}">
        <p14:creationId xmlns:p14="http://schemas.microsoft.com/office/powerpoint/2010/main" val="3979602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14</a:t>
            </a:fld>
            <a:endParaRPr lang="zh-CN" altLang="en-US"/>
          </a:p>
        </p:txBody>
      </p:sp>
    </p:spTree>
    <p:extLst>
      <p:ext uri="{BB962C8B-B14F-4D97-AF65-F5344CB8AC3E}">
        <p14:creationId xmlns:p14="http://schemas.microsoft.com/office/powerpoint/2010/main" val="2848833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15</a:t>
            </a:fld>
            <a:endParaRPr lang="zh-CN" altLang="en-US"/>
          </a:p>
        </p:txBody>
      </p:sp>
    </p:spTree>
    <p:extLst>
      <p:ext uri="{BB962C8B-B14F-4D97-AF65-F5344CB8AC3E}">
        <p14:creationId xmlns:p14="http://schemas.microsoft.com/office/powerpoint/2010/main" val="1689077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16</a:t>
            </a:fld>
            <a:endParaRPr lang="zh-CN" altLang="en-US"/>
          </a:p>
        </p:txBody>
      </p:sp>
    </p:spTree>
    <p:extLst>
      <p:ext uri="{BB962C8B-B14F-4D97-AF65-F5344CB8AC3E}">
        <p14:creationId xmlns:p14="http://schemas.microsoft.com/office/powerpoint/2010/main" val="117632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17</a:t>
            </a:fld>
            <a:endParaRPr lang="zh-CN" altLang="en-US"/>
          </a:p>
        </p:txBody>
      </p:sp>
    </p:spTree>
    <p:extLst>
      <p:ext uri="{BB962C8B-B14F-4D97-AF65-F5344CB8AC3E}">
        <p14:creationId xmlns:p14="http://schemas.microsoft.com/office/powerpoint/2010/main" val="2885320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18</a:t>
            </a:fld>
            <a:endParaRPr lang="zh-CN" altLang="en-US"/>
          </a:p>
        </p:txBody>
      </p:sp>
    </p:spTree>
    <p:extLst>
      <p:ext uri="{BB962C8B-B14F-4D97-AF65-F5344CB8AC3E}">
        <p14:creationId xmlns:p14="http://schemas.microsoft.com/office/powerpoint/2010/main" val="837543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19</a:t>
            </a:fld>
            <a:endParaRPr lang="zh-CN" altLang="en-US"/>
          </a:p>
        </p:txBody>
      </p:sp>
    </p:spTree>
    <p:extLst>
      <p:ext uri="{BB962C8B-B14F-4D97-AF65-F5344CB8AC3E}">
        <p14:creationId xmlns:p14="http://schemas.microsoft.com/office/powerpoint/2010/main" val="2665903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20</a:t>
            </a:fld>
            <a:endParaRPr lang="zh-CN" altLang="en-US"/>
          </a:p>
        </p:txBody>
      </p:sp>
    </p:spTree>
    <p:extLst>
      <p:ext uri="{BB962C8B-B14F-4D97-AF65-F5344CB8AC3E}">
        <p14:creationId xmlns:p14="http://schemas.microsoft.com/office/powerpoint/2010/main" val="40868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DDB4F65-6DAF-441D-8572-96A25FE2468C}" type="slidenum">
              <a:rPr lang="zh-CN" altLang="en-US" smtClean="0"/>
              <a:t>3</a:t>
            </a:fld>
            <a:endParaRPr lang="zh-CN" altLang="en-US"/>
          </a:p>
        </p:txBody>
      </p:sp>
    </p:spTree>
    <p:extLst>
      <p:ext uri="{BB962C8B-B14F-4D97-AF65-F5344CB8AC3E}">
        <p14:creationId xmlns:p14="http://schemas.microsoft.com/office/powerpoint/2010/main" val="2300590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21</a:t>
            </a:fld>
            <a:endParaRPr lang="zh-CN" altLang="en-US"/>
          </a:p>
        </p:txBody>
      </p:sp>
    </p:spTree>
    <p:extLst>
      <p:ext uri="{BB962C8B-B14F-4D97-AF65-F5344CB8AC3E}">
        <p14:creationId xmlns:p14="http://schemas.microsoft.com/office/powerpoint/2010/main" val="4016201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22</a:t>
            </a:fld>
            <a:endParaRPr lang="zh-CN" altLang="en-US"/>
          </a:p>
        </p:txBody>
      </p:sp>
    </p:spTree>
    <p:extLst>
      <p:ext uri="{BB962C8B-B14F-4D97-AF65-F5344CB8AC3E}">
        <p14:creationId xmlns:p14="http://schemas.microsoft.com/office/powerpoint/2010/main" val="1770260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23</a:t>
            </a:fld>
            <a:endParaRPr lang="zh-CN" altLang="en-US"/>
          </a:p>
        </p:txBody>
      </p:sp>
    </p:spTree>
    <p:extLst>
      <p:ext uri="{BB962C8B-B14F-4D97-AF65-F5344CB8AC3E}">
        <p14:creationId xmlns:p14="http://schemas.microsoft.com/office/powerpoint/2010/main" val="767661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24</a:t>
            </a:fld>
            <a:endParaRPr lang="zh-CN" altLang="en-US"/>
          </a:p>
        </p:txBody>
      </p:sp>
    </p:spTree>
    <p:extLst>
      <p:ext uri="{BB962C8B-B14F-4D97-AF65-F5344CB8AC3E}">
        <p14:creationId xmlns:p14="http://schemas.microsoft.com/office/powerpoint/2010/main" val="1898372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25</a:t>
            </a:fld>
            <a:endParaRPr lang="zh-CN" altLang="en-US"/>
          </a:p>
        </p:txBody>
      </p:sp>
    </p:spTree>
    <p:extLst>
      <p:ext uri="{BB962C8B-B14F-4D97-AF65-F5344CB8AC3E}">
        <p14:creationId xmlns:p14="http://schemas.microsoft.com/office/powerpoint/2010/main" val="723503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26</a:t>
            </a:fld>
            <a:endParaRPr lang="zh-CN" altLang="en-US"/>
          </a:p>
        </p:txBody>
      </p:sp>
    </p:spTree>
    <p:extLst>
      <p:ext uri="{BB962C8B-B14F-4D97-AF65-F5344CB8AC3E}">
        <p14:creationId xmlns:p14="http://schemas.microsoft.com/office/powerpoint/2010/main" val="8198877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27</a:t>
            </a:fld>
            <a:endParaRPr lang="zh-CN" altLang="en-US"/>
          </a:p>
        </p:txBody>
      </p:sp>
    </p:spTree>
    <p:extLst>
      <p:ext uri="{BB962C8B-B14F-4D97-AF65-F5344CB8AC3E}">
        <p14:creationId xmlns:p14="http://schemas.microsoft.com/office/powerpoint/2010/main" val="1375852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28</a:t>
            </a:fld>
            <a:endParaRPr lang="zh-CN" altLang="en-US"/>
          </a:p>
        </p:txBody>
      </p:sp>
    </p:spTree>
    <p:extLst>
      <p:ext uri="{BB962C8B-B14F-4D97-AF65-F5344CB8AC3E}">
        <p14:creationId xmlns:p14="http://schemas.microsoft.com/office/powerpoint/2010/main" val="362168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29</a:t>
            </a:fld>
            <a:endParaRPr lang="zh-CN" altLang="en-US"/>
          </a:p>
        </p:txBody>
      </p:sp>
    </p:spTree>
    <p:extLst>
      <p:ext uri="{BB962C8B-B14F-4D97-AF65-F5344CB8AC3E}">
        <p14:creationId xmlns:p14="http://schemas.microsoft.com/office/powerpoint/2010/main" val="1304185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30</a:t>
            </a:fld>
            <a:endParaRPr lang="zh-CN" altLang="en-US"/>
          </a:p>
        </p:txBody>
      </p:sp>
    </p:spTree>
    <p:extLst>
      <p:ext uri="{BB962C8B-B14F-4D97-AF65-F5344CB8AC3E}">
        <p14:creationId xmlns:p14="http://schemas.microsoft.com/office/powerpoint/2010/main" val="185958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DDB4F65-6DAF-441D-8572-96A25FE2468C}" type="slidenum">
              <a:rPr lang="zh-CN" altLang="en-US" smtClean="0"/>
              <a:t>4</a:t>
            </a:fld>
            <a:endParaRPr lang="zh-CN" altLang="en-US"/>
          </a:p>
        </p:txBody>
      </p:sp>
    </p:spTree>
    <p:extLst>
      <p:ext uri="{BB962C8B-B14F-4D97-AF65-F5344CB8AC3E}">
        <p14:creationId xmlns:p14="http://schemas.microsoft.com/office/powerpoint/2010/main" val="23005907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31</a:t>
            </a:fld>
            <a:endParaRPr lang="zh-CN" altLang="en-US"/>
          </a:p>
        </p:txBody>
      </p:sp>
    </p:spTree>
    <p:extLst>
      <p:ext uri="{BB962C8B-B14F-4D97-AF65-F5344CB8AC3E}">
        <p14:creationId xmlns:p14="http://schemas.microsoft.com/office/powerpoint/2010/main" val="1382711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32</a:t>
            </a:fld>
            <a:endParaRPr lang="zh-CN" altLang="en-US"/>
          </a:p>
        </p:txBody>
      </p:sp>
    </p:spTree>
    <p:extLst>
      <p:ext uri="{BB962C8B-B14F-4D97-AF65-F5344CB8AC3E}">
        <p14:creationId xmlns:p14="http://schemas.microsoft.com/office/powerpoint/2010/main" val="30186794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33</a:t>
            </a:fld>
            <a:endParaRPr lang="zh-CN" altLang="en-US"/>
          </a:p>
        </p:txBody>
      </p:sp>
    </p:spTree>
    <p:extLst>
      <p:ext uri="{BB962C8B-B14F-4D97-AF65-F5344CB8AC3E}">
        <p14:creationId xmlns:p14="http://schemas.microsoft.com/office/powerpoint/2010/main" val="28280290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34</a:t>
            </a:fld>
            <a:endParaRPr lang="zh-CN" altLang="en-US"/>
          </a:p>
        </p:txBody>
      </p:sp>
    </p:spTree>
    <p:extLst>
      <p:ext uri="{BB962C8B-B14F-4D97-AF65-F5344CB8AC3E}">
        <p14:creationId xmlns:p14="http://schemas.microsoft.com/office/powerpoint/2010/main" val="2134735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35</a:t>
            </a:fld>
            <a:endParaRPr lang="zh-CN" altLang="en-US"/>
          </a:p>
        </p:txBody>
      </p:sp>
    </p:spTree>
    <p:extLst>
      <p:ext uri="{BB962C8B-B14F-4D97-AF65-F5344CB8AC3E}">
        <p14:creationId xmlns:p14="http://schemas.microsoft.com/office/powerpoint/2010/main" val="868764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36</a:t>
            </a:fld>
            <a:endParaRPr lang="zh-CN" altLang="en-US"/>
          </a:p>
        </p:txBody>
      </p:sp>
    </p:spTree>
    <p:extLst>
      <p:ext uri="{BB962C8B-B14F-4D97-AF65-F5344CB8AC3E}">
        <p14:creationId xmlns:p14="http://schemas.microsoft.com/office/powerpoint/2010/main" val="2429464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37</a:t>
            </a:fld>
            <a:endParaRPr lang="zh-CN" altLang="en-US"/>
          </a:p>
        </p:txBody>
      </p:sp>
    </p:spTree>
    <p:extLst>
      <p:ext uri="{BB962C8B-B14F-4D97-AF65-F5344CB8AC3E}">
        <p14:creationId xmlns:p14="http://schemas.microsoft.com/office/powerpoint/2010/main" val="2545969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DDB4F65-6DAF-441D-8572-96A25FE2468C}" type="slidenum">
              <a:rPr lang="zh-CN" altLang="en-US" smtClean="0"/>
              <a:t>38</a:t>
            </a:fld>
            <a:endParaRPr lang="zh-CN" altLang="en-US"/>
          </a:p>
        </p:txBody>
      </p:sp>
    </p:spTree>
    <p:extLst>
      <p:ext uri="{BB962C8B-B14F-4D97-AF65-F5344CB8AC3E}">
        <p14:creationId xmlns:p14="http://schemas.microsoft.com/office/powerpoint/2010/main" val="16494059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DDB4F65-6DAF-441D-8572-96A25FE2468C}" type="slidenum">
              <a:rPr lang="zh-CN" altLang="en-US" smtClean="0"/>
              <a:t>39</a:t>
            </a:fld>
            <a:endParaRPr lang="zh-CN" altLang="en-US"/>
          </a:p>
        </p:txBody>
      </p:sp>
    </p:spTree>
    <p:extLst>
      <p:ext uri="{BB962C8B-B14F-4D97-AF65-F5344CB8AC3E}">
        <p14:creationId xmlns:p14="http://schemas.microsoft.com/office/powerpoint/2010/main" val="3681056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40</a:t>
            </a:fld>
            <a:endParaRPr lang="zh-CN" altLang="en-US"/>
          </a:p>
        </p:txBody>
      </p:sp>
    </p:spTree>
    <p:extLst>
      <p:ext uri="{BB962C8B-B14F-4D97-AF65-F5344CB8AC3E}">
        <p14:creationId xmlns:p14="http://schemas.microsoft.com/office/powerpoint/2010/main" val="223093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5</a:t>
            </a:fld>
            <a:endParaRPr lang="zh-CN" altLang="en-US"/>
          </a:p>
        </p:txBody>
      </p:sp>
    </p:spTree>
    <p:extLst>
      <p:ext uri="{BB962C8B-B14F-4D97-AF65-F5344CB8AC3E}">
        <p14:creationId xmlns:p14="http://schemas.microsoft.com/office/powerpoint/2010/main" val="3097029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41</a:t>
            </a:fld>
            <a:endParaRPr lang="zh-CN" altLang="en-US"/>
          </a:p>
        </p:txBody>
      </p:sp>
    </p:spTree>
    <p:extLst>
      <p:ext uri="{BB962C8B-B14F-4D97-AF65-F5344CB8AC3E}">
        <p14:creationId xmlns:p14="http://schemas.microsoft.com/office/powerpoint/2010/main" val="1097227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42</a:t>
            </a:fld>
            <a:endParaRPr lang="zh-CN" altLang="en-US"/>
          </a:p>
        </p:txBody>
      </p:sp>
    </p:spTree>
    <p:extLst>
      <p:ext uri="{BB962C8B-B14F-4D97-AF65-F5344CB8AC3E}">
        <p14:creationId xmlns:p14="http://schemas.microsoft.com/office/powerpoint/2010/main" val="1573387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43</a:t>
            </a:fld>
            <a:endParaRPr lang="zh-CN" altLang="en-US"/>
          </a:p>
        </p:txBody>
      </p:sp>
    </p:spTree>
    <p:extLst>
      <p:ext uri="{BB962C8B-B14F-4D97-AF65-F5344CB8AC3E}">
        <p14:creationId xmlns:p14="http://schemas.microsoft.com/office/powerpoint/2010/main" val="8241512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44</a:t>
            </a:fld>
            <a:endParaRPr lang="zh-CN" altLang="en-US"/>
          </a:p>
        </p:txBody>
      </p:sp>
    </p:spTree>
    <p:extLst>
      <p:ext uri="{BB962C8B-B14F-4D97-AF65-F5344CB8AC3E}">
        <p14:creationId xmlns:p14="http://schemas.microsoft.com/office/powerpoint/2010/main" val="188099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45</a:t>
            </a:fld>
            <a:endParaRPr lang="zh-CN" altLang="en-US"/>
          </a:p>
        </p:txBody>
      </p:sp>
    </p:spTree>
    <p:extLst>
      <p:ext uri="{BB962C8B-B14F-4D97-AF65-F5344CB8AC3E}">
        <p14:creationId xmlns:p14="http://schemas.microsoft.com/office/powerpoint/2010/main" val="514965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46</a:t>
            </a:fld>
            <a:endParaRPr lang="zh-CN" altLang="en-US"/>
          </a:p>
        </p:txBody>
      </p:sp>
    </p:spTree>
    <p:extLst>
      <p:ext uri="{BB962C8B-B14F-4D97-AF65-F5344CB8AC3E}">
        <p14:creationId xmlns:p14="http://schemas.microsoft.com/office/powerpoint/2010/main" val="4277285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47</a:t>
            </a:fld>
            <a:endParaRPr lang="zh-CN" altLang="en-US"/>
          </a:p>
        </p:txBody>
      </p:sp>
    </p:spTree>
    <p:extLst>
      <p:ext uri="{BB962C8B-B14F-4D97-AF65-F5344CB8AC3E}">
        <p14:creationId xmlns:p14="http://schemas.microsoft.com/office/powerpoint/2010/main" val="14734069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48</a:t>
            </a:fld>
            <a:endParaRPr lang="zh-CN" altLang="en-US"/>
          </a:p>
        </p:txBody>
      </p:sp>
    </p:spTree>
    <p:extLst>
      <p:ext uri="{BB962C8B-B14F-4D97-AF65-F5344CB8AC3E}">
        <p14:creationId xmlns:p14="http://schemas.microsoft.com/office/powerpoint/2010/main" val="464286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49</a:t>
            </a:fld>
            <a:endParaRPr lang="zh-CN" altLang="en-US"/>
          </a:p>
        </p:txBody>
      </p:sp>
    </p:spTree>
    <p:extLst>
      <p:ext uri="{BB962C8B-B14F-4D97-AF65-F5344CB8AC3E}">
        <p14:creationId xmlns:p14="http://schemas.microsoft.com/office/powerpoint/2010/main" val="28181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6</a:t>
            </a:fld>
            <a:endParaRPr lang="zh-CN" altLang="en-US"/>
          </a:p>
        </p:txBody>
      </p:sp>
    </p:spTree>
    <p:extLst>
      <p:ext uri="{BB962C8B-B14F-4D97-AF65-F5344CB8AC3E}">
        <p14:creationId xmlns:p14="http://schemas.microsoft.com/office/powerpoint/2010/main" val="313178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7</a:t>
            </a:fld>
            <a:endParaRPr lang="zh-CN" altLang="en-US"/>
          </a:p>
        </p:txBody>
      </p:sp>
    </p:spTree>
    <p:extLst>
      <p:ext uri="{BB962C8B-B14F-4D97-AF65-F5344CB8AC3E}">
        <p14:creationId xmlns:p14="http://schemas.microsoft.com/office/powerpoint/2010/main" val="296116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8</a:t>
            </a:fld>
            <a:endParaRPr lang="zh-CN" altLang="en-US"/>
          </a:p>
        </p:txBody>
      </p:sp>
    </p:spTree>
    <p:extLst>
      <p:ext uri="{BB962C8B-B14F-4D97-AF65-F5344CB8AC3E}">
        <p14:creationId xmlns:p14="http://schemas.microsoft.com/office/powerpoint/2010/main" val="205767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9</a:t>
            </a:fld>
            <a:endParaRPr lang="zh-CN" altLang="en-US"/>
          </a:p>
        </p:txBody>
      </p:sp>
    </p:spTree>
    <p:extLst>
      <p:ext uri="{BB962C8B-B14F-4D97-AF65-F5344CB8AC3E}">
        <p14:creationId xmlns:p14="http://schemas.microsoft.com/office/powerpoint/2010/main" val="369997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10</a:t>
            </a:fld>
            <a:endParaRPr lang="zh-CN" altLang="en-US"/>
          </a:p>
        </p:txBody>
      </p:sp>
    </p:spTree>
    <p:extLst>
      <p:ext uri="{BB962C8B-B14F-4D97-AF65-F5344CB8AC3E}">
        <p14:creationId xmlns:p14="http://schemas.microsoft.com/office/powerpoint/2010/main" val="4246256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7" name="Rectangle 5"/>
          <p:cNvSpPr>
            <a:spLocks noGrp="1" noChangeArrowheads="1"/>
          </p:cNvSpPr>
          <p:nvPr>
            <p:ph type="ftr" sz="quarter" idx="11"/>
          </p:nvPr>
        </p:nvSpPr>
        <p:spPr>
          <a:ln/>
        </p:spPr>
        <p:txBody>
          <a:bodyPr/>
          <a:lstStyle>
            <a:lvl1pPr>
              <a:defRPr/>
            </a:lvl1pPr>
          </a:lstStyle>
          <a:p>
            <a:endParaRPr lang="zh-CN" altLang="en-US"/>
          </a:p>
        </p:txBody>
      </p:sp>
      <p:sp>
        <p:nvSpPr>
          <p:cNvPr id="8"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AD1D0E3-DB2E-4929-9B6B-16E39AE44F76}" type="datetimeFigureOut">
              <a:rPr lang="zh-CN" altLang="en-US" smtClean="0"/>
              <a:pPr/>
              <a:t>2021/11/9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8209B2-4306-46CD-9424-9DB79656E1A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7AD1D0E3-DB2E-4929-9B6B-16E39AE44F76}" type="datetimeFigureOut">
              <a:rPr lang="zh-CN" altLang="en-US" smtClean="0"/>
              <a:pPr/>
              <a:t>2021/11/9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5524" name="Rectangle 4"/>
          <p:cNvSpPr>
            <a:spLocks noGrp="1" noChangeArrowheads="1"/>
          </p:cNvSpPr>
          <p:nvPr>
            <p:ph type="dt" sz="half" idx="2"/>
          </p:nvPr>
        </p:nvSpPr>
        <p:spPr bwMode="auto">
          <a:xfrm>
            <a:off x="3657600" y="5673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800">
                <a:solidFill>
                  <a:schemeClr val="tx1"/>
                </a:solidFill>
                <a:latin typeface="Times New Roman" pitchFamily="18" charset="0"/>
                <a:ea typeface="宋体" pitchFamily="2" charset="-122"/>
              </a:defRPr>
            </a:lvl1pPr>
          </a:lstStyle>
          <a:p>
            <a:fld id="{7AD1D0E3-DB2E-4929-9B6B-16E39AE44F76}" type="datetimeFigureOut">
              <a:rPr lang="zh-CN" altLang="en-US" smtClean="0"/>
              <a:pPr/>
              <a:t>2021/11/9</a:t>
            </a:fld>
            <a:endParaRPr lang="zh-CN" altLang="en-US"/>
          </a:p>
        </p:txBody>
      </p:sp>
      <p:sp>
        <p:nvSpPr>
          <p:cNvPr id="2355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b="0">
                <a:solidFill>
                  <a:schemeClr val="tx1"/>
                </a:solidFill>
                <a:latin typeface="Garamond" pitchFamily="18" charset="0"/>
                <a:ea typeface="宋体" pitchFamily="2" charset="-122"/>
              </a:defRPr>
            </a:lvl1pPr>
          </a:lstStyle>
          <a:p>
            <a:endParaRPr lang="zh-CN" altLang="en-US"/>
          </a:p>
        </p:txBody>
      </p:sp>
      <p:sp>
        <p:nvSpPr>
          <p:cNvPr id="2355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Garamond" pitchFamily="18" charset="0"/>
                <a:ea typeface="宋体" pitchFamily="2" charset="-122"/>
              </a:defRPr>
            </a:lvl1pPr>
          </a:lstStyle>
          <a:p>
            <a:fld id="{F58209B2-4306-46CD-9424-9DB79656E1A9}" type="slidenum">
              <a:rPr lang="zh-CN" altLang="en-US" smtClean="0"/>
              <a:pPr/>
              <a:t>‹#›</a:t>
            </a:fld>
            <a:endParaRPr lang="zh-CN" altLang="en-US"/>
          </a:p>
        </p:txBody>
      </p:sp>
      <p:sp>
        <p:nvSpPr>
          <p:cNvPr id="2355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lgn="ctr">
              <a:spcBef>
                <a:spcPct val="0"/>
              </a:spcBef>
              <a:defRPr/>
            </a:pPr>
            <a:endParaRPr lang="zh-CN" altLang="en-US" sz="1600" b="0">
              <a:solidFill>
                <a:schemeClr val="tx1"/>
              </a:solidFill>
              <a:ea typeface="宋体" pitchFamily="2" charset="-122"/>
            </a:endParaRPr>
          </a:p>
        </p:txBody>
      </p:sp>
      <p:sp>
        <p:nvSpPr>
          <p:cNvPr id="23552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lgn="ctr">
              <a:spcBef>
                <a:spcPct val="0"/>
              </a:spcBef>
              <a:defRPr/>
            </a:pPr>
            <a:endParaRPr lang="zh-CN" altLang="en-US" sz="1600" b="0">
              <a:solidFill>
                <a:schemeClr val="tx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zoom/>
  </p:transition>
  <p:timing>
    <p:tnLst>
      <p:par>
        <p:cTn id="1" dur="indefinite" restart="never" nodeType="tmRoot"/>
      </p:par>
    </p:tnLst>
  </p:timing>
  <p:txStyles>
    <p:title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4.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0.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1.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6.jpeg"/><Relationship Id="rId7" Type="http://schemas.openxmlformats.org/officeDocument/2006/relationships/image" Target="../media/image20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91.png"/><Relationship Id="rId5" Type="http://schemas.openxmlformats.org/officeDocument/2006/relationships/image" Target="../media/image180.png"/><Relationship Id="rId4" Type="http://schemas.openxmlformats.org/officeDocument/2006/relationships/image" Target="../media/image17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90.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7.wmf"/><Relationship Id="rId18" Type="http://schemas.openxmlformats.org/officeDocument/2006/relationships/image" Target="../media/image43.png"/><Relationship Id="rId3" Type="http://schemas.openxmlformats.org/officeDocument/2006/relationships/notesSlide" Target="../notesSlides/notesSlide43.xml"/><Relationship Id="rId7" Type="http://schemas.openxmlformats.org/officeDocument/2006/relationships/image" Target="../media/image34.wmf"/><Relationship Id="rId12" Type="http://schemas.openxmlformats.org/officeDocument/2006/relationships/oleObject" Target="../embeddings/oleObject7.bin"/><Relationship Id="rId17" Type="http://schemas.openxmlformats.org/officeDocument/2006/relationships/image" Target="../media/image39.wmf"/><Relationship Id="rId2" Type="http://schemas.openxmlformats.org/officeDocument/2006/relationships/slideLayout" Target="../slideLayouts/slideLayout6.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35.wmf"/><Relationship Id="rId1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128" y="2679055"/>
            <a:ext cx="9144000" cy="1470025"/>
          </a:xfrm>
        </p:spPr>
        <p:txBody>
          <a:bodyPr/>
          <a:lstStyle/>
          <a:p>
            <a:pPr algn="ctr">
              <a:lnSpc>
                <a:spcPct val="125000"/>
              </a:lnSpc>
            </a:pPr>
            <a:r>
              <a:rPr lang="zh-CN" altLang="en-US" sz="6000" kern="1200" dirty="0" smtClean="0">
                <a:solidFill>
                  <a:srgbClr val="C00000"/>
                </a:solidFill>
                <a:effectLst>
                  <a:outerShdw blurRad="38100" dist="38100" dir="2700000" algn="tl">
                    <a:srgbClr val="C0C0C0"/>
                  </a:outerShdw>
                </a:effectLst>
              </a:rPr>
              <a:t>高级人工智能</a:t>
            </a:r>
            <a:endParaRPr lang="zh-CN" altLang="en-US" sz="6000" kern="1200" dirty="0">
              <a:solidFill>
                <a:srgbClr val="C00000"/>
              </a:solidFill>
              <a:effectLst>
                <a:outerShdw blurRad="38100" dist="38100" dir="2700000" algn="tl">
                  <a:srgbClr val="C0C0C0"/>
                </a:outerShdw>
              </a:effectLst>
              <a:latin typeface="黑体"/>
            </a:endParaRPr>
          </a:p>
        </p:txBody>
      </p:sp>
      <p:sp>
        <p:nvSpPr>
          <p:cNvPr id="3" name="副标题 2"/>
          <p:cNvSpPr>
            <a:spLocks noGrp="1"/>
          </p:cNvSpPr>
          <p:nvPr>
            <p:ph type="subTitle" idx="1"/>
          </p:nvPr>
        </p:nvSpPr>
        <p:spPr>
          <a:xfrm>
            <a:off x="-1196" y="4293096"/>
            <a:ext cx="9144000" cy="982960"/>
          </a:xfrm>
        </p:spPr>
        <p:txBody>
          <a:bodyPr/>
          <a:lstStyle/>
          <a:p>
            <a:pPr>
              <a:lnSpc>
                <a:spcPct val="110000"/>
              </a:lnSpc>
            </a:pPr>
            <a:r>
              <a:rPr lang="zh-CN" altLang="en-US" sz="2400" b="0" dirty="0" smtClean="0">
                <a:solidFill>
                  <a:schemeClr val="tx1">
                    <a:lumMod val="85000"/>
                    <a:lumOff val="15000"/>
                  </a:schemeClr>
                </a:solidFill>
                <a:latin typeface="Arial" pitchFamily="34" charset="0"/>
                <a:ea typeface="黑体" pitchFamily="49" charset="-122"/>
              </a:rPr>
              <a:t>沈华伟</a:t>
            </a:r>
            <a:endParaRPr lang="en-US" altLang="zh-CN" sz="2400" b="0" dirty="0" smtClean="0">
              <a:solidFill>
                <a:schemeClr val="tx1">
                  <a:lumMod val="85000"/>
                  <a:lumOff val="15000"/>
                </a:schemeClr>
              </a:solidFill>
              <a:latin typeface="Arial" pitchFamily="34" charset="0"/>
              <a:ea typeface="黑体" pitchFamily="49" charset="-122"/>
            </a:endParaRPr>
          </a:p>
          <a:p>
            <a:pPr>
              <a:lnSpc>
                <a:spcPct val="110000"/>
              </a:lnSpc>
            </a:pPr>
            <a:r>
              <a:rPr lang="zh-CN" altLang="en-US" sz="2400" b="0" dirty="0" smtClean="0">
                <a:solidFill>
                  <a:schemeClr val="tx1">
                    <a:lumMod val="85000"/>
                    <a:lumOff val="15000"/>
                  </a:schemeClr>
                </a:solidFill>
                <a:latin typeface="Arial" pitchFamily="34" charset="0"/>
                <a:ea typeface="黑体" pitchFamily="49" charset="-122"/>
              </a:rPr>
              <a:t>中国科学院计算技术研究所</a:t>
            </a:r>
            <a:endParaRPr lang="en-US" altLang="zh-CN" sz="2400" b="0" dirty="0" smtClean="0">
              <a:solidFill>
                <a:schemeClr val="tx1">
                  <a:lumMod val="85000"/>
                  <a:lumOff val="15000"/>
                </a:schemeClr>
              </a:solidFill>
              <a:latin typeface="Arial" pitchFamily="34" charset="0"/>
              <a:ea typeface="黑体" pitchFamily="49" charset="-122"/>
            </a:endParaRPr>
          </a:p>
          <a:p>
            <a:pPr>
              <a:lnSpc>
                <a:spcPct val="110000"/>
              </a:lnSpc>
            </a:pPr>
            <a:r>
              <a:rPr lang="en-US" altLang="zh-CN" sz="2400" b="0" dirty="0" smtClean="0">
                <a:solidFill>
                  <a:schemeClr val="tx1">
                    <a:lumMod val="85000"/>
                    <a:lumOff val="15000"/>
                  </a:schemeClr>
                </a:solidFill>
                <a:latin typeface="Arial" pitchFamily="34" charset="0"/>
                <a:ea typeface="黑体" pitchFamily="49" charset="-122"/>
              </a:rPr>
              <a:t>2021.11.23</a:t>
            </a:r>
            <a:endParaRPr lang="en-US" altLang="zh-CN" sz="2400" b="0" dirty="0" smtClean="0">
              <a:solidFill>
                <a:schemeClr val="tx1">
                  <a:lumMod val="85000"/>
                  <a:lumOff val="15000"/>
                </a:schemeClr>
              </a:solidFill>
              <a:latin typeface="Arial" pitchFamily="34" charset="0"/>
              <a:ea typeface="黑体" pitchFamily="49"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768" y="590018"/>
            <a:ext cx="1656184" cy="1686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a:latin typeface="Arial" pitchFamily="34" charset="0"/>
                <a:ea typeface="黑体" pitchFamily="49" charset="-122"/>
              </a:rPr>
              <a:t>特点</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分布式：无中心控制</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随机性：非确定性</a:t>
            </a:r>
            <a:endParaRPr lang="en-US" altLang="zh-CN" b="0" dirty="0" smtClean="0">
              <a:latin typeface="Arial" pitchFamily="34" charset="0"/>
              <a:ea typeface="黑体" pitchFamily="49" charset="-122"/>
            </a:endParaRPr>
          </a:p>
          <a:p>
            <a:pPr lvl="1"/>
            <a:r>
              <a:rPr lang="zh-CN" altLang="en-US" b="0" dirty="0">
                <a:latin typeface="Arial" pitchFamily="34" charset="0"/>
                <a:ea typeface="黑体" pitchFamily="49" charset="-122"/>
              </a:rPr>
              <a:t>自</a:t>
            </a:r>
            <a:r>
              <a:rPr lang="zh-CN" altLang="en-US" b="0" dirty="0" smtClean="0">
                <a:latin typeface="Arial" pitchFamily="34" charset="0"/>
                <a:ea typeface="黑体" pitchFamily="49" charset="-122"/>
              </a:rPr>
              <a:t>适应：个体根据环境进行策略调整</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正反馈：个体好的尝试会对个体产生正反馈</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自发涌现：会在群体层面涌现出一种智能</a:t>
            </a:r>
            <a:endParaRPr lang="en-US" altLang="zh-CN" b="0" dirty="0" smtClean="0">
              <a:latin typeface="Arial" pitchFamily="34" charset="0"/>
              <a:ea typeface="黑体" pitchFamily="49" charset="-122"/>
            </a:endParaRPr>
          </a:p>
          <a:p>
            <a:endParaRPr lang="en-US" b="0" dirty="0">
              <a:latin typeface="Arial" pitchFamily="34" charset="0"/>
              <a:ea typeface="黑体" pitchFamily="49" charset="-122"/>
            </a:endParaRPr>
          </a:p>
          <a:p>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spTree>
    <p:extLst>
      <p:ext uri="{BB962C8B-B14F-4D97-AF65-F5344CB8AC3E}">
        <p14:creationId xmlns:p14="http://schemas.microsoft.com/office/powerpoint/2010/main" val="2465055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smtClean="0">
                <a:latin typeface="Arial" pitchFamily="34" charset="0"/>
                <a:ea typeface="黑体" pitchFamily="49" charset="-122"/>
              </a:rPr>
              <a:t>代表性方法</a:t>
            </a:r>
            <a:endParaRPr lang="en-US" altLang="zh-CN" b="0" dirty="0" smtClean="0">
              <a:latin typeface="Arial" pitchFamily="34" charset="0"/>
              <a:ea typeface="黑体" pitchFamily="49" charset="-122"/>
            </a:endParaRPr>
          </a:p>
          <a:p>
            <a:pPr lvl="1"/>
            <a:r>
              <a:rPr lang="zh-CN" altLang="en-US" b="0" dirty="0" smtClean="0">
                <a:solidFill>
                  <a:srgbClr val="FF0000"/>
                </a:solidFill>
                <a:latin typeface="Arial" pitchFamily="34" charset="0"/>
                <a:ea typeface="黑体" pitchFamily="49" charset="-122"/>
              </a:rPr>
              <a:t>蚁群优化算法</a:t>
            </a:r>
            <a:endParaRPr lang="en-US" altLang="zh-CN" b="0" dirty="0" smtClean="0">
              <a:solidFill>
                <a:srgbClr val="FF0000"/>
              </a:solidFill>
              <a:latin typeface="Arial" pitchFamily="34" charset="0"/>
              <a:ea typeface="黑体" pitchFamily="49" charset="-122"/>
            </a:endParaRPr>
          </a:p>
          <a:p>
            <a:pPr lvl="1"/>
            <a:r>
              <a:rPr lang="zh-CN" altLang="en-US" b="0" dirty="0" smtClean="0">
                <a:latin typeface="Arial" pitchFamily="34" charset="0"/>
                <a:ea typeface="黑体" pitchFamily="49" charset="-122"/>
              </a:rPr>
              <a:t>粒子群优化算法</a:t>
            </a:r>
            <a:endParaRPr lang="en-US" altLang="zh-CN" b="0" dirty="0" smtClean="0">
              <a:latin typeface="Arial" pitchFamily="34" charset="0"/>
              <a:ea typeface="黑体" pitchFamily="49" charset="-122"/>
            </a:endParaRPr>
          </a:p>
          <a:p>
            <a:endParaRPr lang="en-US" b="0" dirty="0">
              <a:latin typeface="Arial" pitchFamily="34" charset="0"/>
              <a:ea typeface="黑体" pitchFamily="49" charset="-122"/>
            </a:endParaRPr>
          </a:p>
          <a:p>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spTree>
    <p:extLst>
      <p:ext uri="{BB962C8B-B14F-4D97-AF65-F5344CB8AC3E}">
        <p14:creationId xmlns:p14="http://schemas.microsoft.com/office/powerpoint/2010/main" val="1306008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蚁群寻食</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a:latin typeface="Arial" pitchFamily="34" charset="0"/>
                <a:ea typeface="黑体" pitchFamily="49" charset="-122"/>
              </a:rPr>
              <a:t>等长路径的情形</a:t>
            </a:r>
            <a:endParaRPr lang="en-US" b="0" dirty="0">
              <a:latin typeface="Arial" pitchFamily="34" charset="0"/>
              <a:ea typeface="黑体" pitchFamily="49" charset="-122"/>
            </a:endParaRPr>
          </a:p>
          <a:p>
            <a:pPr lvl="1"/>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pic>
        <p:nvPicPr>
          <p:cNvPr id="5" name="Picture 9" descr="funny-a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657600"/>
            <a:ext cx="1447800" cy="1130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2171700"/>
            <a:ext cx="62865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95536" y="5707608"/>
            <a:ext cx="5299849" cy="369332"/>
          </a:xfrm>
          <a:prstGeom prst="rect">
            <a:avLst/>
          </a:prstGeom>
          <a:noFill/>
        </p:spPr>
        <p:txBody>
          <a:bodyPr wrap="none" rtlCol="0">
            <a:spAutoFit/>
          </a:bodyPr>
          <a:lstStyle/>
          <a:p>
            <a:r>
              <a:rPr lang="zh-CN" altLang="en-US" b="1" dirty="0" smtClean="0">
                <a:latin typeface="+mj-ea"/>
                <a:ea typeface="+mj-ea"/>
              </a:rPr>
              <a:t>选择走路径</a:t>
            </a:r>
            <a:r>
              <a:rPr lang="en-US" altLang="zh-CN" b="1" dirty="0" smtClean="0">
                <a:latin typeface="+mj-ea"/>
                <a:ea typeface="+mj-ea"/>
              </a:rPr>
              <a:t>1</a:t>
            </a:r>
            <a:r>
              <a:rPr lang="zh-CN" altLang="en-US" b="1" dirty="0" smtClean="0">
                <a:latin typeface="+mj-ea"/>
                <a:ea typeface="+mj-ea"/>
              </a:rPr>
              <a:t>的蚂蚁和选择走路径</a:t>
            </a:r>
            <a:r>
              <a:rPr lang="en-US" altLang="zh-CN" b="1" dirty="0" smtClean="0">
                <a:latin typeface="+mj-ea"/>
                <a:ea typeface="+mj-ea"/>
              </a:rPr>
              <a:t>2</a:t>
            </a:r>
            <a:r>
              <a:rPr lang="zh-CN" altLang="en-US" b="1" dirty="0" smtClean="0">
                <a:latin typeface="+mj-ea"/>
                <a:ea typeface="+mj-ea"/>
              </a:rPr>
              <a:t>的蚂蚁数目相近</a:t>
            </a:r>
            <a:endParaRPr lang="en-US" b="1" dirty="0">
              <a:latin typeface="+mj-ea"/>
              <a:ea typeface="+mj-ea"/>
            </a:endParaRPr>
          </a:p>
        </p:txBody>
      </p:sp>
      <p:sp>
        <p:nvSpPr>
          <p:cNvPr id="4" name="TextBox 3"/>
          <p:cNvSpPr txBox="1"/>
          <p:nvPr/>
        </p:nvSpPr>
        <p:spPr>
          <a:xfrm>
            <a:off x="5308099" y="2929146"/>
            <a:ext cx="774571" cy="369332"/>
          </a:xfrm>
          <a:prstGeom prst="rect">
            <a:avLst/>
          </a:prstGeom>
          <a:noFill/>
        </p:spPr>
        <p:txBody>
          <a:bodyPr wrap="none" rtlCol="0">
            <a:spAutoFit/>
          </a:bodyPr>
          <a:lstStyle/>
          <a:p>
            <a:r>
              <a:rPr lang="zh-CN" altLang="en-US" dirty="0" smtClean="0">
                <a:latin typeface="Arial" pitchFamily="34" charset="0"/>
                <a:ea typeface="黑体" pitchFamily="49" charset="-122"/>
              </a:rPr>
              <a:t>路径</a:t>
            </a:r>
            <a:r>
              <a:rPr lang="en-US" altLang="zh-CN" dirty="0" smtClean="0">
                <a:latin typeface="Arial" pitchFamily="34" charset="0"/>
                <a:ea typeface="黑体" pitchFamily="49" charset="-122"/>
              </a:rPr>
              <a:t>1</a:t>
            </a:r>
            <a:endParaRPr lang="en-US" dirty="0">
              <a:latin typeface="Arial" pitchFamily="34" charset="0"/>
              <a:ea typeface="黑体" pitchFamily="49" charset="-122"/>
            </a:endParaRPr>
          </a:p>
        </p:txBody>
      </p:sp>
      <p:sp>
        <p:nvSpPr>
          <p:cNvPr id="8" name="TextBox 7"/>
          <p:cNvSpPr txBox="1"/>
          <p:nvPr/>
        </p:nvSpPr>
        <p:spPr>
          <a:xfrm>
            <a:off x="5302240" y="4643844"/>
            <a:ext cx="774571" cy="369332"/>
          </a:xfrm>
          <a:prstGeom prst="rect">
            <a:avLst/>
          </a:prstGeom>
          <a:noFill/>
        </p:spPr>
        <p:txBody>
          <a:bodyPr wrap="none" rtlCol="0">
            <a:spAutoFit/>
          </a:bodyPr>
          <a:lstStyle/>
          <a:p>
            <a:r>
              <a:rPr lang="zh-CN" altLang="en-US" dirty="0" smtClean="0">
                <a:latin typeface="Arial" pitchFamily="34" charset="0"/>
                <a:ea typeface="黑体" pitchFamily="49" charset="-122"/>
              </a:rPr>
              <a:t>路径</a:t>
            </a:r>
            <a:r>
              <a:rPr lang="en-US" altLang="zh-CN" dirty="0" smtClean="0">
                <a:latin typeface="Arial" pitchFamily="34" charset="0"/>
                <a:ea typeface="黑体" pitchFamily="49" charset="-122"/>
              </a:rPr>
              <a:t>2</a:t>
            </a:r>
            <a:endParaRPr lang="en-US" dirty="0">
              <a:latin typeface="Arial" pitchFamily="34" charset="0"/>
              <a:ea typeface="黑体" pitchFamily="49" charset="-122"/>
            </a:endParaRPr>
          </a:p>
        </p:txBody>
      </p:sp>
    </p:spTree>
    <p:extLst>
      <p:ext uri="{BB962C8B-B14F-4D97-AF65-F5344CB8AC3E}">
        <p14:creationId xmlns:p14="http://schemas.microsoft.com/office/powerpoint/2010/main" val="1540151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蚁群寻食</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smtClean="0">
                <a:latin typeface="Arial" pitchFamily="34" charset="0"/>
                <a:ea typeface="黑体" pitchFamily="49" charset="-122"/>
              </a:rPr>
              <a:t>不等长</a:t>
            </a:r>
            <a:r>
              <a:rPr lang="zh-CN" altLang="en-US" b="0" dirty="0">
                <a:latin typeface="Arial" pitchFamily="34" charset="0"/>
                <a:ea typeface="黑体" pitchFamily="49" charset="-122"/>
              </a:rPr>
              <a:t>路径的情形</a:t>
            </a:r>
            <a:endParaRPr lang="en-US" b="0" dirty="0">
              <a:latin typeface="Arial" pitchFamily="34" charset="0"/>
              <a:ea typeface="黑体" pitchFamily="49" charset="-122"/>
            </a:endParaRPr>
          </a:p>
          <a:p>
            <a:pPr lvl="1"/>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pic>
        <p:nvPicPr>
          <p:cNvPr id="8" name="Picture 7" descr="funny-a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729" y="2893788"/>
            <a:ext cx="1143221" cy="892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132856"/>
            <a:ext cx="5106888" cy="332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5536" y="5707608"/>
            <a:ext cx="1579278" cy="369332"/>
          </a:xfrm>
          <a:prstGeom prst="rect">
            <a:avLst/>
          </a:prstGeom>
          <a:noFill/>
        </p:spPr>
        <p:txBody>
          <a:bodyPr wrap="none" rtlCol="0">
            <a:spAutoFit/>
          </a:bodyPr>
          <a:lstStyle/>
          <a:p>
            <a:r>
              <a:rPr lang="zh-CN" altLang="en-US" b="1" dirty="0" smtClean="0">
                <a:latin typeface="+mj-ea"/>
                <a:ea typeface="+mj-ea"/>
              </a:rPr>
              <a:t>结果如何呢？</a:t>
            </a:r>
            <a:endParaRPr lang="en-US" b="1" dirty="0">
              <a:latin typeface="+mj-ea"/>
              <a:ea typeface="+mj-ea"/>
            </a:endParaRPr>
          </a:p>
        </p:txBody>
      </p:sp>
    </p:spTree>
    <p:extLst>
      <p:ext uri="{BB962C8B-B14F-4D97-AF65-F5344CB8AC3E}">
        <p14:creationId xmlns:p14="http://schemas.microsoft.com/office/powerpoint/2010/main" val="79168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蚁群寻食</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smtClean="0">
                <a:latin typeface="Arial" pitchFamily="34" charset="0"/>
                <a:ea typeface="黑体" pitchFamily="49" charset="-122"/>
              </a:rPr>
              <a:t>不等长</a:t>
            </a:r>
            <a:r>
              <a:rPr lang="zh-CN" altLang="en-US" b="0" dirty="0">
                <a:latin typeface="Arial" pitchFamily="34" charset="0"/>
                <a:ea typeface="黑体" pitchFamily="49" charset="-122"/>
              </a:rPr>
              <a:t>路径的情形</a:t>
            </a:r>
            <a:endParaRPr lang="en-US" b="0" dirty="0">
              <a:latin typeface="Arial" pitchFamily="34" charset="0"/>
              <a:ea typeface="黑体" pitchFamily="49" charset="-122"/>
            </a:endParaRPr>
          </a:p>
          <a:p>
            <a:pPr lvl="1"/>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pic>
        <p:nvPicPr>
          <p:cNvPr id="6" name="Picture 5" descr="double_bridge_different_lengths_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336" y="1988840"/>
            <a:ext cx="6151563" cy="33512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536" y="5707608"/>
            <a:ext cx="3671198" cy="369332"/>
          </a:xfrm>
          <a:prstGeom prst="rect">
            <a:avLst/>
          </a:prstGeom>
          <a:noFill/>
        </p:spPr>
        <p:txBody>
          <a:bodyPr wrap="none" rtlCol="0">
            <a:spAutoFit/>
          </a:bodyPr>
          <a:lstStyle/>
          <a:p>
            <a:r>
              <a:rPr lang="zh-CN" altLang="en-US" b="1" dirty="0" smtClean="0">
                <a:latin typeface="+mj-ea"/>
                <a:ea typeface="+mj-ea"/>
              </a:rPr>
              <a:t>绝大多数蚂蚁选择长度较短的路径</a:t>
            </a:r>
            <a:endParaRPr lang="en-US" b="1" dirty="0">
              <a:latin typeface="+mj-ea"/>
              <a:ea typeface="+mj-ea"/>
            </a:endParaRPr>
          </a:p>
        </p:txBody>
      </p:sp>
    </p:spTree>
    <p:extLst>
      <p:ext uri="{BB962C8B-B14F-4D97-AF65-F5344CB8AC3E}">
        <p14:creationId xmlns:p14="http://schemas.microsoft.com/office/powerpoint/2010/main" val="3896280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5603" name="Object 2"/>
          <p:cNvGraphicFramePr>
            <a:graphicFrameLocks noGrp="1" noChangeAspect="1"/>
          </p:cNvGraphicFramePr>
          <p:nvPr>
            <p:ph idx="4294967295"/>
          </p:nvPr>
        </p:nvGraphicFramePr>
        <p:xfrm>
          <a:off x="873125" y="1538288"/>
          <a:ext cx="6553200" cy="3124200"/>
        </p:xfrm>
        <a:graphic>
          <a:graphicData uri="http://schemas.openxmlformats.org/presentationml/2006/ole">
            <mc:AlternateContent xmlns:mc="http://schemas.openxmlformats.org/markup-compatibility/2006">
              <mc:Choice xmlns:v="urn:schemas-microsoft-com:vml" Requires="v">
                <p:oleObj spid="_x0000_s3107" r:id="rId4" imgW="4952381" imgH="2362530" progId="PBrush">
                  <p:embed/>
                </p:oleObj>
              </mc:Choice>
              <mc:Fallback>
                <p:oleObj r:id="rId4" imgW="4952381" imgH="2362530"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1538288"/>
                        <a:ext cx="6553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Text Box 4"/>
          <p:cNvSpPr txBox="1">
            <a:spLocks noChangeArrowheads="1"/>
          </p:cNvSpPr>
          <p:nvPr/>
        </p:nvSpPr>
        <p:spPr bwMode="auto">
          <a:xfrm>
            <a:off x="571500" y="4437112"/>
            <a:ext cx="81153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marL="285750" indent="-285750" algn="just">
              <a:lnSpc>
                <a:spcPct val="150000"/>
              </a:lnSpc>
              <a:buFont typeface="Arial" pitchFamily="34" charset="0"/>
              <a:buChar char="•"/>
            </a:pPr>
            <a:r>
              <a:rPr lang="zh-CN" altLang="en-US" dirty="0" smtClean="0">
                <a:latin typeface="Times New Roman" pitchFamily="18" charset="0"/>
                <a:ea typeface="黑体" pitchFamily="49" charset="-122"/>
                <a:cs typeface="Times New Roman" pitchFamily="18" charset="0"/>
              </a:rPr>
              <a:t>蚂蚁</a:t>
            </a:r>
            <a:r>
              <a:rPr lang="zh-CN" altLang="en-US" dirty="0">
                <a:latin typeface="Times New Roman" pitchFamily="18" charset="0"/>
                <a:ea typeface="黑体" pitchFamily="49" charset="-122"/>
                <a:cs typeface="Times New Roman" pitchFamily="18" charset="0"/>
              </a:rPr>
              <a:t>从</a:t>
            </a:r>
            <a:r>
              <a:rPr lang="en-US" dirty="0">
                <a:latin typeface="Times New Roman" pitchFamily="18" charset="0"/>
                <a:ea typeface="黑体" pitchFamily="49" charset="-122"/>
                <a:cs typeface="Times New Roman" pitchFamily="18" charset="0"/>
              </a:rPr>
              <a:t>A</a:t>
            </a:r>
            <a:r>
              <a:rPr lang="zh-CN" altLang="en-US" dirty="0">
                <a:latin typeface="Times New Roman" pitchFamily="18" charset="0"/>
                <a:ea typeface="黑体" pitchFamily="49" charset="-122"/>
                <a:cs typeface="Times New Roman" pitchFamily="18" charset="0"/>
              </a:rPr>
              <a:t>点出发，速度相同，食物在</a:t>
            </a:r>
            <a:r>
              <a:rPr lang="en-US" dirty="0">
                <a:latin typeface="Times New Roman" pitchFamily="18" charset="0"/>
                <a:ea typeface="黑体" pitchFamily="49" charset="-122"/>
                <a:cs typeface="Times New Roman" pitchFamily="18" charset="0"/>
              </a:rPr>
              <a:t>D</a:t>
            </a:r>
            <a:r>
              <a:rPr lang="zh-CN" altLang="en-US" dirty="0">
                <a:latin typeface="Times New Roman" pitchFamily="18" charset="0"/>
                <a:ea typeface="黑体" pitchFamily="49" charset="-122"/>
                <a:cs typeface="Times New Roman" pitchFamily="18" charset="0"/>
              </a:rPr>
              <a:t>点，可能随机选择路线</a:t>
            </a:r>
            <a:r>
              <a:rPr lang="en-US" dirty="0">
                <a:latin typeface="Times New Roman" pitchFamily="18" charset="0"/>
                <a:ea typeface="黑体" pitchFamily="49" charset="-122"/>
                <a:cs typeface="Times New Roman" pitchFamily="18" charset="0"/>
              </a:rPr>
              <a:t>ABD</a:t>
            </a:r>
            <a:r>
              <a:rPr lang="zh-CN" altLang="en-US" dirty="0">
                <a:latin typeface="Times New Roman" pitchFamily="18" charset="0"/>
                <a:ea typeface="黑体" pitchFamily="49" charset="-122"/>
                <a:cs typeface="Times New Roman" pitchFamily="18" charset="0"/>
              </a:rPr>
              <a:t>或</a:t>
            </a:r>
            <a:r>
              <a:rPr lang="en-US" dirty="0">
                <a:latin typeface="Times New Roman" pitchFamily="18" charset="0"/>
                <a:ea typeface="黑体" pitchFamily="49" charset="-122"/>
                <a:cs typeface="Times New Roman" pitchFamily="18" charset="0"/>
              </a:rPr>
              <a:t>ACD</a:t>
            </a:r>
            <a:r>
              <a:rPr lang="zh-CN" altLang="en-US" dirty="0" smtClean="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a:p>
            <a:pPr marL="285750" indent="-285750" algn="just">
              <a:lnSpc>
                <a:spcPct val="150000"/>
              </a:lnSpc>
              <a:buFont typeface="Arial" pitchFamily="34" charset="0"/>
              <a:buChar char="•"/>
            </a:pPr>
            <a:r>
              <a:rPr lang="zh-CN" altLang="en-US" dirty="0" smtClean="0">
                <a:latin typeface="Times New Roman" pitchFamily="18" charset="0"/>
                <a:ea typeface="黑体" pitchFamily="49" charset="-122"/>
                <a:cs typeface="Times New Roman" pitchFamily="18" charset="0"/>
              </a:rPr>
              <a:t>假设</a:t>
            </a:r>
            <a:r>
              <a:rPr lang="zh-CN" altLang="en-US" dirty="0">
                <a:latin typeface="Times New Roman" pitchFamily="18" charset="0"/>
                <a:ea typeface="黑体" pitchFamily="49" charset="-122"/>
                <a:cs typeface="Times New Roman" pitchFamily="18" charset="0"/>
              </a:rPr>
              <a:t>初始时每条路线分配一只蚂蚁，每个时间单位行走一步，本图为经过</a:t>
            </a:r>
            <a:r>
              <a:rPr lang="en-US" dirty="0">
                <a:latin typeface="Times New Roman" pitchFamily="18" charset="0"/>
                <a:ea typeface="黑体" pitchFamily="49" charset="-122"/>
                <a:cs typeface="Times New Roman" pitchFamily="18" charset="0"/>
              </a:rPr>
              <a:t>9</a:t>
            </a:r>
            <a:r>
              <a:rPr lang="zh-CN" altLang="en-US" dirty="0">
                <a:latin typeface="Times New Roman" pitchFamily="18" charset="0"/>
                <a:ea typeface="黑体" pitchFamily="49" charset="-122"/>
                <a:cs typeface="Times New Roman" pitchFamily="18" charset="0"/>
              </a:rPr>
              <a:t>个时间单位时的</a:t>
            </a:r>
            <a:r>
              <a:rPr lang="zh-CN" altLang="en-US" dirty="0" smtClean="0">
                <a:latin typeface="Times New Roman" pitchFamily="18" charset="0"/>
                <a:ea typeface="黑体" pitchFamily="49" charset="-122"/>
                <a:cs typeface="Times New Roman" pitchFamily="18" charset="0"/>
              </a:rPr>
              <a:t>情形</a:t>
            </a:r>
            <a:endParaRPr lang="en-US" altLang="zh-CN" dirty="0" smtClean="0">
              <a:latin typeface="Times New Roman" pitchFamily="18" charset="0"/>
              <a:ea typeface="黑体" pitchFamily="49" charset="-122"/>
              <a:cs typeface="Times New Roman" pitchFamily="18" charset="0"/>
            </a:endParaRPr>
          </a:p>
          <a:p>
            <a:pPr marL="285750" indent="-285750" algn="just">
              <a:lnSpc>
                <a:spcPct val="150000"/>
              </a:lnSpc>
              <a:buFont typeface="Arial" pitchFamily="34" charset="0"/>
              <a:buChar char="•"/>
            </a:pPr>
            <a:r>
              <a:rPr lang="zh-CN" altLang="en-US" dirty="0" smtClean="0">
                <a:latin typeface="Times New Roman" pitchFamily="18" charset="0"/>
                <a:ea typeface="黑体" pitchFamily="49" charset="-122"/>
                <a:cs typeface="Times New Roman" pitchFamily="18" charset="0"/>
              </a:rPr>
              <a:t>走</a:t>
            </a:r>
            <a:r>
              <a:rPr lang="en-US" dirty="0">
                <a:latin typeface="Times New Roman" pitchFamily="18" charset="0"/>
                <a:ea typeface="黑体" pitchFamily="49" charset="-122"/>
                <a:cs typeface="Times New Roman" pitchFamily="18" charset="0"/>
              </a:rPr>
              <a:t>ABD</a:t>
            </a:r>
            <a:r>
              <a:rPr lang="zh-CN" altLang="en-US" dirty="0">
                <a:latin typeface="Times New Roman" pitchFamily="18" charset="0"/>
                <a:ea typeface="黑体" pitchFamily="49" charset="-122"/>
                <a:cs typeface="Times New Roman" pitchFamily="18" charset="0"/>
              </a:rPr>
              <a:t>的蚂蚁到达终点，而走</a:t>
            </a:r>
            <a:r>
              <a:rPr lang="en-US" dirty="0">
                <a:latin typeface="Times New Roman" pitchFamily="18" charset="0"/>
                <a:ea typeface="黑体" pitchFamily="49" charset="-122"/>
                <a:cs typeface="Times New Roman" pitchFamily="18" charset="0"/>
              </a:rPr>
              <a:t>ACD</a:t>
            </a:r>
            <a:r>
              <a:rPr lang="zh-CN" altLang="en-US" dirty="0">
                <a:latin typeface="Times New Roman" pitchFamily="18" charset="0"/>
                <a:ea typeface="黑体" pitchFamily="49" charset="-122"/>
                <a:cs typeface="Times New Roman" pitchFamily="18" charset="0"/>
              </a:rPr>
              <a:t>的蚂蚁刚好走到</a:t>
            </a:r>
            <a:r>
              <a:rPr lang="en-US" dirty="0">
                <a:latin typeface="Times New Roman" pitchFamily="18" charset="0"/>
                <a:ea typeface="黑体" pitchFamily="49" charset="-122"/>
                <a:cs typeface="Times New Roman" pitchFamily="18" charset="0"/>
              </a:rPr>
              <a:t>C</a:t>
            </a:r>
            <a:r>
              <a:rPr lang="zh-CN" altLang="en-US" dirty="0">
                <a:latin typeface="Times New Roman" pitchFamily="18" charset="0"/>
                <a:ea typeface="黑体" pitchFamily="49" charset="-122"/>
                <a:cs typeface="Times New Roman" pitchFamily="18" charset="0"/>
              </a:rPr>
              <a:t>点，为一半路程。</a:t>
            </a:r>
          </a:p>
        </p:txBody>
      </p:sp>
      <p:sp>
        <p:nvSpPr>
          <p:cNvPr id="5"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蚁群寻食过程分析</a:t>
            </a:r>
            <a:endParaRPr lang="en-US" dirty="0"/>
          </a:p>
        </p:txBody>
      </p:sp>
    </p:spTree>
    <p:extLst>
      <p:ext uri="{BB962C8B-B14F-4D97-AF65-F5344CB8AC3E}">
        <p14:creationId xmlns:p14="http://schemas.microsoft.com/office/powerpoint/2010/main" val="396924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Grp="1" noChangeAspect="1"/>
          </p:cNvGraphicFramePr>
          <p:nvPr>
            <p:ph idx="4294967295"/>
          </p:nvPr>
        </p:nvGraphicFramePr>
        <p:xfrm>
          <a:off x="1341438" y="1357313"/>
          <a:ext cx="6588125" cy="3330575"/>
        </p:xfrm>
        <a:graphic>
          <a:graphicData uri="http://schemas.openxmlformats.org/presentationml/2006/ole">
            <mc:AlternateContent xmlns:mc="http://schemas.openxmlformats.org/markup-compatibility/2006">
              <mc:Choice xmlns:v="urn:schemas-microsoft-com:vml" Requires="v">
                <p:oleObj spid="_x0000_s4131" r:id="rId4" imgW="5125165" imgH="2591162" progId="PBrush">
                  <p:embed/>
                </p:oleObj>
              </mc:Choice>
              <mc:Fallback>
                <p:oleObj r:id="rId4" imgW="5125165" imgH="2591162"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1438" y="1357313"/>
                        <a:ext cx="6588125"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Text Box 4"/>
          <p:cNvSpPr txBox="1">
            <a:spLocks noChangeArrowheads="1"/>
          </p:cNvSpPr>
          <p:nvPr/>
        </p:nvSpPr>
        <p:spPr bwMode="auto">
          <a:xfrm>
            <a:off x="971550" y="4869160"/>
            <a:ext cx="7458075" cy="1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a:lnSpc>
                <a:spcPct val="150000"/>
              </a:lnSpc>
            </a:pPr>
            <a:r>
              <a:rPr lang="zh-CN" altLang="en-US" dirty="0" smtClean="0">
                <a:latin typeface="Times New Roman" pitchFamily="18" charset="0"/>
                <a:ea typeface="黑体" pitchFamily="49" charset="-122"/>
                <a:cs typeface="Times New Roman" pitchFamily="18" charset="0"/>
              </a:rPr>
              <a:t>经过</a:t>
            </a:r>
            <a:r>
              <a:rPr lang="en-US" dirty="0">
                <a:latin typeface="Times New Roman" pitchFamily="18" charset="0"/>
                <a:ea typeface="黑体" pitchFamily="49" charset="-122"/>
                <a:cs typeface="Times New Roman" pitchFamily="18" charset="0"/>
              </a:rPr>
              <a:t>18</a:t>
            </a:r>
            <a:r>
              <a:rPr lang="zh-CN" altLang="en-US" dirty="0">
                <a:latin typeface="Times New Roman" pitchFamily="18" charset="0"/>
                <a:ea typeface="黑体" pitchFamily="49" charset="-122"/>
                <a:cs typeface="Times New Roman" pitchFamily="18" charset="0"/>
              </a:rPr>
              <a:t>个时间单位时的情形</a:t>
            </a:r>
            <a:r>
              <a:rPr lang="zh-CN" altLang="en-US" dirty="0" smtClean="0">
                <a:latin typeface="Times New Roman" pitchFamily="18" charset="0"/>
                <a:ea typeface="黑体" pitchFamily="49" charset="-122"/>
                <a:cs typeface="Times New Roman" pitchFamily="18" charset="0"/>
              </a:rPr>
              <a:t>：</a:t>
            </a:r>
            <a:endParaRPr lang="en-US" altLang="zh-CN" dirty="0" smtClean="0">
              <a:latin typeface="Times New Roman" pitchFamily="18" charset="0"/>
              <a:ea typeface="黑体" pitchFamily="49" charset="-122"/>
              <a:cs typeface="Times New Roman" pitchFamily="18" charset="0"/>
            </a:endParaRPr>
          </a:p>
          <a:p>
            <a:pPr algn="just">
              <a:lnSpc>
                <a:spcPct val="150000"/>
              </a:lnSpc>
            </a:pPr>
            <a:r>
              <a:rPr lang="zh-CN" altLang="en-US" dirty="0" smtClean="0">
                <a:latin typeface="Times New Roman" pitchFamily="18" charset="0"/>
                <a:ea typeface="黑体" pitchFamily="49" charset="-122"/>
                <a:cs typeface="Times New Roman" pitchFamily="18" charset="0"/>
              </a:rPr>
              <a:t>走</a:t>
            </a:r>
            <a:r>
              <a:rPr lang="en-US" dirty="0">
                <a:latin typeface="Times New Roman" pitchFamily="18" charset="0"/>
                <a:ea typeface="黑体" pitchFamily="49" charset="-122"/>
                <a:cs typeface="Times New Roman" pitchFamily="18" charset="0"/>
              </a:rPr>
              <a:t>ABD</a:t>
            </a:r>
            <a:r>
              <a:rPr lang="zh-CN" altLang="en-US" dirty="0">
                <a:latin typeface="Times New Roman" pitchFamily="18" charset="0"/>
                <a:ea typeface="黑体" pitchFamily="49" charset="-122"/>
                <a:cs typeface="Times New Roman" pitchFamily="18" charset="0"/>
              </a:rPr>
              <a:t>的蚂蚁到达终点后得到食物又返回了起点</a:t>
            </a:r>
            <a:r>
              <a:rPr lang="en-US" dirty="0">
                <a:latin typeface="Times New Roman" pitchFamily="18" charset="0"/>
                <a:ea typeface="黑体" pitchFamily="49" charset="-122"/>
                <a:cs typeface="Times New Roman" pitchFamily="18" charset="0"/>
              </a:rPr>
              <a:t>A</a:t>
            </a:r>
            <a:r>
              <a:rPr lang="zh-CN" altLang="en-US" dirty="0">
                <a:latin typeface="Times New Roman" pitchFamily="18" charset="0"/>
                <a:ea typeface="黑体" pitchFamily="49" charset="-122"/>
                <a:cs typeface="Times New Roman" pitchFamily="18" charset="0"/>
              </a:rPr>
              <a:t>，而走</a:t>
            </a:r>
            <a:r>
              <a:rPr lang="en-US" dirty="0">
                <a:latin typeface="Times New Roman" pitchFamily="18" charset="0"/>
                <a:ea typeface="黑体" pitchFamily="49" charset="-122"/>
                <a:cs typeface="Times New Roman" pitchFamily="18" charset="0"/>
              </a:rPr>
              <a:t>ACD</a:t>
            </a:r>
            <a:r>
              <a:rPr lang="zh-CN" altLang="en-US" dirty="0">
                <a:latin typeface="Times New Roman" pitchFamily="18" charset="0"/>
                <a:ea typeface="黑体" pitchFamily="49" charset="-122"/>
                <a:cs typeface="Times New Roman" pitchFamily="18" charset="0"/>
              </a:rPr>
              <a:t>的蚂蚁刚好走到</a:t>
            </a:r>
            <a:r>
              <a:rPr lang="en-US" dirty="0">
                <a:latin typeface="Times New Roman" pitchFamily="18" charset="0"/>
                <a:ea typeface="黑体" pitchFamily="49" charset="-122"/>
                <a:cs typeface="Times New Roman" pitchFamily="18" charset="0"/>
              </a:rPr>
              <a:t>D</a:t>
            </a:r>
            <a:r>
              <a:rPr lang="zh-CN" altLang="en-US" dirty="0">
                <a:latin typeface="Times New Roman" pitchFamily="18" charset="0"/>
                <a:ea typeface="黑体" pitchFamily="49" charset="-122"/>
                <a:cs typeface="Times New Roman" pitchFamily="18" charset="0"/>
              </a:rPr>
              <a:t>点。</a:t>
            </a:r>
          </a:p>
        </p:txBody>
      </p:sp>
      <p:sp>
        <p:nvSpPr>
          <p:cNvPr id="5"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蚁群寻食过程分析</a:t>
            </a:r>
            <a:endParaRPr lang="en-US" dirty="0"/>
          </a:p>
        </p:txBody>
      </p:sp>
    </p:spTree>
    <p:extLst>
      <p:ext uri="{BB962C8B-B14F-4D97-AF65-F5344CB8AC3E}">
        <p14:creationId xmlns:p14="http://schemas.microsoft.com/office/powerpoint/2010/main" val="3473731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477589" y="1268760"/>
            <a:ext cx="8270875" cy="4114800"/>
          </a:xfrm>
        </p:spPr>
        <p:txBody>
          <a:bodyPr/>
          <a:lstStyle/>
          <a:p>
            <a:pPr algn="just">
              <a:lnSpc>
                <a:spcPct val="125000"/>
              </a:lnSpc>
            </a:pPr>
            <a:r>
              <a:rPr lang="zh-CN" altLang="en-US" sz="2000" b="0" dirty="0" smtClean="0">
                <a:latin typeface="Times New Roman" pitchFamily="18" charset="0"/>
                <a:ea typeface="黑体" pitchFamily="49" charset="-122"/>
              </a:rPr>
              <a:t>假设</a:t>
            </a:r>
            <a:r>
              <a:rPr lang="zh-CN" altLang="en-US" sz="2000" b="0" dirty="0">
                <a:latin typeface="Times New Roman" pitchFamily="18" charset="0"/>
                <a:ea typeface="黑体" pitchFamily="49" charset="-122"/>
              </a:rPr>
              <a:t>蚂蚁每经过一处所留下的信息素为一个单位，则经过</a:t>
            </a:r>
            <a:r>
              <a:rPr lang="en-US" sz="2000" b="0" dirty="0">
                <a:latin typeface="Times New Roman" pitchFamily="18" charset="0"/>
                <a:ea typeface="黑体" pitchFamily="49" charset="-122"/>
              </a:rPr>
              <a:t>36</a:t>
            </a:r>
            <a:r>
              <a:rPr lang="zh-CN" altLang="en-US" sz="2000" b="0" dirty="0">
                <a:latin typeface="Times New Roman" pitchFamily="18" charset="0"/>
                <a:ea typeface="黑体" pitchFamily="49" charset="-122"/>
              </a:rPr>
              <a:t>个时间单位后，所有开始一起出发的蚂蚁都经过不同路径从</a:t>
            </a:r>
            <a:r>
              <a:rPr lang="en-US" sz="2000" b="0" dirty="0">
                <a:latin typeface="Times New Roman" pitchFamily="18" charset="0"/>
                <a:ea typeface="黑体" pitchFamily="49" charset="-122"/>
              </a:rPr>
              <a:t>D</a:t>
            </a:r>
            <a:r>
              <a:rPr lang="zh-CN" altLang="en-US" sz="2000" b="0" dirty="0">
                <a:latin typeface="Times New Roman" pitchFamily="18" charset="0"/>
                <a:ea typeface="黑体" pitchFamily="49" charset="-122"/>
              </a:rPr>
              <a:t>点取得了食物，此时</a:t>
            </a:r>
            <a:r>
              <a:rPr lang="en-US" sz="2000" b="0" dirty="0">
                <a:latin typeface="Times New Roman" pitchFamily="18" charset="0"/>
                <a:ea typeface="黑体" pitchFamily="49" charset="-122"/>
              </a:rPr>
              <a:t>ABD</a:t>
            </a:r>
            <a:r>
              <a:rPr lang="zh-CN" altLang="en-US" sz="2000" b="0" dirty="0">
                <a:latin typeface="Times New Roman" pitchFamily="18" charset="0"/>
                <a:ea typeface="黑体" pitchFamily="49" charset="-122"/>
              </a:rPr>
              <a:t>的路线往返了</a:t>
            </a:r>
            <a:r>
              <a:rPr lang="en-US" sz="2000" b="0" dirty="0">
                <a:latin typeface="Times New Roman" pitchFamily="18" charset="0"/>
                <a:ea typeface="黑体" pitchFamily="49" charset="-122"/>
              </a:rPr>
              <a:t>2</a:t>
            </a:r>
            <a:r>
              <a:rPr lang="zh-CN" altLang="en-US" sz="2000" b="0" dirty="0">
                <a:latin typeface="Times New Roman" pitchFamily="18" charset="0"/>
                <a:ea typeface="黑体" pitchFamily="49" charset="-122"/>
              </a:rPr>
              <a:t>趟，每一处的信息素为</a:t>
            </a:r>
            <a:r>
              <a:rPr lang="en-US" sz="2000" b="0" dirty="0">
                <a:latin typeface="Times New Roman" pitchFamily="18" charset="0"/>
                <a:ea typeface="黑体" pitchFamily="49" charset="-122"/>
              </a:rPr>
              <a:t>4</a:t>
            </a:r>
            <a:r>
              <a:rPr lang="zh-CN" altLang="en-US" sz="2000" b="0" dirty="0">
                <a:latin typeface="Times New Roman" pitchFamily="18" charset="0"/>
                <a:ea typeface="黑体" pitchFamily="49" charset="-122"/>
              </a:rPr>
              <a:t>个单位，而 </a:t>
            </a:r>
            <a:r>
              <a:rPr lang="en-US" sz="2000" b="0" dirty="0">
                <a:latin typeface="Times New Roman" pitchFamily="18" charset="0"/>
                <a:ea typeface="黑体" pitchFamily="49" charset="-122"/>
              </a:rPr>
              <a:t>ACD</a:t>
            </a:r>
            <a:r>
              <a:rPr lang="zh-CN" altLang="en-US" sz="2000" b="0" dirty="0">
                <a:latin typeface="Times New Roman" pitchFamily="18" charset="0"/>
                <a:ea typeface="黑体" pitchFamily="49" charset="-122"/>
              </a:rPr>
              <a:t>的路线往返了一趟，每一处的信息素为</a:t>
            </a:r>
            <a:r>
              <a:rPr lang="en-US" sz="2000" b="0" dirty="0">
                <a:latin typeface="Times New Roman" pitchFamily="18" charset="0"/>
                <a:ea typeface="黑体" pitchFamily="49" charset="-122"/>
              </a:rPr>
              <a:t>2</a:t>
            </a:r>
            <a:r>
              <a:rPr lang="zh-CN" altLang="en-US" sz="2000" b="0" dirty="0">
                <a:latin typeface="Times New Roman" pitchFamily="18" charset="0"/>
                <a:ea typeface="黑体" pitchFamily="49" charset="-122"/>
              </a:rPr>
              <a:t>个单位，其比值为</a:t>
            </a:r>
            <a:r>
              <a:rPr lang="en-US" sz="2000" dirty="0">
                <a:solidFill>
                  <a:srgbClr val="FF0000"/>
                </a:solidFill>
                <a:latin typeface="Times New Roman" pitchFamily="18" charset="0"/>
                <a:ea typeface="黑体" pitchFamily="49" charset="-122"/>
              </a:rPr>
              <a:t>2</a:t>
            </a:r>
            <a:r>
              <a:rPr lang="zh-CN" altLang="en-US" sz="2000" dirty="0">
                <a:solidFill>
                  <a:srgbClr val="FF0000"/>
                </a:solidFill>
                <a:latin typeface="Times New Roman" pitchFamily="18" charset="0"/>
                <a:ea typeface="黑体" pitchFamily="49" charset="-122"/>
              </a:rPr>
              <a:t>：</a:t>
            </a:r>
            <a:r>
              <a:rPr lang="en-US" sz="2000" dirty="0">
                <a:solidFill>
                  <a:srgbClr val="FF0000"/>
                </a:solidFill>
                <a:latin typeface="Times New Roman" pitchFamily="18" charset="0"/>
                <a:ea typeface="黑体" pitchFamily="49" charset="-122"/>
              </a:rPr>
              <a:t>1</a:t>
            </a:r>
            <a:r>
              <a:rPr lang="zh-CN" altLang="en-US" sz="2000" b="0" dirty="0">
                <a:latin typeface="Times New Roman" pitchFamily="18" charset="0"/>
                <a:ea typeface="黑体" pitchFamily="49" charset="-122"/>
              </a:rPr>
              <a:t>。</a:t>
            </a:r>
          </a:p>
          <a:p>
            <a:pPr algn="just">
              <a:lnSpc>
                <a:spcPct val="125000"/>
              </a:lnSpc>
            </a:pPr>
            <a:r>
              <a:rPr lang="zh-CN" altLang="en-US" sz="2000" b="0" dirty="0" smtClean="0">
                <a:latin typeface="Times New Roman" pitchFamily="18" charset="0"/>
                <a:ea typeface="黑体" pitchFamily="49" charset="-122"/>
              </a:rPr>
              <a:t>寻找</a:t>
            </a:r>
            <a:r>
              <a:rPr lang="zh-CN" altLang="en-US" sz="2000" b="0" dirty="0">
                <a:latin typeface="Times New Roman" pitchFamily="18" charset="0"/>
                <a:ea typeface="黑体" pitchFamily="49" charset="-122"/>
              </a:rPr>
              <a:t>食物的过程继续进行，则按信息素的指导，蚁群在</a:t>
            </a:r>
            <a:r>
              <a:rPr lang="en-US" sz="2000" b="0" dirty="0">
                <a:latin typeface="Times New Roman" pitchFamily="18" charset="0"/>
                <a:ea typeface="黑体" pitchFamily="49" charset="-122"/>
              </a:rPr>
              <a:t>ABD</a:t>
            </a:r>
            <a:r>
              <a:rPr lang="zh-CN" altLang="en-US" sz="2000" b="0" dirty="0">
                <a:latin typeface="Times New Roman" pitchFamily="18" charset="0"/>
                <a:ea typeface="黑体" pitchFamily="49" charset="-122"/>
              </a:rPr>
              <a:t>路线上增派一只蚂蚁（共</a:t>
            </a:r>
            <a:r>
              <a:rPr lang="en-US" sz="2000" b="0" dirty="0">
                <a:latin typeface="Times New Roman" pitchFamily="18" charset="0"/>
                <a:ea typeface="黑体" pitchFamily="49" charset="-122"/>
              </a:rPr>
              <a:t>2</a:t>
            </a:r>
            <a:r>
              <a:rPr lang="zh-CN" altLang="en-US" sz="2000" b="0" dirty="0">
                <a:latin typeface="Times New Roman" pitchFamily="18" charset="0"/>
                <a:ea typeface="黑体" pitchFamily="49" charset="-122"/>
              </a:rPr>
              <a:t>只），而</a:t>
            </a:r>
            <a:r>
              <a:rPr lang="en-US" sz="2000" b="0" dirty="0">
                <a:latin typeface="Times New Roman" pitchFamily="18" charset="0"/>
                <a:ea typeface="黑体" pitchFamily="49" charset="-122"/>
              </a:rPr>
              <a:t>ACD</a:t>
            </a:r>
            <a:r>
              <a:rPr lang="zh-CN" altLang="en-US" sz="2000" b="0" dirty="0">
                <a:latin typeface="Times New Roman" pitchFamily="18" charset="0"/>
                <a:ea typeface="黑体" pitchFamily="49" charset="-122"/>
              </a:rPr>
              <a:t>路线上仍然为一只蚂蚁。再经过</a:t>
            </a:r>
            <a:r>
              <a:rPr lang="en-US" sz="2000" b="0" dirty="0">
                <a:latin typeface="Times New Roman" pitchFamily="18" charset="0"/>
                <a:ea typeface="黑体" pitchFamily="49" charset="-122"/>
              </a:rPr>
              <a:t>36</a:t>
            </a:r>
            <a:r>
              <a:rPr lang="zh-CN" altLang="en-US" sz="2000" b="0" dirty="0">
                <a:latin typeface="Times New Roman" pitchFamily="18" charset="0"/>
                <a:ea typeface="黑体" pitchFamily="49" charset="-122"/>
              </a:rPr>
              <a:t>个时间单位后，两条线路上的信息素单位积累为</a:t>
            </a:r>
            <a:r>
              <a:rPr lang="en-US" sz="2000" b="0" dirty="0">
                <a:latin typeface="Times New Roman" pitchFamily="18" charset="0"/>
                <a:ea typeface="黑体" pitchFamily="49" charset="-122"/>
              </a:rPr>
              <a:t>12</a:t>
            </a:r>
            <a:r>
              <a:rPr lang="zh-CN" altLang="en-US" sz="2000" b="0" dirty="0">
                <a:latin typeface="Times New Roman" pitchFamily="18" charset="0"/>
                <a:ea typeface="黑体" pitchFamily="49" charset="-122"/>
              </a:rPr>
              <a:t>和</a:t>
            </a:r>
            <a:r>
              <a:rPr lang="en-US" sz="2000" b="0" dirty="0">
                <a:latin typeface="Times New Roman" pitchFamily="18" charset="0"/>
                <a:ea typeface="黑体" pitchFamily="49" charset="-122"/>
              </a:rPr>
              <a:t>4</a:t>
            </a:r>
            <a:r>
              <a:rPr lang="zh-CN" altLang="en-US" sz="2000" b="0" dirty="0">
                <a:latin typeface="Times New Roman" pitchFamily="18" charset="0"/>
                <a:ea typeface="黑体" pitchFamily="49" charset="-122"/>
              </a:rPr>
              <a:t>，比值为</a:t>
            </a:r>
            <a:r>
              <a:rPr lang="en-US" sz="2000" dirty="0">
                <a:solidFill>
                  <a:srgbClr val="FF0000"/>
                </a:solidFill>
                <a:latin typeface="Times New Roman" pitchFamily="18" charset="0"/>
                <a:ea typeface="黑体" pitchFamily="49" charset="-122"/>
              </a:rPr>
              <a:t>3</a:t>
            </a:r>
            <a:r>
              <a:rPr lang="zh-CN" altLang="en-US" sz="2000" dirty="0">
                <a:solidFill>
                  <a:srgbClr val="FF0000"/>
                </a:solidFill>
                <a:latin typeface="Times New Roman" pitchFamily="18" charset="0"/>
                <a:ea typeface="黑体" pitchFamily="49" charset="-122"/>
              </a:rPr>
              <a:t>：</a:t>
            </a:r>
            <a:r>
              <a:rPr lang="en-US" sz="2000" dirty="0">
                <a:solidFill>
                  <a:srgbClr val="FF0000"/>
                </a:solidFill>
                <a:latin typeface="Times New Roman" pitchFamily="18" charset="0"/>
                <a:ea typeface="黑体" pitchFamily="49" charset="-122"/>
              </a:rPr>
              <a:t>1</a:t>
            </a:r>
            <a:r>
              <a:rPr lang="zh-CN" altLang="en-US" sz="2000" b="0" dirty="0">
                <a:latin typeface="Times New Roman" pitchFamily="18" charset="0"/>
                <a:ea typeface="黑体" pitchFamily="49" charset="-122"/>
              </a:rPr>
              <a:t>。</a:t>
            </a:r>
          </a:p>
          <a:p>
            <a:pPr algn="just">
              <a:lnSpc>
                <a:spcPct val="125000"/>
              </a:lnSpc>
            </a:pPr>
            <a:r>
              <a:rPr lang="zh-CN" altLang="en-US" sz="2000" b="0" dirty="0" smtClean="0">
                <a:latin typeface="Times New Roman" pitchFamily="18" charset="0"/>
                <a:ea typeface="黑体" pitchFamily="49" charset="-122"/>
              </a:rPr>
              <a:t>若</a:t>
            </a:r>
            <a:r>
              <a:rPr lang="zh-CN" altLang="en-US" sz="2000" b="0" dirty="0">
                <a:latin typeface="Times New Roman" pitchFamily="18" charset="0"/>
                <a:ea typeface="黑体" pitchFamily="49" charset="-122"/>
              </a:rPr>
              <a:t>按以上规则继续，蚁群在</a:t>
            </a:r>
            <a:r>
              <a:rPr lang="en-US" sz="2000" b="0" dirty="0">
                <a:latin typeface="Times New Roman" pitchFamily="18" charset="0"/>
                <a:ea typeface="黑体" pitchFamily="49" charset="-122"/>
              </a:rPr>
              <a:t>ABD</a:t>
            </a:r>
            <a:r>
              <a:rPr lang="zh-CN" altLang="en-US" sz="2000" b="0" dirty="0">
                <a:latin typeface="Times New Roman" pitchFamily="18" charset="0"/>
                <a:ea typeface="黑体" pitchFamily="49" charset="-122"/>
              </a:rPr>
              <a:t>路线上再增派一只蚂蚁（共</a:t>
            </a:r>
            <a:r>
              <a:rPr lang="en-US" sz="2000" b="0" dirty="0">
                <a:latin typeface="Times New Roman" pitchFamily="18" charset="0"/>
                <a:ea typeface="黑体" pitchFamily="49" charset="-122"/>
              </a:rPr>
              <a:t>3</a:t>
            </a:r>
            <a:r>
              <a:rPr lang="zh-CN" altLang="en-US" sz="2000" b="0" dirty="0">
                <a:latin typeface="Times New Roman" pitchFamily="18" charset="0"/>
                <a:ea typeface="黑体" pitchFamily="49" charset="-122"/>
              </a:rPr>
              <a:t>只），而</a:t>
            </a:r>
            <a:r>
              <a:rPr lang="en-US" sz="2000" b="0" dirty="0">
                <a:latin typeface="Times New Roman" pitchFamily="18" charset="0"/>
                <a:ea typeface="黑体" pitchFamily="49" charset="-122"/>
              </a:rPr>
              <a:t>ACD</a:t>
            </a:r>
            <a:r>
              <a:rPr lang="zh-CN" altLang="en-US" sz="2000" b="0" dirty="0">
                <a:latin typeface="Times New Roman" pitchFamily="18" charset="0"/>
                <a:ea typeface="黑体" pitchFamily="49" charset="-122"/>
              </a:rPr>
              <a:t>路线上仍然为一只蚂蚁。再经过</a:t>
            </a:r>
            <a:r>
              <a:rPr lang="en-US" sz="2000" b="0" dirty="0">
                <a:latin typeface="Times New Roman" pitchFamily="18" charset="0"/>
                <a:ea typeface="黑体" pitchFamily="49" charset="-122"/>
              </a:rPr>
              <a:t>36</a:t>
            </a:r>
            <a:r>
              <a:rPr lang="zh-CN" altLang="en-US" sz="2000" b="0" dirty="0">
                <a:latin typeface="Times New Roman" pitchFamily="18" charset="0"/>
                <a:ea typeface="黑体" pitchFamily="49" charset="-122"/>
              </a:rPr>
              <a:t>个时间单位后，两条线路上的信息素单位积累为</a:t>
            </a:r>
            <a:r>
              <a:rPr lang="en-US" sz="2000" b="0" dirty="0">
                <a:latin typeface="Times New Roman" pitchFamily="18" charset="0"/>
                <a:ea typeface="黑体" pitchFamily="49" charset="-122"/>
              </a:rPr>
              <a:t>24</a:t>
            </a:r>
            <a:r>
              <a:rPr lang="zh-CN" altLang="en-US" sz="2000" b="0" dirty="0">
                <a:latin typeface="Times New Roman" pitchFamily="18" charset="0"/>
                <a:ea typeface="黑体" pitchFamily="49" charset="-122"/>
              </a:rPr>
              <a:t>和</a:t>
            </a:r>
            <a:r>
              <a:rPr lang="en-US" sz="2000" b="0" dirty="0">
                <a:latin typeface="Times New Roman" pitchFamily="18" charset="0"/>
                <a:ea typeface="黑体" pitchFamily="49" charset="-122"/>
              </a:rPr>
              <a:t>6</a:t>
            </a:r>
            <a:r>
              <a:rPr lang="zh-CN" altLang="en-US" sz="2000" b="0" dirty="0">
                <a:latin typeface="Times New Roman" pitchFamily="18" charset="0"/>
                <a:ea typeface="黑体" pitchFamily="49" charset="-122"/>
              </a:rPr>
              <a:t>，比值为</a:t>
            </a:r>
            <a:r>
              <a:rPr lang="en-US" sz="2000" dirty="0">
                <a:solidFill>
                  <a:srgbClr val="FF0000"/>
                </a:solidFill>
                <a:latin typeface="Times New Roman" pitchFamily="18" charset="0"/>
                <a:ea typeface="黑体" pitchFamily="49" charset="-122"/>
              </a:rPr>
              <a:t>4</a:t>
            </a:r>
            <a:r>
              <a:rPr lang="zh-CN" altLang="en-US" sz="2000" dirty="0">
                <a:solidFill>
                  <a:srgbClr val="FF0000"/>
                </a:solidFill>
                <a:latin typeface="Times New Roman" pitchFamily="18" charset="0"/>
                <a:ea typeface="黑体" pitchFamily="49" charset="-122"/>
              </a:rPr>
              <a:t>：</a:t>
            </a:r>
            <a:r>
              <a:rPr lang="en-US" sz="2000" dirty="0">
                <a:solidFill>
                  <a:srgbClr val="FF0000"/>
                </a:solidFill>
                <a:latin typeface="Times New Roman" pitchFamily="18" charset="0"/>
                <a:ea typeface="黑体" pitchFamily="49" charset="-122"/>
              </a:rPr>
              <a:t>1</a:t>
            </a:r>
            <a:r>
              <a:rPr lang="zh-CN" altLang="en-US" sz="2000" b="0" dirty="0">
                <a:latin typeface="Times New Roman" pitchFamily="18" charset="0"/>
                <a:ea typeface="黑体" pitchFamily="49" charset="-122"/>
              </a:rPr>
              <a:t>。</a:t>
            </a:r>
          </a:p>
          <a:p>
            <a:pPr algn="just">
              <a:lnSpc>
                <a:spcPct val="125000"/>
              </a:lnSpc>
            </a:pPr>
            <a:r>
              <a:rPr lang="zh-CN" altLang="en-US" sz="2000" b="0" dirty="0" smtClean="0">
                <a:latin typeface="Times New Roman" pitchFamily="18" charset="0"/>
                <a:ea typeface="黑体" pitchFamily="49" charset="-122"/>
              </a:rPr>
              <a:t>若</a:t>
            </a:r>
            <a:r>
              <a:rPr lang="zh-CN" altLang="en-US" sz="2000" b="0" dirty="0">
                <a:latin typeface="Times New Roman" pitchFamily="18" charset="0"/>
                <a:ea typeface="黑体" pitchFamily="49" charset="-122"/>
              </a:rPr>
              <a:t>继续进行，则按信息素的指导，最终所有的蚂蚁会放弃</a:t>
            </a:r>
            <a:r>
              <a:rPr lang="en-US" sz="2000" b="0" dirty="0">
                <a:latin typeface="Times New Roman" pitchFamily="18" charset="0"/>
                <a:ea typeface="黑体" pitchFamily="49" charset="-122"/>
              </a:rPr>
              <a:t>ACD</a:t>
            </a:r>
            <a:r>
              <a:rPr lang="zh-CN" altLang="en-US" sz="2000" b="0" dirty="0">
                <a:latin typeface="Times New Roman" pitchFamily="18" charset="0"/>
                <a:ea typeface="黑体" pitchFamily="49" charset="-122"/>
              </a:rPr>
              <a:t>路线，而都选择</a:t>
            </a:r>
            <a:r>
              <a:rPr lang="en-US" sz="2000" b="0" dirty="0">
                <a:latin typeface="Times New Roman" pitchFamily="18" charset="0"/>
                <a:ea typeface="黑体" pitchFamily="49" charset="-122"/>
              </a:rPr>
              <a:t>ABD</a:t>
            </a:r>
            <a:r>
              <a:rPr lang="zh-CN" altLang="en-US" sz="2000" b="0" dirty="0">
                <a:latin typeface="Times New Roman" pitchFamily="18" charset="0"/>
                <a:ea typeface="黑体" pitchFamily="49" charset="-122"/>
              </a:rPr>
              <a:t>路线。</a:t>
            </a:r>
            <a:endParaRPr lang="zh-CN" altLang="en-US" sz="1800" b="0" dirty="0">
              <a:latin typeface="Times New Roman" pitchFamily="18" charset="0"/>
              <a:ea typeface="黑体" pitchFamily="49" charset="-122"/>
            </a:endParaRPr>
          </a:p>
        </p:txBody>
      </p:sp>
      <p:sp>
        <p:nvSpPr>
          <p:cNvPr id="4"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蚁群寻食过程分析</a:t>
            </a:r>
            <a:endParaRPr lang="en-US" dirty="0"/>
          </a:p>
        </p:txBody>
      </p:sp>
    </p:spTree>
    <p:extLst>
      <p:ext uri="{BB962C8B-B14F-4D97-AF65-F5344CB8AC3E}">
        <p14:creationId xmlns:p14="http://schemas.microsoft.com/office/powerpoint/2010/main" val="26419148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蚁群优化算法</a:t>
            </a:r>
            <a:endParaRPr lang="en-US" dirty="0"/>
          </a:p>
        </p:txBody>
      </p:sp>
      <p:sp>
        <p:nvSpPr>
          <p:cNvPr id="3" name="内容占位符 2"/>
          <p:cNvSpPr>
            <a:spLocks noGrp="1"/>
          </p:cNvSpPr>
          <p:nvPr>
            <p:ph idx="1"/>
          </p:nvPr>
        </p:nvSpPr>
        <p:spPr>
          <a:xfrm>
            <a:off x="457200" y="1267200"/>
            <a:ext cx="8229600" cy="4530725"/>
          </a:xfrm>
        </p:spPr>
        <p:txBody>
          <a:bodyPr/>
          <a:lstStyle/>
          <a:p>
            <a:r>
              <a:rPr lang="en-US" altLang="zh-CN" sz="2800" dirty="0"/>
              <a:t>ACO: Ant Colony Optimization</a:t>
            </a:r>
            <a:endParaRPr lang="en-US" sz="2800" dirty="0"/>
          </a:p>
          <a:p>
            <a:pPr lvl="1"/>
            <a:r>
              <a:rPr lang="zh-CN" altLang="en-US" b="0" dirty="0" smtClean="0">
                <a:latin typeface="Arial" pitchFamily="34" charset="0"/>
                <a:ea typeface="黑体" pitchFamily="49" charset="-122"/>
              </a:rPr>
              <a:t>一种解空间搜索方法</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适用于在图上寻找最优路径</a:t>
            </a:r>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sp>
        <p:nvSpPr>
          <p:cNvPr id="4" name="矩形 3"/>
          <p:cNvSpPr/>
          <p:nvPr/>
        </p:nvSpPr>
        <p:spPr>
          <a:xfrm>
            <a:off x="179512" y="6309320"/>
            <a:ext cx="8856984" cy="461665"/>
          </a:xfrm>
          <a:prstGeom prst="rect">
            <a:avLst/>
          </a:prstGeom>
        </p:spPr>
        <p:txBody>
          <a:bodyPr wrap="square">
            <a:spAutoFit/>
          </a:bodyPr>
          <a:lstStyle/>
          <a:p>
            <a:pPr algn="just"/>
            <a:r>
              <a:rPr lang="fr-FR" sz="1200" dirty="0"/>
              <a:t> A. Colorni, M. Dorigo et V. Maniezzo, Distributed Optimization by Ant Colonies, actes de la première conférence européenne sur la vie artificielle, Paris, France, Elsevier Publishing, 134-142, 1991.</a:t>
            </a:r>
            <a:endParaRPr 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41" y="2852936"/>
            <a:ext cx="441786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3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蚁群优化算法</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a:latin typeface="Arial" pitchFamily="34" charset="0"/>
                <a:ea typeface="黑体" pitchFamily="49" charset="-122"/>
              </a:rPr>
              <a:t>形式化</a:t>
            </a:r>
            <a:endParaRPr lang="en-US" altLang="zh-CN" b="0" dirty="0">
              <a:latin typeface="Arial" pitchFamily="34" charset="0"/>
              <a:ea typeface="黑体" pitchFamily="49" charset="-122"/>
            </a:endParaRPr>
          </a:p>
          <a:p>
            <a:pPr lvl="1"/>
            <a:r>
              <a:rPr lang="zh-CN" altLang="en-US" b="0" dirty="0" smtClean="0">
                <a:latin typeface="Arial" pitchFamily="34" charset="0"/>
                <a:ea typeface="黑体" pitchFamily="49" charset="-122"/>
              </a:rPr>
              <a:t>每个蚂蚁对应一个计算智能体</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蚂蚁依概率选择候选位置进行移动</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在经过的路径上留下“信息素”（</a:t>
            </a:r>
            <a:r>
              <a:rPr lang="en-US" altLang="zh-CN" b="0" dirty="0">
                <a:latin typeface="Arial" pitchFamily="34" charset="0"/>
                <a:ea typeface="黑体" pitchFamily="49" charset="-122"/>
              </a:rPr>
              <a:t>Pheromone</a:t>
            </a:r>
            <a:r>
              <a:rPr lang="zh-CN" altLang="en-US" b="0" dirty="0" smtClean="0">
                <a:latin typeface="Arial" pitchFamily="34" charset="0"/>
                <a:ea typeface="黑体" pitchFamily="49" charset="-122"/>
              </a:rPr>
              <a:t>）</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“信息素”随时间挥发</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“信息素”浓度大的路径在后续的选择中会以更高的概率被选取</a:t>
            </a:r>
            <a:endParaRPr lang="en-US" b="0" dirty="0">
              <a:latin typeface="Arial" pitchFamily="34" charset="0"/>
              <a:ea typeface="黑体" pitchFamily="49" charset="-122"/>
            </a:endParaRPr>
          </a:p>
        </p:txBody>
      </p:sp>
    </p:spTree>
    <p:extLst>
      <p:ext uri="{BB962C8B-B14F-4D97-AF65-F5344CB8AC3E}">
        <p14:creationId xmlns:p14="http://schemas.microsoft.com/office/powerpoint/2010/main" val="3727289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1606550" y="1691158"/>
            <a:ext cx="6167438" cy="3744913"/>
            <a:chOff x="2328407" y="344848"/>
            <a:chExt cx="6167521" cy="3744416"/>
          </a:xfrm>
        </p:grpSpPr>
        <p:cxnSp>
          <p:nvCxnSpPr>
            <p:cNvPr id="5" name="直接箭头连接符 4"/>
            <p:cNvCxnSpPr>
              <a:cxnSpLocks noChangeShapeType="1"/>
            </p:cNvCxnSpPr>
            <p:nvPr/>
          </p:nvCxnSpPr>
          <p:spPr bwMode="auto">
            <a:xfrm>
              <a:off x="2328407" y="4089264"/>
              <a:ext cx="6167521" cy="0"/>
            </a:xfrm>
            <a:prstGeom prst="straightConnector1">
              <a:avLst/>
            </a:prstGeom>
            <a:noFill/>
            <a:ln w="9525" algn="ctr">
              <a:solidFill>
                <a:schemeClr val="tx1"/>
              </a:solidFill>
              <a:round/>
              <a:headEnd type="oval" w="med" len="med"/>
              <a:tailEnd type="triangle" w="med" len="med"/>
            </a:ln>
            <a:extLst>
              <a:ext uri="{909E8E84-426E-40DD-AFC4-6F175D3DCCD1}">
                <a14:hiddenFill xmlns:a14="http://schemas.microsoft.com/office/drawing/2010/main">
                  <a:noFill/>
                </a14:hiddenFill>
              </a:ext>
            </a:extLst>
          </p:spPr>
        </p:cxnSp>
        <p:cxnSp>
          <p:nvCxnSpPr>
            <p:cNvPr id="6" name="直接箭头连接符 5"/>
            <p:cNvCxnSpPr>
              <a:cxnSpLocks noChangeShapeType="1"/>
            </p:cNvCxnSpPr>
            <p:nvPr/>
          </p:nvCxnSpPr>
          <p:spPr bwMode="auto">
            <a:xfrm flipV="1">
              <a:off x="2339752" y="344848"/>
              <a:ext cx="0" cy="373222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7" name="TextBox 35"/>
          <p:cNvSpPr txBox="1">
            <a:spLocks noChangeArrowheads="1"/>
          </p:cNvSpPr>
          <p:nvPr/>
        </p:nvSpPr>
        <p:spPr bwMode="auto">
          <a:xfrm>
            <a:off x="7773988" y="5269383"/>
            <a:ext cx="901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1400">
                <a:latin typeface="黑体" pitchFamily="49" charset="-122"/>
                <a:ea typeface="黑体" pitchFamily="49" charset="-122"/>
              </a:rPr>
              <a:t>发展阶段</a:t>
            </a:r>
          </a:p>
        </p:txBody>
      </p:sp>
      <p:sp>
        <p:nvSpPr>
          <p:cNvPr id="8" name="TextBox 36"/>
          <p:cNvSpPr txBox="1">
            <a:spLocks noChangeArrowheads="1"/>
          </p:cNvSpPr>
          <p:nvPr/>
        </p:nvSpPr>
        <p:spPr bwMode="auto">
          <a:xfrm>
            <a:off x="395288" y="3419946"/>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2000">
                <a:latin typeface="黑体" pitchFamily="49" charset="-122"/>
                <a:ea typeface="黑体" pitchFamily="49" charset="-122"/>
              </a:rPr>
              <a:t>联结主义</a:t>
            </a:r>
          </a:p>
        </p:txBody>
      </p:sp>
      <p:sp>
        <p:nvSpPr>
          <p:cNvPr id="9" name="TextBox 37"/>
          <p:cNvSpPr txBox="1">
            <a:spLocks noChangeArrowheads="1"/>
          </p:cNvSpPr>
          <p:nvPr/>
        </p:nvSpPr>
        <p:spPr bwMode="auto">
          <a:xfrm>
            <a:off x="395288" y="2411883"/>
            <a:ext cx="121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2000" dirty="0">
                <a:latin typeface="黑体" pitchFamily="49" charset="-122"/>
                <a:ea typeface="黑体" pitchFamily="49" charset="-122"/>
              </a:rPr>
              <a:t>行为主义</a:t>
            </a:r>
          </a:p>
        </p:txBody>
      </p:sp>
      <p:sp>
        <p:nvSpPr>
          <p:cNvPr id="10" name="TextBox 38"/>
          <p:cNvSpPr txBox="1">
            <a:spLocks noChangeArrowheads="1"/>
          </p:cNvSpPr>
          <p:nvPr/>
        </p:nvSpPr>
        <p:spPr bwMode="auto">
          <a:xfrm>
            <a:off x="395288" y="4354983"/>
            <a:ext cx="12112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2000">
                <a:latin typeface="黑体" pitchFamily="49" charset="-122"/>
                <a:ea typeface="黑体" pitchFamily="49" charset="-122"/>
              </a:rPr>
              <a:t>符号主义</a:t>
            </a:r>
          </a:p>
        </p:txBody>
      </p:sp>
      <p:sp>
        <p:nvSpPr>
          <p:cNvPr id="11" name="TextBox 13"/>
          <p:cNvSpPr txBox="1">
            <a:spLocks noChangeArrowheads="1"/>
          </p:cNvSpPr>
          <p:nvPr/>
        </p:nvSpPr>
        <p:spPr bwMode="auto">
          <a:xfrm>
            <a:off x="1166813" y="1259358"/>
            <a:ext cx="901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1400">
                <a:latin typeface="黑体" pitchFamily="49" charset="-122"/>
                <a:ea typeface="黑体" pitchFamily="49" charset="-122"/>
              </a:rPr>
              <a:t>三大学派</a:t>
            </a:r>
          </a:p>
        </p:txBody>
      </p:sp>
      <p:sp>
        <p:nvSpPr>
          <p:cNvPr id="12" name="椭圆 14"/>
          <p:cNvSpPr>
            <a:spLocks noChangeArrowheads="1"/>
          </p:cNvSpPr>
          <p:nvPr/>
        </p:nvSpPr>
        <p:spPr bwMode="auto">
          <a:xfrm>
            <a:off x="1763713" y="3707283"/>
            <a:ext cx="2447925" cy="1550988"/>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25000"/>
              </a:lnSpc>
            </a:pPr>
            <a:r>
              <a:rPr lang="zh-CN" altLang="en-US" sz="1800">
                <a:latin typeface="黑体" pitchFamily="49" charset="-122"/>
                <a:ea typeface="黑体" pitchFamily="49" charset="-122"/>
              </a:rPr>
              <a:t>符号逻辑</a:t>
            </a:r>
            <a:endParaRPr lang="en-US" altLang="zh-CN" sz="1800">
              <a:latin typeface="黑体" pitchFamily="49" charset="-122"/>
              <a:ea typeface="黑体" pitchFamily="49" charset="-122"/>
            </a:endParaRPr>
          </a:p>
          <a:p>
            <a:pPr algn="ctr" eaLnBrk="1" hangingPunct="1">
              <a:lnSpc>
                <a:spcPct val="125000"/>
              </a:lnSpc>
            </a:pPr>
            <a:r>
              <a:rPr lang="zh-CN" altLang="en-US" sz="1800">
                <a:latin typeface="黑体" pitchFamily="49" charset="-122"/>
                <a:ea typeface="黑体" pitchFamily="49" charset="-122"/>
              </a:rPr>
              <a:t>专家系统</a:t>
            </a:r>
            <a:endParaRPr lang="en-US" altLang="zh-CN" sz="1800">
              <a:latin typeface="黑体" pitchFamily="49" charset="-122"/>
              <a:ea typeface="黑体" pitchFamily="49" charset="-122"/>
            </a:endParaRPr>
          </a:p>
          <a:p>
            <a:pPr algn="ctr" eaLnBrk="1" hangingPunct="1">
              <a:lnSpc>
                <a:spcPct val="125000"/>
              </a:lnSpc>
            </a:pPr>
            <a:r>
              <a:rPr lang="en-US" altLang="zh-CN" sz="1800">
                <a:latin typeface="黑体" pitchFamily="49" charset="-122"/>
                <a:ea typeface="黑体" pitchFamily="49" charset="-122"/>
              </a:rPr>
              <a:t>……</a:t>
            </a:r>
            <a:endParaRPr lang="zh-CN" altLang="en-US" sz="1800">
              <a:latin typeface="黑体" pitchFamily="49" charset="-122"/>
              <a:ea typeface="黑体" pitchFamily="49" charset="-122"/>
            </a:endParaRPr>
          </a:p>
        </p:txBody>
      </p:sp>
      <p:sp>
        <p:nvSpPr>
          <p:cNvPr id="13" name="椭圆 15"/>
          <p:cNvSpPr>
            <a:spLocks noChangeArrowheads="1"/>
          </p:cNvSpPr>
          <p:nvPr/>
        </p:nvSpPr>
        <p:spPr bwMode="auto">
          <a:xfrm>
            <a:off x="3381375" y="2843683"/>
            <a:ext cx="2641600" cy="1584325"/>
          </a:xfrm>
          <a:prstGeom prst="ellipse">
            <a:avLst/>
          </a:prstGeom>
          <a:noFill/>
          <a:ln w="1905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25000"/>
              </a:lnSpc>
            </a:pPr>
            <a:r>
              <a:rPr lang="zh-CN" altLang="en-US" sz="1800">
                <a:latin typeface="黑体" pitchFamily="49" charset="-122"/>
                <a:ea typeface="黑体" pitchFamily="49" charset="-122"/>
              </a:rPr>
              <a:t>神经网络</a:t>
            </a:r>
            <a:endParaRPr lang="en-US" altLang="zh-CN" sz="1800">
              <a:latin typeface="黑体" pitchFamily="49" charset="-122"/>
              <a:ea typeface="黑体" pitchFamily="49" charset="-122"/>
            </a:endParaRPr>
          </a:p>
          <a:p>
            <a:pPr algn="ctr" eaLnBrk="1" hangingPunct="1">
              <a:lnSpc>
                <a:spcPct val="125000"/>
              </a:lnSpc>
            </a:pPr>
            <a:r>
              <a:rPr lang="zh-CN" altLang="en-US" sz="1800">
                <a:latin typeface="黑体" pitchFamily="49" charset="-122"/>
                <a:ea typeface="黑体" pitchFamily="49" charset="-122"/>
              </a:rPr>
              <a:t>深度学习</a:t>
            </a:r>
            <a:endParaRPr lang="en-US" altLang="zh-CN" sz="1800">
              <a:latin typeface="黑体" pitchFamily="49" charset="-122"/>
              <a:ea typeface="黑体" pitchFamily="49" charset="-122"/>
            </a:endParaRPr>
          </a:p>
          <a:p>
            <a:pPr algn="ctr" eaLnBrk="1" hangingPunct="1">
              <a:lnSpc>
                <a:spcPct val="125000"/>
              </a:lnSpc>
            </a:pPr>
            <a:r>
              <a:rPr lang="en-US" altLang="zh-CN" sz="1800">
                <a:latin typeface="黑体" pitchFamily="49" charset="-122"/>
                <a:ea typeface="黑体" pitchFamily="49" charset="-122"/>
              </a:rPr>
              <a:t>……</a:t>
            </a:r>
            <a:endParaRPr lang="zh-CN" altLang="en-US" sz="1800">
              <a:latin typeface="黑体" pitchFamily="49" charset="-122"/>
              <a:ea typeface="黑体" pitchFamily="49" charset="-122"/>
            </a:endParaRPr>
          </a:p>
        </p:txBody>
      </p:sp>
      <p:sp>
        <p:nvSpPr>
          <p:cNvPr id="14" name="椭圆 16"/>
          <p:cNvSpPr>
            <a:spLocks noChangeArrowheads="1"/>
          </p:cNvSpPr>
          <p:nvPr/>
        </p:nvSpPr>
        <p:spPr bwMode="auto">
          <a:xfrm>
            <a:off x="5148263" y="1970558"/>
            <a:ext cx="2432050" cy="1682750"/>
          </a:xfrm>
          <a:prstGeom prst="ellipse">
            <a:avLst/>
          </a:prstGeom>
          <a:noFill/>
          <a:ln w="1905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lnSpc>
                <a:spcPct val="125000"/>
              </a:lnSpc>
            </a:pPr>
            <a:r>
              <a:rPr lang="zh-CN" altLang="en-US" dirty="0" smtClean="0">
                <a:latin typeface="黑体" pitchFamily="49" charset="-122"/>
                <a:ea typeface="黑体" pitchFamily="49" charset="-122"/>
              </a:rPr>
              <a:t>强化学习</a:t>
            </a:r>
            <a:endParaRPr lang="en-US" altLang="zh-CN" sz="1800" dirty="0">
              <a:latin typeface="黑体" pitchFamily="49" charset="-122"/>
              <a:ea typeface="黑体" pitchFamily="49" charset="-122"/>
            </a:endParaRPr>
          </a:p>
          <a:p>
            <a:pPr algn="ctr" eaLnBrk="1" hangingPunct="1">
              <a:lnSpc>
                <a:spcPct val="125000"/>
              </a:lnSpc>
            </a:pPr>
            <a:r>
              <a:rPr lang="zh-CN" altLang="en-US" dirty="0">
                <a:latin typeface="黑体" pitchFamily="49" charset="-122"/>
                <a:ea typeface="黑体" pitchFamily="49" charset="-122"/>
              </a:rPr>
              <a:t>涌现</a:t>
            </a:r>
            <a:r>
              <a:rPr lang="zh-CN" altLang="en-US" sz="1800" dirty="0" smtClean="0">
                <a:latin typeface="黑体" pitchFamily="49" charset="-122"/>
                <a:ea typeface="黑体" pitchFamily="49" charset="-122"/>
              </a:rPr>
              <a:t>智能</a:t>
            </a:r>
            <a:endParaRPr lang="en-US" altLang="zh-CN" sz="1800" dirty="0">
              <a:latin typeface="黑体" pitchFamily="49" charset="-122"/>
              <a:ea typeface="黑体" pitchFamily="49" charset="-122"/>
            </a:endParaRPr>
          </a:p>
          <a:p>
            <a:pPr algn="ctr" eaLnBrk="1" hangingPunct="1">
              <a:lnSpc>
                <a:spcPct val="125000"/>
              </a:lnSpc>
            </a:pPr>
            <a:r>
              <a:rPr lang="en-US" altLang="zh-CN" sz="1800" dirty="0">
                <a:latin typeface="黑体" pitchFamily="49" charset="-122"/>
                <a:ea typeface="黑体" pitchFamily="49" charset="-122"/>
              </a:rPr>
              <a:t>……</a:t>
            </a:r>
            <a:endParaRPr lang="zh-CN" altLang="en-US" sz="1800" dirty="0">
              <a:latin typeface="黑体" pitchFamily="49" charset="-122"/>
              <a:ea typeface="黑体" pitchFamily="49" charset="-122"/>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891308"/>
            <a:ext cx="12874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1980083"/>
            <a:ext cx="12287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9"/>
          <p:cNvSpPr txBox="1">
            <a:spLocks noChangeArrowheads="1"/>
          </p:cNvSpPr>
          <p:nvPr/>
        </p:nvSpPr>
        <p:spPr bwMode="auto">
          <a:xfrm>
            <a:off x="5508625" y="1330796"/>
            <a:ext cx="2030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2400">
                <a:solidFill>
                  <a:srgbClr val="FF0000"/>
                </a:solidFill>
                <a:latin typeface="黑体" pitchFamily="49" charset="-122"/>
                <a:ea typeface="黑体" pitchFamily="49" charset="-122"/>
              </a:rPr>
              <a:t>会发生什么？</a:t>
            </a:r>
          </a:p>
        </p:txBody>
      </p:sp>
      <p:sp>
        <p:nvSpPr>
          <p:cNvPr id="18" name="TextBox 20"/>
          <p:cNvSpPr txBox="1">
            <a:spLocks noChangeArrowheads="1"/>
          </p:cNvSpPr>
          <p:nvPr/>
        </p:nvSpPr>
        <p:spPr bwMode="auto">
          <a:xfrm>
            <a:off x="2341563" y="5507508"/>
            <a:ext cx="1222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r>
              <a:rPr lang="zh-CN" altLang="en-US" sz="1600">
                <a:solidFill>
                  <a:srgbClr val="0000FF"/>
                </a:solidFill>
                <a:latin typeface="黑体" pitchFamily="49" charset="-122"/>
                <a:ea typeface="黑体" pitchFamily="49" charset="-122"/>
              </a:rPr>
              <a:t>规则</a:t>
            </a:r>
            <a:r>
              <a:rPr lang="zh-CN" altLang="en-US" sz="1600">
                <a:latin typeface="黑体" pitchFamily="49" charset="-122"/>
                <a:ea typeface="黑体" pitchFamily="49" charset="-122"/>
              </a:rPr>
              <a:t>驱动的</a:t>
            </a:r>
            <a:endParaRPr lang="en-US" altLang="zh-CN" sz="1600">
              <a:latin typeface="黑体" pitchFamily="49" charset="-122"/>
              <a:ea typeface="黑体" pitchFamily="49" charset="-122"/>
            </a:endParaRPr>
          </a:p>
          <a:p>
            <a:r>
              <a:rPr lang="zh-CN" altLang="en-US" sz="1600">
                <a:latin typeface="黑体" pitchFamily="49" charset="-122"/>
                <a:ea typeface="黑体" pitchFamily="49" charset="-122"/>
              </a:rPr>
              <a:t>确定性智能</a:t>
            </a:r>
          </a:p>
        </p:txBody>
      </p:sp>
      <p:sp>
        <p:nvSpPr>
          <p:cNvPr id="19" name="TextBox 21"/>
          <p:cNvSpPr txBox="1">
            <a:spLocks noChangeArrowheads="1"/>
          </p:cNvSpPr>
          <p:nvPr/>
        </p:nvSpPr>
        <p:spPr bwMode="auto">
          <a:xfrm>
            <a:off x="3990975" y="5507508"/>
            <a:ext cx="1416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pPr algn="ctr"/>
            <a:r>
              <a:rPr lang="zh-CN" altLang="en-US" sz="1600">
                <a:solidFill>
                  <a:srgbClr val="0000FF"/>
                </a:solidFill>
                <a:latin typeface="黑体" pitchFamily="49" charset="-122"/>
                <a:ea typeface="黑体" pitchFamily="49" charset="-122"/>
              </a:rPr>
              <a:t>数据</a:t>
            </a:r>
            <a:r>
              <a:rPr lang="zh-CN" altLang="en-US" sz="1600">
                <a:latin typeface="黑体" pitchFamily="49" charset="-122"/>
                <a:ea typeface="黑体" pitchFamily="49" charset="-122"/>
              </a:rPr>
              <a:t>驱动的</a:t>
            </a:r>
            <a:endParaRPr lang="en-US" altLang="zh-CN" sz="1600">
              <a:latin typeface="黑体" pitchFamily="49" charset="-122"/>
              <a:ea typeface="黑体" pitchFamily="49" charset="-122"/>
            </a:endParaRPr>
          </a:p>
          <a:p>
            <a:pPr algn="ctr"/>
            <a:r>
              <a:rPr lang="zh-CN" altLang="en-US" sz="1600">
                <a:latin typeface="黑体" pitchFamily="49" charset="-122"/>
                <a:ea typeface="黑体" pitchFamily="49" charset="-122"/>
              </a:rPr>
              <a:t>不确定性智能</a:t>
            </a:r>
          </a:p>
        </p:txBody>
      </p:sp>
      <p:sp>
        <p:nvSpPr>
          <p:cNvPr id="20" name="TextBox 22"/>
          <p:cNvSpPr txBox="1">
            <a:spLocks noChangeArrowheads="1"/>
          </p:cNvSpPr>
          <p:nvPr/>
        </p:nvSpPr>
        <p:spPr bwMode="auto">
          <a:xfrm>
            <a:off x="5821363" y="5507508"/>
            <a:ext cx="12112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1"/>
                </a:solidFill>
                <a:latin typeface="Arial" pitchFamily="34" charset="0"/>
                <a:ea typeface="宋体" pitchFamily="2" charset="-122"/>
              </a:defRPr>
            </a:lvl1pPr>
            <a:lvl2pPr marL="742950" indent="-285750">
              <a:defRPr sz="4400">
                <a:solidFill>
                  <a:schemeClr val="tx1"/>
                </a:solidFill>
                <a:latin typeface="Arial" pitchFamily="34" charset="0"/>
                <a:ea typeface="宋体" pitchFamily="2" charset="-122"/>
              </a:defRPr>
            </a:lvl2pPr>
            <a:lvl3pPr marL="1143000" indent="-228600">
              <a:defRPr sz="4400">
                <a:solidFill>
                  <a:schemeClr val="tx1"/>
                </a:solidFill>
                <a:latin typeface="Arial" pitchFamily="34" charset="0"/>
                <a:ea typeface="宋体" pitchFamily="2" charset="-122"/>
              </a:defRPr>
            </a:lvl3pPr>
            <a:lvl4pPr marL="1600200" indent="-228600">
              <a:defRPr sz="4400">
                <a:solidFill>
                  <a:schemeClr val="tx1"/>
                </a:solidFill>
                <a:latin typeface="Arial" pitchFamily="34" charset="0"/>
                <a:ea typeface="宋体" pitchFamily="2" charset="-122"/>
              </a:defRPr>
            </a:lvl4pPr>
            <a:lvl5pPr marL="2057400" indent="-228600">
              <a:defRPr sz="44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4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4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4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400">
                <a:solidFill>
                  <a:schemeClr val="tx1"/>
                </a:solidFill>
                <a:latin typeface="Arial" pitchFamily="34" charset="0"/>
                <a:ea typeface="宋体" pitchFamily="2" charset="-122"/>
              </a:defRPr>
            </a:lvl9pPr>
          </a:lstStyle>
          <a:p>
            <a:pPr algn="ctr"/>
            <a:r>
              <a:rPr lang="zh-CN" altLang="en-US" sz="1600">
                <a:solidFill>
                  <a:srgbClr val="0000FF"/>
                </a:solidFill>
                <a:latin typeface="黑体" pitchFamily="49" charset="-122"/>
                <a:ea typeface="黑体" pitchFamily="49" charset="-122"/>
              </a:rPr>
              <a:t>交互</a:t>
            </a:r>
            <a:r>
              <a:rPr lang="zh-CN" altLang="en-US" sz="1600">
                <a:latin typeface="黑体" pitchFamily="49" charset="-122"/>
                <a:ea typeface="黑体" pitchFamily="49" charset="-122"/>
              </a:rPr>
              <a:t>驱动的</a:t>
            </a:r>
            <a:endParaRPr lang="en-US" altLang="zh-CN" sz="1600">
              <a:latin typeface="黑体" pitchFamily="49" charset="-122"/>
              <a:ea typeface="黑体" pitchFamily="49" charset="-122"/>
            </a:endParaRPr>
          </a:p>
          <a:p>
            <a:pPr algn="ctr"/>
            <a:r>
              <a:rPr lang="zh-CN" altLang="en-US" sz="1600">
                <a:latin typeface="黑体" pitchFamily="49" charset="-122"/>
                <a:ea typeface="黑体" pitchFamily="49" charset="-122"/>
              </a:rPr>
              <a:t>涌现智能</a:t>
            </a:r>
          </a:p>
        </p:txBody>
      </p:sp>
      <p:cxnSp>
        <p:nvCxnSpPr>
          <p:cNvPr id="21" name="直接连接符 23"/>
          <p:cNvCxnSpPr>
            <a:cxnSpLocks noChangeShapeType="1"/>
          </p:cNvCxnSpPr>
          <p:nvPr/>
        </p:nvCxnSpPr>
        <p:spPr bwMode="auto">
          <a:xfrm>
            <a:off x="4716463" y="5313833"/>
            <a:ext cx="0" cy="1222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2" name="直接连接符 24"/>
          <p:cNvCxnSpPr>
            <a:cxnSpLocks noChangeShapeType="1"/>
          </p:cNvCxnSpPr>
          <p:nvPr/>
        </p:nvCxnSpPr>
        <p:spPr bwMode="auto">
          <a:xfrm>
            <a:off x="6372225" y="5304308"/>
            <a:ext cx="0" cy="1222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3" name="直接连接符 25"/>
          <p:cNvCxnSpPr>
            <a:cxnSpLocks noChangeShapeType="1"/>
          </p:cNvCxnSpPr>
          <p:nvPr/>
        </p:nvCxnSpPr>
        <p:spPr bwMode="auto">
          <a:xfrm>
            <a:off x="2987675" y="5304308"/>
            <a:ext cx="0" cy="1222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4" name="直接连接符 26"/>
          <p:cNvCxnSpPr>
            <a:cxnSpLocks noChangeShapeType="1"/>
          </p:cNvCxnSpPr>
          <p:nvPr/>
        </p:nvCxnSpPr>
        <p:spPr bwMode="auto">
          <a:xfrm>
            <a:off x="1619250" y="3635846"/>
            <a:ext cx="936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 name="直接连接符 27"/>
          <p:cNvCxnSpPr>
            <a:cxnSpLocks noChangeShapeType="1"/>
          </p:cNvCxnSpPr>
          <p:nvPr/>
        </p:nvCxnSpPr>
        <p:spPr bwMode="auto">
          <a:xfrm>
            <a:off x="1622425" y="4583583"/>
            <a:ext cx="936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6" name="直接连接符 28"/>
          <p:cNvCxnSpPr>
            <a:cxnSpLocks noChangeShapeType="1"/>
          </p:cNvCxnSpPr>
          <p:nvPr/>
        </p:nvCxnSpPr>
        <p:spPr bwMode="auto">
          <a:xfrm>
            <a:off x="1619250" y="2627783"/>
            <a:ext cx="93663"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7" name="标题 1"/>
          <p:cNvSpPr>
            <a:spLocks noGrp="1"/>
          </p:cNvSpPr>
          <p:nvPr>
            <p:ph type="title"/>
          </p:nvPr>
        </p:nvSpPr>
        <p:spPr>
          <a:xfrm>
            <a:off x="457200" y="277813"/>
            <a:ext cx="8229600" cy="1139825"/>
          </a:xfrm>
        </p:spPr>
        <p:txBody>
          <a:bodyPr/>
          <a:lstStyle/>
          <a:p>
            <a:r>
              <a:rPr lang="zh-CN" altLang="en-US" dirty="0" smtClean="0"/>
              <a:t>课程回顾</a:t>
            </a:r>
            <a:endParaRPr lang="zh-CN" altLang="en-US" dirty="0"/>
          </a:p>
        </p:txBody>
      </p:sp>
    </p:spTree>
    <p:extLst>
      <p:ext uri="{BB962C8B-B14F-4D97-AF65-F5344CB8AC3E}">
        <p14:creationId xmlns:p14="http://schemas.microsoft.com/office/powerpoint/2010/main" val="933938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699" name="Rectangle 3"/>
              <p:cNvSpPr txBox="1">
                <a:spLocks noChangeArrowheads="1"/>
              </p:cNvSpPr>
              <p:nvPr/>
            </p:nvSpPr>
            <p:spPr bwMode="auto">
              <a:xfrm>
                <a:off x="457200" y="1267200"/>
                <a:ext cx="8358187" cy="51546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lvl="0" fontAlgn="base">
                  <a:spcBef>
                    <a:spcPct val="20000"/>
                  </a:spcBef>
                  <a:spcAft>
                    <a:spcPct val="0"/>
                  </a:spcAft>
                  <a:buClr>
                    <a:srgbClr val="CC9900"/>
                  </a:buClr>
                  <a:buSzPct val="65000"/>
                  <a:buFont typeface="Wingdings" pitchFamily="2" charset="2"/>
                  <a:buChar char="n"/>
                </a:pPr>
                <a:r>
                  <a:rPr lang="zh-CN" altLang="en-US" sz="2400" kern="0" dirty="0" smtClean="0">
                    <a:solidFill>
                      <a:srgbClr val="000000"/>
                    </a:solidFill>
                    <a:ea typeface="黑体" pitchFamily="49" charset="-122"/>
                  </a:rPr>
                  <a:t>旅行商问题（</a:t>
                </a:r>
                <a:r>
                  <a:rPr lang="en-US" altLang="zh-CN" sz="2400" kern="0" dirty="0">
                    <a:solidFill>
                      <a:srgbClr val="000000"/>
                    </a:solidFill>
                    <a:ea typeface="黑体" pitchFamily="49" charset="-122"/>
                  </a:rPr>
                  <a:t>TSP: Traveling Salesman Problem</a:t>
                </a:r>
                <a:r>
                  <a:rPr lang="zh-CN" altLang="en-US" sz="2400" kern="0" dirty="0" smtClean="0">
                    <a:solidFill>
                      <a:srgbClr val="000000"/>
                    </a:solidFill>
                    <a:ea typeface="黑体" pitchFamily="49" charset="-122"/>
                  </a:rPr>
                  <a:t>）</a:t>
                </a:r>
                <a:endParaRPr lang="en-US" altLang="zh-CN" sz="2400" kern="0" dirty="0" smtClean="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r>
                  <a:rPr lang="en-US" altLang="zh-CN" sz="2400" i="1" kern="0" dirty="0">
                    <a:solidFill>
                      <a:srgbClr val="000000"/>
                    </a:solidFill>
                    <a:ea typeface="黑体" pitchFamily="49" charset="-122"/>
                  </a:rPr>
                  <a:t>n</a:t>
                </a:r>
                <a:r>
                  <a:rPr lang="zh-CN" altLang="en-US" sz="2400" kern="0" dirty="0" smtClean="0">
                    <a:solidFill>
                      <a:srgbClr val="000000"/>
                    </a:solidFill>
                    <a:ea typeface="黑体" pitchFamily="49" charset="-122"/>
                  </a:rPr>
                  <a:t>个</a:t>
                </a:r>
                <a:r>
                  <a:rPr lang="zh-CN" altLang="en-US" sz="2400" kern="0" dirty="0">
                    <a:solidFill>
                      <a:srgbClr val="000000"/>
                    </a:solidFill>
                    <a:ea typeface="黑体" pitchFamily="49" charset="-122"/>
                  </a:rPr>
                  <a:t>城市的</a:t>
                </a:r>
                <a:r>
                  <a:rPr lang="zh-CN" altLang="en-US" sz="2400" kern="0" dirty="0" smtClean="0">
                    <a:solidFill>
                      <a:srgbClr val="000000"/>
                    </a:solidFill>
                    <a:ea typeface="黑体" pitchFamily="49" charset="-122"/>
                  </a:rPr>
                  <a:t>有向图</a:t>
                </a:r>
                <a14:m>
                  <m:oMath xmlns:m="http://schemas.openxmlformats.org/officeDocument/2006/math">
                    <m:r>
                      <a:rPr lang="en-US" altLang="zh-CN" sz="2400" b="0" i="1" kern="0" smtClean="0">
                        <a:solidFill>
                          <a:srgbClr val="000000"/>
                        </a:solidFill>
                        <a:latin typeface="Cambria Math"/>
                        <a:ea typeface="黑体" pitchFamily="49" charset="-122"/>
                      </a:rPr>
                      <m:t>𝐺</m:t>
                    </m:r>
                    <m:r>
                      <a:rPr lang="en-US" altLang="zh-CN" sz="2400" b="0" i="1" kern="0" smtClean="0">
                        <a:solidFill>
                          <a:srgbClr val="000000"/>
                        </a:solidFill>
                        <a:latin typeface="Cambria Math"/>
                        <a:ea typeface="黑体" pitchFamily="49" charset="-122"/>
                      </a:rPr>
                      <m:t>=</m:t>
                    </m:r>
                    <m:d>
                      <m:dPr>
                        <m:ctrlPr>
                          <a:rPr lang="en-US" altLang="zh-CN" sz="2400" b="0" i="1" kern="0" smtClean="0">
                            <a:solidFill>
                              <a:srgbClr val="000000"/>
                            </a:solidFill>
                            <a:latin typeface="Cambria Math" panose="02040503050406030204" pitchFamily="18" charset="0"/>
                            <a:ea typeface="黑体" pitchFamily="49" charset="-122"/>
                          </a:rPr>
                        </m:ctrlPr>
                      </m:dPr>
                      <m:e>
                        <m:r>
                          <a:rPr lang="en-US" altLang="zh-CN" sz="2400" b="0" i="1" kern="0" smtClean="0">
                            <a:solidFill>
                              <a:srgbClr val="000000"/>
                            </a:solidFill>
                            <a:latin typeface="Cambria Math"/>
                            <a:ea typeface="黑体" pitchFamily="49" charset="-122"/>
                          </a:rPr>
                          <m:t>𝑉</m:t>
                        </m:r>
                        <m:r>
                          <a:rPr lang="en-US" altLang="zh-CN" sz="2400" b="0" i="1" kern="0" smtClean="0">
                            <a:solidFill>
                              <a:srgbClr val="000000"/>
                            </a:solidFill>
                            <a:latin typeface="Cambria Math"/>
                            <a:ea typeface="黑体" pitchFamily="49" charset="-122"/>
                          </a:rPr>
                          <m:t>,</m:t>
                        </m:r>
                        <m:r>
                          <a:rPr lang="en-US" altLang="zh-CN" sz="2400" b="0" i="1" kern="0" smtClean="0">
                            <a:solidFill>
                              <a:srgbClr val="000000"/>
                            </a:solidFill>
                            <a:latin typeface="Cambria Math"/>
                            <a:ea typeface="黑体" pitchFamily="49" charset="-122"/>
                          </a:rPr>
                          <m:t>𝐸</m:t>
                        </m:r>
                      </m:e>
                    </m:d>
                  </m:oMath>
                </a14:m>
                <a:endParaRPr lang="en-US" altLang="zh-CN" sz="2400" kern="0" dirty="0" smtClean="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endParaRPr lang="en-US" altLang="zh-CN" sz="2400" kern="0" dirty="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endParaRPr lang="en-US" altLang="zh-CN" sz="2400" kern="0" dirty="0" smtClean="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r>
                  <a:rPr lang="zh-CN" altLang="en-US" sz="2400" kern="0" dirty="0" smtClean="0">
                    <a:solidFill>
                      <a:srgbClr val="000000"/>
                    </a:solidFill>
                    <a:ea typeface="黑体" pitchFamily="49" charset="-122"/>
                  </a:rPr>
                  <a:t>城市之间的距离表示为</a:t>
                </a:r>
                <a:endParaRPr lang="en-US" altLang="zh-CN" sz="2400" kern="0" dirty="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endParaRPr lang="en-US" altLang="zh-CN" sz="2400" kern="0" dirty="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endParaRPr lang="en-US" altLang="zh-CN" sz="2400" kern="0" dirty="0">
                  <a:solidFill>
                    <a:srgbClr val="000000"/>
                  </a:solidFill>
                  <a:ea typeface="黑体" pitchFamily="49" charset="-122"/>
                </a:endParaRPr>
              </a:p>
              <a:p>
                <a:pPr lvl="1" fontAlgn="base">
                  <a:spcBef>
                    <a:spcPct val="20000"/>
                  </a:spcBef>
                  <a:spcAft>
                    <a:spcPct val="0"/>
                  </a:spcAft>
                  <a:buClr>
                    <a:srgbClr val="CC9900"/>
                  </a:buClr>
                  <a:buSzPct val="65000"/>
                  <a:buFont typeface="Wingdings" pitchFamily="2" charset="2"/>
                  <a:buChar char="n"/>
                </a:pPr>
                <a:r>
                  <a:rPr lang="zh-CN" altLang="en-US" sz="2400" kern="0" dirty="0" smtClean="0">
                    <a:solidFill>
                      <a:srgbClr val="000000"/>
                    </a:solidFill>
                    <a:ea typeface="黑体" pitchFamily="49" charset="-122"/>
                  </a:rPr>
                  <a:t>目标函数</a:t>
                </a:r>
                <a:endParaRPr lang="zh-CN" altLang="en-US" sz="2400" kern="0" dirty="0">
                  <a:solidFill>
                    <a:srgbClr val="000000"/>
                  </a:solidFill>
                  <a:ea typeface="黑体" pitchFamily="49" charset="-122"/>
                </a:endParaRPr>
              </a:p>
              <a:p>
                <a:pPr>
                  <a:lnSpc>
                    <a:spcPct val="80000"/>
                  </a:lnSpc>
                  <a:spcBef>
                    <a:spcPct val="20000"/>
                  </a:spcBef>
                  <a:buClr>
                    <a:schemeClr val="tx2"/>
                  </a:buClr>
                  <a:buSzPct val="90000"/>
                  <a:buFont typeface="Wingdings" pitchFamily="2" charset="2"/>
                  <a:buNone/>
                </a:pPr>
                <a:endParaRPr lang="zh-CN" altLang="en-US" sz="1600" dirty="0"/>
              </a:p>
              <a:p>
                <a:pPr>
                  <a:lnSpc>
                    <a:spcPct val="80000"/>
                  </a:lnSpc>
                  <a:spcBef>
                    <a:spcPct val="20000"/>
                  </a:spcBef>
                  <a:buClr>
                    <a:schemeClr val="tx2"/>
                  </a:buClr>
                  <a:buSzPct val="90000"/>
                  <a:buFont typeface="Wingdings" pitchFamily="2" charset="2"/>
                  <a:buNone/>
                </a:pPr>
                <a:endParaRPr lang="zh-CN" altLang="en-US" dirty="0"/>
              </a:p>
              <a:p>
                <a:pPr>
                  <a:lnSpc>
                    <a:spcPct val="80000"/>
                  </a:lnSpc>
                  <a:spcBef>
                    <a:spcPct val="20000"/>
                  </a:spcBef>
                  <a:buClr>
                    <a:schemeClr val="tx2"/>
                  </a:buClr>
                  <a:buSzPct val="90000"/>
                  <a:buFont typeface="Wingdings" pitchFamily="2" charset="2"/>
                  <a:buNone/>
                </a:pPr>
                <a:endParaRPr lang="zh-CN" altLang="en-US" sz="1600" dirty="0"/>
              </a:p>
              <a:p>
                <a:pPr>
                  <a:lnSpc>
                    <a:spcPct val="80000"/>
                  </a:lnSpc>
                  <a:spcBef>
                    <a:spcPct val="20000"/>
                  </a:spcBef>
                  <a:buClr>
                    <a:schemeClr val="tx2"/>
                  </a:buClr>
                  <a:buSzPct val="90000"/>
                  <a:buFont typeface="Wingdings" pitchFamily="2" charset="2"/>
                  <a:buNone/>
                </a:pPr>
                <a:endParaRPr lang="zh-CN" altLang="en-US" sz="1400" dirty="0"/>
              </a:p>
              <a:p>
                <a:pPr>
                  <a:lnSpc>
                    <a:spcPct val="80000"/>
                  </a:lnSpc>
                  <a:spcBef>
                    <a:spcPct val="20000"/>
                  </a:spcBef>
                  <a:buClr>
                    <a:schemeClr val="tx2"/>
                  </a:buClr>
                  <a:buSzPct val="90000"/>
                  <a:buFont typeface="Wingdings" pitchFamily="2" charset="2"/>
                  <a:buNone/>
                </a:pPr>
                <a:r>
                  <a:rPr lang="zh-CN" altLang="en-US" sz="2000" dirty="0" smtClean="0"/>
                  <a:t>      </a:t>
                </a:r>
                <a:endParaRPr lang="zh-CN" altLang="en-US" sz="2000" dirty="0"/>
              </a:p>
            </p:txBody>
          </p:sp>
        </mc:Choice>
        <mc:Fallback xmlns="">
          <p:sp>
            <p:nvSpPr>
              <p:cNvPr id="29699" name="Rectangle 3"/>
              <p:cNvSpPr txBox="1">
                <a:spLocks noRot="1" noChangeAspect="1" noMove="1" noResize="1" noEditPoints="1" noAdjustHandles="1" noChangeArrowheads="1" noChangeShapeType="1" noTextEdit="1"/>
              </p:cNvSpPr>
              <p:nvPr/>
            </p:nvSpPr>
            <p:spPr bwMode="auto">
              <a:xfrm>
                <a:off x="457200" y="1267200"/>
                <a:ext cx="8358187" cy="5154613"/>
              </a:xfrm>
              <a:prstGeom prst="rect">
                <a:avLst/>
              </a:prstGeom>
              <a:blipFill rotWithShape="1">
                <a:blip r:embed="rId3"/>
                <a:stretch>
                  <a:fillRect l="-219" t="-13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smtClean="0"/>
              <a:t>旅行商问题的蚁群优化求解</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1331640" y="2420888"/>
                <a:ext cx="17308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i="1" smtClean="0">
                          <a:latin typeface="Cambria Math"/>
                        </a:rPr>
                        <m:t>=</m:t>
                      </m:r>
                      <m:d>
                        <m:dPr>
                          <m:begChr m:val="{"/>
                          <m:endChr m:val="}"/>
                          <m:ctrlPr>
                            <a:rPr lang="en-US" i="1" smtClean="0">
                              <a:latin typeface="Cambria Math" panose="02040503050406030204" pitchFamily="18" charset="0"/>
                            </a:rPr>
                          </m:ctrlPr>
                        </m:dPr>
                        <m:e>
                          <m:r>
                            <a:rPr lang="en-US" b="0" i="1" smtClean="0">
                              <a:latin typeface="Cambria Math"/>
                            </a:rPr>
                            <m:t>1,2,</m:t>
                          </m:r>
                          <m:r>
                            <a:rPr lang="en-US" b="0" i="1" smtClean="0">
                              <a:latin typeface="Cambria Math"/>
                              <a:ea typeface="Cambria Math"/>
                            </a:rPr>
                            <m:t>⋯</m:t>
                          </m:r>
                          <m:r>
                            <a:rPr lang="en-US" b="0" i="1" smtClean="0">
                              <a:latin typeface="Cambria Math"/>
                            </a:rPr>
                            <m:t>,</m:t>
                          </m:r>
                          <m:r>
                            <a:rPr lang="en-US" b="0" i="1" smtClean="0">
                              <a:latin typeface="Cambria Math"/>
                            </a:rPr>
                            <m:t>𝑛</m:t>
                          </m:r>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31640" y="2420888"/>
                <a:ext cx="173085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19872" y="2424460"/>
                <a:ext cx="20605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E</m:t>
                      </m:r>
                      <m:r>
                        <a:rPr lang="en-US" i="1" smtClean="0">
                          <a:latin typeface="Cambria Math"/>
                        </a:rPr>
                        <m:t>=</m:t>
                      </m:r>
                      <m:d>
                        <m:dPr>
                          <m:begChr m:val="{"/>
                          <m:endChr m:val="}"/>
                          <m:ctrlPr>
                            <a:rPr lang="en-US" i="1">
                              <a:latin typeface="Cambria Math" panose="02040503050406030204" pitchFamily="18" charset="0"/>
                            </a:rPr>
                          </m:ctrlPr>
                        </m:dPr>
                        <m:e>
                          <m:d>
                            <m:dPr>
                              <m:ctrlPr>
                                <a:rPr lang="en-US" i="1" smtClean="0">
                                  <a:latin typeface="Cambria Math" panose="02040503050406030204" pitchFamily="18" charset="0"/>
                                </a:rPr>
                              </m:ctrlPr>
                            </m:dPr>
                            <m:e>
                              <m:r>
                                <a:rPr lang="en-US" b="0" i="1" smtClean="0">
                                  <a:latin typeface="Cambria Math"/>
                                </a:rPr>
                                <m:t>𝑖</m:t>
                              </m:r>
                              <m:r>
                                <a:rPr lang="en-US" b="0" i="1" smtClean="0">
                                  <a:latin typeface="Cambria Math"/>
                                </a:rPr>
                                <m:t>,</m:t>
                              </m:r>
                              <m:r>
                                <a:rPr lang="en-US" b="0" i="1" smtClean="0">
                                  <a:latin typeface="Cambria Math"/>
                                </a:rPr>
                                <m:t>𝑗</m:t>
                              </m:r>
                            </m:e>
                          </m:d>
                        </m:e>
                        <m:e>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ea typeface="Cambria Math"/>
                            </a:rPr>
                            <m:t>∈</m:t>
                          </m:r>
                          <m:r>
                            <a:rPr lang="en-US" b="0" i="1" smtClean="0">
                              <a:latin typeface="Cambria Math"/>
                              <a:ea typeface="Cambria Math"/>
                            </a:rPr>
                            <m:t>𝑉</m:t>
                          </m:r>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419872" y="2424460"/>
                <a:ext cx="2060564" cy="369332"/>
              </a:xfrm>
              <a:prstGeom prst="rect">
                <a:avLst/>
              </a:prstGeom>
              <a:blipFill rotWithShape="1">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514944" y="3648683"/>
                <a:ext cx="53501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𝑑</m:t>
                          </m:r>
                        </m:e>
                        <m:sub>
                          <m:r>
                            <a:rPr lang="en-US" b="0" i="1" smtClean="0">
                              <a:latin typeface="Cambria Math"/>
                            </a:rPr>
                            <m:t>𝑖𝑗</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514944" y="3648683"/>
                <a:ext cx="535018" cy="391646"/>
              </a:xfrm>
              <a:prstGeom prst="rect">
                <a:avLst/>
              </a:prstGeom>
              <a:blipFill rotWithShape="1">
                <a:blip r:embed="rId6"/>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195736" y="4668730"/>
                <a:ext cx="1963165" cy="848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𝑤</m:t>
                          </m:r>
                        </m:e>
                      </m:d>
                      <m:r>
                        <a:rPr lang="en-US" i="1" smtClean="0">
                          <a:latin typeface="Cambria Math"/>
                        </a:rPr>
                        <m:t>=</m:t>
                      </m:r>
                      <m:nary>
                        <m:naryPr>
                          <m:chr m:val="∑"/>
                          <m:ctrlPr>
                            <a:rPr lang="en-US" i="1" smtClean="0">
                              <a:latin typeface="Cambria Math" panose="02040503050406030204" pitchFamily="18" charset="0"/>
                            </a:rPr>
                          </m:ctrlPr>
                        </m:naryPr>
                        <m:sub>
                          <m:r>
                            <m:rPr>
                              <m:brk m:alnAt="23"/>
                            </m:rPr>
                            <a:rPr lang="en-US" b="0" i="1" smtClean="0">
                              <a:latin typeface="Cambria Math"/>
                            </a:rPr>
                            <m:t>𝑙</m:t>
                          </m:r>
                          <m:r>
                            <a:rPr lang="en-US" b="0" i="1" smtClean="0">
                              <a:latin typeface="Cambria Math"/>
                            </a:rPr>
                            <m:t>=1</m:t>
                          </m:r>
                        </m:sub>
                        <m:sup>
                          <m:r>
                            <a:rPr lang="en-US" b="0" i="1" smtClean="0">
                              <a:latin typeface="Cambria Math"/>
                            </a:rPr>
                            <m:t>𝑛</m:t>
                          </m:r>
                        </m:sup>
                        <m:e>
                          <m:sSub>
                            <m:sSubPr>
                              <m:ctrlPr>
                                <a:rPr lang="en-US" i="1" smtClean="0">
                                  <a:latin typeface="Cambria Math" panose="02040503050406030204" pitchFamily="18" charset="0"/>
                                </a:rPr>
                              </m:ctrlPr>
                            </m:sSubPr>
                            <m:e>
                              <m:r>
                                <a:rPr lang="en-US" b="0" i="1" smtClean="0">
                                  <a:latin typeface="Cambria Math"/>
                                </a:rPr>
                                <m:t>𝑑</m:t>
                              </m:r>
                            </m:e>
                            <m:sub>
                              <m:sSub>
                                <m:sSubPr>
                                  <m:ctrlPr>
                                    <a:rPr lang="en-US" i="1" smtClean="0">
                                      <a:latin typeface="Cambria Math" panose="02040503050406030204" pitchFamily="18" charset="0"/>
                                    </a:rPr>
                                  </m:ctrlPr>
                                </m:sSubPr>
                                <m:e>
                                  <m:r>
                                    <a:rPr lang="en-US" b="0" i="1" smtClean="0">
                                      <a:latin typeface="Cambria Math"/>
                                    </a:rPr>
                                    <m:t>𝑖</m:t>
                                  </m:r>
                                </m:e>
                                <m:sub>
                                  <m:r>
                                    <a:rPr lang="en-US" b="0" i="1" smtClean="0">
                                      <a:latin typeface="Cambria Math"/>
                                    </a:rPr>
                                    <m:t>𝑙</m:t>
                                  </m:r>
                                </m:sub>
                              </m:sSub>
                              <m:sSub>
                                <m:sSubPr>
                                  <m:ctrlPr>
                                    <a:rPr lang="en-US" i="1">
                                      <a:latin typeface="Cambria Math" panose="02040503050406030204" pitchFamily="18" charset="0"/>
                                    </a:rPr>
                                  </m:ctrlPr>
                                </m:sSubPr>
                                <m:e>
                                  <m:r>
                                    <a:rPr lang="en-US" i="1">
                                      <a:latin typeface="Cambria Math"/>
                                    </a:rPr>
                                    <m:t>𝑖</m:t>
                                  </m:r>
                                </m:e>
                                <m:sub>
                                  <m:r>
                                    <a:rPr lang="en-US" b="0" i="1" smtClean="0">
                                      <a:latin typeface="Cambria Math"/>
                                    </a:rPr>
                                    <m:t>𝑙</m:t>
                                  </m:r>
                                  <m:r>
                                    <a:rPr lang="en-US" b="0" i="1" smtClean="0">
                                      <a:latin typeface="Cambria Math"/>
                                    </a:rPr>
                                    <m:t>+1</m:t>
                                  </m:r>
                                </m:sub>
                              </m:sSub>
                            </m:sub>
                          </m:sSub>
                        </m:e>
                      </m:nary>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195736" y="4668730"/>
                <a:ext cx="1963165" cy="848502"/>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54142" y="5661248"/>
                <a:ext cx="19657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𝑤</m:t>
                      </m:r>
                      <m:r>
                        <a:rPr lang="en-US" b="0" i="1" smtClean="0">
                          <a:latin typeface="Cambria Math"/>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𝑖</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𝑖</m:t>
                              </m:r>
                            </m:e>
                            <m:sub>
                              <m:r>
                                <a:rPr lang="en-US" b="0" i="1" smtClean="0">
                                  <a:latin typeface="Cambria Math"/>
                                </a:rPr>
                                <m:t>2</m:t>
                              </m:r>
                            </m:sub>
                          </m:sSub>
                          <m:r>
                            <a:rPr lang="en-US" b="0" i="1" smtClean="0">
                              <a:latin typeface="Cambria Math"/>
                            </a:rPr>
                            <m:t>,</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𝑖</m:t>
                              </m:r>
                            </m:e>
                            <m:sub>
                              <m:r>
                                <a:rPr lang="en-US" b="0" i="1" smtClean="0">
                                  <a:latin typeface="Cambria Math"/>
                                </a:rPr>
                                <m:t>𝑛</m:t>
                              </m:r>
                            </m:sub>
                          </m:sSub>
                        </m:e>
                      </m: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54142" y="5661248"/>
                <a:ext cx="1965730" cy="369332"/>
              </a:xfrm>
              <a:prstGeom prst="rect">
                <a:avLst/>
              </a:prstGeom>
              <a:blipFill rotWithShape="1">
                <a:blip r:embed="rId8"/>
                <a:stretch>
                  <a:fillRect b="-1667"/>
                </a:stretch>
              </a:blipFill>
            </p:spPr>
            <p:txBody>
              <a:bodyPr/>
              <a:lstStyle/>
              <a:p>
                <a:r>
                  <a:rPr lang="en-US">
                    <a:noFill/>
                  </a:rPr>
                  <a:t> </a:t>
                </a:r>
              </a:p>
            </p:txBody>
          </p:sp>
        </mc:Fallback>
      </mc:AlternateContent>
      <p:sp>
        <p:nvSpPr>
          <p:cNvPr id="6" name="TextBox 5"/>
          <p:cNvSpPr txBox="1"/>
          <p:nvPr/>
        </p:nvSpPr>
        <p:spPr>
          <a:xfrm>
            <a:off x="3419872" y="5703128"/>
            <a:ext cx="3403496" cy="369332"/>
          </a:xfrm>
          <a:prstGeom prst="rect">
            <a:avLst/>
          </a:prstGeom>
          <a:noFill/>
        </p:spPr>
        <p:txBody>
          <a:bodyPr wrap="none" rtlCol="0">
            <a:spAutoFit/>
          </a:bodyPr>
          <a:lstStyle/>
          <a:p>
            <a:r>
              <a:rPr lang="zh-CN" altLang="en-US" dirty="0">
                <a:latin typeface="Arial" pitchFamily="34" charset="0"/>
                <a:ea typeface="黑体" pitchFamily="49" charset="-122"/>
              </a:rPr>
              <a:t>为</a:t>
            </a:r>
            <a:r>
              <a:rPr lang="en-US" altLang="zh-CN" dirty="0">
                <a:latin typeface="Arial" pitchFamily="34" charset="0"/>
                <a:ea typeface="黑体" pitchFamily="49" charset="-122"/>
              </a:rPr>
              <a:t>TSP</a:t>
            </a:r>
            <a:r>
              <a:rPr lang="zh-CN" altLang="en-US" dirty="0">
                <a:latin typeface="Arial" pitchFamily="34" charset="0"/>
                <a:ea typeface="黑体" pitchFamily="49" charset="-122"/>
              </a:rPr>
              <a:t>问题的任意</a:t>
            </a:r>
            <a:r>
              <a:rPr lang="zh-CN" altLang="en-US" dirty="0" smtClean="0">
                <a:latin typeface="Arial" pitchFamily="34" charset="0"/>
                <a:ea typeface="黑体" pitchFamily="49" charset="-122"/>
              </a:rPr>
              <a:t>可行解，其中</a:t>
            </a:r>
            <a:endParaRPr lang="zh-CN" altLang="en-US" dirty="0">
              <a:latin typeface="Arial" pitchFamily="34" charset="0"/>
              <a:ea typeface="黑体" pitchFamily="49" charset="-122"/>
            </a:endParaRPr>
          </a:p>
        </p:txBody>
      </p:sp>
      <mc:AlternateContent xmlns:mc="http://schemas.openxmlformats.org/markup-compatibility/2006" xmlns:a14="http://schemas.microsoft.com/office/drawing/2010/main">
        <mc:Choice Requires="a14">
          <p:sp>
            <p:nvSpPr>
              <p:cNvPr id="7" name="TextBox 6"/>
              <p:cNvSpPr txBox="1"/>
              <p:nvPr/>
            </p:nvSpPr>
            <p:spPr>
              <a:xfrm>
                <a:off x="6660232" y="5661248"/>
                <a:ext cx="11406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𝑖</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𝑖</m:t>
                          </m:r>
                        </m:e>
                        <m:sub>
                          <m:r>
                            <a:rPr lang="en-US" i="1">
                              <a:latin typeface="Cambria Math"/>
                            </a:rPr>
                            <m:t>1</m:t>
                          </m:r>
                        </m:sub>
                      </m:sSub>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660232" y="5661248"/>
                <a:ext cx="1140697" cy="369332"/>
              </a:xfrm>
              <a:prstGeom prst="rect">
                <a:avLst/>
              </a:prstGeom>
              <a:blipFill rotWithShape="1">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049962" y="3688097"/>
                <a:ext cx="2504275" cy="369332"/>
              </a:xfrm>
              <a:prstGeom prst="rect">
                <a:avLst/>
              </a:prstGeom>
              <a:noFill/>
            </p:spPr>
            <p:txBody>
              <a:bodyPr wrap="none" rtlCol="0">
                <a:spAutoFit/>
              </a:bodyPr>
              <a:lstStyle/>
              <a:p>
                <a:r>
                  <a:rPr lang="zh-CN" altLang="en-US" dirty="0" smtClean="0">
                    <a:latin typeface="Arial" pitchFamily="34" charset="0"/>
                    <a:ea typeface="黑体" pitchFamily="49" charset="-122"/>
                  </a:rPr>
                  <a:t>为节点</a:t>
                </a:r>
                <a14:m>
                  <m:oMath xmlns:m="http://schemas.openxmlformats.org/officeDocument/2006/math">
                    <m:r>
                      <a:rPr lang="en-US" altLang="zh-CN" b="0" i="1" smtClean="0">
                        <a:latin typeface="Cambria Math"/>
                        <a:ea typeface="黑体" pitchFamily="49" charset="-122"/>
                      </a:rPr>
                      <m:t>𝑖</m:t>
                    </m:r>
                  </m:oMath>
                </a14:m>
                <a:r>
                  <a:rPr lang="zh-CN" altLang="en-US" dirty="0" smtClean="0">
                    <a:latin typeface="Arial" pitchFamily="34" charset="0"/>
                    <a:ea typeface="黑体" pitchFamily="49" charset="-122"/>
                  </a:rPr>
                  <a:t>和</a:t>
                </a:r>
                <a14:m>
                  <m:oMath xmlns:m="http://schemas.openxmlformats.org/officeDocument/2006/math">
                    <m:r>
                      <a:rPr lang="en-US" altLang="zh-CN" b="0" i="1" smtClean="0">
                        <a:latin typeface="Cambria Math"/>
                        <a:ea typeface="黑体" pitchFamily="49" charset="-122"/>
                      </a:rPr>
                      <m:t>𝑗</m:t>
                    </m:r>
                  </m:oMath>
                </a14:m>
                <a:r>
                  <a:rPr lang="zh-CN" altLang="en-US" dirty="0" smtClean="0">
                    <a:latin typeface="Arial" pitchFamily="34" charset="0"/>
                    <a:ea typeface="黑体" pitchFamily="49" charset="-122"/>
                  </a:rPr>
                  <a:t>之间的距离</a:t>
                </a:r>
                <a:endParaRPr lang="zh-CN" altLang="en-US" dirty="0">
                  <a:latin typeface="Arial" pitchFamily="34" charset="0"/>
                  <a:ea typeface="黑体" pitchFamily="49" charset="-122"/>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049962" y="3688097"/>
                <a:ext cx="2504275" cy="369332"/>
              </a:xfrm>
              <a:prstGeom prst="rect">
                <a:avLst/>
              </a:prstGeom>
              <a:blipFill rotWithShape="1">
                <a:blip r:embed="rId10"/>
                <a:stretch>
                  <a:fillRect l="-1946" t="-11475" b="-21311"/>
                </a:stretch>
              </a:blipFill>
            </p:spPr>
            <p:txBody>
              <a:bodyPr/>
              <a:lstStyle/>
              <a:p>
                <a:r>
                  <a:rPr lang="en-US">
                    <a:noFill/>
                  </a:rPr>
                  <a:t> </a:t>
                </a:r>
              </a:p>
            </p:txBody>
          </p:sp>
        </mc:Fallback>
      </mc:AlternateContent>
    </p:spTree>
    <p:extLst>
      <p:ext uri="{BB962C8B-B14F-4D97-AF65-F5344CB8AC3E}">
        <p14:creationId xmlns:p14="http://schemas.microsoft.com/office/powerpoint/2010/main" val="1541564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30723" name="Rectangle 14"/>
              <p:cNvSpPr>
                <a:spLocks noChangeArrowheads="1"/>
              </p:cNvSpPr>
              <p:nvPr/>
            </p:nvSpPr>
            <p:spPr bwMode="auto">
              <a:xfrm>
                <a:off x="522288" y="3917689"/>
                <a:ext cx="7696200" cy="18928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spAutoFit/>
              </a:bodyPr>
              <a:lstStyle/>
              <a:p>
                <a:pPr>
                  <a:lnSpc>
                    <a:spcPct val="150000"/>
                  </a:lnSpc>
                </a:pPr>
                <a:r>
                  <a:rPr lang="zh-CN" altLang="en-US" dirty="0" smtClean="0">
                    <a:latin typeface="楷体_GB2312" pitchFamily="1" charset="-122"/>
                  </a:rPr>
                  <a:t>       </a:t>
                </a:r>
                <a:r>
                  <a:rPr lang="zh-CN" altLang="en-US" dirty="0" smtClean="0">
                    <a:latin typeface="Arial" pitchFamily="34" charset="0"/>
                    <a:ea typeface="黑体" pitchFamily="49" charset="-122"/>
                  </a:rPr>
                  <a:t>表示边</a:t>
                </a:r>
                <a14:m>
                  <m:oMath xmlns:m="http://schemas.openxmlformats.org/officeDocument/2006/math">
                    <m:d>
                      <m:dPr>
                        <m:ctrlPr>
                          <a:rPr lang="en-US" altLang="zh-CN" i="1" smtClean="0">
                            <a:latin typeface="Cambria Math" panose="02040503050406030204" pitchFamily="18" charset="0"/>
                            <a:ea typeface="黑体" pitchFamily="49" charset="-122"/>
                          </a:rPr>
                        </m:ctrlPr>
                      </m:dPr>
                      <m:e>
                        <m:r>
                          <a:rPr lang="en-US" altLang="zh-CN" b="0" i="1" smtClean="0">
                            <a:latin typeface="Cambria Math"/>
                            <a:ea typeface="黑体" pitchFamily="49" charset="-122"/>
                          </a:rPr>
                          <m:t>𝑖</m:t>
                        </m:r>
                        <m:r>
                          <a:rPr lang="en-US" altLang="zh-CN" b="0" i="1" smtClean="0">
                            <a:latin typeface="Cambria Math"/>
                            <a:ea typeface="黑体" pitchFamily="49" charset="-122"/>
                          </a:rPr>
                          <m:t>,</m:t>
                        </m:r>
                        <m:r>
                          <a:rPr lang="en-US" altLang="zh-CN" b="0" i="1" smtClean="0">
                            <a:latin typeface="Cambria Math"/>
                            <a:ea typeface="黑体" pitchFamily="49" charset="-122"/>
                          </a:rPr>
                          <m:t>𝑗</m:t>
                        </m:r>
                      </m:e>
                    </m:d>
                  </m:oMath>
                </a14:m>
                <a:r>
                  <a:rPr lang="zh-CN" altLang="en-US" dirty="0" smtClean="0">
                    <a:latin typeface="Arial" pitchFamily="34" charset="0"/>
                    <a:ea typeface="黑体" pitchFamily="49" charset="-122"/>
                  </a:rPr>
                  <a:t>上</a:t>
                </a:r>
                <a:r>
                  <a:rPr lang="zh-CN" altLang="en-US" dirty="0">
                    <a:latin typeface="Arial" pitchFamily="34" charset="0"/>
                    <a:ea typeface="黑体" pitchFamily="49" charset="-122"/>
                  </a:rPr>
                  <a:t>的信息素</a:t>
                </a:r>
                <a:r>
                  <a:rPr lang="zh-CN" altLang="en-US" dirty="0" smtClean="0">
                    <a:latin typeface="Arial" pitchFamily="34" charset="0"/>
                    <a:ea typeface="黑体" pitchFamily="49" charset="-122"/>
                  </a:rPr>
                  <a:t>浓度</a:t>
                </a:r>
                <a:endParaRPr lang="zh-CN" altLang="en-US" dirty="0">
                  <a:latin typeface="Arial" pitchFamily="34" charset="0"/>
                  <a:ea typeface="黑体" pitchFamily="49" charset="-122"/>
                </a:endParaRPr>
              </a:p>
              <a:p>
                <a:pPr>
                  <a:lnSpc>
                    <a:spcPct val="150000"/>
                  </a:lnSpc>
                </a:pPr>
                <a:r>
                  <a:rPr lang="zh-CN" altLang="en-US" dirty="0">
                    <a:latin typeface="Arial" pitchFamily="34" charset="0"/>
                    <a:ea typeface="黑体" pitchFamily="49" charset="-122"/>
                  </a:rPr>
                  <a:t>	</a:t>
                </a:r>
                <a:r>
                  <a:rPr lang="zh-CN" altLang="en-US" dirty="0" smtClean="0">
                    <a:latin typeface="Arial" pitchFamily="34" charset="0"/>
                    <a:ea typeface="黑体" pitchFamily="49" charset="-122"/>
                  </a:rPr>
                  <a:t>	是根据距离定义的启发信息</a:t>
                </a:r>
                <a:endParaRPr lang="zh-CN" altLang="en-US" dirty="0">
                  <a:latin typeface="Arial" pitchFamily="34" charset="0"/>
                  <a:ea typeface="黑体" pitchFamily="49" charset="-122"/>
                </a:endParaRPr>
              </a:p>
              <a:p>
                <a:pPr>
                  <a:lnSpc>
                    <a:spcPct val="150000"/>
                  </a:lnSpc>
                </a:pPr>
                <a:r>
                  <a:rPr lang="zh-CN" altLang="en-US" dirty="0">
                    <a:latin typeface="Arial" pitchFamily="34" charset="0"/>
                    <a:ea typeface="黑体" pitchFamily="49" charset="-122"/>
                  </a:rPr>
                  <a:t>  </a:t>
                </a:r>
                <a14:m>
                  <m:oMath xmlns:m="http://schemas.openxmlformats.org/officeDocument/2006/math">
                    <m:r>
                      <a:rPr lang="zh-CN" altLang="en-US" i="1" smtClean="0">
                        <a:latin typeface="Cambria Math" panose="02040503050406030204" pitchFamily="18" charset="0"/>
                        <a:ea typeface="黑体" pitchFamily="49" charset="-122"/>
                      </a:rPr>
                      <m:t>𝛼</m:t>
                    </m:r>
                  </m:oMath>
                </a14:m>
                <a:r>
                  <a:rPr lang="zh-CN" altLang="en-US" dirty="0">
                    <a:latin typeface="Arial" pitchFamily="34" charset="0"/>
                    <a:ea typeface="黑体" pitchFamily="49" charset="-122"/>
                  </a:rPr>
                  <a:t>和</a:t>
                </a:r>
                <a14:m>
                  <m:oMath xmlns:m="http://schemas.openxmlformats.org/officeDocument/2006/math">
                    <m:r>
                      <a:rPr lang="el-GR" altLang="zh-CN" i="1" smtClean="0">
                        <a:latin typeface="Cambria Math" panose="02040503050406030204" pitchFamily="18" charset="0"/>
                        <a:ea typeface="Cambria Math" panose="02040503050406030204" pitchFamily="18" charset="0"/>
                      </a:rPr>
                      <m:t>𝛽</m:t>
                    </m:r>
                  </m:oMath>
                </a14:m>
                <a:r>
                  <a:rPr lang="zh-CN" altLang="en-US" dirty="0">
                    <a:latin typeface="Arial" pitchFamily="34" charset="0"/>
                    <a:ea typeface="黑体" pitchFamily="49" charset="-122"/>
                  </a:rPr>
                  <a:t>反映了信息素与启发信息的相对</a:t>
                </a:r>
                <a:r>
                  <a:rPr lang="zh-CN" altLang="en-US" dirty="0" smtClean="0">
                    <a:latin typeface="Arial" pitchFamily="34" charset="0"/>
                    <a:ea typeface="黑体" pitchFamily="49" charset="-122"/>
                  </a:rPr>
                  <a:t>重要性</a:t>
                </a:r>
                <a:endParaRPr lang="zh-CN" altLang="en-US" dirty="0">
                  <a:latin typeface="Arial" pitchFamily="34" charset="0"/>
                  <a:ea typeface="黑体" pitchFamily="49" charset="-122"/>
                </a:endParaRPr>
              </a:p>
              <a:p>
                <a:r>
                  <a:rPr lang="zh-CN" altLang="en-US" dirty="0">
                    <a:latin typeface="楷体_GB2312" pitchFamily="1" charset="-122"/>
                  </a:rPr>
                  <a:t>	</a:t>
                </a:r>
              </a:p>
              <a:p>
                <a:endParaRPr lang="zh-CN" altLang="en-US" dirty="0">
                  <a:latin typeface="楷体_GB2312" pitchFamily="1" charset="-122"/>
                </a:endParaRPr>
              </a:p>
            </p:txBody>
          </p:sp>
        </mc:Choice>
        <mc:Fallback xmlns="">
          <p:sp>
            <p:nvSpPr>
              <p:cNvPr id="30723" name="Rectangle 14"/>
              <p:cNvSpPr>
                <a:spLocks noRot="1" noChangeAspect="1" noMove="1" noResize="1" noEditPoints="1" noAdjustHandles="1" noChangeArrowheads="1" noChangeShapeType="1" noTextEdit="1"/>
              </p:cNvSpPr>
              <p:nvPr/>
            </p:nvSpPr>
            <p:spPr bwMode="auto">
              <a:xfrm>
                <a:off x="522288" y="3917689"/>
                <a:ext cx="7696200" cy="1892826"/>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0724" name="Rectangle 16"/>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0725" name="Rectangle 18"/>
          <p:cNvSpPr>
            <a:spLocks noChangeArrowheads="1"/>
          </p:cNvSpPr>
          <p:nvPr/>
        </p:nvSpPr>
        <p:spPr bwMode="auto">
          <a:xfrm>
            <a:off x="0"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0727"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0728"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0729" name="Rectangle 2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0731" name="Rectangle 27"/>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0733" name="Rectangle 29"/>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30735" name="矩形 18"/>
              <p:cNvSpPr>
                <a:spLocks noChangeArrowheads="1"/>
              </p:cNvSpPr>
              <p:nvPr/>
            </p:nvSpPr>
            <p:spPr bwMode="auto">
              <a:xfrm>
                <a:off x="589940" y="1196752"/>
                <a:ext cx="8072438" cy="6463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r>
                  <a:rPr lang="zh-CN" altLang="en-US" dirty="0" smtClean="0">
                    <a:latin typeface="Arial" pitchFamily="34" charset="0"/>
                    <a:ea typeface="黑体" pitchFamily="49" charset="-122"/>
                  </a:rPr>
                  <a:t>首先将</a:t>
                </a:r>
                <a14:m>
                  <m:oMath xmlns:m="http://schemas.openxmlformats.org/officeDocument/2006/math">
                    <m:r>
                      <a:rPr lang="en-US" altLang="zh-CN" b="0" i="1" smtClean="0">
                        <a:latin typeface="Cambria Math" panose="02040503050406030204" pitchFamily="18" charset="0"/>
                        <a:ea typeface="黑体" pitchFamily="49" charset="-122"/>
                      </a:rPr>
                      <m:t>𝑚</m:t>
                    </m:r>
                  </m:oMath>
                </a14:m>
                <a:r>
                  <a:rPr lang="zh-CN" altLang="en-US" dirty="0">
                    <a:latin typeface="Arial" pitchFamily="34" charset="0"/>
                    <a:ea typeface="黑体" pitchFamily="49" charset="-122"/>
                  </a:rPr>
                  <a:t>只蚂蚁随机放置在</a:t>
                </a:r>
                <a14:m>
                  <m:oMath xmlns:m="http://schemas.openxmlformats.org/officeDocument/2006/math">
                    <m:r>
                      <a:rPr lang="en-US" altLang="zh-CN" b="0" i="1" smtClean="0">
                        <a:latin typeface="Cambria Math" panose="02040503050406030204" pitchFamily="18" charset="0"/>
                        <a:ea typeface="黑体" pitchFamily="49" charset="-122"/>
                      </a:rPr>
                      <m:t>𝑛</m:t>
                    </m:r>
                  </m:oMath>
                </a14:m>
                <a:r>
                  <a:rPr lang="zh-CN" altLang="en-US" dirty="0">
                    <a:latin typeface="Arial" pitchFamily="34" charset="0"/>
                    <a:ea typeface="黑体" pitchFamily="49" charset="-122"/>
                  </a:rPr>
                  <a:t>个城市，位于城市</a:t>
                </a:r>
                <a14:m>
                  <m:oMath xmlns:m="http://schemas.openxmlformats.org/officeDocument/2006/math">
                    <m:r>
                      <a:rPr lang="en-US" altLang="zh-CN" b="0" i="1" smtClean="0">
                        <a:latin typeface="Cambria Math" panose="02040503050406030204" pitchFamily="18" charset="0"/>
                        <a:ea typeface="黑体" pitchFamily="49" charset="-122"/>
                      </a:rPr>
                      <m:t>𝑖</m:t>
                    </m:r>
                  </m:oMath>
                </a14:m>
                <a:r>
                  <a:rPr lang="zh-CN" altLang="en-US" dirty="0">
                    <a:latin typeface="Arial" pitchFamily="34" charset="0"/>
                    <a:ea typeface="黑体" pitchFamily="49" charset="-122"/>
                  </a:rPr>
                  <a:t>的第</a:t>
                </a:r>
                <a14:m>
                  <m:oMath xmlns:m="http://schemas.openxmlformats.org/officeDocument/2006/math">
                    <m:r>
                      <a:rPr lang="en-US" altLang="zh-CN" b="0" i="1" smtClean="0">
                        <a:latin typeface="Cambria Math" panose="02040503050406030204" pitchFamily="18" charset="0"/>
                        <a:ea typeface="黑体" pitchFamily="49" charset="-122"/>
                      </a:rPr>
                      <m:t>𝑘</m:t>
                    </m:r>
                  </m:oMath>
                </a14:m>
                <a:r>
                  <a:rPr lang="zh-CN" altLang="en-US" dirty="0">
                    <a:latin typeface="Arial" pitchFamily="34" charset="0"/>
                    <a:ea typeface="黑体" pitchFamily="49" charset="-122"/>
                  </a:rPr>
                  <a:t>只蚂蚁选择下一个城市</a:t>
                </a:r>
                <a14:m>
                  <m:oMath xmlns:m="http://schemas.openxmlformats.org/officeDocument/2006/math">
                    <m:r>
                      <a:rPr lang="en-US" altLang="zh-CN" b="0" i="1" smtClean="0">
                        <a:latin typeface="Cambria Math" panose="02040503050406030204" pitchFamily="18" charset="0"/>
                        <a:ea typeface="黑体" pitchFamily="49" charset="-122"/>
                      </a:rPr>
                      <m:t>𝑗</m:t>
                    </m:r>
                  </m:oMath>
                </a14:m>
                <a:r>
                  <a:rPr lang="zh-CN" altLang="en-US" dirty="0">
                    <a:latin typeface="Arial" pitchFamily="34" charset="0"/>
                    <a:ea typeface="黑体" pitchFamily="49" charset="-122"/>
                  </a:rPr>
                  <a:t>的概率为</a:t>
                </a:r>
                <a:r>
                  <a:rPr lang="en-US" dirty="0">
                    <a:latin typeface="Arial" pitchFamily="34" charset="0"/>
                    <a:ea typeface="黑体" pitchFamily="49" charset="-122"/>
                  </a:rPr>
                  <a:t>: </a:t>
                </a:r>
                <a:endParaRPr lang="zh-CN" altLang="en-US" dirty="0">
                  <a:latin typeface="Arial" pitchFamily="34" charset="0"/>
                  <a:ea typeface="黑体" pitchFamily="49" charset="-122"/>
                </a:endParaRPr>
              </a:p>
            </p:txBody>
          </p:sp>
        </mc:Choice>
        <mc:Fallback xmlns="">
          <p:sp>
            <p:nvSpPr>
              <p:cNvPr id="30735" name="矩形 18"/>
              <p:cNvSpPr>
                <a:spLocks noRot="1" noChangeAspect="1" noMove="1" noResize="1" noEditPoints="1" noAdjustHandles="1" noChangeArrowheads="1" noChangeShapeType="1" noTextEdit="1"/>
              </p:cNvSpPr>
              <p:nvPr/>
            </p:nvSpPr>
            <p:spPr bwMode="auto">
              <a:xfrm>
                <a:off x="589940" y="1196752"/>
                <a:ext cx="8072438" cy="646331"/>
              </a:xfrm>
              <a:prstGeom prst="rect">
                <a:avLst/>
              </a:prstGeom>
              <a:blipFill rotWithShape="0">
                <a:blip r:embed="rId4"/>
                <a:stretch>
                  <a:fillRect l="-680" t="-6604" b="-150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6"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旅行商问题的蚁群优化求解</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638096" y="2251773"/>
                <a:ext cx="5633145"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a:rPr>
                            <m:t>𝑝</m:t>
                          </m:r>
                        </m:e>
                        <m:sub>
                          <m:r>
                            <a:rPr lang="en-US" altLang="zh-CN" b="0" i="1" smtClean="0">
                              <a:latin typeface="Cambria Math"/>
                            </a:rPr>
                            <m:t>𝑖𝑗</m:t>
                          </m:r>
                        </m:sub>
                        <m:sup>
                          <m:r>
                            <a:rPr lang="en-US" altLang="zh-CN" b="0" i="1" smtClean="0">
                              <a:latin typeface="Cambria Math"/>
                            </a:rPr>
                            <m:t>𝑘</m:t>
                          </m:r>
                        </m:sup>
                      </m:sSubSup>
                      <m:d>
                        <m:dPr>
                          <m:ctrlPr>
                            <a:rPr lang="en-US" altLang="zh-CN" i="1" smtClean="0">
                              <a:latin typeface="Cambria Math" panose="02040503050406030204" pitchFamily="18" charset="0"/>
                            </a:rPr>
                          </m:ctrlPr>
                        </m:dPr>
                        <m:e>
                          <m:r>
                            <a:rPr lang="en-US" altLang="zh-CN" b="0" i="1" smtClean="0">
                              <a:latin typeface="Cambria Math"/>
                            </a:rPr>
                            <m:t>𝑡</m:t>
                          </m:r>
                        </m:e>
                      </m:d>
                      <m:r>
                        <a:rPr lang="en-US" altLang="zh-CN" i="1" smtClean="0">
                          <a:latin typeface="Cambria Math"/>
                        </a:rPr>
                        <m:t>=</m:t>
                      </m:r>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f>
                                <m:fPr>
                                  <m:ctrlPr>
                                    <a:rPr lang="en-US" altLang="zh-CN" i="1" smtClean="0">
                                      <a:latin typeface="Cambria Math" panose="02040503050406030204" pitchFamily="18" charset="0"/>
                                    </a:rPr>
                                  </m:ctrlPr>
                                </m:fPr>
                                <m:num>
                                  <m:sSup>
                                    <m:sSupPr>
                                      <m:ctrlPr>
                                        <a:rPr lang="en-US" altLang="zh-CN" b="0" i="1" smtClean="0">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en-US" altLang="zh-CN" i="1">
                                                  <a:latin typeface="Cambria Math"/>
                                                  <a:ea typeface="Cambria Math"/>
                                                </a:rPr>
                                                <m:t>𝜏</m:t>
                                              </m:r>
                                            </m:e>
                                            <m:sub>
                                              <m:r>
                                                <a:rPr lang="en-US" altLang="zh-CN" i="1">
                                                  <a:latin typeface="Cambria Math"/>
                                                  <a:ea typeface="Cambria Math"/>
                                                </a:rPr>
                                                <m:t>𝑖𝑗</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𝑡</m:t>
                                              </m:r>
                                            </m:e>
                                          </m:d>
                                        </m:e>
                                      </m:d>
                                    </m:e>
                                    <m:sup>
                                      <m:r>
                                        <a:rPr lang="en-US" altLang="zh-CN" b="0" i="1" smtClean="0">
                                          <a:latin typeface="Cambria Math"/>
                                          <a:ea typeface="Cambria Math"/>
                                        </a:rPr>
                                        <m:t>𝛼</m:t>
                                      </m:r>
                                    </m:sup>
                                  </m:sSup>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en-US" altLang="zh-CN" i="1" smtClean="0">
                                                  <a:latin typeface="Cambria Math"/>
                                                  <a:ea typeface="Cambria Math"/>
                                                </a:rPr>
                                                <m:t>𝜂</m:t>
                                              </m:r>
                                            </m:e>
                                            <m:sub>
                                              <m:r>
                                                <a:rPr lang="en-US" altLang="zh-CN" i="1">
                                                  <a:latin typeface="Cambria Math"/>
                                                  <a:ea typeface="Cambria Math"/>
                                                </a:rPr>
                                                <m:t>𝑖𝑗</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𝑡</m:t>
                                              </m:r>
                                            </m:e>
                                          </m:d>
                                        </m:e>
                                      </m:d>
                                    </m:e>
                                    <m:sup>
                                      <m:r>
                                        <a:rPr lang="en-US" altLang="zh-CN" i="1" smtClean="0">
                                          <a:latin typeface="Cambria Math"/>
                                          <a:ea typeface="Cambria Math"/>
                                        </a:rPr>
                                        <m:t>𝛽</m:t>
                                      </m:r>
                                    </m:sup>
                                  </m:sSup>
                                </m:num>
                                <m:den>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a:rPr>
                                        <m:t>𝑘</m:t>
                                      </m:r>
                                      <m:r>
                                        <a:rPr lang="en-US" altLang="zh-CN" b="0" i="1" smtClean="0">
                                          <a:latin typeface="Cambria Math"/>
                                          <a:ea typeface="Cambria Math"/>
                                        </a:rPr>
                                        <m:t>∈</m:t>
                                      </m:r>
                                      <m:r>
                                        <a:rPr lang="en-US" altLang="zh-CN" b="0" i="1" smtClean="0">
                                          <a:latin typeface="Cambria Math"/>
                                          <a:ea typeface="Cambria Math"/>
                                        </a:rPr>
                                        <m:t>𝑎𝑙𝑙𝑜𝑤𝑒𝑑</m:t>
                                      </m:r>
                                    </m:sub>
                                    <m:sup/>
                                    <m:e>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en-US" altLang="zh-CN" i="1">
                                                      <a:latin typeface="Cambria Math"/>
                                                      <a:ea typeface="Cambria Math"/>
                                                    </a:rPr>
                                                    <m:t>𝜏</m:t>
                                                  </m:r>
                                                </m:e>
                                                <m:sub>
                                                  <m:r>
                                                    <a:rPr lang="en-US" altLang="zh-CN" i="1">
                                                      <a:latin typeface="Cambria Math"/>
                                                      <a:ea typeface="Cambria Math"/>
                                                    </a:rPr>
                                                    <m:t>𝑖</m:t>
                                                  </m:r>
                                                  <m:r>
                                                    <a:rPr lang="en-US" altLang="zh-CN" b="0" i="1" smtClean="0">
                                                      <a:latin typeface="Cambria Math"/>
                                                      <a:ea typeface="Cambria Math"/>
                                                    </a:rPr>
                                                    <m:t>𝑘</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𝑡</m:t>
                                                  </m:r>
                                                </m:e>
                                              </m:d>
                                            </m:e>
                                          </m:d>
                                        </m:e>
                                        <m:sup>
                                          <m:r>
                                            <a:rPr lang="en-US" altLang="zh-CN" i="1">
                                              <a:latin typeface="Cambria Math"/>
                                              <a:ea typeface="Cambria Math"/>
                                            </a:rPr>
                                            <m:t>𝛼</m:t>
                                          </m:r>
                                        </m:sup>
                                      </m:sSup>
                                      <m:sSup>
                                        <m:sSupPr>
                                          <m:ctrlPr>
                                            <a:rPr lang="en-US" altLang="zh-CN" i="1">
                                              <a:latin typeface="Cambria Math" panose="02040503050406030204" pitchFamily="18" charset="0"/>
                                              <a:ea typeface="Cambria Math"/>
                                            </a:rPr>
                                          </m:ctrlPr>
                                        </m:sSupPr>
                                        <m:e>
                                          <m:d>
                                            <m:dPr>
                                              <m:ctrlPr>
                                                <a:rPr lang="en-US" altLang="zh-CN" i="1">
                                                  <a:latin typeface="Cambria Math" panose="02040503050406030204" pitchFamily="18" charset="0"/>
                                                  <a:ea typeface="Cambria Math"/>
                                                </a:rPr>
                                              </m:ctrlPr>
                                            </m:dPr>
                                            <m:e>
                                              <m:sSub>
                                                <m:sSubPr>
                                                  <m:ctrlPr>
                                                    <a:rPr lang="en-US" altLang="zh-CN" i="1">
                                                      <a:latin typeface="Cambria Math" panose="02040503050406030204" pitchFamily="18" charset="0"/>
                                                      <a:ea typeface="Cambria Math"/>
                                                    </a:rPr>
                                                  </m:ctrlPr>
                                                </m:sSubPr>
                                                <m:e>
                                                  <m:r>
                                                    <a:rPr lang="en-US" altLang="zh-CN" i="1">
                                                      <a:latin typeface="Cambria Math"/>
                                                      <a:ea typeface="Cambria Math"/>
                                                    </a:rPr>
                                                    <m:t>𝜂</m:t>
                                                  </m:r>
                                                </m:e>
                                                <m:sub>
                                                  <m:r>
                                                    <a:rPr lang="en-US" altLang="zh-CN" i="1">
                                                      <a:latin typeface="Cambria Math"/>
                                                      <a:ea typeface="Cambria Math"/>
                                                    </a:rPr>
                                                    <m:t>𝑖</m:t>
                                                  </m:r>
                                                  <m:r>
                                                    <a:rPr lang="en-US" altLang="zh-CN" b="0" i="1" smtClean="0">
                                                      <a:latin typeface="Cambria Math"/>
                                                      <a:ea typeface="Cambria Math"/>
                                                    </a:rPr>
                                                    <m:t>𝑘</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𝑡</m:t>
                                                  </m:r>
                                                </m:e>
                                              </m:d>
                                            </m:e>
                                          </m:d>
                                        </m:e>
                                        <m:sup>
                                          <m:r>
                                            <a:rPr lang="en-US" altLang="zh-CN" i="1">
                                              <a:latin typeface="Cambria Math"/>
                                              <a:ea typeface="Cambria Math"/>
                                            </a:rPr>
                                            <m:t>𝛽</m:t>
                                          </m:r>
                                        </m:sup>
                                      </m:sSup>
                                    </m:e>
                                  </m:nary>
                                </m:den>
                              </m:f>
                              <m:r>
                                <a:rPr lang="en-US" altLang="zh-CN" i="1" smtClean="0">
                                  <a:latin typeface="Cambria Math"/>
                                </a:rPr>
                                <m:t>  </m:t>
                              </m:r>
                              <m:r>
                                <a:rPr lang="en-US" altLang="zh-CN" b="0" i="1" smtClean="0">
                                  <a:latin typeface="Cambria Math"/>
                                </a:rPr>
                                <m:t>𝑗</m:t>
                              </m:r>
                              <m:r>
                                <a:rPr lang="en-US" altLang="zh-CN" b="0" i="1" smtClean="0">
                                  <a:latin typeface="Cambria Math"/>
                                  <a:ea typeface="Cambria Math"/>
                                </a:rPr>
                                <m:t>∈</m:t>
                              </m:r>
                              <m:r>
                                <a:rPr lang="en-US" altLang="zh-CN" b="0" i="1" smtClean="0">
                                  <a:latin typeface="Cambria Math"/>
                                  <a:ea typeface="Cambria Math"/>
                                </a:rPr>
                                <m:t>𝑎𝑙𝑙𝑜𝑤𝑒𝑑</m:t>
                              </m:r>
                            </m:e>
                            <m:e>
                              <m:r>
                                <a:rPr lang="en-US" altLang="zh-CN" i="1" smtClean="0">
                                  <a:latin typeface="Cambria Math"/>
                                </a:rPr>
                                <m:t>&amp;</m:t>
                              </m:r>
                              <m:r>
                                <a:rPr lang="en-US" altLang="zh-CN" b="0" i="1" smtClean="0">
                                  <a:latin typeface="Cambria Math"/>
                                </a:rPr>
                                <m:t>0</m:t>
                              </m:r>
                              <m:r>
                                <a:rPr lang="en-US" altLang="zh-CN" i="1" smtClean="0">
                                  <a:latin typeface="Cambria Math"/>
                                </a:rPr>
                                <m:t>,  </m:t>
                              </m:r>
                              <m:r>
                                <a:rPr lang="en-US" altLang="zh-CN" b="0" i="1" smtClean="0">
                                  <a:latin typeface="Cambria Math"/>
                                </a:rPr>
                                <m:t>                                            </m:t>
                              </m:r>
                              <m:r>
                                <a:rPr lang="en-US" altLang="zh-CN" b="0" i="1" smtClean="0">
                                  <a:latin typeface="Cambria Math"/>
                                </a:rPr>
                                <m:t>𝑜𝑡h𝑒𝑟𝑤𝑖𝑠𝑒</m:t>
                              </m:r>
                            </m:e>
                          </m:eqArr>
                        </m:e>
                      </m:d>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38096" y="2251773"/>
                <a:ext cx="5633145" cy="111799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11560" y="3973458"/>
                <a:ext cx="888705"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a:rPr>
                          </m:ctrlPr>
                        </m:sSubPr>
                        <m:e>
                          <m:r>
                            <a:rPr lang="en-US" altLang="zh-CN" i="1">
                              <a:latin typeface="Cambria Math"/>
                              <a:ea typeface="Cambria Math"/>
                            </a:rPr>
                            <m:t>𝜏</m:t>
                          </m:r>
                        </m:e>
                        <m:sub>
                          <m:r>
                            <a:rPr lang="en-US" altLang="zh-CN" i="1">
                              <a:latin typeface="Cambria Math"/>
                              <a:ea typeface="Cambria Math"/>
                            </a:rPr>
                            <m:t>𝑖</m:t>
                          </m:r>
                          <m:r>
                            <a:rPr lang="en-US" altLang="zh-CN" i="1">
                              <a:latin typeface="Cambria Math"/>
                              <a:ea typeface="Cambria Math"/>
                            </a:rPr>
                            <m:t>,</m:t>
                          </m:r>
                          <m:r>
                            <a:rPr lang="en-US" altLang="zh-CN" i="1">
                              <a:latin typeface="Cambria Math"/>
                              <a:ea typeface="Cambria Math"/>
                            </a:rPr>
                            <m:t>𝑗</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𝑡</m:t>
                          </m:r>
                        </m:e>
                      </m:d>
                    </m:oMath>
                  </m:oMathPara>
                </a14:m>
                <a:endParaRPr lang="zh-CN" altLang="en-US" dirty="0">
                  <a:latin typeface="+mj-ea"/>
                  <a:ea typeface="+mj-ea"/>
                </a:endParaRPr>
              </a:p>
            </p:txBody>
          </p:sp>
        </mc:Choice>
        <mc:Fallback xmlns="">
          <p:sp>
            <p:nvSpPr>
              <p:cNvPr id="21" name="矩形 20"/>
              <p:cNvSpPr>
                <a:spLocks noRot="1" noChangeAspect="1" noMove="1" noResize="1" noEditPoints="1" noAdjustHandles="1" noChangeArrowheads="1" noChangeShapeType="1" noTextEdit="1"/>
              </p:cNvSpPr>
              <p:nvPr/>
            </p:nvSpPr>
            <p:spPr>
              <a:xfrm>
                <a:off x="611560" y="3973458"/>
                <a:ext cx="888705" cy="391646"/>
              </a:xfrm>
              <a:prstGeom prst="rect">
                <a:avLst/>
              </a:prstGeom>
              <a:blipFill rotWithShape="1">
                <a:blip r:embed="rId6"/>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11560" y="4425826"/>
                <a:ext cx="174836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a:rPr>
                          </m:ctrlPr>
                        </m:sSubPr>
                        <m:e>
                          <m:r>
                            <a:rPr lang="en-US" altLang="zh-CN" i="1" smtClean="0">
                              <a:latin typeface="Cambria Math"/>
                              <a:ea typeface="Cambria Math"/>
                            </a:rPr>
                            <m:t>𝜂</m:t>
                          </m:r>
                        </m:e>
                        <m:sub>
                          <m:r>
                            <a:rPr lang="en-US" altLang="zh-CN" i="1">
                              <a:latin typeface="Cambria Math"/>
                              <a:ea typeface="Cambria Math"/>
                            </a:rPr>
                            <m:t>𝑖</m:t>
                          </m:r>
                          <m:r>
                            <a:rPr lang="en-US" altLang="zh-CN" i="1">
                              <a:latin typeface="Cambria Math"/>
                              <a:ea typeface="Cambria Math"/>
                            </a:rPr>
                            <m:t>,</m:t>
                          </m:r>
                          <m:r>
                            <a:rPr lang="en-US" altLang="zh-CN" i="1">
                              <a:latin typeface="Cambria Math"/>
                              <a:ea typeface="Cambria Math"/>
                            </a:rPr>
                            <m:t>𝑗</m:t>
                          </m:r>
                        </m:sub>
                      </m:sSub>
                      <m:d>
                        <m:dPr>
                          <m:ctrlPr>
                            <a:rPr lang="en-US" altLang="zh-CN" i="1">
                              <a:latin typeface="Cambria Math" panose="02040503050406030204" pitchFamily="18" charset="0"/>
                              <a:ea typeface="Cambria Math"/>
                            </a:rPr>
                          </m:ctrlPr>
                        </m:dPr>
                        <m:e>
                          <m:r>
                            <a:rPr lang="en-US" altLang="zh-CN" i="1">
                              <a:latin typeface="Cambria Math"/>
                              <a:ea typeface="Cambria Math"/>
                            </a:rPr>
                            <m:t>𝑡</m:t>
                          </m:r>
                        </m:e>
                      </m:d>
                      <m:r>
                        <a:rPr lang="en-US" altLang="zh-CN" b="0" i="1" smtClean="0">
                          <a:latin typeface="Cambria Math"/>
                          <a:ea typeface="Cambria Math"/>
                        </a:rPr>
                        <m:t>=</m:t>
                      </m:r>
                      <m:f>
                        <m:fPr>
                          <m:type m:val="lin"/>
                          <m:ctrlPr>
                            <a:rPr lang="en-US" altLang="zh-CN" b="0" i="1" smtClean="0">
                              <a:latin typeface="Cambria Math" panose="02040503050406030204" pitchFamily="18" charset="0"/>
                              <a:ea typeface="Cambria Math"/>
                            </a:rPr>
                          </m:ctrlPr>
                        </m:fPr>
                        <m:num>
                          <m:r>
                            <a:rPr lang="en-US" altLang="zh-CN" b="0" i="1" smtClean="0">
                              <a:latin typeface="Cambria Math"/>
                              <a:ea typeface="Cambria Math"/>
                            </a:rPr>
                            <m:t>1</m:t>
                          </m:r>
                        </m:num>
                        <m:den>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𝑑</m:t>
                              </m:r>
                            </m:e>
                            <m:sub>
                              <m:r>
                                <a:rPr lang="en-US" altLang="zh-CN" b="0" i="1" smtClean="0">
                                  <a:latin typeface="Cambria Math"/>
                                  <a:ea typeface="Cambria Math"/>
                                </a:rPr>
                                <m:t>𝑖𝑗</m:t>
                              </m:r>
                            </m:sub>
                          </m:sSub>
                        </m:den>
                      </m:f>
                    </m:oMath>
                  </m:oMathPara>
                </a14:m>
                <a:endParaRPr lang="zh-CN" altLang="en-US" dirty="0">
                  <a:latin typeface="+mj-ea"/>
                  <a:ea typeface="+mj-ea"/>
                </a:endParaRPr>
              </a:p>
            </p:txBody>
          </p:sp>
        </mc:Choice>
        <mc:Fallback xmlns="">
          <p:sp>
            <p:nvSpPr>
              <p:cNvPr id="22" name="矩形 21"/>
              <p:cNvSpPr>
                <a:spLocks noRot="1" noChangeAspect="1" noMove="1" noResize="1" noEditPoints="1" noAdjustHandles="1" noChangeArrowheads="1" noChangeShapeType="1" noTextEdit="1"/>
              </p:cNvSpPr>
              <p:nvPr/>
            </p:nvSpPr>
            <p:spPr>
              <a:xfrm>
                <a:off x="611560" y="4425826"/>
                <a:ext cx="1748364" cy="391646"/>
              </a:xfrm>
              <a:prstGeom prst="rect">
                <a:avLst/>
              </a:prstGeom>
              <a:blipFill rotWithShape="1">
                <a:blip r:embed="rId7"/>
                <a:stretch>
                  <a:fillRect t="-109375" r="-16725" b="-164063"/>
                </a:stretch>
              </a:blipFill>
            </p:spPr>
            <p:txBody>
              <a:bodyPr/>
              <a:lstStyle/>
              <a:p>
                <a:r>
                  <a:rPr lang="en-US">
                    <a:noFill/>
                  </a:rPr>
                  <a:t> </a:t>
                </a:r>
              </a:p>
            </p:txBody>
          </p:sp>
        </mc:Fallback>
      </mc:AlternateContent>
      <p:sp>
        <p:nvSpPr>
          <p:cNvPr id="2" name="TextBox 1"/>
          <p:cNvSpPr txBox="1"/>
          <p:nvPr/>
        </p:nvSpPr>
        <p:spPr>
          <a:xfrm>
            <a:off x="6830784" y="2810772"/>
            <a:ext cx="466794" cy="369332"/>
          </a:xfrm>
          <a:prstGeom prst="rect">
            <a:avLst/>
          </a:prstGeom>
          <a:noFill/>
        </p:spPr>
        <p:txBody>
          <a:bodyPr wrap="none" rtlCol="0">
            <a:spAutoFit/>
          </a:bodyPr>
          <a:lstStyle/>
          <a:p>
            <a:r>
              <a:rPr lang="en-US" dirty="0" smtClean="0"/>
              <a:t>(1)</a:t>
            </a:r>
            <a:endParaRPr lang="en-US" dirty="0"/>
          </a:p>
        </p:txBody>
      </p:sp>
    </p:spTree>
    <p:extLst>
      <p:ext uri="{BB962C8B-B14F-4D97-AF65-F5344CB8AC3E}">
        <p14:creationId xmlns:p14="http://schemas.microsoft.com/office/powerpoint/2010/main" val="3240260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3"/>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31750" name="Rectangle 20"/>
              <p:cNvSpPr>
                <a:spLocks noChangeArrowheads="1"/>
              </p:cNvSpPr>
              <p:nvPr/>
            </p:nvSpPr>
            <p:spPr bwMode="auto">
              <a:xfrm>
                <a:off x="657225" y="4718050"/>
                <a:ext cx="8012113" cy="4270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a:lnSpc>
                    <a:spcPct val="120000"/>
                  </a:lnSpc>
                  <a:spcBef>
                    <a:spcPct val="20000"/>
                  </a:spcBef>
                  <a:buClr>
                    <a:schemeClr val="folHlink"/>
                  </a:buClr>
                  <a:buSzPct val="60000"/>
                </a:pPr>
                <a:r>
                  <a:rPr lang="zh-CN" altLang="en-US" dirty="0" smtClean="0">
                    <a:latin typeface="Arial" pitchFamily="34" charset="0"/>
                    <a:ea typeface="黑体" pitchFamily="49" charset="-122"/>
                  </a:rPr>
                  <a:t>其中：</a:t>
                </a:r>
                <a14:m>
                  <m:oMath xmlns:m="http://schemas.openxmlformats.org/officeDocument/2006/math">
                    <m:r>
                      <a:rPr lang="en-US" b="0" i="1" smtClean="0">
                        <a:latin typeface="Cambria Math"/>
                        <a:ea typeface="黑体" pitchFamily="49" charset="-122"/>
                      </a:rPr>
                      <m:t>𝑄</m:t>
                    </m:r>
                  </m:oMath>
                </a14:m>
                <a:r>
                  <a:rPr lang="zh-CN" altLang="en-US" dirty="0" smtClean="0">
                    <a:latin typeface="Arial" pitchFamily="34" charset="0"/>
                    <a:ea typeface="黑体" pitchFamily="49" charset="-122"/>
                  </a:rPr>
                  <a:t>为常数</a:t>
                </a:r>
                <a:r>
                  <a:rPr lang="en-US" altLang="zh-CN" dirty="0" smtClean="0">
                    <a:latin typeface="Arial" pitchFamily="34" charset="0"/>
                    <a:ea typeface="黑体" pitchFamily="49" charset="-122"/>
                  </a:rPr>
                  <a:t>,</a:t>
                </a:r>
                <a:r>
                  <a:rPr lang="en-US" dirty="0" smtClean="0">
                    <a:ea typeface="黑体" pitchFamily="49" charset="-122"/>
                  </a:rPr>
                  <a:t> </a:t>
                </a:r>
                <a14:m>
                  <m:oMath xmlns:m="http://schemas.openxmlformats.org/officeDocument/2006/math">
                    <m:sSub>
                      <m:sSubPr>
                        <m:ctrlPr>
                          <a:rPr lang="en-US" b="0" i="1" smtClean="0">
                            <a:latin typeface="Cambria Math" panose="02040503050406030204" pitchFamily="18" charset="0"/>
                            <a:ea typeface="黑体" pitchFamily="49" charset="-122"/>
                          </a:rPr>
                        </m:ctrlPr>
                      </m:sSubPr>
                      <m:e>
                        <m:r>
                          <a:rPr lang="en-US" b="0" i="1" smtClean="0">
                            <a:latin typeface="Cambria Math"/>
                            <a:ea typeface="黑体" pitchFamily="49" charset="-122"/>
                          </a:rPr>
                          <m:t>𝑤</m:t>
                        </m:r>
                      </m:e>
                      <m:sub>
                        <m:r>
                          <a:rPr lang="en-US" b="0" i="1" smtClean="0">
                            <a:latin typeface="Cambria Math"/>
                            <a:ea typeface="黑体" pitchFamily="49" charset="-122"/>
                          </a:rPr>
                          <m:t>𝑘</m:t>
                        </m:r>
                      </m:sub>
                    </m:sSub>
                  </m:oMath>
                </a14:m>
                <a:r>
                  <a:rPr lang="zh-CN" altLang="en-US" dirty="0" smtClean="0">
                    <a:latin typeface="Arial" pitchFamily="34" charset="0"/>
                    <a:ea typeface="黑体" pitchFamily="49" charset="-122"/>
                  </a:rPr>
                  <a:t>表示</a:t>
                </a:r>
                <a:r>
                  <a:rPr lang="zh-CN" altLang="en-US" dirty="0">
                    <a:latin typeface="Arial" pitchFamily="34" charset="0"/>
                    <a:ea typeface="黑体" pitchFamily="49" charset="-122"/>
                  </a:rPr>
                  <a:t>第</a:t>
                </a:r>
                <a14:m>
                  <m:oMath xmlns:m="http://schemas.openxmlformats.org/officeDocument/2006/math">
                    <m:r>
                      <a:rPr lang="en-US" b="0" i="1" smtClean="0">
                        <a:latin typeface="Cambria Math"/>
                        <a:ea typeface="黑体" pitchFamily="49" charset="-122"/>
                      </a:rPr>
                      <m:t>𝑘</m:t>
                    </m:r>
                  </m:oMath>
                </a14:m>
                <a:r>
                  <a:rPr lang="zh-CN" altLang="en-US" dirty="0">
                    <a:latin typeface="Arial" pitchFamily="34" charset="0"/>
                    <a:ea typeface="黑体" pitchFamily="49" charset="-122"/>
                  </a:rPr>
                  <a:t>只蚂蚁在</a:t>
                </a:r>
                <a:r>
                  <a:rPr lang="zh-CN" altLang="en-US" dirty="0" smtClean="0">
                    <a:latin typeface="Arial" pitchFamily="34" charset="0"/>
                    <a:ea typeface="黑体" pitchFamily="49" charset="-122"/>
                  </a:rPr>
                  <a:t>本</a:t>
                </a:r>
                <a:r>
                  <a:rPr lang="zh-CN" altLang="en-US" dirty="0">
                    <a:latin typeface="Arial" pitchFamily="34" charset="0"/>
                    <a:ea typeface="黑体" pitchFamily="49" charset="-122"/>
                  </a:rPr>
                  <a:t>轮</a:t>
                </a:r>
                <a:r>
                  <a:rPr lang="zh-CN" altLang="en-US" dirty="0" smtClean="0">
                    <a:latin typeface="Arial" pitchFamily="34" charset="0"/>
                    <a:ea typeface="黑体" pitchFamily="49" charset="-122"/>
                  </a:rPr>
                  <a:t>迭代</a:t>
                </a:r>
                <a:r>
                  <a:rPr lang="zh-CN" altLang="en-US" dirty="0">
                    <a:latin typeface="Arial" pitchFamily="34" charset="0"/>
                    <a:ea typeface="黑体" pitchFamily="49" charset="-122"/>
                  </a:rPr>
                  <a:t>中走过的路径，</a:t>
                </a:r>
                <a14:m>
                  <m:oMath xmlns:m="http://schemas.openxmlformats.org/officeDocument/2006/math">
                    <m:sSub>
                      <m:sSubPr>
                        <m:ctrlPr>
                          <a:rPr lang="en-US" i="1">
                            <a:latin typeface="Cambria Math" panose="02040503050406030204" pitchFamily="18" charset="0"/>
                            <a:ea typeface="黑体" pitchFamily="49" charset="-122"/>
                          </a:rPr>
                        </m:ctrlPr>
                      </m:sSubPr>
                      <m:e>
                        <m:r>
                          <a:rPr lang="en-US" b="0" i="1" smtClean="0">
                            <a:latin typeface="Cambria Math"/>
                            <a:ea typeface="黑体" pitchFamily="49" charset="-122"/>
                          </a:rPr>
                          <m:t>𝐿</m:t>
                        </m:r>
                      </m:e>
                      <m:sub>
                        <m:r>
                          <a:rPr lang="en-US" i="1">
                            <a:latin typeface="Cambria Math"/>
                            <a:ea typeface="黑体" pitchFamily="49" charset="-122"/>
                          </a:rPr>
                          <m:t>𝑘</m:t>
                        </m:r>
                      </m:sub>
                    </m:sSub>
                  </m:oMath>
                </a14:m>
                <a:r>
                  <a:rPr lang="zh-CN" altLang="en-US" dirty="0" smtClean="0">
                    <a:latin typeface="Arial" pitchFamily="34" charset="0"/>
                    <a:ea typeface="黑体" pitchFamily="49" charset="-122"/>
                  </a:rPr>
                  <a:t>为</a:t>
                </a:r>
                <a:r>
                  <a:rPr lang="zh-CN" altLang="en-US" dirty="0">
                    <a:latin typeface="Arial" pitchFamily="34" charset="0"/>
                    <a:ea typeface="黑体" pitchFamily="49" charset="-122"/>
                  </a:rPr>
                  <a:t>路径</a:t>
                </a:r>
                <a:r>
                  <a:rPr lang="zh-CN" altLang="en-US" dirty="0" smtClean="0">
                    <a:latin typeface="Arial" pitchFamily="34" charset="0"/>
                    <a:ea typeface="黑体" pitchFamily="49" charset="-122"/>
                  </a:rPr>
                  <a:t>长度，</a:t>
                </a:r>
                <a:endParaRPr lang="en-US" altLang="zh-CN" dirty="0" smtClean="0">
                  <a:latin typeface="Arial" pitchFamily="34" charset="0"/>
                  <a:ea typeface="黑体" pitchFamily="49" charset="-122"/>
                </a:endParaRPr>
              </a:p>
              <a:p>
                <a:pPr>
                  <a:lnSpc>
                    <a:spcPct val="120000"/>
                  </a:lnSpc>
                  <a:spcBef>
                    <a:spcPct val="20000"/>
                  </a:spcBef>
                  <a:buClr>
                    <a:schemeClr val="folHlink"/>
                  </a:buClr>
                  <a:buSzPct val="60000"/>
                </a:pPr>
                <a14:m>
                  <m:oMath xmlns:m="http://schemas.openxmlformats.org/officeDocument/2006/math">
                    <m:r>
                      <a:rPr lang="zh-CN" altLang="en-US" i="1" smtClean="0">
                        <a:latin typeface="Cambria Math"/>
                        <a:ea typeface="黑体" pitchFamily="49" charset="-122"/>
                      </a:rPr>
                      <m:t>𝜌</m:t>
                    </m:r>
                  </m:oMath>
                </a14:m>
                <a:r>
                  <a:rPr lang="zh-CN" altLang="en-US" dirty="0" smtClean="0">
                    <a:latin typeface="Arial" pitchFamily="34" charset="0"/>
                    <a:ea typeface="黑体" pitchFamily="49" charset="-122"/>
                  </a:rPr>
                  <a:t>为小于</a:t>
                </a:r>
                <a:r>
                  <a:rPr lang="en-US" altLang="zh-CN" dirty="0" smtClean="0">
                    <a:latin typeface="Arial" pitchFamily="34" charset="0"/>
                    <a:ea typeface="黑体" pitchFamily="49" charset="-122"/>
                  </a:rPr>
                  <a:t>1</a:t>
                </a:r>
                <a:r>
                  <a:rPr lang="zh-CN" altLang="en-US" dirty="0" smtClean="0">
                    <a:latin typeface="Arial" pitchFamily="34" charset="0"/>
                    <a:ea typeface="黑体" pitchFamily="49" charset="-122"/>
                  </a:rPr>
                  <a:t>的常数，反映信息素挥发速度</a:t>
                </a:r>
                <a:endParaRPr lang="zh-CN" altLang="en-US" dirty="0">
                  <a:latin typeface="Arial" pitchFamily="34" charset="0"/>
                  <a:ea typeface="黑体" pitchFamily="49" charset="-122"/>
                </a:endParaRPr>
              </a:p>
            </p:txBody>
          </p:sp>
        </mc:Choice>
        <mc:Fallback xmlns="">
          <p:sp>
            <p:nvSpPr>
              <p:cNvPr id="31750" name="Rectangle 20"/>
              <p:cNvSpPr>
                <a:spLocks noRot="1" noChangeAspect="1" noMove="1" noResize="1" noEditPoints="1" noAdjustHandles="1" noChangeArrowheads="1" noChangeShapeType="1" noTextEdit="1"/>
              </p:cNvSpPr>
              <p:nvPr/>
            </p:nvSpPr>
            <p:spPr bwMode="auto">
              <a:xfrm>
                <a:off x="657225" y="4718050"/>
                <a:ext cx="8012113" cy="427037"/>
              </a:xfrm>
              <a:prstGeom prst="rect">
                <a:avLst/>
              </a:prstGeom>
              <a:blipFill rotWithShape="1">
                <a:blip r:embed="rId3"/>
                <a:stretch>
                  <a:fillRect l="-685" t="-4286" r="-381" b="-1057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7"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旅行商问题的蚁群优化求解</a:t>
            </a:r>
            <a:endParaRPr lang="en-US" dirty="0"/>
          </a:p>
        </p:txBody>
      </p:sp>
      <p:sp>
        <p:nvSpPr>
          <p:cNvPr id="2" name="矩形 1"/>
          <p:cNvSpPr/>
          <p:nvPr/>
        </p:nvSpPr>
        <p:spPr>
          <a:xfrm>
            <a:off x="657224" y="1417638"/>
            <a:ext cx="5642967" cy="369332"/>
          </a:xfrm>
          <a:prstGeom prst="rect">
            <a:avLst/>
          </a:prstGeom>
        </p:spPr>
        <p:txBody>
          <a:bodyPr wrap="square">
            <a:spAutoFit/>
          </a:bodyPr>
          <a:lstStyle/>
          <a:p>
            <a:r>
              <a:rPr lang="zh-CN" altLang="en-US" dirty="0">
                <a:latin typeface="Arial" pitchFamily="34" charset="0"/>
                <a:ea typeface="黑体" pitchFamily="49" charset="-122"/>
              </a:rPr>
              <a:t>当所有蚂蚁完成周游后，按以下公式进行信息素</a:t>
            </a:r>
            <a:r>
              <a:rPr lang="zh-CN" altLang="en-US" dirty="0" smtClean="0">
                <a:latin typeface="Arial" pitchFamily="34" charset="0"/>
                <a:ea typeface="黑体" pitchFamily="49" charset="-122"/>
              </a:rPr>
              <a:t>更新 </a:t>
            </a:r>
            <a:endParaRPr lang="zh-CN" altLang="en-US" dirty="0">
              <a:latin typeface="Arial" pitchFamily="34" charset="0"/>
              <a:ea typeface="黑体" pitchFamily="49" charset="-122"/>
            </a:endParaRPr>
          </a:p>
        </p:txBody>
      </p:sp>
      <mc:AlternateContent xmlns:mc="http://schemas.openxmlformats.org/markup-compatibility/2006" xmlns:a14="http://schemas.microsoft.com/office/drawing/2010/main">
        <mc:Choice Requires="a14">
          <p:sp>
            <p:nvSpPr>
              <p:cNvPr id="3" name="TextBox 2"/>
              <p:cNvSpPr txBox="1"/>
              <p:nvPr/>
            </p:nvSpPr>
            <p:spPr>
              <a:xfrm>
                <a:off x="1691680" y="3284984"/>
                <a:ext cx="3418756"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i="1" smtClean="0">
                              <a:latin typeface="Cambria Math"/>
                              <a:ea typeface="Cambria Math"/>
                            </a:rPr>
                            <m:t>𝜏</m:t>
                          </m:r>
                        </m:e>
                        <m:sub>
                          <m:r>
                            <a:rPr lang="en-US" b="0" i="1" smtClean="0">
                              <a:latin typeface="Cambria Math"/>
                              <a:ea typeface="Cambria Math"/>
                            </a:rPr>
                            <m:t>𝑖𝑗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𝑡</m:t>
                          </m:r>
                          <m:r>
                            <a:rPr lang="en-US" b="0" i="1" smtClean="0">
                              <a:latin typeface="Cambria Math"/>
                              <a:ea typeface="Cambria Math"/>
                            </a:rPr>
                            <m:t>+1</m:t>
                          </m:r>
                        </m:e>
                      </m:d>
                      <m:r>
                        <a:rPr lang="en-US" i="1" smtClean="0">
                          <a:latin typeface="Cambria Math"/>
                        </a:rPr>
                        <m:t>=</m:t>
                      </m:r>
                      <m:r>
                        <a:rPr lang="en-US" i="1" smtClean="0">
                          <a:latin typeface="Cambria Math"/>
                          <a:ea typeface="Cambria Math"/>
                        </a:rPr>
                        <m:t>𝜌</m:t>
                      </m:r>
                      <m:r>
                        <a:rPr lang="en-US"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𝜏</m:t>
                          </m:r>
                        </m:e>
                        <m:sub>
                          <m:r>
                            <a:rPr lang="en-US" i="1">
                              <a:latin typeface="Cambria Math"/>
                              <a:ea typeface="Cambria Math"/>
                            </a:rPr>
                            <m:t>𝑖𝑗</m:t>
                          </m:r>
                        </m:sub>
                      </m:sSub>
                      <m:d>
                        <m:dPr>
                          <m:ctrlPr>
                            <a:rPr lang="en-US" i="1">
                              <a:latin typeface="Cambria Math" panose="02040503050406030204" pitchFamily="18" charset="0"/>
                              <a:ea typeface="Cambria Math"/>
                            </a:rPr>
                          </m:ctrlPr>
                        </m:dPr>
                        <m:e>
                          <m:r>
                            <a:rPr lang="en-US" i="1">
                              <a:latin typeface="Cambria Math"/>
                              <a:ea typeface="Cambria Math"/>
                            </a:rPr>
                            <m:t>𝑡</m:t>
                          </m:r>
                          <m:r>
                            <a:rPr lang="en-US" i="1">
                              <a:latin typeface="Cambria Math"/>
                              <a:ea typeface="Cambria Math"/>
                            </a:rPr>
                            <m:t>+1</m:t>
                          </m:r>
                        </m:e>
                      </m:d>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𝜏</m:t>
                          </m:r>
                        </m:e>
                        <m:sub>
                          <m:r>
                            <a:rPr lang="en-US" i="1">
                              <a:latin typeface="Cambria Math"/>
                              <a:ea typeface="Cambria Math"/>
                            </a:rPr>
                            <m:t>𝑖𝑗</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691680" y="3284984"/>
                <a:ext cx="3418756" cy="391646"/>
              </a:xfrm>
              <a:prstGeom prst="rect">
                <a:avLst/>
              </a:prstGeom>
              <a:blipFill rotWithShape="1">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691680" y="3789040"/>
                <a:ext cx="1709442" cy="8485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𝜏</m:t>
                          </m:r>
                        </m:e>
                        <m:sub>
                          <m:r>
                            <a:rPr lang="en-US" i="1">
                              <a:latin typeface="Cambria Math"/>
                              <a:ea typeface="Cambria Math"/>
                            </a:rPr>
                            <m:t>𝑖𝑗</m:t>
                          </m:r>
                        </m:sub>
                      </m:sSub>
                      <m:r>
                        <a:rPr lang="en-US" b="0" i="1" smtClean="0">
                          <a:latin typeface="Cambria Math"/>
                          <a:ea typeface="Cambria Math"/>
                        </a:rPr>
                        <m:t>=</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𝑘</m:t>
                          </m:r>
                          <m:r>
                            <a:rPr lang="en-US" b="0" i="1" smtClean="0">
                              <a:latin typeface="Cambria Math"/>
                              <a:ea typeface="Cambria Math"/>
                            </a:rPr>
                            <m:t>=1</m:t>
                          </m:r>
                        </m:sub>
                        <m:sup>
                          <m:r>
                            <a:rPr lang="en-US" b="0" i="1" smtClean="0">
                              <a:latin typeface="Cambria Math"/>
                              <a:ea typeface="Cambria Math"/>
                            </a:rPr>
                            <m:t>𝑚</m:t>
                          </m:r>
                        </m:sup>
                        <m:e>
                          <m:r>
                            <a:rPr lang="en-US" i="1" smtClean="0">
                              <a:latin typeface="Cambria Math"/>
                              <a:ea typeface="Cambria Math"/>
                            </a:rPr>
                            <m:t>∆</m:t>
                          </m:r>
                          <m:sSubSup>
                            <m:sSubSupPr>
                              <m:ctrlPr>
                                <a:rPr lang="en-US" i="1">
                                  <a:latin typeface="Cambria Math" panose="02040503050406030204" pitchFamily="18" charset="0"/>
                                  <a:ea typeface="Cambria Math"/>
                                </a:rPr>
                              </m:ctrlPr>
                            </m:sSubSupPr>
                            <m:e>
                              <m:r>
                                <a:rPr lang="en-US" i="1">
                                  <a:latin typeface="Cambria Math"/>
                                  <a:ea typeface="Cambria Math"/>
                                </a:rPr>
                                <m:t>𝜏</m:t>
                              </m:r>
                            </m:e>
                            <m:sub>
                              <m:r>
                                <a:rPr lang="en-US" i="1">
                                  <a:latin typeface="Cambria Math"/>
                                  <a:ea typeface="Cambria Math"/>
                                </a:rPr>
                                <m:t>𝑖𝑗</m:t>
                              </m:r>
                            </m:sub>
                            <m:sup>
                              <m:r>
                                <a:rPr lang="en-US" b="0" i="1" smtClean="0">
                                  <a:latin typeface="Cambria Math"/>
                                  <a:ea typeface="Cambria Math"/>
                                </a:rPr>
                                <m:t>𝑘</m:t>
                              </m:r>
                            </m:sup>
                          </m:sSubSup>
                        </m:e>
                      </m:nary>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691680" y="3789040"/>
                <a:ext cx="1709442" cy="84850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63688" y="2096137"/>
                <a:ext cx="4142095" cy="11179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sSubSup>
                        <m:sSubSupPr>
                          <m:ctrlPr>
                            <a:rPr lang="en-US" i="1">
                              <a:latin typeface="Cambria Math" panose="02040503050406030204" pitchFamily="18" charset="0"/>
                              <a:ea typeface="Cambria Math"/>
                            </a:rPr>
                          </m:ctrlPr>
                        </m:sSubSupPr>
                        <m:e>
                          <m:r>
                            <a:rPr lang="en-US" i="1">
                              <a:latin typeface="Cambria Math"/>
                              <a:ea typeface="Cambria Math"/>
                            </a:rPr>
                            <m:t>𝜏</m:t>
                          </m:r>
                        </m:e>
                        <m:sub>
                          <m:r>
                            <a:rPr lang="en-US" i="1">
                              <a:latin typeface="Cambria Math"/>
                              <a:ea typeface="Cambria Math"/>
                            </a:rPr>
                            <m:t>𝑖𝑗</m:t>
                          </m:r>
                        </m:sub>
                        <m:sup>
                          <m:r>
                            <a:rPr lang="en-US" i="1">
                              <a:latin typeface="Cambria Math"/>
                              <a:ea typeface="Cambria Math"/>
                            </a:rPr>
                            <m:t>𝑘</m:t>
                          </m:r>
                        </m:sup>
                      </m:sSubSup>
                      <m:r>
                        <a:rPr lang="en-US" b="0" i="1" smtClean="0">
                          <a:latin typeface="Cambria Math"/>
                          <a:ea typeface="Cambria Math"/>
                        </a:rPr>
                        <m:t>=</m:t>
                      </m:r>
                      <m:r>
                        <a:rPr lang="en-US" b="0" i="1" smtClean="0">
                          <a:latin typeface="Cambria Math"/>
                          <a:ea typeface="Cambria Math"/>
                        </a:rPr>
                        <m:t>𝑓</m:t>
                      </m:r>
                      <m:d>
                        <m:dPr>
                          <m:ctrlPr>
                            <a:rPr lang="en-US" b="0" i="1" smtClean="0">
                              <a:latin typeface="Cambria Math" panose="02040503050406030204" pitchFamily="18" charset="0"/>
                              <a:ea typeface="Cambria Math"/>
                            </a:rPr>
                          </m:ctrlPr>
                        </m:dPr>
                        <m:e>
                          <m:r>
                            <a:rPr lang="en-US" b="0" i="1" smtClean="0">
                              <a:latin typeface="Cambria Math"/>
                              <a:ea typeface="Cambria Math"/>
                            </a:rPr>
                            <m:t>𝑥</m:t>
                          </m:r>
                        </m:e>
                      </m:d>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eqArr>
                            <m:eqArrPr>
                              <m:ctrlPr>
                                <a:rPr lang="en-US" b="0" i="1" smtClean="0">
                                  <a:latin typeface="Cambria Math" panose="02040503050406030204" pitchFamily="18" charset="0"/>
                                  <a:ea typeface="Cambria Math"/>
                                </a:rPr>
                              </m:ctrlPr>
                            </m:eqArrPr>
                            <m:e>
                              <m:f>
                                <m:fPr>
                                  <m:ctrlPr>
                                    <a:rPr lang="en-US" b="0" i="1" smtClean="0">
                                      <a:latin typeface="Cambria Math" panose="02040503050406030204" pitchFamily="18" charset="0"/>
                                      <a:ea typeface="Cambria Math"/>
                                    </a:rPr>
                                  </m:ctrlPr>
                                </m:fPr>
                                <m:num>
                                  <m:r>
                                    <a:rPr lang="en-US" b="0" i="1" smtClean="0">
                                      <a:latin typeface="Cambria Math"/>
                                      <a:ea typeface="Cambria Math"/>
                                    </a:rPr>
                                    <m:t>𝑄</m:t>
                                  </m:r>
                                </m:num>
                                <m:den>
                                  <m:sSub>
                                    <m:sSubPr>
                                      <m:ctrlPr>
                                        <a:rPr lang="en-US" b="0" i="1" smtClean="0">
                                          <a:latin typeface="Cambria Math" panose="02040503050406030204" pitchFamily="18" charset="0"/>
                                          <a:ea typeface="Cambria Math"/>
                                        </a:rPr>
                                      </m:ctrlPr>
                                    </m:sSubPr>
                                    <m:e>
                                      <m:r>
                                        <a:rPr lang="en-US" b="0" i="1" smtClean="0">
                                          <a:latin typeface="Cambria Math"/>
                                          <a:ea typeface="Cambria Math"/>
                                        </a:rPr>
                                        <m:t>𝐿</m:t>
                                      </m:r>
                                    </m:e>
                                    <m:sub>
                                      <m:r>
                                        <a:rPr lang="en-US" b="0" i="1" smtClean="0">
                                          <a:latin typeface="Cambria Math"/>
                                          <a:ea typeface="Cambria Math"/>
                                        </a:rPr>
                                        <m:t>𝑘</m:t>
                                      </m:r>
                                    </m:sub>
                                  </m:sSub>
                                </m:den>
                              </m:f>
                              <m:r>
                                <a:rPr lang="en-US" b="0" i="1" smtClean="0">
                                  <a:latin typeface="Cambria Math"/>
                                  <a:ea typeface="Cambria Math"/>
                                </a:rPr>
                                <m:t>,  </m:t>
                              </m:r>
                              <m:d>
                                <m:dPr>
                                  <m:ctrlPr>
                                    <a:rPr lang="en-US" altLang="zh-CN" b="0" i="1" smtClean="0">
                                      <a:latin typeface="Cambria Math" panose="02040503050406030204" pitchFamily="18" charset="0"/>
                                      <a:ea typeface="Cambria Math"/>
                                    </a:rPr>
                                  </m:ctrlPr>
                                </m:dPr>
                                <m:e>
                                  <m:r>
                                    <a:rPr lang="en-US" altLang="zh-CN" i="1">
                                      <a:latin typeface="Cambria Math"/>
                                      <a:ea typeface="Cambria Math"/>
                                    </a:rPr>
                                    <m:t>𝑖</m:t>
                                  </m:r>
                                  <m:r>
                                    <a:rPr lang="en-US" altLang="zh-CN" b="0" i="1" smtClean="0">
                                      <a:latin typeface="Cambria Math" panose="02040503050406030204" pitchFamily="18" charset="0"/>
                                      <a:ea typeface="Cambria Math"/>
                                    </a:rPr>
                                    <m:t>,</m:t>
                                  </m:r>
                                  <m:r>
                                    <a:rPr lang="en-US" altLang="zh-CN" i="1">
                                      <a:latin typeface="Cambria Math"/>
                                      <a:ea typeface="Cambria Math"/>
                                    </a:rPr>
                                    <m:t>𝑗</m:t>
                                  </m:r>
                                </m:e>
                              </m:d>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𝑘</m:t>
                                  </m:r>
                                </m:sub>
                              </m:sSub>
                            </m:e>
                            <m:e>
                              <m:r>
                                <a:rPr lang="en-US" b="0" i="1" smtClean="0">
                                  <a:latin typeface="Cambria Math"/>
                                  <a:ea typeface="Cambria Math"/>
                                </a:rPr>
                                <m:t>       0,       </m:t>
                              </m:r>
                              <m:r>
                                <a:rPr lang="en-US" b="0" i="1" smtClean="0">
                                  <a:latin typeface="Cambria Math"/>
                                  <a:ea typeface="Cambria Math"/>
                                </a:rPr>
                                <m:t>𝑜𝑡h𝑒𝑟𝑤𝑖𝑠𝑒</m:t>
                              </m:r>
                            </m:e>
                          </m:eqAr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763688" y="2096137"/>
                <a:ext cx="4142095" cy="1117998"/>
              </a:xfrm>
              <a:prstGeom prst="rect">
                <a:avLst/>
              </a:prstGeom>
              <a:blipFill rotWithShape="0">
                <a:blip r:embed="rId6"/>
                <a:stretch>
                  <a:fillRect/>
                </a:stretch>
              </a:blipFill>
            </p:spPr>
            <p:txBody>
              <a:bodyPr/>
              <a:lstStyle/>
              <a:p>
                <a:r>
                  <a:rPr lang="zh-CN" altLang="en-US">
                    <a:noFill/>
                  </a:rPr>
                  <a:t> </a:t>
                </a:r>
              </a:p>
            </p:txBody>
          </p:sp>
        </mc:Fallback>
      </mc:AlternateContent>
      <p:sp>
        <p:nvSpPr>
          <p:cNvPr id="12" name="TextBox 11"/>
          <p:cNvSpPr txBox="1"/>
          <p:nvPr/>
        </p:nvSpPr>
        <p:spPr>
          <a:xfrm>
            <a:off x="6830784" y="2492896"/>
            <a:ext cx="466794"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3501496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0"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32772" name="Rectangle 6"/>
          <p:cNvSpPr>
            <a:spLocks noGrp="1" noChangeArrowheads="1"/>
          </p:cNvSpPr>
          <p:nvPr>
            <p:ph type="body" idx="4294967295"/>
          </p:nvPr>
        </p:nvSpPr>
        <p:spPr>
          <a:xfrm>
            <a:off x="611560" y="1762398"/>
            <a:ext cx="7772400" cy="4906962"/>
          </a:xfrm>
        </p:spPr>
        <p:txBody>
          <a:bodyPr/>
          <a:lstStyle/>
          <a:p>
            <a:pPr>
              <a:lnSpc>
                <a:spcPct val="80000"/>
              </a:lnSpc>
              <a:buFont typeface="Wingdings" pitchFamily="2" charset="2"/>
              <a:buNone/>
            </a:pPr>
            <a:r>
              <a:rPr lang="zh-CN" altLang="en-US" sz="1800" b="0" dirty="0">
                <a:latin typeface="Times New Roman" pitchFamily="18" charset="0"/>
                <a:ea typeface="黑体" pitchFamily="49" charset="-122"/>
              </a:rPr>
              <a:t>⑴初始化　随机放置蚂蚁</a:t>
            </a:r>
            <a:r>
              <a:rPr lang="zh-CN" altLang="en-US" sz="1800" b="0" dirty="0" smtClean="0">
                <a:latin typeface="Times New Roman" pitchFamily="18" charset="0"/>
                <a:ea typeface="黑体" pitchFamily="49" charset="-122"/>
              </a:rPr>
              <a:t>，</a:t>
            </a:r>
            <a:endParaRPr lang="en-US" sz="1800" b="0" dirty="0">
              <a:latin typeface="Times New Roman" pitchFamily="18" charset="0"/>
              <a:ea typeface="黑体" pitchFamily="49" charset="-122"/>
            </a:endParaRPr>
          </a:p>
          <a:p>
            <a:pPr>
              <a:lnSpc>
                <a:spcPct val="80000"/>
              </a:lnSpc>
              <a:buFont typeface="Wingdings" pitchFamily="2" charset="2"/>
              <a:buNone/>
            </a:pPr>
            <a:r>
              <a:rPr lang="en-US" sz="1800" b="0" dirty="0">
                <a:latin typeface="Times New Roman" pitchFamily="18" charset="0"/>
                <a:ea typeface="黑体" pitchFamily="49" charset="-122"/>
              </a:rPr>
              <a:t>⑵</a:t>
            </a:r>
            <a:r>
              <a:rPr lang="zh-CN" altLang="en-US" sz="1800" b="0" dirty="0">
                <a:latin typeface="Times New Roman" pitchFamily="18" charset="0"/>
                <a:ea typeface="黑体" pitchFamily="49" charset="-122"/>
              </a:rPr>
              <a:t>迭代过程</a:t>
            </a:r>
          </a:p>
          <a:p>
            <a:pPr>
              <a:lnSpc>
                <a:spcPct val="80000"/>
              </a:lnSpc>
              <a:buFont typeface="Wingdings" pitchFamily="2" charset="2"/>
              <a:buNone/>
            </a:pPr>
            <a:r>
              <a:rPr lang="en-US" sz="1800" b="0" dirty="0">
                <a:latin typeface="Times New Roman" pitchFamily="18" charset="0"/>
                <a:ea typeface="黑体" pitchFamily="49" charset="-122"/>
              </a:rPr>
              <a:t>k=1</a:t>
            </a:r>
          </a:p>
          <a:p>
            <a:pPr>
              <a:lnSpc>
                <a:spcPct val="80000"/>
              </a:lnSpc>
              <a:buFont typeface="Wingdings" pitchFamily="2" charset="2"/>
              <a:buNone/>
            </a:pPr>
            <a:r>
              <a:rPr lang="en-US" sz="1800" b="0" dirty="0">
                <a:latin typeface="Times New Roman" pitchFamily="18" charset="0"/>
                <a:ea typeface="黑体" pitchFamily="49" charset="-122"/>
              </a:rPr>
              <a:t>while k=&lt;</a:t>
            </a:r>
            <a:r>
              <a:rPr lang="en-US" sz="1800" b="0" dirty="0" err="1">
                <a:latin typeface="Times New Roman" pitchFamily="18" charset="0"/>
                <a:ea typeface="黑体" pitchFamily="49" charset="-122"/>
              </a:rPr>
              <a:t>ItCount</a:t>
            </a:r>
            <a:r>
              <a:rPr lang="en-US" sz="1800" b="0" dirty="0">
                <a:latin typeface="Times New Roman" pitchFamily="18" charset="0"/>
                <a:ea typeface="黑体" pitchFamily="49" charset="-122"/>
              </a:rPr>
              <a:t> do (</a:t>
            </a:r>
            <a:r>
              <a:rPr lang="zh-CN" altLang="en-US" sz="1800" b="0" dirty="0">
                <a:latin typeface="Times New Roman" pitchFamily="18" charset="0"/>
                <a:ea typeface="黑体" pitchFamily="49" charset="-122"/>
              </a:rPr>
              <a:t>执行迭代</a:t>
            </a:r>
            <a:r>
              <a:rPr lang="en-US" sz="1800" b="0" dirty="0">
                <a:latin typeface="Times New Roman" pitchFamily="18" charset="0"/>
                <a:ea typeface="黑体" pitchFamily="49" charset="-122"/>
              </a:rPr>
              <a:t>)</a:t>
            </a:r>
          </a:p>
          <a:p>
            <a:pPr lvl="1">
              <a:lnSpc>
                <a:spcPct val="80000"/>
              </a:lnSpc>
              <a:buFont typeface="Wingdings" pitchFamily="2" charset="2"/>
              <a:buNone/>
            </a:pPr>
            <a:r>
              <a:rPr lang="en-US" sz="1800" b="0" dirty="0">
                <a:latin typeface="Times New Roman" pitchFamily="18" charset="0"/>
                <a:ea typeface="黑体" pitchFamily="49" charset="-122"/>
              </a:rPr>
              <a:t>for i = 1 to m do  (</a:t>
            </a:r>
            <a:r>
              <a:rPr lang="zh-CN" altLang="en-US" sz="1800" b="0" dirty="0">
                <a:latin typeface="Times New Roman" pitchFamily="18" charset="0"/>
                <a:ea typeface="黑体" pitchFamily="49" charset="-122"/>
              </a:rPr>
              <a:t>对</a:t>
            </a:r>
            <a:r>
              <a:rPr lang="en-US" sz="1800" b="0" dirty="0">
                <a:latin typeface="Times New Roman" pitchFamily="18" charset="0"/>
                <a:ea typeface="黑体" pitchFamily="49" charset="-122"/>
              </a:rPr>
              <a:t>m</a:t>
            </a:r>
            <a:r>
              <a:rPr lang="zh-CN" altLang="en-US" sz="1800" b="0" dirty="0">
                <a:latin typeface="Times New Roman" pitchFamily="18" charset="0"/>
                <a:ea typeface="黑体" pitchFamily="49" charset="-122"/>
              </a:rPr>
              <a:t>只蚂蚁循环</a:t>
            </a:r>
            <a:r>
              <a:rPr lang="en-US" sz="1800" b="0" dirty="0">
                <a:latin typeface="Times New Roman" pitchFamily="18" charset="0"/>
                <a:ea typeface="黑体" pitchFamily="49" charset="-122"/>
              </a:rPr>
              <a:t>)</a:t>
            </a:r>
          </a:p>
          <a:p>
            <a:pPr lvl="1">
              <a:lnSpc>
                <a:spcPct val="80000"/>
              </a:lnSpc>
              <a:buFont typeface="Wingdings" pitchFamily="2" charset="2"/>
              <a:buNone/>
            </a:pPr>
            <a:r>
              <a:rPr lang="en-US" sz="1800" b="0" dirty="0">
                <a:latin typeface="Times New Roman" pitchFamily="18" charset="0"/>
                <a:ea typeface="黑体" pitchFamily="49" charset="-122"/>
              </a:rPr>
              <a:t>  for j = 1 to n - 1 do  (</a:t>
            </a:r>
            <a:r>
              <a:rPr lang="zh-CN" altLang="en-US" sz="1800" b="0" dirty="0">
                <a:latin typeface="Times New Roman" pitchFamily="18" charset="0"/>
                <a:ea typeface="黑体" pitchFamily="49" charset="-122"/>
              </a:rPr>
              <a:t>对</a:t>
            </a:r>
            <a:r>
              <a:rPr lang="en-US" sz="1800" b="0" dirty="0">
                <a:latin typeface="Times New Roman" pitchFamily="18" charset="0"/>
                <a:ea typeface="黑体" pitchFamily="49" charset="-122"/>
              </a:rPr>
              <a:t>n</a:t>
            </a:r>
            <a:r>
              <a:rPr lang="zh-CN" altLang="en-US" sz="1800" b="0" dirty="0">
                <a:latin typeface="Times New Roman" pitchFamily="18" charset="0"/>
                <a:ea typeface="黑体" pitchFamily="49" charset="-122"/>
              </a:rPr>
              <a:t>个城市循环</a:t>
            </a:r>
            <a:r>
              <a:rPr lang="en-US" sz="1800" b="0" dirty="0">
                <a:latin typeface="Times New Roman" pitchFamily="18" charset="0"/>
                <a:ea typeface="黑体" pitchFamily="49" charset="-122"/>
              </a:rPr>
              <a:t>)</a:t>
            </a:r>
          </a:p>
          <a:p>
            <a:pPr>
              <a:lnSpc>
                <a:spcPct val="80000"/>
              </a:lnSpc>
              <a:buFont typeface="Wingdings" pitchFamily="2" charset="2"/>
              <a:buNone/>
            </a:pPr>
            <a:r>
              <a:rPr lang="zh-CN" altLang="en-US" sz="1800" b="0" dirty="0">
                <a:latin typeface="Times New Roman" pitchFamily="18" charset="0"/>
                <a:ea typeface="黑体" pitchFamily="49" charset="-122"/>
              </a:rPr>
              <a:t>　　</a:t>
            </a:r>
            <a:r>
              <a:rPr lang="en-US" sz="1800" b="0" dirty="0">
                <a:latin typeface="Times New Roman" pitchFamily="18" charset="0"/>
                <a:ea typeface="黑体" pitchFamily="49" charset="-122"/>
              </a:rPr>
              <a:t>    </a:t>
            </a:r>
            <a:r>
              <a:rPr lang="zh-CN" altLang="en-US" sz="1800" b="0" dirty="0">
                <a:latin typeface="Times New Roman" pitchFamily="18" charset="0"/>
                <a:ea typeface="黑体" pitchFamily="49" charset="-122"/>
              </a:rPr>
              <a:t>根据式</a:t>
            </a:r>
            <a:r>
              <a:rPr lang="en-US" sz="1800" b="0" dirty="0">
                <a:latin typeface="Times New Roman" pitchFamily="18" charset="0"/>
                <a:ea typeface="黑体" pitchFamily="49" charset="-122"/>
              </a:rPr>
              <a:t>(1)</a:t>
            </a:r>
            <a:r>
              <a:rPr lang="zh-CN" altLang="en-US" sz="1800" b="0" dirty="0">
                <a:latin typeface="Times New Roman" pitchFamily="18" charset="0"/>
                <a:ea typeface="黑体" pitchFamily="49" charset="-122"/>
              </a:rPr>
              <a:t>，采用轮盘赌方法在窗口外选择下一个城市</a:t>
            </a:r>
            <a:r>
              <a:rPr lang="en-US" sz="1800" b="0" dirty="0">
                <a:latin typeface="Times New Roman" pitchFamily="18" charset="0"/>
                <a:ea typeface="黑体" pitchFamily="49" charset="-122"/>
              </a:rPr>
              <a:t>j;</a:t>
            </a:r>
          </a:p>
          <a:p>
            <a:pPr>
              <a:lnSpc>
                <a:spcPct val="80000"/>
              </a:lnSpc>
              <a:buFont typeface="Wingdings" pitchFamily="2" charset="2"/>
              <a:buNone/>
            </a:pPr>
            <a:r>
              <a:rPr lang="en-US" sz="1800" b="0" dirty="0">
                <a:latin typeface="Times New Roman" pitchFamily="18" charset="0"/>
                <a:ea typeface="黑体" pitchFamily="49" charset="-122"/>
              </a:rPr>
              <a:t>        </a:t>
            </a:r>
            <a:r>
              <a:rPr lang="zh-CN" altLang="en-US" sz="1800" b="0" dirty="0">
                <a:latin typeface="Times New Roman" pitchFamily="18" charset="0"/>
                <a:ea typeface="黑体" pitchFamily="49" charset="-122"/>
              </a:rPr>
              <a:t>将</a:t>
            </a:r>
            <a:r>
              <a:rPr lang="en-US" sz="1800" b="0" dirty="0">
                <a:latin typeface="Times New Roman" pitchFamily="18" charset="0"/>
                <a:ea typeface="黑体" pitchFamily="49" charset="-122"/>
              </a:rPr>
              <a:t>j</a:t>
            </a:r>
            <a:r>
              <a:rPr lang="zh-CN" altLang="en-US" sz="1800" b="0" dirty="0">
                <a:latin typeface="Times New Roman" pitchFamily="18" charset="0"/>
                <a:ea typeface="黑体" pitchFamily="49" charset="-122"/>
              </a:rPr>
              <a:t>置入禁忌表</a:t>
            </a:r>
            <a:r>
              <a:rPr lang="en-US" sz="1800" b="0" dirty="0">
                <a:latin typeface="Times New Roman" pitchFamily="18" charset="0"/>
                <a:ea typeface="黑体" pitchFamily="49" charset="-122"/>
              </a:rPr>
              <a:t>,</a:t>
            </a:r>
            <a:r>
              <a:rPr lang="zh-CN" altLang="en-US" sz="1800" b="0" dirty="0">
                <a:latin typeface="Times New Roman" pitchFamily="18" charset="0"/>
                <a:ea typeface="黑体" pitchFamily="49" charset="-122"/>
              </a:rPr>
              <a:t>蚂蚁转移到</a:t>
            </a:r>
            <a:r>
              <a:rPr lang="en-US" sz="1800" b="0" dirty="0">
                <a:latin typeface="Times New Roman" pitchFamily="18" charset="0"/>
                <a:ea typeface="黑体" pitchFamily="49" charset="-122"/>
              </a:rPr>
              <a:t>j;</a:t>
            </a:r>
          </a:p>
          <a:p>
            <a:pPr>
              <a:lnSpc>
                <a:spcPct val="80000"/>
              </a:lnSpc>
              <a:buFont typeface="Wingdings" pitchFamily="2" charset="2"/>
              <a:buNone/>
            </a:pPr>
            <a:r>
              <a:rPr lang="zh-CN" altLang="en-US" sz="1800" b="0" dirty="0">
                <a:latin typeface="Times New Roman" pitchFamily="18" charset="0"/>
                <a:ea typeface="黑体" pitchFamily="49" charset="-122"/>
              </a:rPr>
              <a:t>　 </a:t>
            </a:r>
            <a:r>
              <a:rPr lang="en-US" sz="1800" b="0" dirty="0">
                <a:latin typeface="Times New Roman" pitchFamily="18" charset="0"/>
                <a:ea typeface="黑体" pitchFamily="49" charset="-122"/>
              </a:rPr>
              <a:t>end for</a:t>
            </a:r>
          </a:p>
          <a:p>
            <a:pPr>
              <a:lnSpc>
                <a:spcPct val="80000"/>
              </a:lnSpc>
              <a:buFont typeface="Wingdings" pitchFamily="2" charset="2"/>
              <a:buNone/>
            </a:pPr>
            <a:r>
              <a:rPr lang="en-US" sz="1800" b="0" dirty="0">
                <a:latin typeface="Times New Roman" pitchFamily="18" charset="0"/>
                <a:ea typeface="黑体" pitchFamily="49" charset="-122"/>
              </a:rPr>
              <a:t>  end for</a:t>
            </a:r>
          </a:p>
          <a:p>
            <a:pPr>
              <a:lnSpc>
                <a:spcPct val="80000"/>
              </a:lnSpc>
              <a:buFont typeface="Wingdings" pitchFamily="2" charset="2"/>
              <a:buNone/>
            </a:pPr>
            <a:r>
              <a:rPr lang="zh-CN" altLang="en-US" sz="1800" b="0" dirty="0">
                <a:latin typeface="Times New Roman" pitchFamily="18" charset="0"/>
                <a:ea typeface="黑体" pitchFamily="49" charset="-122"/>
              </a:rPr>
              <a:t>  计算每只蚂蚁的路径长度</a:t>
            </a:r>
            <a:r>
              <a:rPr lang="en-US" sz="1800" b="0" dirty="0">
                <a:latin typeface="Times New Roman" pitchFamily="18" charset="0"/>
                <a:ea typeface="黑体" pitchFamily="49" charset="-122"/>
              </a:rPr>
              <a:t>;</a:t>
            </a:r>
          </a:p>
          <a:p>
            <a:pPr>
              <a:lnSpc>
                <a:spcPct val="80000"/>
              </a:lnSpc>
              <a:buFont typeface="Wingdings" pitchFamily="2" charset="2"/>
              <a:buNone/>
            </a:pPr>
            <a:r>
              <a:rPr lang="zh-CN" altLang="en-US" sz="1800" b="0" dirty="0">
                <a:latin typeface="Times New Roman" pitchFamily="18" charset="0"/>
                <a:ea typeface="黑体" pitchFamily="49" charset="-122"/>
              </a:rPr>
              <a:t>  根据式</a:t>
            </a:r>
            <a:r>
              <a:rPr lang="en-US" sz="1800" b="0" dirty="0">
                <a:latin typeface="Times New Roman" pitchFamily="18" charset="0"/>
                <a:ea typeface="黑体" pitchFamily="49" charset="-122"/>
              </a:rPr>
              <a:t>(2)</a:t>
            </a:r>
            <a:r>
              <a:rPr lang="zh-CN" altLang="en-US" sz="1800" b="0" dirty="0">
                <a:latin typeface="Times New Roman" pitchFamily="18" charset="0"/>
                <a:ea typeface="黑体" pitchFamily="49" charset="-122"/>
              </a:rPr>
              <a:t>更新所有蚂蚁路径上的信息量</a:t>
            </a:r>
            <a:r>
              <a:rPr lang="en-US" sz="1800" b="0" dirty="0">
                <a:latin typeface="Times New Roman" pitchFamily="18" charset="0"/>
                <a:ea typeface="黑体" pitchFamily="49" charset="-122"/>
              </a:rPr>
              <a:t>;</a:t>
            </a:r>
          </a:p>
          <a:p>
            <a:pPr>
              <a:lnSpc>
                <a:spcPct val="80000"/>
              </a:lnSpc>
              <a:buFont typeface="Wingdings" pitchFamily="2" charset="2"/>
              <a:buNone/>
            </a:pPr>
            <a:r>
              <a:rPr lang="en-US" sz="1800" b="0" dirty="0">
                <a:latin typeface="Times New Roman" pitchFamily="18" charset="0"/>
                <a:ea typeface="黑体" pitchFamily="49" charset="-122"/>
              </a:rPr>
              <a:t>  k = k + 1;</a:t>
            </a:r>
          </a:p>
          <a:p>
            <a:pPr>
              <a:lnSpc>
                <a:spcPct val="80000"/>
              </a:lnSpc>
              <a:buFont typeface="Wingdings" pitchFamily="2" charset="2"/>
              <a:buNone/>
            </a:pPr>
            <a:r>
              <a:rPr lang="en-US" sz="1800" b="0" dirty="0">
                <a:latin typeface="Times New Roman" pitchFamily="18" charset="0"/>
                <a:ea typeface="黑体" pitchFamily="49" charset="-122"/>
              </a:rPr>
              <a:t>end while</a:t>
            </a:r>
          </a:p>
          <a:p>
            <a:pPr>
              <a:lnSpc>
                <a:spcPct val="80000"/>
              </a:lnSpc>
              <a:buFont typeface="Wingdings" pitchFamily="2" charset="2"/>
              <a:buNone/>
            </a:pPr>
            <a:r>
              <a:rPr lang="en-US" sz="1800" b="0" dirty="0">
                <a:latin typeface="Times New Roman" pitchFamily="18" charset="0"/>
                <a:ea typeface="黑体" pitchFamily="49" charset="-122"/>
              </a:rPr>
              <a:t>⑶</a:t>
            </a:r>
            <a:r>
              <a:rPr lang="zh-CN" altLang="en-US" sz="1800" b="0" dirty="0">
                <a:latin typeface="Times New Roman" pitchFamily="18" charset="0"/>
                <a:ea typeface="黑体" pitchFamily="49" charset="-122"/>
              </a:rPr>
              <a:t>输出结果</a:t>
            </a:r>
            <a:r>
              <a:rPr lang="en-US" sz="1800" b="0" dirty="0">
                <a:latin typeface="Times New Roman" pitchFamily="18" charset="0"/>
                <a:ea typeface="黑体" pitchFamily="49" charset="-122"/>
              </a:rPr>
              <a:t>,</a:t>
            </a:r>
            <a:r>
              <a:rPr lang="zh-CN" altLang="en-US" sz="1800" b="0" dirty="0">
                <a:latin typeface="Times New Roman" pitchFamily="18" charset="0"/>
                <a:ea typeface="黑体" pitchFamily="49" charset="-122"/>
              </a:rPr>
              <a:t>结束算法</a:t>
            </a:r>
            <a:r>
              <a:rPr lang="en-US" sz="1800" b="0" dirty="0">
                <a:latin typeface="Times New Roman" pitchFamily="18" charset="0"/>
                <a:ea typeface="黑体" pitchFamily="49" charset="-122"/>
              </a:rPr>
              <a:t>.</a:t>
            </a:r>
          </a:p>
        </p:txBody>
      </p:sp>
      <p:sp>
        <p:nvSpPr>
          <p:cNvPr id="5"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旅行商问题的蚁群优化求解</a:t>
            </a:r>
            <a:endParaRPr lang="en-US" dirty="0"/>
          </a:p>
        </p:txBody>
      </p:sp>
      <p:sp>
        <p:nvSpPr>
          <p:cNvPr id="2" name="TextBox 1"/>
          <p:cNvSpPr txBox="1"/>
          <p:nvPr/>
        </p:nvSpPr>
        <p:spPr>
          <a:xfrm>
            <a:off x="611560" y="1196752"/>
            <a:ext cx="3244799" cy="461665"/>
          </a:xfrm>
          <a:prstGeom prst="rect">
            <a:avLst/>
          </a:prstGeom>
          <a:noFill/>
        </p:spPr>
        <p:txBody>
          <a:bodyPr wrap="none" rtlCol="0">
            <a:spAutoFit/>
          </a:bodyPr>
          <a:lstStyle/>
          <a:p>
            <a:r>
              <a:rPr lang="en-US" sz="2400" dirty="0" smtClean="0">
                <a:latin typeface="Arial" pitchFamily="34" charset="0"/>
                <a:ea typeface="黑体" pitchFamily="49" charset="-122"/>
              </a:rPr>
              <a:t>TSP</a:t>
            </a:r>
            <a:r>
              <a:rPr lang="zh-CN" altLang="en-US" sz="2400" dirty="0" smtClean="0">
                <a:latin typeface="Arial" pitchFamily="34" charset="0"/>
                <a:ea typeface="黑体" pitchFamily="49" charset="-122"/>
              </a:rPr>
              <a:t>问题蚁群算法流程</a:t>
            </a:r>
            <a:endParaRPr lang="en-US" sz="2400" dirty="0">
              <a:latin typeface="Arial" pitchFamily="34" charset="0"/>
              <a:ea typeface="黑体" pitchFamily="49" charset="-122"/>
            </a:endParaRPr>
          </a:p>
        </p:txBody>
      </p:sp>
    </p:spTree>
    <p:extLst>
      <p:ext uri="{BB962C8B-B14F-4D97-AF65-F5344CB8AC3E}">
        <p14:creationId xmlns:p14="http://schemas.microsoft.com/office/powerpoint/2010/main" val="2257342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旅行商问题的蚁群优化</a:t>
            </a:r>
            <a:r>
              <a:rPr lang="zh-CN" altLang="en-US" dirty="0" smtClean="0"/>
              <a:t>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a:latin typeface="Arial" pitchFamily="34" charset="0"/>
                <a:ea typeface="黑体" pitchFamily="49" charset="-122"/>
              </a:rPr>
              <a:t>旅行</a:t>
            </a:r>
            <a:r>
              <a:rPr lang="zh-CN" altLang="en-US" sz="2400" b="0" dirty="0" smtClean="0">
                <a:latin typeface="Arial" pitchFamily="34" charset="0"/>
                <a:ea typeface="黑体" pitchFamily="49" charset="-122"/>
              </a:rPr>
              <a:t>商问题（</a:t>
            </a:r>
            <a:r>
              <a:rPr lang="en-US" altLang="zh-CN" sz="2400" b="0" dirty="0" smtClean="0">
                <a:latin typeface="Arial" pitchFamily="34" charset="0"/>
                <a:ea typeface="黑体" pitchFamily="49" charset="-122"/>
              </a:rPr>
              <a:t>TSP: Traveling Salesman Problem</a:t>
            </a:r>
            <a:r>
              <a:rPr lang="zh-CN" altLang="en-US" sz="2400" b="0" dirty="0" smtClean="0">
                <a:latin typeface="Arial" pitchFamily="34" charset="0"/>
                <a:ea typeface="黑体" pitchFamily="49" charset="-122"/>
              </a:rPr>
              <a:t>）</a:t>
            </a:r>
            <a:endParaRPr lang="en-US" altLang="zh-CN" sz="2400" b="0" dirty="0">
              <a:latin typeface="Arial" pitchFamily="34" charset="0"/>
              <a:ea typeface="黑体" pitchFamily="49" charset="-122"/>
            </a:endParaRPr>
          </a:p>
        </p:txBody>
      </p:sp>
      <p:sp>
        <p:nvSpPr>
          <p:cNvPr id="4" name="Oval 18"/>
          <p:cNvSpPr>
            <a:spLocks noChangeArrowheads="1"/>
          </p:cNvSpPr>
          <p:nvPr/>
        </p:nvSpPr>
        <p:spPr bwMode="auto">
          <a:xfrm>
            <a:off x="2235101" y="244132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Oval 19"/>
          <p:cNvSpPr>
            <a:spLocks noChangeArrowheads="1"/>
          </p:cNvSpPr>
          <p:nvPr/>
        </p:nvSpPr>
        <p:spPr bwMode="auto">
          <a:xfrm>
            <a:off x="4811514" y="232543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23"/>
          <p:cNvSpPr>
            <a:spLocks noChangeArrowheads="1"/>
          </p:cNvSpPr>
          <p:nvPr/>
        </p:nvSpPr>
        <p:spPr bwMode="auto">
          <a:xfrm>
            <a:off x="1994694" y="450912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24"/>
          <p:cNvSpPr>
            <a:spLocks noChangeArrowheads="1"/>
          </p:cNvSpPr>
          <p:nvPr/>
        </p:nvSpPr>
        <p:spPr bwMode="auto">
          <a:xfrm>
            <a:off x="3414192" y="351678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25"/>
          <p:cNvSpPr>
            <a:spLocks noChangeArrowheads="1"/>
          </p:cNvSpPr>
          <p:nvPr/>
        </p:nvSpPr>
        <p:spPr bwMode="auto">
          <a:xfrm>
            <a:off x="5076056" y="458112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26"/>
          <p:cNvSpPr txBox="1">
            <a:spLocks noChangeArrowheads="1"/>
          </p:cNvSpPr>
          <p:nvPr/>
        </p:nvSpPr>
        <p:spPr bwMode="auto">
          <a:xfrm>
            <a:off x="2219226" y="2630240"/>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0" name="Text Box 33"/>
          <p:cNvSpPr txBox="1">
            <a:spLocks noChangeArrowheads="1"/>
          </p:cNvSpPr>
          <p:nvPr/>
        </p:nvSpPr>
        <p:spPr bwMode="auto">
          <a:xfrm>
            <a:off x="5076056" y="4885928"/>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1" name="Text Box 34"/>
          <p:cNvSpPr txBox="1">
            <a:spLocks noChangeArrowheads="1"/>
          </p:cNvSpPr>
          <p:nvPr/>
        </p:nvSpPr>
        <p:spPr bwMode="auto">
          <a:xfrm>
            <a:off x="1918494" y="489012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2" name="Text Box 35"/>
          <p:cNvSpPr txBox="1">
            <a:spLocks noChangeArrowheads="1"/>
          </p:cNvSpPr>
          <p:nvPr/>
        </p:nvSpPr>
        <p:spPr bwMode="auto">
          <a:xfrm>
            <a:off x="3414192" y="3821583"/>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3" name="Text Box 36"/>
          <p:cNvSpPr txBox="1">
            <a:spLocks noChangeArrowheads="1"/>
          </p:cNvSpPr>
          <p:nvPr/>
        </p:nvSpPr>
        <p:spPr bwMode="auto">
          <a:xfrm>
            <a:off x="4811514" y="2630239"/>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14" name="Group 42"/>
          <p:cNvGrpSpPr>
            <a:grpSpLocks/>
          </p:cNvGrpSpPr>
          <p:nvPr/>
        </p:nvGrpSpPr>
        <p:grpSpPr bwMode="auto">
          <a:xfrm>
            <a:off x="8001000" y="457200"/>
            <a:ext cx="914400" cy="1143000"/>
            <a:chOff x="1008" y="864"/>
            <a:chExt cx="576" cy="720"/>
          </a:xfrm>
        </p:grpSpPr>
        <p:pic>
          <p:nvPicPr>
            <p:cNvPr id="15" name="Picture 37"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39"/>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7" name="Text Box 40"/>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1</a:t>
              </a:r>
            </a:p>
          </p:txBody>
        </p:sp>
        <p:sp>
          <p:nvSpPr>
            <p:cNvPr id="18" name="Text Box 41"/>
            <p:cNvSpPr txBox="1">
              <a:spLocks noChangeArrowheads="1"/>
            </p:cNvSpPr>
            <p:nvPr/>
          </p:nvSpPr>
          <p:spPr bwMode="auto">
            <a:xfrm>
              <a:off x="1152" y="864"/>
              <a:ext cx="196"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a:t>[]</a:t>
              </a:r>
            </a:p>
          </p:txBody>
        </p:sp>
      </p:grpSp>
      <p:grpSp>
        <p:nvGrpSpPr>
          <p:cNvPr id="19" name="Group 43"/>
          <p:cNvGrpSpPr>
            <a:grpSpLocks/>
          </p:cNvGrpSpPr>
          <p:nvPr/>
        </p:nvGrpSpPr>
        <p:grpSpPr bwMode="auto">
          <a:xfrm>
            <a:off x="8137525" y="4281488"/>
            <a:ext cx="914400" cy="1143000"/>
            <a:chOff x="1008" y="864"/>
            <a:chExt cx="576" cy="720"/>
          </a:xfrm>
        </p:grpSpPr>
        <p:pic>
          <p:nvPicPr>
            <p:cNvPr id="20" name="Picture 4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 name="Text Box 4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22" name="Text Box 4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4</a:t>
              </a:r>
            </a:p>
          </p:txBody>
        </p:sp>
        <p:sp>
          <p:nvSpPr>
            <p:cNvPr id="23" name="Text Box 47"/>
            <p:cNvSpPr txBox="1">
              <a:spLocks noChangeArrowheads="1"/>
            </p:cNvSpPr>
            <p:nvPr/>
          </p:nvSpPr>
          <p:spPr bwMode="auto">
            <a:xfrm>
              <a:off x="1152" y="864"/>
              <a:ext cx="196"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t>
              </a:r>
            </a:p>
          </p:txBody>
        </p:sp>
      </p:grpSp>
      <p:grpSp>
        <p:nvGrpSpPr>
          <p:cNvPr id="24" name="Group 48"/>
          <p:cNvGrpSpPr>
            <a:grpSpLocks/>
          </p:cNvGrpSpPr>
          <p:nvPr/>
        </p:nvGrpSpPr>
        <p:grpSpPr bwMode="auto">
          <a:xfrm>
            <a:off x="8120063" y="3028950"/>
            <a:ext cx="914400" cy="1143000"/>
            <a:chOff x="1008" y="864"/>
            <a:chExt cx="576" cy="720"/>
          </a:xfrm>
        </p:grpSpPr>
        <p:pic>
          <p:nvPicPr>
            <p:cNvPr id="25" name="Picture 4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 name="Text Box 5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27" name="Text Box 5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3</a:t>
              </a:r>
            </a:p>
          </p:txBody>
        </p:sp>
        <p:sp>
          <p:nvSpPr>
            <p:cNvPr id="28" name="Text Box 52"/>
            <p:cNvSpPr txBox="1">
              <a:spLocks noChangeArrowheads="1"/>
            </p:cNvSpPr>
            <p:nvPr/>
          </p:nvSpPr>
          <p:spPr bwMode="auto">
            <a:xfrm>
              <a:off x="1152" y="864"/>
              <a:ext cx="196"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t>
              </a:r>
            </a:p>
          </p:txBody>
        </p:sp>
      </p:grpSp>
      <p:grpSp>
        <p:nvGrpSpPr>
          <p:cNvPr id="29" name="Group 53"/>
          <p:cNvGrpSpPr>
            <a:grpSpLocks/>
          </p:cNvGrpSpPr>
          <p:nvPr/>
        </p:nvGrpSpPr>
        <p:grpSpPr bwMode="auto">
          <a:xfrm>
            <a:off x="8040688" y="1722438"/>
            <a:ext cx="914400" cy="1143000"/>
            <a:chOff x="1008" y="864"/>
            <a:chExt cx="576" cy="720"/>
          </a:xfrm>
        </p:grpSpPr>
        <p:pic>
          <p:nvPicPr>
            <p:cNvPr id="30" name="Picture 5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 name="Text Box 5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32" name="Text Box 5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2</a:t>
              </a:r>
            </a:p>
          </p:txBody>
        </p:sp>
        <p:sp>
          <p:nvSpPr>
            <p:cNvPr id="33" name="Text Box 57"/>
            <p:cNvSpPr txBox="1">
              <a:spLocks noChangeArrowheads="1"/>
            </p:cNvSpPr>
            <p:nvPr/>
          </p:nvSpPr>
          <p:spPr bwMode="auto">
            <a:xfrm>
              <a:off x="1152" y="864"/>
              <a:ext cx="196"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t>
              </a:r>
            </a:p>
          </p:txBody>
        </p:sp>
      </p:grpSp>
      <p:grpSp>
        <p:nvGrpSpPr>
          <p:cNvPr id="34" name="Group 58"/>
          <p:cNvGrpSpPr>
            <a:grpSpLocks/>
          </p:cNvGrpSpPr>
          <p:nvPr/>
        </p:nvGrpSpPr>
        <p:grpSpPr bwMode="auto">
          <a:xfrm>
            <a:off x="8077200" y="5562600"/>
            <a:ext cx="914400" cy="1143000"/>
            <a:chOff x="1008" y="864"/>
            <a:chExt cx="576" cy="720"/>
          </a:xfrm>
        </p:grpSpPr>
        <p:pic>
          <p:nvPicPr>
            <p:cNvPr id="35" name="Picture 5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 name="Text Box 6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37" name="Text Box 6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5</a:t>
              </a:r>
            </a:p>
          </p:txBody>
        </p:sp>
        <p:sp>
          <p:nvSpPr>
            <p:cNvPr id="38" name="Text Box 62"/>
            <p:cNvSpPr txBox="1">
              <a:spLocks noChangeArrowheads="1"/>
            </p:cNvSpPr>
            <p:nvPr/>
          </p:nvSpPr>
          <p:spPr bwMode="auto">
            <a:xfrm>
              <a:off x="1152" y="864"/>
              <a:ext cx="196"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t>
              </a:r>
            </a:p>
          </p:txBody>
        </p:sp>
      </p:grpSp>
      <p:sp>
        <p:nvSpPr>
          <p:cNvPr id="40" name="Text Box 64"/>
          <p:cNvSpPr txBox="1">
            <a:spLocks noChangeArrowheads="1"/>
          </p:cNvSpPr>
          <p:nvPr/>
        </p:nvSpPr>
        <p:spPr bwMode="auto">
          <a:xfrm>
            <a:off x="3112889" y="6318250"/>
            <a:ext cx="373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600" b="1">
                <a:ea typeface="宋体" pitchFamily="2" charset="-122"/>
              </a:rPr>
              <a:t>d</a:t>
            </a:r>
            <a:r>
              <a:rPr lang="en-US" altLang="zh-CN" sz="1600" b="1" baseline="-25000">
                <a:ea typeface="宋体" pitchFamily="2" charset="-122"/>
              </a:rPr>
              <a:t>AB </a:t>
            </a:r>
            <a:r>
              <a:rPr lang="en-US" altLang="zh-CN" sz="1600" b="1">
                <a:ea typeface="宋体" pitchFamily="2" charset="-122"/>
              </a:rPr>
              <a:t>=100;d</a:t>
            </a:r>
            <a:r>
              <a:rPr lang="en-US" altLang="zh-CN" sz="1600" b="1" baseline="-25000">
                <a:ea typeface="宋体" pitchFamily="2" charset="-122"/>
              </a:rPr>
              <a:t>BC </a:t>
            </a:r>
            <a:r>
              <a:rPr lang="en-US" altLang="zh-CN" sz="1600" b="1">
                <a:ea typeface="宋体" pitchFamily="2" charset="-122"/>
              </a:rPr>
              <a:t>= 60…;d</a:t>
            </a:r>
            <a:r>
              <a:rPr lang="en-US" altLang="zh-CN" sz="1600" b="1" baseline="-25000">
                <a:ea typeface="宋体" pitchFamily="2" charset="-122"/>
              </a:rPr>
              <a:t>DE </a:t>
            </a:r>
            <a:r>
              <a:rPr lang="en-US" altLang="zh-CN" sz="1600" b="1">
                <a:ea typeface="宋体" pitchFamily="2" charset="-122"/>
              </a:rPr>
              <a:t>=150</a:t>
            </a:r>
          </a:p>
        </p:txBody>
      </p:sp>
      <p:sp>
        <p:nvSpPr>
          <p:cNvPr id="41" name="TextBox 40"/>
          <p:cNvSpPr txBox="1"/>
          <p:nvPr/>
        </p:nvSpPr>
        <p:spPr>
          <a:xfrm>
            <a:off x="1303480" y="6336268"/>
            <a:ext cx="1579278" cy="369332"/>
          </a:xfrm>
          <a:prstGeom prst="rect">
            <a:avLst/>
          </a:prstGeom>
          <a:noFill/>
        </p:spPr>
        <p:txBody>
          <a:bodyPr wrap="none" rtlCol="0">
            <a:spAutoFit/>
          </a:bodyPr>
          <a:lstStyle/>
          <a:p>
            <a:r>
              <a:rPr lang="zh-CN" altLang="en-US" b="1" dirty="0" smtClean="0">
                <a:latin typeface="+mj-ea"/>
                <a:ea typeface="+mj-ea"/>
              </a:rPr>
              <a:t>节点间距离：</a:t>
            </a:r>
            <a:endParaRPr lang="en-US" b="1" dirty="0">
              <a:latin typeface="+mj-ea"/>
              <a:ea typeface="+mj-ea"/>
            </a:endParaRPr>
          </a:p>
        </p:txBody>
      </p:sp>
    </p:spTree>
    <p:extLst>
      <p:ext uri="{BB962C8B-B14F-4D97-AF65-F5344CB8AC3E}">
        <p14:creationId xmlns:p14="http://schemas.microsoft.com/office/powerpoint/2010/main" val="14940362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a:t>
            </a:r>
            <a:r>
              <a:rPr lang="zh-CN" altLang="en-US" dirty="0" smtClean="0"/>
              <a:t>商问题的蚁群优化求解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smtClean="0">
                <a:latin typeface="Arial" pitchFamily="34" charset="0"/>
                <a:ea typeface="黑体" pitchFamily="49" charset="-122"/>
              </a:rPr>
              <a:t>第</a:t>
            </a:r>
            <a:r>
              <a:rPr lang="en-US" altLang="zh-CN" sz="2400" b="0" dirty="0" smtClean="0">
                <a:latin typeface="Arial" pitchFamily="34" charset="0"/>
                <a:ea typeface="黑体" pitchFamily="49" charset="-122"/>
              </a:rPr>
              <a:t>t</a:t>
            </a:r>
            <a:r>
              <a:rPr lang="zh-CN" altLang="en-US" sz="2400" b="0" dirty="0" smtClean="0">
                <a:latin typeface="Arial" pitchFamily="34" charset="0"/>
                <a:ea typeface="黑体" pitchFamily="49" charset="-122"/>
              </a:rPr>
              <a:t>轮：第</a:t>
            </a:r>
            <a:r>
              <a:rPr lang="en-US" altLang="zh-CN" sz="2400" b="0" dirty="0" smtClean="0">
                <a:latin typeface="Arial" pitchFamily="34" charset="0"/>
                <a:ea typeface="黑体" pitchFamily="49" charset="-122"/>
              </a:rPr>
              <a:t>0</a:t>
            </a:r>
            <a:r>
              <a:rPr lang="zh-CN" altLang="en-US" sz="2400" b="0" dirty="0" smtClean="0">
                <a:latin typeface="Arial" pitchFamily="34" charset="0"/>
                <a:ea typeface="黑体" pitchFamily="49" charset="-122"/>
              </a:rPr>
              <a:t>步</a:t>
            </a:r>
            <a:endParaRPr lang="en-US" altLang="zh-CN" sz="2400" b="0" dirty="0">
              <a:latin typeface="Arial" pitchFamily="34" charset="0"/>
              <a:ea typeface="黑体" pitchFamily="49" charset="-122"/>
            </a:endParaRPr>
          </a:p>
        </p:txBody>
      </p:sp>
      <p:sp>
        <p:nvSpPr>
          <p:cNvPr id="40" name="Oval 1027"/>
          <p:cNvSpPr>
            <a:spLocks noChangeArrowheads="1"/>
          </p:cNvSpPr>
          <p:nvPr/>
        </p:nvSpPr>
        <p:spPr bwMode="auto">
          <a:xfrm>
            <a:off x="3174330" y="222138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028"/>
          <p:cNvSpPr>
            <a:spLocks noChangeArrowheads="1"/>
          </p:cNvSpPr>
          <p:nvPr/>
        </p:nvSpPr>
        <p:spPr bwMode="auto">
          <a:xfrm>
            <a:off x="6755730" y="222138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029"/>
          <p:cNvSpPr>
            <a:spLocks noChangeArrowheads="1"/>
          </p:cNvSpPr>
          <p:nvPr/>
        </p:nvSpPr>
        <p:spPr bwMode="auto">
          <a:xfrm>
            <a:off x="2336130" y="504078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030"/>
          <p:cNvSpPr>
            <a:spLocks noChangeArrowheads="1"/>
          </p:cNvSpPr>
          <p:nvPr/>
        </p:nvSpPr>
        <p:spPr bwMode="auto">
          <a:xfrm>
            <a:off x="4774530" y="351678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031"/>
          <p:cNvSpPr>
            <a:spLocks noChangeArrowheads="1"/>
          </p:cNvSpPr>
          <p:nvPr/>
        </p:nvSpPr>
        <p:spPr bwMode="auto">
          <a:xfrm>
            <a:off x="6603330" y="5421783"/>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1032"/>
          <p:cNvSpPr txBox="1">
            <a:spLocks noChangeArrowheads="1"/>
          </p:cNvSpPr>
          <p:nvPr/>
        </p:nvSpPr>
        <p:spPr bwMode="auto">
          <a:xfrm>
            <a:off x="3158455" y="2410296"/>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46" name="Text Box 1033"/>
          <p:cNvSpPr txBox="1">
            <a:spLocks noChangeArrowheads="1"/>
          </p:cNvSpPr>
          <p:nvPr/>
        </p:nvSpPr>
        <p:spPr bwMode="auto">
          <a:xfrm>
            <a:off x="6603330" y="5726583"/>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7" name="Text Box 1034"/>
          <p:cNvSpPr txBox="1">
            <a:spLocks noChangeArrowheads="1"/>
          </p:cNvSpPr>
          <p:nvPr/>
        </p:nvSpPr>
        <p:spPr bwMode="auto">
          <a:xfrm>
            <a:off x="2259930" y="5421783"/>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48" name="Text Box 1035"/>
          <p:cNvSpPr txBox="1">
            <a:spLocks noChangeArrowheads="1"/>
          </p:cNvSpPr>
          <p:nvPr/>
        </p:nvSpPr>
        <p:spPr bwMode="auto">
          <a:xfrm>
            <a:off x="4774530" y="3821583"/>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9" name="Text Box 1036"/>
          <p:cNvSpPr txBox="1">
            <a:spLocks noChangeArrowheads="1"/>
          </p:cNvSpPr>
          <p:nvPr/>
        </p:nvSpPr>
        <p:spPr bwMode="auto">
          <a:xfrm>
            <a:off x="6755730" y="2526183"/>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50" name="Group 1037"/>
          <p:cNvGrpSpPr>
            <a:grpSpLocks/>
          </p:cNvGrpSpPr>
          <p:nvPr/>
        </p:nvGrpSpPr>
        <p:grpSpPr bwMode="auto">
          <a:xfrm>
            <a:off x="2412330" y="1611783"/>
            <a:ext cx="914400" cy="1143000"/>
            <a:chOff x="1008" y="864"/>
            <a:chExt cx="576" cy="720"/>
          </a:xfrm>
        </p:grpSpPr>
        <p:pic>
          <p:nvPicPr>
            <p:cNvPr id="51" name="Picture 1038"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Text Box 1039"/>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53" name="Text Box 1040"/>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1</a:t>
              </a:r>
            </a:p>
          </p:txBody>
        </p:sp>
        <p:sp>
          <p:nvSpPr>
            <p:cNvPr id="54" name="Text Box 1041"/>
            <p:cNvSpPr txBox="1">
              <a:spLocks noChangeArrowheads="1"/>
            </p:cNvSpPr>
            <p:nvPr/>
          </p:nvSpPr>
          <p:spPr bwMode="auto">
            <a:xfrm>
              <a:off x="1152" y="864"/>
              <a:ext cx="27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a:t>
              </a:r>
            </a:p>
          </p:txBody>
        </p:sp>
      </p:grpSp>
      <p:grpSp>
        <p:nvGrpSpPr>
          <p:cNvPr id="55" name="Group 1042"/>
          <p:cNvGrpSpPr>
            <a:grpSpLocks/>
          </p:cNvGrpSpPr>
          <p:nvPr/>
        </p:nvGrpSpPr>
        <p:grpSpPr bwMode="auto">
          <a:xfrm>
            <a:off x="5765130" y="4735983"/>
            <a:ext cx="914400" cy="1143000"/>
            <a:chOff x="1008" y="864"/>
            <a:chExt cx="576" cy="720"/>
          </a:xfrm>
        </p:grpSpPr>
        <p:pic>
          <p:nvPicPr>
            <p:cNvPr id="56" name="Picture 1043"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 Box 1044"/>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58" name="Text Box 1045"/>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5</a:t>
              </a:r>
            </a:p>
          </p:txBody>
        </p:sp>
        <p:sp>
          <p:nvSpPr>
            <p:cNvPr id="59" name="Text Box 1046"/>
            <p:cNvSpPr txBox="1">
              <a:spLocks noChangeArrowheads="1"/>
            </p:cNvSpPr>
            <p:nvPr/>
          </p:nvSpPr>
          <p:spPr bwMode="auto">
            <a:xfrm>
              <a:off x="1152" y="864"/>
              <a:ext cx="271"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[E]</a:t>
              </a:r>
            </a:p>
          </p:txBody>
        </p:sp>
      </p:grpSp>
      <p:grpSp>
        <p:nvGrpSpPr>
          <p:cNvPr id="60" name="Group 1047"/>
          <p:cNvGrpSpPr>
            <a:grpSpLocks/>
          </p:cNvGrpSpPr>
          <p:nvPr/>
        </p:nvGrpSpPr>
        <p:grpSpPr bwMode="auto">
          <a:xfrm>
            <a:off x="4012530" y="2830983"/>
            <a:ext cx="914400" cy="1143000"/>
            <a:chOff x="1008" y="864"/>
            <a:chExt cx="576" cy="720"/>
          </a:xfrm>
        </p:grpSpPr>
        <p:pic>
          <p:nvPicPr>
            <p:cNvPr id="61" name="Picture 1048"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2" name="Text Box 1049"/>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63" name="Text Box 1050"/>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3</a:t>
              </a:r>
            </a:p>
          </p:txBody>
        </p:sp>
        <p:sp>
          <p:nvSpPr>
            <p:cNvPr id="64" name="Text Box 1051"/>
            <p:cNvSpPr txBox="1">
              <a:spLocks noChangeArrowheads="1"/>
            </p:cNvSpPr>
            <p:nvPr/>
          </p:nvSpPr>
          <p:spPr bwMode="auto">
            <a:xfrm>
              <a:off x="1152" y="864"/>
              <a:ext cx="27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[C]</a:t>
              </a:r>
            </a:p>
          </p:txBody>
        </p:sp>
      </p:grpSp>
      <p:grpSp>
        <p:nvGrpSpPr>
          <p:cNvPr id="65" name="Group 1052"/>
          <p:cNvGrpSpPr>
            <a:grpSpLocks/>
          </p:cNvGrpSpPr>
          <p:nvPr/>
        </p:nvGrpSpPr>
        <p:grpSpPr bwMode="auto">
          <a:xfrm>
            <a:off x="5993730" y="1535583"/>
            <a:ext cx="914400" cy="1143000"/>
            <a:chOff x="1008" y="864"/>
            <a:chExt cx="576" cy="720"/>
          </a:xfrm>
        </p:grpSpPr>
        <p:pic>
          <p:nvPicPr>
            <p:cNvPr id="66" name="Picture 1053"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7" name="Text Box 1054"/>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68" name="Text Box 1055"/>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2</a:t>
              </a:r>
            </a:p>
          </p:txBody>
        </p:sp>
        <p:sp>
          <p:nvSpPr>
            <p:cNvPr id="69" name="Text Box 1056"/>
            <p:cNvSpPr txBox="1">
              <a:spLocks noChangeArrowheads="1"/>
            </p:cNvSpPr>
            <p:nvPr/>
          </p:nvSpPr>
          <p:spPr bwMode="auto">
            <a:xfrm>
              <a:off x="1152" y="864"/>
              <a:ext cx="27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[B]</a:t>
              </a:r>
            </a:p>
          </p:txBody>
        </p:sp>
      </p:grpSp>
      <p:grpSp>
        <p:nvGrpSpPr>
          <p:cNvPr id="70" name="Group 1057"/>
          <p:cNvGrpSpPr>
            <a:grpSpLocks/>
          </p:cNvGrpSpPr>
          <p:nvPr/>
        </p:nvGrpSpPr>
        <p:grpSpPr bwMode="auto">
          <a:xfrm>
            <a:off x="1421730" y="4812183"/>
            <a:ext cx="914400" cy="1143000"/>
            <a:chOff x="1008" y="864"/>
            <a:chExt cx="576" cy="720"/>
          </a:xfrm>
        </p:grpSpPr>
        <p:pic>
          <p:nvPicPr>
            <p:cNvPr id="71" name="Picture 1058"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 Box 1059"/>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73" name="Text Box 1060"/>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4</a:t>
              </a:r>
            </a:p>
          </p:txBody>
        </p:sp>
        <p:sp>
          <p:nvSpPr>
            <p:cNvPr id="74" name="Text Box 1061"/>
            <p:cNvSpPr txBox="1">
              <a:spLocks noChangeArrowheads="1"/>
            </p:cNvSpPr>
            <p:nvPr/>
          </p:nvSpPr>
          <p:spPr bwMode="auto">
            <a:xfrm>
              <a:off x="1152" y="864"/>
              <a:ext cx="27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[D]</a:t>
              </a:r>
            </a:p>
          </p:txBody>
        </p:sp>
      </p:grpSp>
    </p:spTree>
    <p:extLst>
      <p:ext uri="{BB962C8B-B14F-4D97-AF65-F5344CB8AC3E}">
        <p14:creationId xmlns:p14="http://schemas.microsoft.com/office/powerpoint/2010/main" val="503293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a:t>
            </a:r>
            <a:r>
              <a:rPr lang="zh-CN" altLang="en-US" dirty="0" smtClean="0"/>
              <a:t>商问题的蚁群优化求解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smtClean="0">
                <a:latin typeface="Arial" pitchFamily="34" charset="0"/>
                <a:ea typeface="黑体" pitchFamily="49" charset="-122"/>
              </a:rPr>
              <a:t>第</a:t>
            </a:r>
            <a:r>
              <a:rPr lang="en-US" altLang="zh-CN" sz="2400" b="0" dirty="0">
                <a:latin typeface="Arial" pitchFamily="34" charset="0"/>
                <a:ea typeface="黑体" pitchFamily="49" charset="-122"/>
              </a:rPr>
              <a:t>t</a:t>
            </a:r>
            <a:r>
              <a:rPr lang="zh-CN" altLang="en-US" sz="2400" b="0" dirty="0" smtClean="0">
                <a:latin typeface="Arial" pitchFamily="34" charset="0"/>
                <a:ea typeface="黑体" pitchFamily="49" charset="-122"/>
              </a:rPr>
              <a:t>轮：第</a:t>
            </a:r>
            <a:r>
              <a:rPr lang="en-US" altLang="zh-CN" sz="2400" b="0" dirty="0" smtClean="0">
                <a:latin typeface="Arial" pitchFamily="34" charset="0"/>
                <a:ea typeface="黑体" pitchFamily="49" charset="-122"/>
              </a:rPr>
              <a:t>1</a:t>
            </a:r>
            <a:r>
              <a:rPr lang="zh-CN" altLang="en-US" sz="2400" b="0" dirty="0">
                <a:latin typeface="Arial" pitchFamily="34" charset="0"/>
                <a:ea typeface="黑体" pitchFamily="49" charset="-122"/>
              </a:rPr>
              <a:t>步</a:t>
            </a:r>
            <a:endParaRPr lang="en-US" altLang="zh-CN" sz="2400" b="0" dirty="0">
              <a:latin typeface="Arial" pitchFamily="34" charset="0"/>
              <a:ea typeface="黑体" pitchFamily="49" charset="-122"/>
            </a:endParaRPr>
          </a:p>
        </p:txBody>
      </p:sp>
      <p:sp>
        <p:nvSpPr>
          <p:cNvPr id="39" name="Oval 3"/>
          <p:cNvSpPr>
            <a:spLocks noChangeArrowheads="1"/>
          </p:cNvSpPr>
          <p:nvPr/>
        </p:nvSpPr>
        <p:spPr bwMode="auto">
          <a:xfrm>
            <a:off x="2971800" y="236539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4"/>
          <p:cNvSpPr>
            <a:spLocks noChangeArrowheads="1"/>
          </p:cNvSpPr>
          <p:nvPr/>
        </p:nvSpPr>
        <p:spPr bwMode="auto">
          <a:xfrm>
            <a:off x="6553200" y="236539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5"/>
          <p:cNvSpPr>
            <a:spLocks noChangeArrowheads="1"/>
          </p:cNvSpPr>
          <p:nvPr/>
        </p:nvSpPr>
        <p:spPr bwMode="auto">
          <a:xfrm>
            <a:off x="2133600" y="518479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6"/>
          <p:cNvSpPr>
            <a:spLocks noChangeArrowheads="1"/>
          </p:cNvSpPr>
          <p:nvPr/>
        </p:nvSpPr>
        <p:spPr bwMode="auto">
          <a:xfrm>
            <a:off x="4572000" y="366079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7"/>
          <p:cNvSpPr>
            <a:spLocks noChangeArrowheads="1"/>
          </p:cNvSpPr>
          <p:nvPr/>
        </p:nvSpPr>
        <p:spPr bwMode="auto">
          <a:xfrm>
            <a:off x="6400800" y="5565799"/>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8"/>
          <p:cNvSpPr txBox="1">
            <a:spLocks noChangeArrowheads="1"/>
          </p:cNvSpPr>
          <p:nvPr/>
        </p:nvSpPr>
        <p:spPr bwMode="auto">
          <a:xfrm>
            <a:off x="2955925" y="2554312"/>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80" name="Text Box 9"/>
          <p:cNvSpPr txBox="1">
            <a:spLocks noChangeArrowheads="1"/>
          </p:cNvSpPr>
          <p:nvPr/>
        </p:nvSpPr>
        <p:spPr bwMode="auto">
          <a:xfrm>
            <a:off x="6400800" y="5870599"/>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81" name="Text Box 10"/>
          <p:cNvSpPr txBox="1">
            <a:spLocks noChangeArrowheads="1"/>
          </p:cNvSpPr>
          <p:nvPr/>
        </p:nvSpPr>
        <p:spPr bwMode="auto">
          <a:xfrm>
            <a:off x="2057400" y="5565799"/>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82" name="Text Box 11"/>
          <p:cNvSpPr txBox="1">
            <a:spLocks noChangeArrowheads="1"/>
          </p:cNvSpPr>
          <p:nvPr/>
        </p:nvSpPr>
        <p:spPr bwMode="auto">
          <a:xfrm>
            <a:off x="4572000" y="3965599"/>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83" name="Text Box 12"/>
          <p:cNvSpPr txBox="1">
            <a:spLocks noChangeArrowheads="1"/>
          </p:cNvSpPr>
          <p:nvPr/>
        </p:nvSpPr>
        <p:spPr bwMode="auto">
          <a:xfrm>
            <a:off x="6553200" y="2670199"/>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84" name="Group 23"/>
          <p:cNvGrpSpPr>
            <a:grpSpLocks/>
          </p:cNvGrpSpPr>
          <p:nvPr/>
        </p:nvGrpSpPr>
        <p:grpSpPr bwMode="auto">
          <a:xfrm>
            <a:off x="6934200" y="1755799"/>
            <a:ext cx="914400" cy="1143000"/>
            <a:chOff x="1008" y="864"/>
            <a:chExt cx="576" cy="720"/>
          </a:xfrm>
        </p:grpSpPr>
        <p:pic>
          <p:nvPicPr>
            <p:cNvPr id="85" name="Picture 2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 name="Text Box 2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87" name="Text Box 2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3</a:t>
              </a:r>
            </a:p>
          </p:txBody>
        </p:sp>
        <p:sp>
          <p:nvSpPr>
            <p:cNvPr id="88" name="Text Box 27"/>
            <p:cNvSpPr txBox="1">
              <a:spLocks noChangeArrowheads="1"/>
            </p:cNvSpPr>
            <p:nvPr/>
          </p:nvSpPr>
          <p:spPr bwMode="auto">
            <a:xfrm>
              <a:off x="1152" y="864"/>
              <a:ext cx="38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[C,B]</a:t>
              </a:r>
            </a:p>
          </p:txBody>
        </p:sp>
      </p:grpSp>
      <p:grpSp>
        <p:nvGrpSpPr>
          <p:cNvPr id="89" name="Group 33"/>
          <p:cNvGrpSpPr>
            <a:grpSpLocks/>
          </p:cNvGrpSpPr>
          <p:nvPr/>
        </p:nvGrpSpPr>
        <p:grpSpPr bwMode="auto">
          <a:xfrm>
            <a:off x="2133600" y="1679599"/>
            <a:ext cx="914400" cy="1143000"/>
            <a:chOff x="1008" y="864"/>
            <a:chExt cx="576" cy="720"/>
          </a:xfrm>
        </p:grpSpPr>
        <p:pic>
          <p:nvPicPr>
            <p:cNvPr id="90" name="Picture 3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 name="Text Box 3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92" name="Text Box 3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5</a:t>
              </a:r>
            </a:p>
          </p:txBody>
        </p:sp>
        <p:sp>
          <p:nvSpPr>
            <p:cNvPr id="93" name="Text Box 37"/>
            <p:cNvSpPr txBox="1">
              <a:spLocks noChangeArrowheads="1"/>
            </p:cNvSpPr>
            <p:nvPr/>
          </p:nvSpPr>
          <p:spPr bwMode="auto">
            <a:xfrm>
              <a:off x="1152" y="864"/>
              <a:ext cx="383"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[E,A]</a:t>
              </a:r>
            </a:p>
          </p:txBody>
        </p:sp>
      </p:grpSp>
      <p:grpSp>
        <p:nvGrpSpPr>
          <p:cNvPr id="94" name="Group 38"/>
          <p:cNvGrpSpPr>
            <a:grpSpLocks/>
          </p:cNvGrpSpPr>
          <p:nvPr/>
        </p:nvGrpSpPr>
        <p:grpSpPr bwMode="auto">
          <a:xfrm>
            <a:off x="1295400" y="4575199"/>
            <a:ext cx="914400" cy="1143000"/>
            <a:chOff x="1008" y="864"/>
            <a:chExt cx="576" cy="720"/>
          </a:xfrm>
        </p:grpSpPr>
        <p:pic>
          <p:nvPicPr>
            <p:cNvPr id="95" name="Picture 3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 Box 4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97" name="Text Box 4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1</a:t>
              </a:r>
            </a:p>
          </p:txBody>
        </p:sp>
        <p:sp>
          <p:nvSpPr>
            <p:cNvPr id="98" name="Text Box 42"/>
            <p:cNvSpPr txBox="1">
              <a:spLocks noChangeArrowheads="1"/>
            </p:cNvSpPr>
            <p:nvPr/>
          </p:nvSpPr>
          <p:spPr bwMode="auto">
            <a:xfrm>
              <a:off x="1152" y="864"/>
              <a:ext cx="38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[A,D]</a:t>
              </a:r>
            </a:p>
          </p:txBody>
        </p:sp>
      </p:grpSp>
      <p:grpSp>
        <p:nvGrpSpPr>
          <p:cNvPr id="99" name="Group 43"/>
          <p:cNvGrpSpPr>
            <a:grpSpLocks/>
          </p:cNvGrpSpPr>
          <p:nvPr/>
        </p:nvGrpSpPr>
        <p:grpSpPr bwMode="auto">
          <a:xfrm>
            <a:off x="3657600" y="3127399"/>
            <a:ext cx="914400" cy="1143000"/>
            <a:chOff x="1008" y="864"/>
            <a:chExt cx="576" cy="720"/>
          </a:xfrm>
        </p:grpSpPr>
        <p:pic>
          <p:nvPicPr>
            <p:cNvPr id="100" name="Picture 4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 Box 4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02" name="Text Box 4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2</a:t>
              </a:r>
            </a:p>
          </p:txBody>
        </p:sp>
        <p:sp>
          <p:nvSpPr>
            <p:cNvPr id="103" name="Text Box 47"/>
            <p:cNvSpPr txBox="1">
              <a:spLocks noChangeArrowheads="1"/>
            </p:cNvSpPr>
            <p:nvPr/>
          </p:nvSpPr>
          <p:spPr bwMode="auto">
            <a:xfrm>
              <a:off x="1152" y="864"/>
              <a:ext cx="38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[B,C]</a:t>
              </a:r>
            </a:p>
          </p:txBody>
        </p:sp>
      </p:grpSp>
      <p:grpSp>
        <p:nvGrpSpPr>
          <p:cNvPr id="104" name="Group 48"/>
          <p:cNvGrpSpPr>
            <a:grpSpLocks/>
          </p:cNvGrpSpPr>
          <p:nvPr/>
        </p:nvGrpSpPr>
        <p:grpSpPr bwMode="auto">
          <a:xfrm>
            <a:off x="5562600" y="4879999"/>
            <a:ext cx="914400" cy="1143000"/>
            <a:chOff x="1008" y="864"/>
            <a:chExt cx="576" cy="720"/>
          </a:xfrm>
        </p:grpSpPr>
        <p:pic>
          <p:nvPicPr>
            <p:cNvPr id="105" name="Picture 4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5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07" name="Text Box 5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4</a:t>
              </a:r>
            </a:p>
          </p:txBody>
        </p:sp>
        <p:sp>
          <p:nvSpPr>
            <p:cNvPr id="108" name="Text Box 52"/>
            <p:cNvSpPr txBox="1">
              <a:spLocks noChangeArrowheads="1"/>
            </p:cNvSpPr>
            <p:nvPr/>
          </p:nvSpPr>
          <p:spPr bwMode="auto">
            <a:xfrm>
              <a:off x="1152" y="864"/>
              <a:ext cx="383"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[D,E]</a:t>
              </a:r>
            </a:p>
          </p:txBody>
        </p:sp>
      </p:grpSp>
    </p:spTree>
    <p:extLst>
      <p:ext uri="{BB962C8B-B14F-4D97-AF65-F5344CB8AC3E}">
        <p14:creationId xmlns:p14="http://schemas.microsoft.com/office/powerpoint/2010/main" val="2706392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a:t>
            </a:r>
            <a:r>
              <a:rPr lang="zh-CN" altLang="en-US" dirty="0" smtClean="0"/>
              <a:t>商问题的蚁群优化求解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smtClean="0">
                <a:latin typeface="Arial" pitchFamily="34" charset="0"/>
                <a:ea typeface="黑体" pitchFamily="49" charset="-122"/>
              </a:rPr>
              <a:t>第</a:t>
            </a:r>
            <a:r>
              <a:rPr lang="en-US" altLang="zh-CN" sz="2400" b="0" dirty="0">
                <a:latin typeface="Arial" pitchFamily="34" charset="0"/>
                <a:ea typeface="黑体" pitchFamily="49" charset="-122"/>
              </a:rPr>
              <a:t>t</a:t>
            </a:r>
            <a:r>
              <a:rPr lang="zh-CN" altLang="en-US" sz="2400" b="0" dirty="0" smtClean="0">
                <a:latin typeface="Arial" pitchFamily="34" charset="0"/>
                <a:ea typeface="黑体" pitchFamily="49" charset="-122"/>
              </a:rPr>
              <a:t>轮：第</a:t>
            </a:r>
            <a:r>
              <a:rPr lang="en-US" altLang="zh-CN" sz="2400" b="0" dirty="0" smtClean="0">
                <a:latin typeface="Arial" pitchFamily="34" charset="0"/>
                <a:ea typeface="黑体" pitchFamily="49" charset="-122"/>
              </a:rPr>
              <a:t>2</a:t>
            </a:r>
            <a:r>
              <a:rPr lang="zh-CN" altLang="en-US" sz="2400" b="0" dirty="0" smtClean="0">
                <a:latin typeface="Arial" pitchFamily="34" charset="0"/>
                <a:ea typeface="黑体" pitchFamily="49" charset="-122"/>
              </a:rPr>
              <a:t>步</a:t>
            </a:r>
            <a:endParaRPr lang="en-US" altLang="zh-CN" sz="2400" b="0" dirty="0">
              <a:latin typeface="Arial" pitchFamily="34" charset="0"/>
              <a:ea typeface="黑体" pitchFamily="49" charset="-122"/>
            </a:endParaRPr>
          </a:p>
        </p:txBody>
      </p:sp>
      <p:sp>
        <p:nvSpPr>
          <p:cNvPr id="40" name="Oval 3"/>
          <p:cNvSpPr>
            <a:spLocks noChangeArrowheads="1"/>
          </p:cNvSpPr>
          <p:nvPr/>
        </p:nvSpPr>
        <p:spPr bwMode="auto">
          <a:xfrm>
            <a:off x="2971800" y="24374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
          <p:cNvSpPr>
            <a:spLocks noChangeArrowheads="1"/>
          </p:cNvSpPr>
          <p:nvPr/>
        </p:nvSpPr>
        <p:spPr bwMode="auto">
          <a:xfrm>
            <a:off x="6553200" y="24374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5"/>
          <p:cNvSpPr>
            <a:spLocks noChangeArrowheads="1"/>
          </p:cNvSpPr>
          <p:nvPr/>
        </p:nvSpPr>
        <p:spPr bwMode="auto">
          <a:xfrm>
            <a:off x="2133600" y="52568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6"/>
          <p:cNvSpPr>
            <a:spLocks noChangeArrowheads="1"/>
          </p:cNvSpPr>
          <p:nvPr/>
        </p:nvSpPr>
        <p:spPr bwMode="auto">
          <a:xfrm>
            <a:off x="4572000" y="37328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7"/>
          <p:cNvSpPr>
            <a:spLocks noChangeArrowheads="1"/>
          </p:cNvSpPr>
          <p:nvPr/>
        </p:nvSpPr>
        <p:spPr bwMode="auto">
          <a:xfrm>
            <a:off x="6400800" y="56378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Text Box 8"/>
          <p:cNvSpPr txBox="1">
            <a:spLocks noChangeArrowheads="1"/>
          </p:cNvSpPr>
          <p:nvPr/>
        </p:nvSpPr>
        <p:spPr bwMode="auto">
          <a:xfrm>
            <a:off x="2955925" y="2626320"/>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46" name="Text Box 9"/>
          <p:cNvSpPr txBox="1">
            <a:spLocks noChangeArrowheads="1"/>
          </p:cNvSpPr>
          <p:nvPr/>
        </p:nvSpPr>
        <p:spPr bwMode="auto">
          <a:xfrm>
            <a:off x="6400800" y="594260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47" name="Text Box 10"/>
          <p:cNvSpPr txBox="1">
            <a:spLocks noChangeArrowheads="1"/>
          </p:cNvSpPr>
          <p:nvPr/>
        </p:nvSpPr>
        <p:spPr bwMode="auto">
          <a:xfrm>
            <a:off x="2057400" y="563780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48" name="Text Box 11"/>
          <p:cNvSpPr txBox="1">
            <a:spLocks noChangeArrowheads="1"/>
          </p:cNvSpPr>
          <p:nvPr/>
        </p:nvSpPr>
        <p:spPr bwMode="auto">
          <a:xfrm>
            <a:off x="4572000" y="403760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49" name="Text Box 12"/>
          <p:cNvSpPr txBox="1">
            <a:spLocks noChangeArrowheads="1"/>
          </p:cNvSpPr>
          <p:nvPr/>
        </p:nvSpPr>
        <p:spPr bwMode="auto">
          <a:xfrm>
            <a:off x="6553200" y="274220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50" name="Group 18"/>
          <p:cNvGrpSpPr>
            <a:grpSpLocks/>
          </p:cNvGrpSpPr>
          <p:nvPr/>
        </p:nvGrpSpPr>
        <p:grpSpPr bwMode="auto">
          <a:xfrm>
            <a:off x="2209800" y="1827807"/>
            <a:ext cx="954088" cy="990600"/>
            <a:chOff x="1008" y="864"/>
            <a:chExt cx="814" cy="720"/>
          </a:xfrm>
        </p:grpSpPr>
        <p:pic>
          <p:nvPicPr>
            <p:cNvPr id="51" name="Picture 1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 name="Text Box 20"/>
            <p:cNvSpPr txBox="1">
              <a:spLocks noChangeArrowheads="1"/>
            </p:cNvSpPr>
            <p:nvPr/>
          </p:nvSpPr>
          <p:spPr bwMode="auto">
            <a:xfrm>
              <a:off x="1055" y="912"/>
              <a:ext cx="52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53" name="Text Box 21"/>
            <p:cNvSpPr txBox="1">
              <a:spLocks noChangeArrowheads="1"/>
            </p:cNvSpPr>
            <p:nvPr/>
          </p:nvSpPr>
          <p:spPr bwMode="auto">
            <a:xfrm>
              <a:off x="1104" y="1344"/>
              <a:ext cx="229"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4</a:t>
              </a:r>
            </a:p>
          </p:txBody>
        </p:sp>
        <p:sp>
          <p:nvSpPr>
            <p:cNvPr id="54" name="Text Box 22"/>
            <p:cNvSpPr txBox="1">
              <a:spLocks noChangeArrowheads="1"/>
            </p:cNvSpPr>
            <p:nvPr/>
          </p:nvSpPr>
          <p:spPr bwMode="auto">
            <a:xfrm>
              <a:off x="1152" y="864"/>
              <a:ext cx="670" cy="22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[D,E,A]</a:t>
              </a:r>
            </a:p>
          </p:txBody>
        </p:sp>
      </p:grpSp>
      <p:grpSp>
        <p:nvGrpSpPr>
          <p:cNvPr id="55" name="Group 33"/>
          <p:cNvGrpSpPr>
            <a:grpSpLocks/>
          </p:cNvGrpSpPr>
          <p:nvPr/>
        </p:nvGrpSpPr>
        <p:grpSpPr bwMode="auto">
          <a:xfrm>
            <a:off x="6934200" y="1904007"/>
            <a:ext cx="954088" cy="990600"/>
            <a:chOff x="1008" y="864"/>
            <a:chExt cx="814" cy="720"/>
          </a:xfrm>
        </p:grpSpPr>
        <p:pic>
          <p:nvPicPr>
            <p:cNvPr id="56" name="Picture 3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 name="Text Box 35"/>
            <p:cNvSpPr txBox="1">
              <a:spLocks noChangeArrowheads="1"/>
            </p:cNvSpPr>
            <p:nvPr/>
          </p:nvSpPr>
          <p:spPr bwMode="auto">
            <a:xfrm>
              <a:off x="1055" y="912"/>
              <a:ext cx="52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58" name="Text Box 36"/>
            <p:cNvSpPr txBox="1">
              <a:spLocks noChangeArrowheads="1"/>
            </p:cNvSpPr>
            <p:nvPr/>
          </p:nvSpPr>
          <p:spPr bwMode="auto">
            <a:xfrm>
              <a:off x="1104" y="1344"/>
              <a:ext cx="229"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5</a:t>
              </a:r>
            </a:p>
          </p:txBody>
        </p:sp>
        <p:sp>
          <p:nvSpPr>
            <p:cNvPr id="59" name="Text Box 37"/>
            <p:cNvSpPr txBox="1">
              <a:spLocks noChangeArrowheads="1"/>
            </p:cNvSpPr>
            <p:nvPr/>
          </p:nvSpPr>
          <p:spPr bwMode="auto">
            <a:xfrm>
              <a:off x="1152" y="864"/>
              <a:ext cx="670" cy="22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[E,A,B]</a:t>
              </a:r>
            </a:p>
          </p:txBody>
        </p:sp>
      </p:grpSp>
      <p:grpSp>
        <p:nvGrpSpPr>
          <p:cNvPr id="60" name="Group 38"/>
          <p:cNvGrpSpPr>
            <a:grpSpLocks/>
          </p:cNvGrpSpPr>
          <p:nvPr/>
        </p:nvGrpSpPr>
        <p:grpSpPr bwMode="auto">
          <a:xfrm>
            <a:off x="5715000" y="5028207"/>
            <a:ext cx="954088" cy="990600"/>
            <a:chOff x="1008" y="864"/>
            <a:chExt cx="814" cy="720"/>
          </a:xfrm>
        </p:grpSpPr>
        <p:pic>
          <p:nvPicPr>
            <p:cNvPr id="61" name="Picture 3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Box 40"/>
            <p:cNvSpPr txBox="1">
              <a:spLocks noChangeArrowheads="1"/>
            </p:cNvSpPr>
            <p:nvPr/>
          </p:nvSpPr>
          <p:spPr bwMode="auto">
            <a:xfrm>
              <a:off x="1055" y="912"/>
              <a:ext cx="52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63" name="Text Box 41"/>
            <p:cNvSpPr txBox="1">
              <a:spLocks noChangeArrowheads="1"/>
            </p:cNvSpPr>
            <p:nvPr/>
          </p:nvSpPr>
          <p:spPr bwMode="auto">
            <a:xfrm>
              <a:off x="1104" y="1344"/>
              <a:ext cx="229"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3</a:t>
              </a:r>
            </a:p>
          </p:txBody>
        </p:sp>
        <p:sp>
          <p:nvSpPr>
            <p:cNvPr id="64" name="Text Box 42"/>
            <p:cNvSpPr txBox="1">
              <a:spLocks noChangeArrowheads="1"/>
            </p:cNvSpPr>
            <p:nvPr/>
          </p:nvSpPr>
          <p:spPr bwMode="auto">
            <a:xfrm>
              <a:off x="1152" y="864"/>
              <a:ext cx="670" cy="22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[C,B,E]</a:t>
              </a:r>
            </a:p>
          </p:txBody>
        </p:sp>
      </p:grpSp>
      <p:grpSp>
        <p:nvGrpSpPr>
          <p:cNvPr id="65" name="Group 43"/>
          <p:cNvGrpSpPr>
            <a:grpSpLocks/>
          </p:cNvGrpSpPr>
          <p:nvPr/>
        </p:nvGrpSpPr>
        <p:grpSpPr bwMode="auto">
          <a:xfrm>
            <a:off x="2438400" y="4799607"/>
            <a:ext cx="963613" cy="990600"/>
            <a:chOff x="1008" y="864"/>
            <a:chExt cx="822" cy="720"/>
          </a:xfrm>
        </p:grpSpPr>
        <p:pic>
          <p:nvPicPr>
            <p:cNvPr id="66" name="Picture 4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 Box 45"/>
            <p:cNvSpPr txBox="1">
              <a:spLocks noChangeArrowheads="1"/>
            </p:cNvSpPr>
            <p:nvPr/>
          </p:nvSpPr>
          <p:spPr bwMode="auto">
            <a:xfrm>
              <a:off x="1055" y="912"/>
              <a:ext cx="52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68" name="Text Box 46"/>
            <p:cNvSpPr txBox="1">
              <a:spLocks noChangeArrowheads="1"/>
            </p:cNvSpPr>
            <p:nvPr/>
          </p:nvSpPr>
          <p:spPr bwMode="auto">
            <a:xfrm>
              <a:off x="1104" y="1344"/>
              <a:ext cx="229"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2</a:t>
              </a:r>
            </a:p>
          </p:txBody>
        </p:sp>
        <p:sp>
          <p:nvSpPr>
            <p:cNvPr id="69" name="Text Box 47"/>
            <p:cNvSpPr txBox="1">
              <a:spLocks noChangeArrowheads="1"/>
            </p:cNvSpPr>
            <p:nvPr/>
          </p:nvSpPr>
          <p:spPr bwMode="auto">
            <a:xfrm>
              <a:off x="1152" y="864"/>
              <a:ext cx="678" cy="22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[B,C,D]</a:t>
              </a:r>
            </a:p>
          </p:txBody>
        </p:sp>
      </p:grpSp>
      <p:grpSp>
        <p:nvGrpSpPr>
          <p:cNvPr id="70" name="Group 48"/>
          <p:cNvGrpSpPr>
            <a:grpSpLocks/>
          </p:cNvGrpSpPr>
          <p:nvPr/>
        </p:nvGrpSpPr>
        <p:grpSpPr bwMode="auto">
          <a:xfrm>
            <a:off x="3962400" y="3199407"/>
            <a:ext cx="963613" cy="990600"/>
            <a:chOff x="1008" y="864"/>
            <a:chExt cx="822" cy="720"/>
          </a:xfrm>
        </p:grpSpPr>
        <p:pic>
          <p:nvPicPr>
            <p:cNvPr id="71" name="Picture 4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Text Box 50"/>
            <p:cNvSpPr txBox="1">
              <a:spLocks noChangeArrowheads="1"/>
            </p:cNvSpPr>
            <p:nvPr/>
          </p:nvSpPr>
          <p:spPr bwMode="auto">
            <a:xfrm>
              <a:off x="1055" y="912"/>
              <a:ext cx="529"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73" name="Text Box 51"/>
            <p:cNvSpPr txBox="1">
              <a:spLocks noChangeArrowheads="1"/>
            </p:cNvSpPr>
            <p:nvPr/>
          </p:nvSpPr>
          <p:spPr bwMode="auto">
            <a:xfrm>
              <a:off x="1104" y="1344"/>
              <a:ext cx="229"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1</a:t>
              </a:r>
            </a:p>
          </p:txBody>
        </p:sp>
        <p:sp>
          <p:nvSpPr>
            <p:cNvPr id="74" name="Text Box 52"/>
            <p:cNvSpPr txBox="1">
              <a:spLocks noChangeArrowheads="1"/>
            </p:cNvSpPr>
            <p:nvPr/>
          </p:nvSpPr>
          <p:spPr bwMode="auto">
            <a:xfrm>
              <a:off x="1152" y="864"/>
              <a:ext cx="678" cy="22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[A,D,C]</a:t>
              </a:r>
            </a:p>
          </p:txBody>
        </p:sp>
      </p:grpSp>
    </p:spTree>
    <p:extLst>
      <p:ext uri="{BB962C8B-B14F-4D97-AF65-F5344CB8AC3E}">
        <p14:creationId xmlns:p14="http://schemas.microsoft.com/office/powerpoint/2010/main" val="3049372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a:t>
            </a:r>
            <a:r>
              <a:rPr lang="zh-CN" altLang="en-US" dirty="0" smtClean="0"/>
              <a:t>商问题的蚁群优化求解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smtClean="0">
                <a:latin typeface="Arial" pitchFamily="34" charset="0"/>
                <a:ea typeface="黑体" pitchFamily="49" charset="-122"/>
              </a:rPr>
              <a:t>第</a:t>
            </a:r>
            <a:r>
              <a:rPr lang="en-US" altLang="zh-CN" sz="2400" b="0" dirty="0">
                <a:latin typeface="Arial" pitchFamily="34" charset="0"/>
                <a:ea typeface="黑体" pitchFamily="49" charset="-122"/>
              </a:rPr>
              <a:t>t</a:t>
            </a:r>
            <a:r>
              <a:rPr lang="zh-CN" altLang="en-US" sz="2400" b="0" dirty="0" smtClean="0">
                <a:latin typeface="Arial" pitchFamily="34" charset="0"/>
                <a:ea typeface="黑体" pitchFamily="49" charset="-122"/>
              </a:rPr>
              <a:t>轮：第</a:t>
            </a:r>
            <a:r>
              <a:rPr lang="en-US" altLang="zh-CN" sz="2400" b="0" dirty="0" smtClean="0">
                <a:latin typeface="Arial" pitchFamily="34" charset="0"/>
                <a:ea typeface="黑体" pitchFamily="49" charset="-122"/>
              </a:rPr>
              <a:t>3</a:t>
            </a:r>
            <a:r>
              <a:rPr lang="zh-CN" altLang="en-US" sz="2400" b="0" dirty="0" smtClean="0">
                <a:latin typeface="Arial" pitchFamily="34" charset="0"/>
                <a:ea typeface="黑体" pitchFamily="49" charset="-122"/>
              </a:rPr>
              <a:t>步</a:t>
            </a:r>
            <a:endParaRPr lang="en-US" altLang="zh-CN" sz="2400" b="0" dirty="0">
              <a:latin typeface="Arial" pitchFamily="34" charset="0"/>
              <a:ea typeface="黑体" pitchFamily="49" charset="-122"/>
            </a:endParaRPr>
          </a:p>
        </p:txBody>
      </p:sp>
      <p:sp>
        <p:nvSpPr>
          <p:cNvPr id="39" name="Oval 3"/>
          <p:cNvSpPr>
            <a:spLocks noChangeArrowheads="1"/>
          </p:cNvSpPr>
          <p:nvPr/>
        </p:nvSpPr>
        <p:spPr bwMode="auto">
          <a:xfrm>
            <a:off x="2971800" y="24374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4"/>
          <p:cNvSpPr>
            <a:spLocks noChangeArrowheads="1"/>
          </p:cNvSpPr>
          <p:nvPr/>
        </p:nvSpPr>
        <p:spPr bwMode="auto">
          <a:xfrm>
            <a:off x="6553200" y="24374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5"/>
          <p:cNvSpPr>
            <a:spLocks noChangeArrowheads="1"/>
          </p:cNvSpPr>
          <p:nvPr/>
        </p:nvSpPr>
        <p:spPr bwMode="auto">
          <a:xfrm>
            <a:off x="2133600" y="52568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6"/>
          <p:cNvSpPr>
            <a:spLocks noChangeArrowheads="1"/>
          </p:cNvSpPr>
          <p:nvPr/>
        </p:nvSpPr>
        <p:spPr bwMode="auto">
          <a:xfrm>
            <a:off x="4572000" y="37328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7"/>
          <p:cNvSpPr>
            <a:spLocks noChangeArrowheads="1"/>
          </p:cNvSpPr>
          <p:nvPr/>
        </p:nvSpPr>
        <p:spPr bwMode="auto">
          <a:xfrm>
            <a:off x="6400800" y="5637807"/>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8"/>
          <p:cNvSpPr txBox="1">
            <a:spLocks noChangeArrowheads="1"/>
          </p:cNvSpPr>
          <p:nvPr/>
        </p:nvSpPr>
        <p:spPr bwMode="auto">
          <a:xfrm>
            <a:off x="2955925" y="2626320"/>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80" name="Text Box 9"/>
          <p:cNvSpPr txBox="1">
            <a:spLocks noChangeArrowheads="1"/>
          </p:cNvSpPr>
          <p:nvPr/>
        </p:nvSpPr>
        <p:spPr bwMode="auto">
          <a:xfrm>
            <a:off x="6400800" y="594260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81" name="Text Box 10"/>
          <p:cNvSpPr txBox="1">
            <a:spLocks noChangeArrowheads="1"/>
          </p:cNvSpPr>
          <p:nvPr/>
        </p:nvSpPr>
        <p:spPr bwMode="auto">
          <a:xfrm>
            <a:off x="2057400" y="563780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82" name="Text Box 11"/>
          <p:cNvSpPr txBox="1">
            <a:spLocks noChangeArrowheads="1"/>
          </p:cNvSpPr>
          <p:nvPr/>
        </p:nvSpPr>
        <p:spPr bwMode="auto">
          <a:xfrm>
            <a:off x="4572000" y="403760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83" name="Text Box 12"/>
          <p:cNvSpPr txBox="1">
            <a:spLocks noChangeArrowheads="1"/>
          </p:cNvSpPr>
          <p:nvPr/>
        </p:nvSpPr>
        <p:spPr bwMode="auto">
          <a:xfrm>
            <a:off x="6553200" y="2742207"/>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84" name="Group 18"/>
          <p:cNvGrpSpPr>
            <a:grpSpLocks/>
          </p:cNvGrpSpPr>
          <p:nvPr/>
        </p:nvGrpSpPr>
        <p:grpSpPr bwMode="auto">
          <a:xfrm>
            <a:off x="7010400" y="1751607"/>
            <a:ext cx="1192213" cy="1143000"/>
            <a:chOff x="1008" y="864"/>
            <a:chExt cx="751" cy="720"/>
          </a:xfrm>
        </p:grpSpPr>
        <p:pic>
          <p:nvPicPr>
            <p:cNvPr id="85" name="Picture 1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 name="Text Box 2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87" name="Text Box 2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4</a:t>
              </a:r>
            </a:p>
          </p:txBody>
        </p:sp>
        <p:sp>
          <p:nvSpPr>
            <p:cNvPr id="88" name="Text Box 22"/>
            <p:cNvSpPr txBox="1">
              <a:spLocks noChangeArrowheads="1"/>
            </p:cNvSpPr>
            <p:nvPr/>
          </p:nvSpPr>
          <p:spPr bwMode="auto">
            <a:xfrm>
              <a:off x="1152" y="864"/>
              <a:ext cx="60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[D,E,A,B]</a:t>
              </a:r>
            </a:p>
          </p:txBody>
        </p:sp>
      </p:grpSp>
      <p:grpSp>
        <p:nvGrpSpPr>
          <p:cNvPr id="89" name="Group 28"/>
          <p:cNvGrpSpPr>
            <a:grpSpLocks/>
          </p:cNvGrpSpPr>
          <p:nvPr/>
        </p:nvGrpSpPr>
        <p:grpSpPr bwMode="auto">
          <a:xfrm>
            <a:off x="2057400" y="1751607"/>
            <a:ext cx="1201738" cy="1143000"/>
            <a:chOff x="1008" y="864"/>
            <a:chExt cx="757" cy="720"/>
          </a:xfrm>
        </p:grpSpPr>
        <p:pic>
          <p:nvPicPr>
            <p:cNvPr id="90" name="Picture 2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 name="Text Box 3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92" name="Text Box 3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2</a:t>
              </a:r>
            </a:p>
          </p:txBody>
        </p:sp>
        <p:sp>
          <p:nvSpPr>
            <p:cNvPr id="93" name="Text Box 32"/>
            <p:cNvSpPr txBox="1">
              <a:spLocks noChangeArrowheads="1"/>
            </p:cNvSpPr>
            <p:nvPr/>
          </p:nvSpPr>
          <p:spPr bwMode="auto">
            <a:xfrm>
              <a:off x="1152" y="864"/>
              <a:ext cx="613"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[B,C,D,A]</a:t>
              </a:r>
            </a:p>
          </p:txBody>
        </p:sp>
      </p:grpSp>
      <p:grpSp>
        <p:nvGrpSpPr>
          <p:cNvPr id="94" name="Group 38"/>
          <p:cNvGrpSpPr>
            <a:grpSpLocks/>
          </p:cNvGrpSpPr>
          <p:nvPr/>
        </p:nvGrpSpPr>
        <p:grpSpPr bwMode="auto">
          <a:xfrm>
            <a:off x="3810000" y="3123207"/>
            <a:ext cx="1192213" cy="1143000"/>
            <a:chOff x="1008" y="864"/>
            <a:chExt cx="751" cy="720"/>
          </a:xfrm>
        </p:grpSpPr>
        <p:pic>
          <p:nvPicPr>
            <p:cNvPr id="95" name="Picture 3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 Box 4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97" name="Text Box 4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5</a:t>
              </a:r>
            </a:p>
          </p:txBody>
        </p:sp>
        <p:sp>
          <p:nvSpPr>
            <p:cNvPr id="98" name="Text Box 42"/>
            <p:cNvSpPr txBox="1">
              <a:spLocks noChangeArrowheads="1"/>
            </p:cNvSpPr>
            <p:nvPr/>
          </p:nvSpPr>
          <p:spPr bwMode="auto">
            <a:xfrm>
              <a:off x="1152" y="864"/>
              <a:ext cx="60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[E,A,B,C]</a:t>
              </a:r>
            </a:p>
          </p:txBody>
        </p:sp>
      </p:grpSp>
      <p:grpSp>
        <p:nvGrpSpPr>
          <p:cNvPr id="99" name="Group 43"/>
          <p:cNvGrpSpPr>
            <a:grpSpLocks/>
          </p:cNvGrpSpPr>
          <p:nvPr/>
        </p:nvGrpSpPr>
        <p:grpSpPr bwMode="auto">
          <a:xfrm>
            <a:off x="5562600" y="5028207"/>
            <a:ext cx="1093788" cy="1143000"/>
            <a:chOff x="1008" y="864"/>
            <a:chExt cx="689" cy="720"/>
          </a:xfrm>
        </p:grpSpPr>
        <p:pic>
          <p:nvPicPr>
            <p:cNvPr id="100" name="Picture 4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 Box 4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02" name="Text Box 4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1</a:t>
              </a:r>
            </a:p>
          </p:txBody>
        </p:sp>
        <p:sp>
          <p:nvSpPr>
            <p:cNvPr id="103" name="Text Box 47"/>
            <p:cNvSpPr txBox="1">
              <a:spLocks noChangeArrowheads="1"/>
            </p:cNvSpPr>
            <p:nvPr/>
          </p:nvSpPr>
          <p:spPr bwMode="auto">
            <a:xfrm>
              <a:off x="1152" y="864"/>
              <a:ext cx="545"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[A,DCE]</a:t>
              </a:r>
            </a:p>
          </p:txBody>
        </p:sp>
      </p:grpSp>
      <p:grpSp>
        <p:nvGrpSpPr>
          <p:cNvPr id="104" name="Group 48"/>
          <p:cNvGrpSpPr>
            <a:grpSpLocks/>
          </p:cNvGrpSpPr>
          <p:nvPr/>
        </p:nvGrpSpPr>
        <p:grpSpPr bwMode="auto">
          <a:xfrm>
            <a:off x="2438400" y="4875807"/>
            <a:ext cx="1192213" cy="1143000"/>
            <a:chOff x="1008" y="864"/>
            <a:chExt cx="751" cy="720"/>
          </a:xfrm>
        </p:grpSpPr>
        <p:pic>
          <p:nvPicPr>
            <p:cNvPr id="105" name="Picture 49"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50"/>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07" name="Text Box 51"/>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3</a:t>
              </a:r>
            </a:p>
          </p:txBody>
        </p:sp>
        <p:sp>
          <p:nvSpPr>
            <p:cNvPr id="108" name="Text Box 52"/>
            <p:cNvSpPr txBox="1">
              <a:spLocks noChangeArrowheads="1"/>
            </p:cNvSpPr>
            <p:nvPr/>
          </p:nvSpPr>
          <p:spPr bwMode="auto">
            <a:xfrm>
              <a:off x="1152" y="864"/>
              <a:ext cx="607"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[C,B,E,D]</a:t>
              </a:r>
            </a:p>
          </p:txBody>
        </p:sp>
      </p:grpSp>
    </p:spTree>
    <p:extLst>
      <p:ext uri="{BB962C8B-B14F-4D97-AF65-F5344CB8AC3E}">
        <p14:creationId xmlns:p14="http://schemas.microsoft.com/office/powerpoint/2010/main" val="2473989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a:t>
            </a:r>
            <a:r>
              <a:rPr lang="zh-CN" altLang="en-US" dirty="0" smtClean="0"/>
              <a:t>商问题的蚁群优化求解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smtClean="0">
                <a:latin typeface="Arial" pitchFamily="34" charset="0"/>
                <a:ea typeface="黑体" pitchFamily="49" charset="-122"/>
              </a:rPr>
              <a:t>第</a:t>
            </a:r>
            <a:r>
              <a:rPr lang="en-US" altLang="zh-CN" sz="2400" b="0" dirty="0" smtClean="0">
                <a:latin typeface="Arial" pitchFamily="34" charset="0"/>
                <a:ea typeface="黑体" pitchFamily="49" charset="-122"/>
              </a:rPr>
              <a:t>t</a:t>
            </a:r>
            <a:r>
              <a:rPr lang="zh-CN" altLang="en-US" sz="2400" b="0" dirty="0" smtClean="0">
                <a:latin typeface="Arial" pitchFamily="34" charset="0"/>
                <a:ea typeface="黑体" pitchFamily="49" charset="-122"/>
              </a:rPr>
              <a:t>轮：第</a:t>
            </a:r>
            <a:r>
              <a:rPr lang="en-US" altLang="zh-CN" sz="2400" b="0" dirty="0" smtClean="0">
                <a:latin typeface="Arial" pitchFamily="34" charset="0"/>
                <a:ea typeface="黑体" pitchFamily="49" charset="-122"/>
              </a:rPr>
              <a:t>4</a:t>
            </a:r>
            <a:r>
              <a:rPr lang="zh-CN" altLang="en-US" sz="2400" b="0" dirty="0" smtClean="0">
                <a:latin typeface="Arial" pitchFamily="34" charset="0"/>
                <a:ea typeface="黑体" pitchFamily="49" charset="-122"/>
              </a:rPr>
              <a:t>步</a:t>
            </a:r>
            <a:endParaRPr lang="en-US" altLang="zh-CN" sz="2400" b="0" dirty="0">
              <a:latin typeface="Arial" pitchFamily="34" charset="0"/>
              <a:ea typeface="黑体" pitchFamily="49" charset="-122"/>
            </a:endParaRPr>
          </a:p>
        </p:txBody>
      </p:sp>
      <p:sp>
        <p:nvSpPr>
          <p:cNvPr id="109" name="Oval 3"/>
          <p:cNvSpPr>
            <a:spLocks noChangeArrowheads="1"/>
          </p:cNvSpPr>
          <p:nvPr/>
        </p:nvSpPr>
        <p:spPr bwMode="auto">
          <a:xfrm>
            <a:off x="2971800" y="277896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4"/>
          <p:cNvSpPr>
            <a:spLocks noChangeArrowheads="1"/>
          </p:cNvSpPr>
          <p:nvPr/>
        </p:nvSpPr>
        <p:spPr bwMode="auto">
          <a:xfrm>
            <a:off x="6553200" y="277896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5"/>
          <p:cNvSpPr>
            <a:spLocks noChangeArrowheads="1"/>
          </p:cNvSpPr>
          <p:nvPr/>
        </p:nvSpPr>
        <p:spPr bwMode="auto">
          <a:xfrm>
            <a:off x="2133600" y="559836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6"/>
          <p:cNvSpPr>
            <a:spLocks noChangeArrowheads="1"/>
          </p:cNvSpPr>
          <p:nvPr/>
        </p:nvSpPr>
        <p:spPr bwMode="auto">
          <a:xfrm>
            <a:off x="4572000" y="407436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
          <p:cNvSpPr>
            <a:spLocks noChangeArrowheads="1"/>
          </p:cNvSpPr>
          <p:nvPr/>
        </p:nvSpPr>
        <p:spPr bwMode="auto">
          <a:xfrm>
            <a:off x="6400800" y="5979368"/>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Text Box 8"/>
          <p:cNvSpPr txBox="1">
            <a:spLocks noChangeArrowheads="1"/>
          </p:cNvSpPr>
          <p:nvPr/>
        </p:nvSpPr>
        <p:spPr bwMode="auto">
          <a:xfrm>
            <a:off x="2955925" y="2967881"/>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a:t>
            </a:r>
          </a:p>
        </p:txBody>
      </p:sp>
      <p:sp>
        <p:nvSpPr>
          <p:cNvPr id="115" name="Text Box 9"/>
          <p:cNvSpPr txBox="1">
            <a:spLocks noChangeArrowheads="1"/>
          </p:cNvSpPr>
          <p:nvPr/>
        </p:nvSpPr>
        <p:spPr bwMode="auto">
          <a:xfrm>
            <a:off x="6400800" y="6284168"/>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E</a:t>
            </a:r>
          </a:p>
        </p:txBody>
      </p:sp>
      <p:sp>
        <p:nvSpPr>
          <p:cNvPr id="116" name="Text Box 10"/>
          <p:cNvSpPr txBox="1">
            <a:spLocks noChangeArrowheads="1"/>
          </p:cNvSpPr>
          <p:nvPr/>
        </p:nvSpPr>
        <p:spPr bwMode="auto">
          <a:xfrm>
            <a:off x="2057400" y="5979368"/>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D</a:t>
            </a:r>
          </a:p>
        </p:txBody>
      </p:sp>
      <p:sp>
        <p:nvSpPr>
          <p:cNvPr id="117" name="Text Box 11"/>
          <p:cNvSpPr txBox="1">
            <a:spLocks noChangeArrowheads="1"/>
          </p:cNvSpPr>
          <p:nvPr/>
        </p:nvSpPr>
        <p:spPr bwMode="auto">
          <a:xfrm>
            <a:off x="4572000" y="4379168"/>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a:t>
            </a:r>
          </a:p>
        </p:txBody>
      </p:sp>
      <p:sp>
        <p:nvSpPr>
          <p:cNvPr id="118" name="Text Box 12"/>
          <p:cNvSpPr txBox="1">
            <a:spLocks noChangeArrowheads="1"/>
          </p:cNvSpPr>
          <p:nvPr/>
        </p:nvSpPr>
        <p:spPr bwMode="auto">
          <a:xfrm>
            <a:off x="6553200" y="3083768"/>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B</a:t>
            </a:r>
          </a:p>
        </p:txBody>
      </p:sp>
      <p:grpSp>
        <p:nvGrpSpPr>
          <p:cNvPr id="119" name="Group 13"/>
          <p:cNvGrpSpPr>
            <a:grpSpLocks/>
          </p:cNvGrpSpPr>
          <p:nvPr/>
        </p:nvGrpSpPr>
        <p:grpSpPr bwMode="auto">
          <a:xfrm>
            <a:off x="5715000" y="2016968"/>
            <a:ext cx="1370013" cy="1143000"/>
            <a:chOff x="1008" y="864"/>
            <a:chExt cx="863" cy="720"/>
          </a:xfrm>
        </p:grpSpPr>
        <p:pic>
          <p:nvPicPr>
            <p:cNvPr id="120" name="Picture 1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 name="Text Box 1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22" name="Text Box 1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1</a:t>
              </a:r>
            </a:p>
          </p:txBody>
        </p:sp>
        <p:sp>
          <p:nvSpPr>
            <p:cNvPr id="123" name="Text Box 17"/>
            <p:cNvSpPr txBox="1">
              <a:spLocks noChangeArrowheads="1"/>
            </p:cNvSpPr>
            <p:nvPr/>
          </p:nvSpPr>
          <p:spPr bwMode="auto">
            <a:xfrm>
              <a:off x="1152" y="864"/>
              <a:ext cx="71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[A,D,C,E,B]</a:t>
              </a:r>
            </a:p>
          </p:txBody>
        </p:sp>
      </p:grpSp>
      <p:grpSp>
        <p:nvGrpSpPr>
          <p:cNvPr id="124" name="Group 23"/>
          <p:cNvGrpSpPr>
            <a:grpSpLocks/>
          </p:cNvGrpSpPr>
          <p:nvPr/>
        </p:nvGrpSpPr>
        <p:grpSpPr bwMode="auto">
          <a:xfrm>
            <a:off x="1981200" y="2093168"/>
            <a:ext cx="1370013" cy="1143000"/>
            <a:chOff x="1008" y="864"/>
            <a:chExt cx="863" cy="720"/>
          </a:xfrm>
        </p:grpSpPr>
        <p:pic>
          <p:nvPicPr>
            <p:cNvPr id="125" name="Picture 2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6" name="Text Box 25"/>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27" name="Text Box 26"/>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3</a:t>
              </a:r>
            </a:p>
          </p:txBody>
        </p:sp>
        <p:sp>
          <p:nvSpPr>
            <p:cNvPr id="128" name="Text Box 27"/>
            <p:cNvSpPr txBox="1">
              <a:spLocks noChangeArrowheads="1"/>
            </p:cNvSpPr>
            <p:nvPr/>
          </p:nvSpPr>
          <p:spPr bwMode="auto">
            <a:xfrm>
              <a:off x="1152" y="864"/>
              <a:ext cx="71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[C,B,E,D,A]</a:t>
              </a:r>
            </a:p>
          </p:txBody>
        </p:sp>
      </p:grpSp>
      <p:grpSp>
        <p:nvGrpSpPr>
          <p:cNvPr id="129" name="Group 39"/>
          <p:cNvGrpSpPr>
            <a:grpSpLocks/>
          </p:cNvGrpSpPr>
          <p:nvPr/>
        </p:nvGrpSpPr>
        <p:grpSpPr bwMode="auto">
          <a:xfrm>
            <a:off x="3733800" y="3464768"/>
            <a:ext cx="1370013" cy="1143000"/>
            <a:chOff x="1008" y="864"/>
            <a:chExt cx="863" cy="720"/>
          </a:xfrm>
        </p:grpSpPr>
        <p:pic>
          <p:nvPicPr>
            <p:cNvPr id="130" name="Picture 40"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Text Box 41"/>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32" name="Text Box 42"/>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4</a:t>
              </a:r>
            </a:p>
          </p:txBody>
        </p:sp>
        <p:sp>
          <p:nvSpPr>
            <p:cNvPr id="133" name="Text Box 43"/>
            <p:cNvSpPr txBox="1">
              <a:spLocks noChangeArrowheads="1"/>
            </p:cNvSpPr>
            <p:nvPr/>
          </p:nvSpPr>
          <p:spPr bwMode="auto">
            <a:xfrm>
              <a:off x="1152" y="864"/>
              <a:ext cx="71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[D,E,A,B,C]</a:t>
              </a:r>
            </a:p>
          </p:txBody>
        </p:sp>
      </p:grpSp>
      <p:grpSp>
        <p:nvGrpSpPr>
          <p:cNvPr id="134" name="Group 44"/>
          <p:cNvGrpSpPr>
            <a:grpSpLocks/>
          </p:cNvGrpSpPr>
          <p:nvPr/>
        </p:nvGrpSpPr>
        <p:grpSpPr bwMode="auto">
          <a:xfrm>
            <a:off x="6705600" y="5598368"/>
            <a:ext cx="1370013" cy="1143000"/>
            <a:chOff x="1008" y="864"/>
            <a:chExt cx="863" cy="720"/>
          </a:xfrm>
        </p:grpSpPr>
        <p:pic>
          <p:nvPicPr>
            <p:cNvPr id="135" name="Picture 45"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Text Box 46"/>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37" name="Text Box 47"/>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2</a:t>
              </a:r>
            </a:p>
          </p:txBody>
        </p:sp>
        <p:sp>
          <p:nvSpPr>
            <p:cNvPr id="138" name="Text Box 48"/>
            <p:cNvSpPr txBox="1">
              <a:spLocks noChangeArrowheads="1"/>
            </p:cNvSpPr>
            <p:nvPr/>
          </p:nvSpPr>
          <p:spPr bwMode="auto">
            <a:xfrm>
              <a:off x="1152" y="864"/>
              <a:ext cx="71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[B,C,D,A,E]</a:t>
              </a:r>
            </a:p>
          </p:txBody>
        </p:sp>
      </p:grpSp>
      <p:grpSp>
        <p:nvGrpSpPr>
          <p:cNvPr id="139" name="Group 49"/>
          <p:cNvGrpSpPr>
            <a:grpSpLocks/>
          </p:cNvGrpSpPr>
          <p:nvPr/>
        </p:nvGrpSpPr>
        <p:grpSpPr bwMode="auto">
          <a:xfrm>
            <a:off x="2438400" y="5217368"/>
            <a:ext cx="1370013" cy="1143000"/>
            <a:chOff x="1008" y="864"/>
            <a:chExt cx="863" cy="720"/>
          </a:xfrm>
        </p:grpSpPr>
        <p:pic>
          <p:nvPicPr>
            <p:cNvPr id="140" name="Picture 50"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960"/>
              <a:ext cx="47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Text Box 51"/>
            <p:cNvSpPr txBox="1">
              <a:spLocks noChangeArrowheads="1"/>
            </p:cNvSpPr>
            <p:nvPr/>
          </p:nvSpPr>
          <p:spPr bwMode="auto">
            <a:xfrm>
              <a:off x="1056" y="91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b="1"/>
            </a:p>
          </p:txBody>
        </p:sp>
        <p:sp>
          <p:nvSpPr>
            <p:cNvPr id="142" name="Text Box 52"/>
            <p:cNvSpPr txBox="1">
              <a:spLocks noChangeArrowheads="1"/>
            </p:cNvSpPr>
            <p:nvPr/>
          </p:nvSpPr>
          <p:spPr bwMode="auto">
            <a:xfrm>
              <a:off x="1104" y="1344"/>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5</a:t>
              </a:r>
            </a:p>
          </p:txBody>
        </p:sp>
        <p:sp>
          <p:nvSpPr>
            <p:cNvPr id="143" name="Text Box 53"/>
            <p:cNvSpPr txBox="1">
              <a:spLocks noChangeArrowheads="1"/>
            </p:cNvSpPr>
            <p:nvPr/>
          </p:nvSpPr>
          <p:spPr bwMode="auto">
            <a:xfrm>
              <a:off x="1152" y="864"/>
              <a:ext cx="719" cy="198"/>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t>[E,A,B,C,D]</a:t>
              </a:r>
            </a:p>
          </p:txBody>
        </p:sp>
      </p:grpSp>
    </p:spTree>
    <p:extLst>
      <p:ext uri="{BB962C8B-B14F-4D97-AF65-F5344CB8AC3E}">
        <p14:creationId xmlns:p14="http://schemas.microsoft.com/office/powerpoint/2010/main" val="85476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群体智能</a:t>
            </a:r>
            <a:endParaRPr lang="zh-CN" altLang="en-US" dirty="0"/>
          </a:p>
        </p:txBody>
      </p:sp>
      <p:sp>
        <p:nvSpPr>
          <p:cNvPr id="3" name="内容占位符 2"/>
          <p:cNvSpPr>
            <a:spLocks noGrp="1"/>
          </p:cNvSpPr>
          <p:nvPr>
            <p:ph idx="1"/>
          </p:nvPr>
        </p:nvSpPr>
        <p:spPr>
          <a:xfrm>
            <a:off x="457200" y="1268760"/>
            <a:ext cx="8435280" cy="4968552"/>
          </a:xfrm>
        </p:spPr>
        <p:txBody>
          <a:bodyPr>
            <a:normAutofit lnSpcReduction="10000"/>
          </a:bodyPr>
          <a:lstStyle/>
          <a:p>
            <a:r>
              <a:rPr lang="zh-CN" altLang="en-US" sz="2800" b="0" dirty="0">
                <a:latin typeface="Arial" pitchFamily="34" charset="0"/>
                <a:ea typeface="黑体" pitchFamily="49" charset="-122"/>
              </a:rPr>
              <a:t>群体智能指的是无智能或者仅具有相对简单智能的主体通过合作涌现出更高智能行为的</a:t>
            </a:r>
            <a:r>
              <a:rPr lang="zh-CN" altLang="en-US" sz="2800" b="0" dirty="0" smtClean="0">
                <a:latin typeface="Arial" pitchFamily="34" charset="0"/>
                <a:ea typeface="黑体" pitchFamily="49" charset="-122"/>
              </a:rPr>
              <a:t>特性</a:t>
            </a:r>
            <a:endParaRPr lang="en-US" altLang="zh-CN" sz="2800" b="0" dirty="0" smtClean="0">
              <a:latin typeface="Arial" pitchFamily="34" charset="0"/>
              <a:ea typeface="黑体" pitchFamily="49" charset="-122"/>
            </a:endParaRPr>
          </a:p>
          <a:p>
            <a:pPr lvl="1"/>
            <a:r>
              <a:rPr lang="zh-CN" altLang="en-US" sz="2400" b="0" dirty="0" smtClean="0">
                <a:latin typeface="Arial" pitchFamily="34" charset="0"/>
                <a:ea typeface="黑体" pitchFamily="49" charset="-122"/>
              </a:rPr>
              <a:t>其中</a:t>
            </a:r>
            <a:r>
              <a:rPr lang="zh-CN" altLang="en-US" sz="2400" b="0" dirty="0">
                <a:latin typeface="Arial" pitchFamily="34" charset="0"/>
                <a:ea typeface="黑体" pitchFamily="49" charset="-122"/>
              </a:rPr>
              <a:t>的个体并非绝对的无智能或只具有简单智能，而是相对于群体表现出来的智能</a:t>
            </a:r>
            <a:r>
              <a:rPr lang="zh-CN" altLang="en-US" sz="2400" b="0" dirty="0" smtClean="0">
                <a:latin typeface="Arial" pitchFamily="34" charset="0"/>
                <a:ea typeface="黑体" pitchFamily="49" charset="-122"/>
              </a:rPr>
              <a:t>而言是简单的。</a:t>
            </a:r>
            <a:endParaRPr lang="zh-CN" altLang="en-US" sz="2400" b="0" dirty="0">
              <a:latin typeface="Arial" pitchFamily="34" charset="0"/>
              <a:ea typeface="黑体" pitchFamily="49" charset="-122"/>
            </a:endParaRPr>
          </a:p>
          <a:p>
            <a:endParaRPr lang="zh-CN" altLang="en-US" sz="2800" b="0" dirty="0">
              <a:latin typeface="Arial" pitchFamily="34" charset="0"/>
              <a:ea typeface="黑体" pitchFamily="49" charset="-122"/>
            </a:endParaRPr>
          </a:p>
          <a:p>
            <a:r>
              <a:rPr lang="zh-CN" altLang="en-US" sz="2800" b="0" dirty="0">
                <a:latin typeface="Arial" pitchFamily="34" charset="0"/>
                <a:ea typeface="黑体" pitchFamily="49" charset="-122"/>
              </a:rPr>
              <a:t>单个复杂个体可以实现的功能，同样可以由大量简单的个体通过群体合作实现，后者的优势在于它更健壮、灵活和经济。</a:t>
            </a:r>
          </a:p>
          <a:p>
            <a:endParaRPr lang="zh-CN" altLang="en-US" sz="2800" b="0" dirty="0">
              <a:latin typeface="Arial" pitchFamily="34" charset="0"/>
              <a:ea typeface="黑体" pitchFamily="49" charset="-122"/>
            </a:endParaRPr>
          </a:p>
          <a:p>
            <a:r>
              <a:rPr lang="zh-CN" altLang="en-US" sz="2800" b="0" dirty="0">
                <a:latin typeface="Arial" pitchFamily="34" charset="0"/>
                <a:ea typeface="黑体" pitchFamily="49" charset="-122"/>
              </a:rPr>
              <a:t>群体智能利用群体优势，在没有中心控制的条件下，寻找解决复杂问题的新思路</a:t>
            </a:r>
            <a:endParaRPr lang="en-US" altLang="zh-CN" sz="2800" b="0" dirty="0">
              <a:latin typeface="Arial" pitchFamily="34" charset="0"/>
              <a:ea typeface="黑体" pitchFamily="49" charset="-122"/>
            </a:endParaRPr>
          </a:p>
        </p:txBody>
      </p:sp>
    </p:spTree>
    <p:extLst>
      <p:ext uri="{BB962C8B-B14F-4D97-AF65-F5344CB8AC3E}">
        <p14:creationId xmlns:p14="http://schemas.microsoft.com/office/powerpoint/2010/main" val="579020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旅行</a:t>
            </a:r>
            <a:r>
              <a:rPr lang="zh-CN" altLang="en-US" dirty="0" smtClean="0"/>
              <a:t>商问题的蚁群优化求解</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sz="2400" b="0" dirty="0" smtClean="0">
                <a:latin typeface="Arial" pitchFamily="34" charset="0"/>
                <a:ea typeface="黑体" pitchFamily="49" charset="-122"/>
              </a:rPr>
              <a:t>计算路径长度</a:t>
            </a:r>
            <a:endParaRPr lang="en-US" altLang="zh-CN" sz="2400" b="0" dirty="0">
              <a:latin typeface="Arial" pitchFamily="34" charset="0"/>
              <a:ea typeface="黑体" pitchFamily="49" charset="-122"/>
            </a:endParaRPr>
          </a:p>
        </p:txBody>
      </p:sp>
      <p:grpSp>
        <p:nvGrpSpPr>
          <p:cNvPr id="41" name="组合 40"/>
          <p:cNvGrpSpPr/>
          <p:nvPr/>
        </p:nvGrpSpPr>
        <p:grpSpPr>
          <a:xfrm>
            <a:off x="1505395" y="1700808"/>
            <a:ext cx="1873251" cy="1066800"/>
            <a:chOff x="3080196" y="1329531"/>
            <a:chExt cx="1873251" cy="1066800"/>
          </a:xfrm>
        </p:grpSpPr>
        <p:pic>
          <p:nvPicPr>
            <p:cNvPr id="5" name="Picture 1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196" y="1405731"/>
              <a:ext cx="749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15"/>
            <p:cNvSpPr txBox="1">
              <a:spLocks noChangeArrowheads="1"/>
            </p:cNvSpPr>
            <p:nvPr/>
          </p:nvSpPr>
          <p:spPr bwMode="auto">
            <a:xfrm>
              <a:off x="3156396" y="1329531"/>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zh-CN" altLang="zh-CN" sz="2400" b="1"/>
            </a:p>
          </p:txBody>
        </p:sp>
        <p:sp>
          <p:nvSpPr>
            <p:cNvPr id="7" name="Text Box 16"/>
            <p:cNvSpPr txBox="1">
              <a:spLocks noChangeArrowheads="1"/>
            </p:cNvSpPr>
            <p:nvPr/>
          </p:nvSpPr>
          <p:spPr bwMode="auto">
            <a:xfrm>
              <a:off x="3232596" y="2015331"/>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200" b="1">
                  <a:ea typeface="宋体" pitchFamily="2" charset="-122"/>
                </a:rPr>
                <a:t>1</a:t>
              </a:r>
            </a:p>
          </p:txBody>
        </p:sp>
        <p:sp>
          <p:nvSpPr>
            <p:cNvPr id="8" name="Text Box 17"/>
            <p:cNvSpPr txBox="1">
              <a:spLocks noChangeArrowheads="1"/>
            </p:cNvSpPr>
            <p:nvPr/>
          </p:nvSpPr>
          <p:spPr bwMode="auto">
            <a:xfrm>
              <a:off x="3812034" y="1696244"/>
              <a:ext cx="1141413" cy="3143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400" b="1">
                  <a:ea typeface="宋体" pitchFamily="2" charset="-122"/>
                </a:rPr>
                <a:t>[A,D,C,E,B]</a:t>
              </a:r>
            </a:p>
          </p:txBody>
        </p:sp>
      </p:grpSp>
      <p:sp>
        <p:nvSpPr>
          <p:cNvPr id="11" name="Text Box 35"/>
          <p:cNvSpPr txBox="1">
            <a:spLocks noChangeArrowheads="1"/>
          </p:cNvSpPr>
          <p:nvPr/>
        </p:nvSpPr>
        <p:spPr bwMode="auto">
          <a:xfrm>
            <a:off x="1505395" y="619680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zh-CN" altLang="zh-CN" sz="2400" b="1"/>
          </a:p>
        </p:txBody>
      </p:sp>
      <p:grpSp>
        <p:nvGrpSpPr>
          <p:cNvPr id="45" name="组合 44"/>
          <p:cNvGrpSpPr/>
          <p:nvPr/>
        </p:nvGrpSpPr>
        <p:grpSpPr>
          <a:xfrm>
            <a:off x="1429195" y="5236488"/>
            <a:ext cx="1949451" cy="990600"/>
            <a:chOff x="3003996" y="5749131"/>
            <a:chExt cx="1949451" cy="990600"/>
          </a:xfrm>
        </p:grpSpPr>
        <p:pic>
          <p:nvPicPr>
            <p:cNvPr id="10" name="Picture 34"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996" y="5749131"/>
              <a:ext cx="749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36"/>
            <p:cNvSpPr txBox="1">
              <a:spLocks noChangeArrowheads="1"/>
            </p:cNvSpPr>
            <p:nvPr/>
          </p:nvSpPr>
          <p:spPr bwMode="auto">
            <a:xfrm>
              <a:off x="3156396" y="6358731"/>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200" b="1">
                  <a:ea typeface="宋体" pitchFamily="2" charset="-122"/>
                </a:rPr>
                <a:t>5</a:t>
              </a:r>
            </a:p>
          </p:txBody>
        </p:sp>
        <p:sp>
          <p:nvSpPr>
            <p:cNvPr id="13" name="Text Box 37"/>
            <p:cNvSpPr txBox="1">
              <a:spLocks noChangeArrowheads="1"/>
            </p:cNvSpPr>
            <p:nvPr/>
          </p:nvSpPr>
          <p:spPr bwMode="auto">
            <a:xfrm>
              <a:off x="3812034" y="6047581"/>
              <a:ext cx="1141413" cy="3143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400" b="1" dirty="0">
                  <a:ea typeface="宋体" pitchFamily="2" charset="-122"/>
                </a:rPr>
                <a:t>[E,A,B,C,D]</a:t>
              </a:r>
            </a:p>
          </p:txBody>
        </p:sp>
      </p:grpSp>
      <p:grpSp>
        <p:nvGrpSpPr>
          <p:cNvPr id="42" name="组合 41"/>
          <p:cNvGrpSpPr/>
          <p:nvPr/>
        </p:nvGrpSpPr>
        <p:grpSpPr>
          <a:xfrm>
            <a:off x="1429195" y="2584728"/>
            <a:ext cx="1949451" cy="1066800"/>
            <a:chOff x="3003996" y="2432571"/>
            <a:chExt cx="1949451" cy="1066800"/>
          </a:xfrm>
        </p:grpSpPr>
        <p:pic>
          <p:nvPicPr>
            <p:cNvPr id="21" name="Picture 50"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996" y="2508771"/>
              <a:ext cx="749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51"/>
            <p:cNvSpPr txBox="1">
              <a:spLocks noChangeArrowheads="1"/>
            </p:cNvSpPr>
            <p:nvPr/>
          </p:nvSpPr>
          <p:spPr bwMode="auto">
            <a:xfrm>
              <a:off x="3080196" y="2432571"/>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zh-CN" altLang="zh-CN" sz="2400" b="1"/>
            </a:p>
          </p:txBody>
        </p:sp>
        <p:sp>
          <p:nvSpPr>
            <p:cNvPr id="23" name="Text Box 52"/>
            <p:cNvSpPr txBox="1">
              <a:spLocks noChangeArrowheads="1"/>
            </p:cNvSpPr>
            <p:nvPr/>
          </p:nvSpPr>
          <p:spPr bwMode="auto">
            <a:xfrm>
              <a:off x="3156396" y="3118371"/>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200" b="1">
                  <a:ea typeface="宋体" pitchFamily="2" charset="-122"/>
                </a:rPr>
                <a:t>2</a:t>
              </a:r>
            </a:p>
          </p:txBody>
        </p:sp>
        <p:sp>
          <p:nvSpPr>
            <p:cNvPr id="24" name="Text Box 53"/>
            <p:cNvSpPr txBox="1">
              <a:spLocks noChangeArrowheads="1"/>
            </p:cNvSpPr>
            <p:nvPr/>
          </p:nvSpPr>
          <p:spPr bwMode="auto">
            <a:xfrm>
              <a:off x="3812034" y="2804046"/>
              <a:ext cx="1141413" cy="3143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400" b="1">
                  <a:ea typeface="宋体" pitchFamily="2" charset="-122"/>
                </a:rPr>
                <a:t>[B,C,D,A,E]</a:t>
              </a:r>
            </a:p>
          </p:txBody>
        </p:sp>
      </p:grpSp>
      <p:grpSp>
        <p:nvGrpSpPr>
          <p:cNvPr id="43" name="组合 42"/>
          <p:cNvGrpSpPr/>
          <p:nvPr/>
        </p:nvGrpSpPr>
        <p:grpSpPr>
          <a:xfrm>
            <a:off x="1429195" y="3468648"/>
            <a:ext cx="1949451" cy="1066800"/>
            <a:chOff x="3003996" y="3440683"/>
            <a:chExt cx="1949451" cy="1066800"/>
          </a:xfrm>
        </p:grpSpPr>
        <p:pic>
          <p:nvPicPr>
            <p:cNvPr id="26" name="Picture 55"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996" y="3516883"/>
              <a:ext cx="749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56"/>
            <p:cNvSpPr txBox="1">
              <a:spLocks noChangeArrowheads="1"/>
            </p:cNvSpPr>
            <p:nvPr/>
          </p:nvSpPr>
          <p:spPr bwMode="auto">
            <a:xfrm>
              <a:off x="3080196" y="344068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zh-CN" altLang="zh-CN" sz="2400" b="1"/>
            </a:p>
          </p:txBody>
        </p:sp>
        <p:sp>
          <p:nvSpPr>
            <p:cNvPr id="28" name="Text Box 57"/>
            <p:cNvSpPr txBox="1">
              <a:spLocks noChangeArrowheads="1"/>
            </p:cNvSpPr>
            <p:nvPr/>
          </p:nvSpPr>
          <p:spPr bwMode="auto">
            <a:xfrm>
              <a:off x="3156396" y="4126483"/>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200" b="1">
                  <a:ea typeface="宋体" pitchFamily="2" charset="-122"/>
                </a:rPr>
                <a:t>3</a:t>
              </a:r>
            </a:p>
          </p:txBody>
        </p:sp>
        <p:sp>
          <p:nvSpPr>
            <p:cNvPr id="29" name="Text Box 58"/>
            <p:cNvSpPr txBox="1">
              <a:spLocks noChangeArrowheads="1"/>
            </p:cNvSpPr>
            <p:nvPr/>
          </p:nvSpPr>
          <p:spPr bwMode="auto">
            <a:xfrm>
              <a:off x="3812034" y="3835971"/>
              <a:ext cx="1141413" cy="3143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400" b="1">
                  <a:ea typeface="宋体" pitchFamily="2" charset="-122"/>
                </a:rPr>
                <a:t>[C,B,E,D,A]</a:t>
              </a:r>
            </a:p>
          </p:txBody>
        </p:sp>
      </p:grpSp>
      <p:grpSp>
        <p:nvGrpSpPr>
          <p:cNvPr id="44" name="组合 43"/>
          <p:cNvGrpSpPr/>
          <p:nvPr/>
        </p:nvGrpSpPr>
        <p:grpSpPr>
          <a:xfrm>
            <a:off x="1429195" y="4352568"/>
            <a:ext cx="1949451" cy="1066800"/>
            <a:chOff x="3003996" y="4525739"/>
            <a:chExt cx="1949451" cy="1066800"/>
          </a:xfrm>
        </p:grpSpPr>
        <p:pic>
          <p:nvPicPr>
            <p:cNvPr id="31" name="Picture 60" descr="one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996" y="4601939"/>
              <a:ext cx="749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61"/>
            <p:cNvSpPr txBox="1">
              <a:spLocks noChangeArrowheads="1"/>
            </p:cNvSpPr>
            <p:nvPr/>
          </p:nvSpPr>
          <p:spPr bwMode="auto">
            <a:xfrm>
              <a:off x="3080196" y="4525739"/>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zh-CN" altLang="zh-CN" sz="2400" b="1"/>
            </a:p>
          </p:txBody>
        </p:sp>
        <p:sp>
          <p:nvSpPr>
            <p:cNvPr id="33" name="Text Box 62"/>
            <p:cNvSpPr txBox="1">
              <a:spLocks noChangeArrowheads="1"/>
            </p:cNvSpPr>
            <p:nvPr/>
          </p:nvSpPr>
          <p:spPr bwMode="auto">
            <a:xfrm>
              <a:off x="3156396" y="5211539"/>
              <a:ext cx="26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200" b="1">
                  <a:ea typeface="宋体" pitchFamily="2" charset="-122"/>
                </a:rPr>
                <a:t>4</a:t>
              </a:r>
            </a:p>
          </p:txBody>
        </p:sp>
        <p:sp>
          <p:nvSpPr>
            <p:cNvPr id="34" name="Text Box 63"/>
            <p:cNvSpPr txBox="1">
              <a:spLocks noChangeArrowheads="1"/>
            </p:cNvSpPr>
            <p:nvPr/>
          </p:nvSpPr>
          <p:spPr bwMode="auto">
            <a:xfrm>
              <a:off x="3812034" y="4894039"/>
              <a:ext cx="1141413" cy="3143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400" b="1">
                  <a:ea typeface="宋体" pitchFamily="2" charset="-122"/>
                </a:rPr>
                <a:t>[D,E,A,B,C]</a:t>
              </a:r>
            </a:p>
          </p:txBody>
        </p:sp>
      </p:grpSp>
      <mc:AlternateContent xmlns:mc="http://schemas.openxmlformats.org/markup-compatibility/2006" xmlns:a14="http://schemas.microsoft.com/office/drawing/2010/main">
        <mc:Choice Requires="a14">
          <p:sp>
            <p:nvSpPr>
              <p:cNvPr id="36" name="TextBox 35"/>
              <p:cNvSpPr txBox="1"/>
              <p:nvPr/>
            </p:nvSpPr>
            <p:spPr>
              <a:xfrm>
                <a:off x="4499992" y="1988840"/>
                <a:ext cx="2724400"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1</m:t>
                        </m:r>
                      </m:sub>
                    </m:sSub>
                    <m:r>
                      <a:rPr lang="en-US" altLang="zh-CN"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𝐴𝐷</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𝑑</m:t>
                        </m:r>
                      </m:e>
                      <m:sub>
                        <m:r>
                          <a:rPr lang="en-US" altLang="zh-CN" i="1">
                            <a:latin typeface="Cambria Math"/>
                          </a:rPr>
                          <m:t>𝐷</m:t>
                        </m:r>
                        <m:r>
                          <a:rPr lang="en-US" altLang="zh-CN" b="0" i="1" smtClean="0">
                            <a:latin typeface="Cambria Math"/>
                          </a:rPr>
                          <m:t>𝐶</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𝐶𝐸</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𝐸𝐵</m:t>
                        </m:r>
                      </m:sub>
                    </m:sSub>
                  </m:oMath>
                </a14:m>
                <a:endParaRPr lang="zh-CN" alt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4499992" y="1988840"/>
                <a:ext cx="2724400" cy="369332"/>
              </a:xfrm>
              <a:prstGeom prst="rect">
                <a:avLst/>
              </a:prstGeom>
              <a:blipFill rotWithShape="1">
                <a:blip r:embed="rId4"/>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4499992" y="2852936"/>
                <a:ext cx="2731710"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2</m:t>
                        </m:r>
                      </m:sub>
                    </m:sSub>
                    <m:r>
                      <a:rPr lang="en-US" altLang="zh-CN"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𝐵𝐶</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𝐶𝐷</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𝐷𝐴</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𝐴𝐸</m:t>
                        </m:r>
                      </m:sub>
                    </m:sSub>
                  </m:oMath>
                </a14:m>
                <a:endParaRPr lang="zh-CN" alt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499992" y="2852936"/>
                <a:ext cx="2731710" cy="369332"/>
              </a:xfrm>
              <a:prstGeom prst="rect">
                <a:avLst/>
              </a:prstGeom>
              <a:blipFill rotWithShape="1">
                <a:blip r:embed="rId5"/>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99992" y="3779748"/>
                <a:ext cx="2804422"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3</m:t>
                        </m:r>
                      </m:sub>
                    </m:sSub>
                    <m:r>
                      <a:rPr lang="en-US" altLang="zh-CN"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𝐶𝐵</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𝐵𝐸</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𝐸𝐷</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𝐷𝐴</m:t>
                        </m:r>
                      </m:sub>
                    </m:sSub>
                  </m:oMath>
                </a14:m>
                <a:endParaRPr lang="zh-CN" alt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499992" y="3779748"/>
                <a:ext cx="2804422" cy="369332"/>
              </a:xfrm>
              <a:prstGeom prst="rect">
                <a:avLst/>
              </a:prstGeom>
              <a:blipFill rotWithShape="1">
                <a:blip r:embed="rId6"/>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4499992" y="4581128"/>
                <a:ext cx="2730491"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4</m:t>
                        </m:r>
                      </m:sub>
                    </m:sSub>
                    <m:r>
                      <a:rPr lang="en-US" altLang="zh-CN"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𝐷𝐸</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𝐸𝐴</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𝐴𝐵</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𝐵𝐶</m:t>
                        </m:r>
                      </m:sub>
                    </m:sSub>
                  </m:oMath>
                </a14:m>
                <a:endParaRPr lang="zh-CN" alt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4499992" y="4581128"/>
                <a:ext cx="2730491" cy="369332"/>
              </a:xfrm>
              <a:prstGeom prst="rect">
                <a:avLst/>
              </a:prstGeom>
              <a:blipFill rotWithShape="1">
                <a:blip r:embed="rId7"/>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4499992" y="5445224"/>
                <a:ext cx="2723246" cy="369332"/>
              </a:xfrm>
              <a:prstGeom prst="rect">
                <a:avLst/>
              </a:prstGeom>
              <a:noFill/>
            </p:spPr>
            <p:txBody>
              <a:bodyPr wrap="non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5</m:t>
                        </m:r>
                      </m:sub>
                    </m:sSub>
                    <m:r>
                      <a:rPr lang="en-US" altLang="zh-CN" i="1" smtClean="0">
                        <a:latin typeface="Cambria Math"/>
                      </a:rPr>
                      <m:t>=</m:t>
                    </m:r>
                    <m:sSub>
                      <m:sSubPr>
                        <m:ctrlPr>
                          <a:rPr lang="en-US" altLang="zh-CN"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𝐸𝐴</m:t>
                        </m:r>
                      </m:sub>
                    </m:sSub>
                    <m:r>
                      <a:rPr lang="en-US" altLang="zh-CN" b="0" i="1" smtClean="0">
                        <a:latin typeface="Cambria Math"/>
                      </a:rPr>
                      <m:t>+</m:t>
                    </m:r>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𝐴𝐵</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𝐵𝐶</m:t>
                        </m:r>
                      </m:sub>
                    </m:sSub>
                  </m:oMath>
                </a14:m>
                <a:r>
                  <a:rPr lang="en-US" altLang="zh-CN"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𝑑</m:t>
                        </m:r>
                      </m:e>
                      <m:sub>
                        <m:r>
                          <a:rPr lang="en-US" altLang="zh-CN" b="0" i="1" smtClean="0">
                            <a:latin typeface="Cambria Math"/>
                          </a:rPr>
                          <m:t>𝐶𝐷</m:t>
                        </m:r>
                      </m:sub>
                    </m:sSub>
                  </m:oMath>
                </a14:m>
                <a:endParaRPr lang="zh-CN"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4499992" y="5445224"/>
                <a:ext cx="2723246" cy="369332"/>
              </a:xfrm>
              <a:prstGeom prst="rect">
                <a:avLst/>
              </a:prstGeom>
              <a:blipFill rotWithShape="1">
                <a:blip r:embed="rId8"/>
                <a:stretch>
                  <a:fillRect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6907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457200" y="1267200"/>
            <a:ext cx="8229600" cy="4530725"/>
          </a:xfrm>
          <a:prstGeom prst="rect">
            <a:avLst/>
          </a:prstGeom>
        </p:spPr>
        <p:txBody>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r>
              <a:rPr lang="zh-CN" altLang="en-US" sz="2400" b="0" dirty="0" smtClean="0">
                <a:latin typeface="Arial" pitchFamily="34" charset="0"/>
                <a:ea typeface="黑体" pitchFamily="49" charset="-122"/>
              </a:rPr>
              <a:t>蚁群大小</a:t>
            </a:r>
            <a:endParaRPr lang="en-US" altLang="zh-CN" sz="2400" b="0" dirty="0" smtClean="0">
              <a:latin typeface="Arial" pitchFamily="34" charset="0"/>
              <a:ea typeface="黑体" pitchFamily="49" charset="-122"/>
            </a:endParaRPr>
          </a:p>
          <a:p>
            <a:pPr lvl="1"/>
            <a:r>
              <a:rPr lang="zh-CN" altLang="en-US" sz="2000" b="0" dirty="0" smtClean="0">
                <a:latin typeface="Arial" pitchFamily="34" charset="0"/>
                <a:ea typeface="黑体" pitchFamily="49" charset="-122"/>
              </a:rPr>
              <a:t>一般情况下，蚁群中的蚂蚁个数不超过</a:t>
            </a:r>
            <a:r>
              <a:rPr lang="en-US" altLang="zh-CN" sz="2000" b="0" dirty="0" smtClean="0">
                <a:latin typeface="Arial" pitchFamily="34" charset="0"/>
                <a:ea typeface="黑体" pitchFamily="49" charset="-122"/>
              </a:rPr>
              <a:t>TSP</a:t>
            </a:r>
            <a:r>
              <a:rPr lang="zh-CN" altLang="en-US" sz="2000" b="0" dirty="0" smtClean="0">
                <a:latin typeface="Arial" pitchFamily="34" charset="0"/>
                <a:ea typeface="黑体" pitchFamily="49" charset="-122"/>
              </a:rPr>
              <a:t>图中节点的个数</a:t>
            </a:r>
            <a:endParaRPr lang="en-US" altLang="zh-CN" sz="2000" b="0" dirty="0" smtClean="0">
              <a:latin typeface="Arial" pitchFamily="34" charset="0"/>
              <a:ea typeface="黑体" pitchFamily="49" charset="-122"/>
            </a:endParaRPr>
          </a:p>
          <a:p>
            <a:pPr lvl="1"/>
            <a:endParaRPr lang="en-US" altLang="zh-CN" sz="2000" b="0" dirty="0">
              <a:latin typeface="Arial" pitchFamily="34" charset="0"/>
              <a:ea typeface="黑体" pitchFamily="49" charset="-122"/>
            </a:endParaRPr>
          </a:p>
          <a:p>
            <a:r>
              <a:rPr lang="zh-CN" altLang="en-US" sz="2400" b="0" dirty="0" smtClean="0">
                <a:latin typeface="Arial" pitchFamily="34" charset="0"/>
                <a:ea typeface="黑体" pitchFamily="49" charset="-122"/>
              </a:rPr>
              <a:t>终止条件</a:t>
            </a:r>
            <a:endParaRPr lang="en-US" altLang="zh-CN" sz="2400" b="0" dirty="0" smtClean="0">
              <a:latin typeface="Arial" pitchFamily="34" charset="0"/>
              <a:ea typeface="黑体" pitchFamily="49" charset="-122"/>
            </a:endParaRPr>
          </a:p>
          <a:p>
            <a:pPr lvl="1"/>
            <a:r>
              <a:rPr lang="zh-CN" altLang="en-US" sz="2000" b="0" dirty="0" smtClean="0">
                <a:latin typeface="Arial" pitchFamily="34" charset="0"/>
                <a:ea typeface="黑体" pitchFamily="49" charset="-122"/>
              </a:rPr>
              <a:t>设定迭代轮数</a:t>
            </a:r>
            <a:endParaRPr lang="en-US" altLang="zh-CN" sz="2000" b="0" dirty="0" smtClean="0">
              <a:latin typeface="Arial" pitchFamily="34" charset="0"/>
              <a:ea typeface="黑体" pitchFamily="49" charset="-122"/>
            </a:endParaRPr>
          </a:p>
          <a:p>
            <a:pPr lvl="1"/>
            <a:r>
              <a:rPr lang="zh-CN" altLang="en-US" sz="2000" b="0" dirty="0">
                <a:latin typeface="Arial" pitchFamily="34" charset="0"/>
                <a:ea typeface="黑体" pitchFamily="49" charset="-122"/>
              </a:rPr>
              <a:t>设定</a:t>
            </a:r>
            <a:r>
              <a:rPr lang="zh-CN" altLang="en-US" sz="2000" b="0" dirty="0" smtClean="0">
                <a:latin typeface="Arial" pitchFamily="34" charset="0"/>
                <a:ea typeface="黑体" pitchFamily="49" charset="-122"/>
              </a:rPr>
              <a:t>最优解连续保持不变的迭代轮数</a:t>
            </a:r>
            <a:endParaRPr lang="en-US" altLang="zh-CN" sz="2000" b="0" dirty="0">
              <a:latin typeface="Arial" pitchFamily="34" charset="0"/>
              <a:ea typeface="黑体" pitchFamily="49" charset="-122"/>
            </a:endParaRPr>
          </a:p>
        </p:txBody>
      </p:sp>
      <p:sp>
        <p:nvSpPr>
          <p:cNvPr id="6"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smtClean="0"/>
              <a:t>旅行商问题的蚁群优化求解</a:t>
            </a:r>
            <a:endParaRPr lang="en-US" dirty="0"/>
          </a:p>
        </p:txBody>
      </p:sp>
    </p:spTree>
    <p:extLst>
      <p:ext uri="{BB962C8B-B14F-4D97-AF65-F5344CB8AC3E}">
        <p14:creationId xmlns:p14="http://schemas.microsoft.com/office/powerpoint/2010/main" val="34607082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蚁群优化算法小结</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smtClean="0">
                <a:latin typeface="Arial" pitchFamily="34" charset="0"/>
                <a:ea typeface="黑体" pitchFamily="49" charset="-122"/>
              </a:rPr>
              <a:t>思想</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局部随机搜索</a:t>
            </a:r>
            <a:r>
              <a:rPr lang="en-US" altLang="zh-CN" b="0" dirty="0" smtClean="0">
                <a:latin typeface="Arial" pitchFamily="34" charset="0"/>
                <a:ea typeface="黑体" pitchFamily="49" charset="-122"/>
              </a:rPr>
              <a:t>+</a:t>
            </a:r>
            <a:r>
              <a:rPr lang="zh-CN" altLang="en-US" b="0" dirty="0" smtClean="0">
                <a:latin typeface="Arial" pitchFamily="34" charset="0"/>
                <a:ea typeface="黑体" pitchFamily="49" charset="-122"/>
              </a:rPr>
              <a:t>自增强</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鲁迅：“世界本无路，走的人多了也就有了路”</a:t>
            </a:r>
            <a:endParaRPr lang="en-US" altLang="zh-CN" b="0" dirty="0" smtClean="0">
              <a:latin typeface="Arial" pitchFamily="34" charset="0"/>
              <a:ea typeface="黑体" pitchFamily="49" charset="-122"/>
            </a:endParaRPr>
          </a:p>
          <a:p>
            <a:endParaRPr lang="en-US" b="0" dirty="0">
              <a:latin typeface="Arial" pitchFamily="34" charset="0"/>
              <a:ea typeface="黑体" pitchFamily="49" charset="-122"/>
            </a:endParaRPr>
          </a:p>
          <a:p>
            <a:r>
              <a:rPr lang="zh-CN" altLang="en-US" b="0" dirty="0" smtClean="0">
                <a:latin typeface="Arial" pitchFamily="34" charset="0"/>
                <a:ea typeface="黑体" pitchFamily="49" charset="-122"/>
              </a:rPr>
              <a:t>缺点</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收敛速度慢</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易于</a:t>
            </a:r>
            <a:r>
              <a:rPr lang="zh-CN" altLang="en-US" b="0" dirty="0">
                <a:latin typeface="Arial" pitchFamily="34" charset="0"/>
                <a:ea typeface="黑体" pitchFamily="49" charset="-122"/>
              </a:rPr>
              <a:t>陷入局部最优</a:t>
            </a:r>
          </a:p>
          <a:p>
            <a:pPr lvl="1"/>
            <a:r>
              <a:rPr lang="zh-CN" altLang="en-US" b="0" dirty="0" smtClean="0">
                <a:latin typeface="Arial" pitchFamily="34" charset="0"/>
                <a:ea typeface="黑体" pitchFamily="49" charset="-122"/>
              </a:rPr>
              <a:t>对于解空间为连续的优化问题不适用</a:t>
            </a:r>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spTree>
    <p:extLst>
      <p:ext uri="{BB962C8B-B14F-4D97-AF65-F5344CB8AC3E}">
        <p14:creationId xmlns:p14="http://schemas.microsoft.com/office/powerpoint/2010/main" val="1189309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924944"/>
            <a:ext cx="7772400" cy="1362075"/>
          </a:xfrm>
        </p:spPr>
        <p:txBody>
          <a:bodyPr/>
          <a:lstStyle/>
          <a:p>
            <a:pPr algn="ctr"/>
            <a:r>
              <a:rPr lang="zh-CN" altLang="en-US" dirty="0"/>
              <a:t>课间休息</a:t>
            </a:r>
            <a:endParaRPr lang="en-US" dirty="0"/>
          </a:p>
        </p:txBody>
      </p:sp>
    </p:spTree>
    <p:extLst>
      <p:ext uri="{BB962C8B-B14F-4D97-AF65-F5344CB8AC3E}">
        <p14:creationId xmlns:p14="http://schemas.microsoft.com/office/powerpoint/2010/main" val="33850654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sp>
        <p:nvSpPr>
          <p:cNvPr id="3" name="内容占位符 2"/>
          <p:cNvSpPr>
            <a:spLocks noGrp="1"/>
          </p:cNvSpPr>
          <p:nvPr>
            <p:ph idx="1"/>
          </p:nvPr>
        </p:nvSpPr>
        <p:spPr>
          <a:xfrm>
            <a:off x="457200" y="1267200"/>
            <a:ext cx="8229600" cy="4530725"/>
          </a:xfrm>
        </p:spPr>
        <p:txBody>
          <a:bodyPr/>
          <a:lstStyle/>
          <a:p>
            <a:r>
              <a:rPr lang="zh-CN" altLang="en-US" b="0" dirty="0" smtClean="0">
                <a:latin typeface="Arial" pitchFamily="34" charset="0"/>
                <a:ea typeface="黑体" pitchFamily="49" charset="-122"/>
              </a:rPr>
              <a:t>代表性方法</a:t>
            </a:r>
            <a:endParaRPr lang="en-US" altLang="zh-CN" b="0" dirty="0" smtClean="0">
              <a:latin typeface="Arial" pitchFamily="34" charset="0"/>
              <a:ea typeface="黑体" pitchFamily="49" charset="-122"/>
            </a:endParaRPr>
          </a:p>
          <a:p>
            <a:pPr lvl="1"/>
            <a:r>
              <a:rPr lang="zh-CN" altLang="en-US" b="0" dirty="0" smtClean="0">
                <a:latin typeface="Arial" pitchFamily="34" charset="0"/>
                <a:ea typeface="黑体" pitchFamily="49" charset="-122"/>
              </a:rPr>
              <a:t>蚁群优化算法</a:t>
            </a:r>
            <a:endParaRPr lang="en-US" altLang="zh-CN" b="0" dirty="0" smtClean="0">
              <a:latin typeface="Arial" pitchFamily="34" charset="0"/>
              <a:ea typeface="黑体" pitchFamily="49" charset="-122"/>
            </a:endParaRPr>
          </a:p>
          <a:p>
            <a:pPr lvl="1"/>
            <a:r>
              <a:rPr lang="zh-CN" altLang="en-US" b="0" dirty="0" smtClean="0">
                <a:solidFill>
                  <a:srgbClr val="FF0000"/>
                </a:solidFill>
                <a:latin typeface="Arial" pitchFamily="34" charset="0"/>
                <a:ea typeface="黑体" pitchFamily="49" charset="-122"/>
              </a:rPr>
              <a:t>粒子群优化算法</a:t>
            </a:r>
            <a:endParaRPr lang="en-US" altLang="zh-CN" b="0" dirty="0" smtClean="0">
              <a:solidFill>
                <a:srgbClr val="FF0000"/>
              </a:solidFill>
              <a:latin typeface="Arial" pitchFamily="34" charset="0"/>
              <a:ea typeface="黑体" pitchFamily="49" charset="-122"/>
            </a:endParaRPr>
          </a:p>
          <a:p>
            <a:endParaRPr lang="en-US" b="0" dirty="0">
              <a:latin typeface="Arial" pitchFamily="34" charset="0"/>
              <a:ea typeface="黑体" pitchFamily="49" charset="-122"/>
            </a:endParaRPr>
          </a:p>
          <a:p>
            <a:endParaRPr lang="en-US" b="0" dirty="0" smtClean="0">
              <a:latin typeface="Arial" pitchFamily="34" charset="0"/>
              <a:ea typeface="黑体" pitchFamily="49" charset="-122"/>
            </a:endParaRPr>
          </a:p>
          <a:p>
            <a:pPr lvl="1"/>
            <a:endParaRPr lang="en-US" altLang="zh-CN" b="0" dirty="0" smtClean="0">
              <a:latin typeface="Arial" pitchFamily="34" charset="0"/>
              <a:ea typeface="黑体" pitchFamily="49" charset="-122"/>
            </a:endParaRPr>
          </a:p>
          <a:p>
            <a:pPr lvl="1"/>
            <a:endParaRPr lang="en-US" b="0" dirty="0">
              <a:latin typeface="Arial" pitchFamily="34" charset="0"/>
              <a:ea typeface="黑体" pitchFamily="49" charset="-122"/>
            </a:endParaRPr>
          </a:p>
        </p:txBody>
      </p:sp>
    </p:spTree>
    <p:extLst>
      <p:ext uri="{BB962C8B-B14F-4D97-AF65-F5344CB8AC3E}">
        <p14:creationId xmlns:p14="http://schemas.microsoft.com/office/powerpoint/2010/main" val="1291864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群优化算法</a:t>
            </a:r>
            <a:endParaRPr lang="en-US" dirty="0"/>
          </a:p>
        </p:txBody>
      </p:sp>
      <p:sp>
        <p:nvSpPr>
          <p:cNvPr id="3" name="内容占位符 2"/>
          <p:cNvSpPr>
            <a:spLocks noGrp="1"/>
          </p:cNvSpPr>
          <p:nvPr>
            <p:ph idx="1"/>
          </p:nvPr>
        </p:nvSpPr>
        <p:spPr>
          <a:xfrm>
            <a:off x="457200" y="1267200"/>
            <a:ext cx="8229600" cy="4530725"/>
          </a:xfrm>
        </p:spPr>
        <p:txBody>
          <a:bodyPr>
            <a:normAutofit fontScale="92500"/>
          </a:bodyPr>
          <a:lstStyle/>
          <a:p>
            <a:r>
              <a:rPr lang="zh-CN" altLang="en-US" sz="2800" b="0" dirty="0">
                <a:latin typeface="Arial" pitchFamily="34" charset="0"/>
                <a:ea typeface="黑体" pitchFamily="49" charset="-122"/>
              </a:rPr>
              <a:t>粒子群优化算法是一种基于种群寻优的启发式搜索算法</a:t>
            </a:r>
            <a:r>
              <a:rPr lang="zh-CN" altLang="en-US" sz="2800" b="0" dirty="0" smtClean="0">
                <a:latin typeface="Arial" pitchFamily="34" charset="0"/>
                <a:ea typeface="黑体" pitchFamily="49" charset="-122"/>
              </a:rPr>
              <a:t>。在</a:t>
            </a:r>
            <a:r>
              <a:rPr lang="en-US" altLang="zh-CN" sz="2800" b="0" dirty="0">
                <a:latin typeface="Arial" pitchFamily="34" charset="0"/>
                <a:ea typeface="黑体" pitchFamily="49" charset="-122"/>
              </a:rPr>
              <a:t>1995</a:t>
            </a:r>
            <a:r>
              <a:rPr lang="zh-CN" altLang="en-US" sz="2800" b="0" dirty="0">
                <a:latin typeface="Arial" pitchFamily="34" charset="0"/>
                <a:ea typeface="黑体" pitchFamily="49" charset="-122"/>
              </a:rPr>
              <a:t>年由</a:t>
            </a:r>
            <a:r>
              <a:rPr lang="en-US" altLang="zh-CN" sz="2800" b="0" dirty="0">
                <a:latin typeface="Arial" pitchFamily="34" charset="0"/>
                <a:ea typeface="黑体" pitchFamily="49" charset="-122"/>
              </a:rPr>
              <a:t>Kennedy </a:t>
            </a:r>
            <a:r>
              <a:rPr lang="zh-CN" altLang="en-US" sz="2800" b="0" dirty="0">
                <a:latin typeface="Arial" pitchFamily="34" charset="0"/>
                <a:ea typeface="黑体" pitchFamily="49" charset="-122"/>
              </a:rPr>
              <a:t>和</a:t>
            </a:r>
            <a:r>
              <a:rPr lang="en-US" altLang="zh-CN" sz="2800" b="0" dirty="0" err="1">
                <a:latin typeface="Arial" pitchFamily="34" charset="0"/>
                <a:ea typeface="黑体" pitchFamily="49" charset="-122"/>
              </a:rPr>
              <a:t>Eberhart</a:t>
            </a:r>
            <a:r>
              <a:rPr lang="en-US" altLang="zh-CN" sz="2800" b="0" dirty="0">
                <a:latin typeface="Arial" pitchFamily="34" charset="0"/>
                <a:ea typeface="黑体" pitchFamily="49" charset="-122"/>
              </a:rPr>
              <a:t> </a:t>
            </a:r>
            <a:r>
              <a:rPr lang="zh-CN" altLang="en-US" sz="2800" b="0" dirty="0">
                <a:latin typeface="Arial" pitchFamily="34" charset="0"/>
                <a:ea typeface="黑体" pitchFamily="49" charset="-122"/>
              </a:rPr>
              <a:t>首先提出来</a:t>
            </a:r>
            <a:r>
              <a:rPr lang="zh-CN" altLang="en-US" sz="2800" b="0" dirty="0" smtClean="0">
                <a:latin typeface="Arial" pitchFamily="34" charset="0"/>
                <a:ea typeface="黑体" pitchFamily="49" charset="-122"/>
              </a:rPr>
              <a:t>的。</a:t>
            </a:r>
            <a:endParaRPr lang="zh-CN" altLang="en-US" sz="2800" b="0" dirty="0">
              <a:latin typeface="Arial" pitchFamily="34" charset="0"/>
              <a:ea typeface="黑体" pitchFamily="49" charset="-122"/>
            </a:endParaRPr>
          </a:p>
          <a:p>
            <a:r>
              <a:rPr lang="zh-CN" altLang="en-US" sz="2800" b="0" dirty="0">
                <a:latin typeface="Arial" pitchFamily="34" charset="0"/>
                <a:ea typeface="黑体" pitchFamily="49" charset="-122"/>
              </a:rPr>
              <a:t>它的主要启发来源于对鸟群群体运动行为的研究。我们经常可以观察到鸟群表现出来的同步性，虽然每只鸟的运动行为都是互相独立的，但是在整个鸟群的飞行过程中却表现出了高度一致性的复杂行为，并且可以自适应的调整飞行的状态和轨迹。</a:t>
            </a:r>
          </a:p>
          <a:p>
            <a:r>
              <a:rPr lang="zh-CN" altLang="en-US" sz="2800" b="0" dirty="0">
                <a:latin typeface="Arial" pitchFamily="34" charset="0"/>
                <a:ea typeface="黑体" pitchFamily="49" charset="-122"/>
              </a:rPr>
              <a:t>鸟群具有这样的复杂飞行行为的原因，可能是因为每只鸟在飞行过程中都遵循了一定的行为规则，并能够掌握邻域内其它鸟的飞行信息</a:t>
            </a:r>
            <a:r>
              <a:rPr lang="zh-CN" altLang="en-US" sz="2800" b="0" dirty="0" smtClean="0">
                <a:latin typeface="Arial" pitchFamily="34" charset="0"/>
                <a:ea typeface="黑体" pitchFamily="49" charset="-122"/>
              </a:rPr>
              <a:t>。</a:t>
            </a:r>
            <a:endParaRPr lang="zh-CN" altLang="en-US" sz="2800" b="0" dirty="0">
              <a:latin typeface="Arial" pitchFamily="34" charset="0"/>
              <a:ea typeface="黑体" pitchFamily="49" charset="-122"/>
            </a:endParaRPr>
          </a:p>
        </p:txBody>
      </p:sp>
    </p:spTree>
    <p:extLst>
      <p:ext uri="{BB962C8B-B14F-4D97-AF65-F5344CB8AC3E}">
        <p14:creationId xmlns:p14="http://schemas.microsoft.com/office/powerpoint/2010/main" val="208518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a:lnSpc>
                <a:spcPct val="80000"/>
              </a:lnSpc>
            </a:pPr>
            <a:r>
              <a:rPr lang="zh-CN" altLang="en-US" sz="2600" b="0" dirty="0">
                <a:latin typeface="Arial" pitchFamily="34" charset="0"/>
                <a:ea typeface="黑体" pitchFamily="49" charset="-122"/>
              </a:rPr>
              <a:t>粒子群优化算法借鉴了这样的思想，每个粒子代表待求解问题搜索解空间中的一个潜在解，它相当于一只鸟，“飞行信息”包括粒子当前的位置和速度两个状态量。</a:t>
            </a:r>
          </a:p>
          <a:p>
            <a:pPr lvl="1">
              <a:lnSpc>
                <a:spcPct val="80000"/>
              </a:lnSpc>
            </a:pPr>
            <a:endParaRPr lang="zh-CN" altLang="en-US" sz="2200" b="0" dirty="0">
              <a:latin typeface="Arial" pitchFamily="34" charset="0"/>
              <a:ea typeface="黑体" pitchFamily="49" charset="-122"/>
            </a:endParaRPr>
          </a:p>
          <a:p>
            <a:pPr>
              <a:lnSpc>
                <a:spcPct val="80000"/>
              </a:lnSpc>
            </a:pPr>
            <a:r>
              <a:rPr lang="zh-CN" altLang="en-US" sz="2600" b="0" dirty="0">
                <a:latin typeface="Arial" pitchFamily="34" charset="0"/>
                <a:ea typeface="黑体" pitchFamily="49" charset="-122"/>
              </a:rPr>
              <a:t>每个粒子都可以获得其邻域内其它个体的信息，对所经过的位置进行评价，并根据这些信息和位置速度更新规则，改变自身的两个状态量，在“飞行”过程中传递信息和互相学习，去更好地适应环境。</a:t>
            </a:r>
          </a:p>
          <a:p>
            <a:pPr lvl="1">
              <a:lnSpc>
                <a:spcPct val="80000"/>
              </a:lnSpc>
            </a:pPr>
            <a:endParaRPr lang="zh-CN" altLang="en-US" sz="2200" b="0" dirty="0">
              <a:latin typeface="Arial" pitchFamily="34" charset="0"/>
              <a:ea typeface="黑体" pitchFamily="49" charset="-122"/>
            </a:endParaRPr>
          </a:p>
          <a:p>
            <a:pPr>
              <a:lnSpc>
                <a:spcPct val="80000"/>
              </a:lnSpc>
            </a:pPr>
            <a:r>
              <a:rPr lang="zh-CN" altLang="en-US" sz="2600" b="0" dirty="0">
                <a:latin typeface="Arial" pitchFamily="34" charset="0"/>
                <a:ea typeface="黑体" pitchFamily="49" charset="-122"/>
              </a:rPr>
              <a:t>随着这一过程的不断进行，粒子群最终能够找到问题的近似最优解。</a:t>
            </a:r>
          </a:p>
        </p:txBody>
      </p:sp>
      <p:sp>
        <p:nvSpPr>
          <p:cNvPr id="2" name="标题 1"/>
          <p:cNvSpPr>
            <a:spLocks noGrp="1"/>
          </p:cNvSpPr>
          <p:nvPr>
            <p:ph type="title"/>
          </p:nvPr>
        </p:nvSpPr>
        <p:spPr/>
        <p:txBody>
          <a:bodyPr/>
          <a:lstStyle/>
          <a:p>
            <a:r>
              <a:rPr lang="zh-CN" altLang="en-US" dirty="0"/>
              <a:t>粒子群优化算法</a:t>
            </a:r>
            <a:endParaRPr lang="en-US" dirty="0"/>
          </a:p>
        </p:txBody>
      </p:sp>
    </p:spTree>
    <p:extLst>
      <p:ext uri="{BB962C8B-B14F-4D97-AF65-F5344CB8AC3E}">
        <p14:creationId xmlns:p14="http://schemas.microsoft.com/office/powerpoint/2010/main" val="739355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群优化算法</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en-US" sz="2800" dirty="0" smtClean="0"/>
              <a:t>PSO: Particle Swarm Optimization</a:t>
            </a:r>
          </a:p>
          <a:p>
            <a:pPr lvl="1"/>
            <a:r>
              <a:rPr lang="zh-CN" altLang="en-US" sz="2400" b="0" dirty="0">
                <a:latin typeface="Arial" pitchFamily="34" charset="0"/>
                <a:ea typeface="黑体" pitchFamily="49" charset="-122"/>
                <a:cs typeface="+mn-cs"/>
              </a:rPr>
              <a:t>一种随机优化方法</a:t>
            </a:r>
            <a:endParaRPr lang="en-US" altLang="zh-CN" sz="2400" b="0" dirty="0">
              <a:latin typeface="Arial" pitchFamily="34" charset="0"/>
              <a:ea typeface="黑体" pitchFamily="49" charset="-122"/>
              <a:cs typeface="+mn-cs"/>
            </a:endParaRPr>
          </a:p>
          <a:p>
            <a:pPr lvl="1"/>
            <a:r>
              <a:rPr lang="zh-CN" altLang="en-US" sz="2400" b="0" dirty="0">
                <a:latin typeface="Arial" pitchFamily="34" charset="0"/>
                <a:ea typeface="黑体" pitchFamily="49" charset="-122"/>
                <a:cs typeface="+mn-cs"/>
              </a:rPr>
              <a:t>通过粒子群在解空间中进行搜索，寻找最优解（适应度最大的解）</a:t>
            </a:r>
            <a:endParaRPr lang="en-US" sz="2400" b="0" dirty="0">
              <a:latin typeface="Arial" pitchFamily="34" charset="0"/>
              <a:ea typeface="黑体" pitchFamily="49" charset="-122"/>
              <a:cs typeface="+mn-cs"/>
            </a:endParaRPr>
          </a:p>
        </p:txBody>
      </p:sp>
      <p:sp>
        <p:nvSpPr>
          <p:cNvPr id="4" name="矩形 3"/>
          <p:cNvSpPr/>
          <p:nvPr/>
        </p:nvSpPr>
        <p:spPr>
          <a:xfrm>
            <a:off x="8975" y="6334780"/>
            <a:ext cx="9108504" cy="461665"/>
          </a:xfrm>
          <a:prstGeom prst="rect">
            <a:avLst/>
          </a:prstGeom>
        </p:spPr>
        <p:txBody>
          <a:bodyPr wrap="square">
            <a:spAutoFit/>
          </a:bodyPr>
          <a:lstStyle/>
          <a:p>
            <a:pPr algn="just"/>
            <a:r>
              <a:rPr lang="en-US" sz="1200" dirty="0">
                <a:latin typeface="Arial" pitchFamily="34" charset="0"/>
                <a:ea typeface="黑体" pitchFamily="49" charset="-122"/>
              </a:rPr>
              <a:t>James Kennedy and Russell </a:t>
            </a:r>
            <a:r>
              <a:rPr lang="en-US" sz="1200" dirty="0" err="1">
                <a:latin typeface="Arial" pitchFamily="34" charset="0"/>
                <a:ea typeface="黑体" pitchFamily="49" charset="-122"/>
              </a:rPr>
              <a:t>Eberhart</a:t>
            </a:r>
            <a:r>
              <a:rPr lang="en-US" sz="1200" dirty="0">
                <a:latin typeface="Arial" pitchFamily="34" charset="0"/>
                <a:ea typeface="黑体" pitchFamily="49" charset="-122"/>
              </a:rPr>
              <a:t>. Particle swarm optimization. </a:t>
            </a:r>
            <a:r>
              <a:rPr lang="en-US" sz="1200" dirty="0" smtClean="0">
                <a:latin typeface="Arial" pitchFamily="34" charset="0"/>
                <a:ea typeface="黑体" pitchFamily="49" charset="-122"/>
              </a:rPr>
              <a:t>Proceedings </a:t>
            </a:r>
            <a:r>
              <a:rPr lang="en-US" sz="1200" dirty="0">
                <a:latin typeface="Arial" pitchFamily="34" charset="0"/>
                <a:ea typeface="黑体" pitchFamily="49" charset="-122"/>
              </a:rPr>
              <a:t>of the IEEE </a:t>
            </a:r>
            <a:r>
              <a:rPr lang="en-US" sz="1200" dirty="0" smtClean="0">
                <a:latin typeface="Arial" pitchFamily="34" charset="0"/>
                <a:ea typeface="黑体" pitchFamily="49" charset="-122"/>
              </a:rPr>
              <a:t>International Conference </a:t>
            </a:r>
            <a:r>
              <a:rPr lang="en-US" sz="1200" dirty="0">
                <a:latin typeface="Arial" pitchFamily="34" charset="0"/>
                <a:ea typeface="黑体" pitchFamily="49" charset="-122"/>
              </a:rPr>
              <a:t>on Neural Networks, </a:t>
            </a:r>
            <a:r>
              <a:rPr lang="en-US" sz="1200" dirty="0" smtClean="0">
                <a:latin typeface="Arial" pitchFamily="34" charset="0"/>
                <a:ea typeface="黑体" pitchFamily="49" charset="-122"/>
              </a:rPr>
              <a:t>pp. </a:t>
            </a:r>
            <a:r>
              <a:rPr lang="en-US" sz="1200" dirty="0">
                <a:latin typeface="Arial" pitchFamily="34" charset="0"/>
                <a:ea typeface="黑体" pitchFamily="49" charset="-122"/>
              </a:rPr>
              <a:t>1942–1948, Piscataway, NJ, 1995.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140968"/>
            <a:ext cx="376812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848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粒子群优化算法</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7200"/>
                <a:ext cx="8229600" cy="4530725"/>
              </a:xfrm>
            </p:spPr>
            <p:txBody>
              <a:bodyPr>
                <a:normAutofit/>
              </a:bodyPr>
              <a:lstStyle/>
              <a:p>
                <a:r>
                  <a:rPr lang="zh-CN" altLang="en-US" sz="2800" b="0" dirty="0">
                    <a:latin typeface="Arial" pitchFamily="34" charset="0"/>
                    <a:ea typeface="黑体" pitchFamily="49" charset="-122"/>
                  </a:rPr>
                  <a:t>构成要素</a:t>
                </a:r>
                <a:endParaRPr lang="en-US" altLang="zh-CN" sz="2800" b="0" dirty="0">
                  <a:latin typeface="Arial" pitchFamily="34" charset="0"/>
                  <a:ea typeface="黑体" pitchFamily="49" charset="-122"/>
                </a:endParaRPr>
              </a:p>
              <a:p>
                <a:pPr lvl="1"/>
                <a:r>
                  <a:rPr lang="zh-CN" altLang="en-US" sz="2400" b="0" dirty="0">
                    <a:latin typeface="Arial" pitchFamily="34" charset="0"/>
                    <a:ea typeface="黑体" pitchFamily="49" charset="-122"/>
                    <a:cs typeface="+mn-cs"/>
                  </a:rPr>
                  <a:t>粒子群</a:t>
                </a:r>
                <a:endParaRPr lang="en-US" altLang="zh-CN" sz="2400" b="0" dirty="0">
                  <a:latin typeface="Arial" pitchFamily="34" charset="0"/>
                  <a:ea typeface="黑体" pitchFamily="49" charset="-122"/>
                  <a:cs typeface="+mn-cs"/>
                </a:endParaRPr>
              </a:p>
              <a:p>
                <a:pPr lvl="2"/>
                <a:r>
                  <a:rPr lang="zh-CN" altLang="en-US" sz="2000" b="0" dirty="0" smtClean="0">
                    <a:latin typeface="Arial" pitchFamily="34" charset="0"/>
                    <a:ea typeface="黑体" pitchFamily="49" charset="-122"/>
                  </a:rPr>
                  <a:t>每个粒子对应所求解问题的一个可行解</a:t>
                </a:r>
                <a:endParaRPr lang="en-US" altLang="zh-CN" sz="2000" b="0" dirty="0" smtClean="0">
                  <a:latin typeface="Arial" pitchFamily="34" charset="0"/>
                  <a:ea typeface="黑体" pitchFamily="49" charset="-122"/>
                </a:endParaRPr>
              </a:p>
              <a:p>
                <a:pPr lvl="2"/>
                <a:r>
                  <a:rPr lang="zh-CN" altLang="en-US" sz="2000" b="0" dirty="0" smtClean="0">
                    <a:latin typeface="Arial" pitchFamily="34" charset="0"/>
                    <a:ea typeface="黑体" pitchFamily="49" charset="-122"/>
                  </a:rPr>
                  <a:t>粒子通过其位置和速度表示</a:t>
                </a:r>
                <a:endParaRPr lang="en-US" altLang="zh-CN" sz="2000" b="0" dirty="0" smtClean="0">
                  <a:latin typeface="Arial" pitchFamily="34" charset="0"/>
                  <a:ea typeface="黑体" pitchFamily="49" charset="-122"/>
                </a:endParaRPr>
              </a:p>
              <a:p>
                <a:pPr lvl="3"/>
                <a:r>
                  <a:rPr lang="zh-CN" altLang="en-US" sz="1600" b="0" dirty="0" smtClean="0">
                    <a:latin typeface="Arial" pitchFamily="34" charset="0"/>
                    <a:ea typeface="黑体" pitchFamily="49" charset="-122"/>
                  </a:rPr>
                  <a:t>粒子</a:t>
                </a:r>
                <a14:m>
                  <m:oMath xmlns:m="http://schemas.openxmlformats.org/officeDocument/2006/math">
                    <m:r>
                      <m:rPr>
                        <m:sty m:val="p"/>
                      </m:rPr>
                      <a:rPr lang="en-US" altLang="zh-CN" sz="1600" b="0" i="0">
                        <a:latin typeface="Cambria Math"/>
                      </a:rPr>
                      <m:t>i</m:t>
                    </m:r>
                  </m:oMath>
                </a14:m>
                <a:r>
                  <a:rPr lang="zh-CN" altLang="en-US" sz="1600" b="0" dirty="0" smtClean="0">
                    <a:latin typeface="Arial" pitchFamily="34" charset="0"/>
                    <a:ea typeface="黑体" pitchFamily="49" charset="-122"/>
                  </a:rPr>
                  <a:t>在第</a:t>
                </a:r>
                <a14:m>
                  <m:oMath xmlns:m="http://schemas.openxmlformats.org/officeDocument/2006/math">
                    <m:r>
                      <m:rPr>
                        <m:sty m:val="p"/>
                      </m:rPr>
                      <a:rPr lang="en-US" altLang="zh-CN" sz="1600" b="0" i="0" smtClean="0">
                        <a:latin typeface="Cambria Math"/>
                      </a:rPr>
                      <m:t>n</m:t>
                    </m:r>
                  </m:oMath>
                </a14:m>
                <a:r>
                  <a:rPr lang="zh-CN" altLang="en-US" sz="1600" b="0" dirty="0" smtClean="0">
                    <a:latin typeface="Arial" pitchFamily="34" charset="0"/>
                    <a:ea typeface="黑体" pitchFamily="49" charset="-122"/>
                  </a:rPr>
                  <a:t>轮的位置：</a:t>
                </a:r>
                <a14:m>
                  <m:oMath xmlns:m="http://schemas.openxmlformats.org/officeDocument/2006/math">
                    <m:sSubSup>
                      <m:sSubSupPr>
                        <m:ctrlPr>
                          <a:rPr lang="en-US" altLang="zh-CN" sz="1600" b="0" i="1" smtClean="0">
                            <a:latin typeface="Cambria Math" panose="02040503050406030204" pitchFamily="18" charset="0"/>
                          </a:rPr>
                        </m:ctrlPr>
                      </m:sSubSupPr>
                      <m:e>
                        <m:r>
                          <m:rPr>
                            <m:sty m:val="p"/>
                          </m:rPr>
                          <a:rPr lang="en-US" altLang="zh-CN" sz="1600" b="0" i="0" smtClean="0">
                            <a:latin typeface="Cambria Math"/>
                          </a:rPr>
                          <m:t>x</m:t>
                        </m:r>
                      </m:e>
                      <m:sub>
                        <m:r>
                          <m:rPr>
                            <m:sty m:val="p"/>
                          </m:rPr>
                          <a:rPr lang="en-US" altLang="zh-CN" sz="1600" b="0" i="0" smtClean="0">
                            <a:latin typeface="Cambria Math"/>
                          </a:rPr>
                          <m:t>n</m:t>
                        </m:r>
                      </m:sub>
                      <m:sup>
                        <m:r>
                          <a:rPr lang="en-US" altLang="zh-CN" sz="1600" b="0" i="0" smtClean="0">
                            <a:latin typeface="Cambria Math"/>
                          </a:rPr>
                          <m:t>(</m:t>
                        </m:r>
                        <m:r>
                          <m:rPr>
                            <m:sty m:val="p"/>
                          </m:rPr>
                          <a:rPr lang="en-US" altLang="zh-CN" sz="1600" b="0" i="0" smtClean="0">
                            <a:latin typeface="Cambria Math"/>
                          </a:rPr>
                          <m:t>i</m:t>
                        </m:r>
                        <m:r>
                          <a:rPr lang="en-US" altLang="zh-CN" sz="1600" b="0" i="0" smtClean="0">
                            <a:latin typeface="Cambria Math"/>
                          </a:rPr>
                          <m:t>)</m:t>
                        </m:r>
                      </m:sup>
                    </m:sSubSup>
                  </m:oMath>
                </a14:m>
                <a:endParaRPr lang="en-US" altLang="zh-CN" sz="1600" b="0" dirty="0" smtClean="0">
                  <a:latin typeface="Arial" pitchFamily="34" charset="0"/>
                  <a:ea typeface="黑体" pitchFamily="49" charset="-122"/>
                </a:endParaRPr>
              </a:p>
              <a:p>
                <a:pPr lvl="3"/>
                <a:r>
                  <a:rPr lang="zh-CN" altLang="en-US" sz="1600" b="0" dirty="0">
                    <a:latin typeface="Arial" pitchFamily="34" charset="0"/>
                    <a:ea typeface="黑体" pitchFamily="49" charset="-122"/>
                  </a:rPr>
                  <a:t>粒子</a:t>
                </a:r>
                <a14:m>
                  <m:oMath xmlns:m="http://schemas.openxmlformats.org/officeDocument/2006/math">
                    <m:r>
                      <m:rPr>
                        <m:sty m:val="p"/>
                      </m:rPr>
                      <a:rPr lang="en-US" altLang="zh-CN" sz="1600" b="0" i="0">
                        <a:latin typeface="Cambria Math"/>
                      </a:rPr>
                      <m:t>i</m:t>
                    </m:r>
                  </m:oMath>
                </a14:m>
                <a:r>
                  <a:rPr lang="zh-CN" altLang="en-US" sz="1600" b="0" dirty="0">
                    <a:latin typeface="Arial" pitchFamily="34" charset="0"/>
                    <a:ea typeface="黑体" pitchFamily="49" charset="-122"/>
                  </a:rPr>
                  <a:t>在第</a:t>
                </a:r>
                <a14:m>
                  <m:oMath xmlns:m="http://schemas.openxmlformats.org/officeDocument/2006/math">
                    <m:r>
                      <m:rPr>
                        <m:sty m:val="p"/>
                      </m:rPr>
                      <a:rPr lang="en-US" altLang="zh-CN" sz="1600" b="0" i="0">
                        <a:latin typeface="Cambria Math"/>
                      </a:rPr>
                      <m:t>n</m:t>
                    </m:r>
                  </m:oMath>
                </a14:m>
                <a:r>
                  <a:rPr lang="zh-CN" altLang="en-US" sz="1600" b="0" dirty="0" smtClean="0">
                    <a:latin typeface="Arial" pitchFamily="34" charset="0"/>
                    <a:ea typeface="黑体" pitchFamily="49" charset="-122"/>
                  </a:rPr>
                  <a:t>轮</a:t>
                </a:r>
                <a:r>
                  <a:rPr lang="zh-CN" altLang="en-US" sz="1600" b="0" dirty="0">
                    <a:latin typeface="Arial" pitchFamily="34" charset="0"/>
                    <a:ea typeface="黑体" pitchFamily="49" charset="-122"/>
                  </a:rPr>
                  <a:t>的</a:t>
                </a:r>
                <a:r>
                  <a:rPr lang="zh-CN" altLang="en-US" sz="1600" b="0" dirty="0" smtClean="0">
                    <a:latin typeface="Arial" pitchFamily="34" charset="0"/>
                    <a:ea typeface="黑体" pitchFamily="49" charset="-122"/>
                  </a:rPr>
                  <a:t>速度：</a:t>
                </a:r>
                <a:r>
                  <a:rPr lang="en-US" altLang="zh-CN" sz="1600" b="0" dirty="0">
                    <a:latin typeface="Arial" pitchFamily="34" charset="0"/>
                    <a:ea typeface="黑体" pitchFamily="49" charset="-122"/>
                  </a:rPr>
                  <a:t> </a:t>
                </a:r>
                <a14:m>
                  <m:oMath xmlns:m="http://schemas.openxmlformats.org/officeDocument/2006/math">
                    <m:sSubSup>
                      <m:sSubSupPr>
                        <m:ctrlPr>
                          <a:rPr lang="en-US" altLang="zh-CN" sz="1600" b="0" i="1">
                            <a:latin typeface="Cambria Math" panose="02040503050406030204" pitchFamily="18" charset="0"/>
                          </a:rPr>
                        </m:ctrlPr>
                      </m:sSubSupPr>
                      <m:e>
                        <m:r>
                          <m:rPr>
                            <m:sty m:val="p"/>
                          </m:rPr>
                          <a:rPr lang="en-US" altLang="zh-CN" sz="1600" b="0" i="0" smtClean="0">
                            <a:latin typeface="Cambria Math"/>
                          </a:rPr>
                          <m:t>v</m:t>
                        </m:r>
                      </m:e>
                      <m:sub>
                        <m:r>
                          <m:rPr>
                            <m:sty m:val="p"/>
                          </m:rPr>
                          <a:rPr lang="en-US" altLang="zh-CN" sz="1600" b="0" i="0">
                            <a:latin typeface="Cambria Math"/>
                          </a:rPr>
                          <m:t>n</m:t>
                        </m:r>
                      </m:sub>
                      <m:sup>
                        <m:r>
                          <a:rPr lang="en-US" altLang="zh-CN" sz="1600" b="0" i="0">
                            <a:latin typeface="Cambria Math"/>
                          </a:rPr>
                          <m:t>(</m:t>
                        </m:r>
                        <m:r>
                          <m:rPr>
                            <m:sty m:val="p"/>
                          </m:rPr>
                          <a:rPr lang="en-US" altLang="zh-CN" sz="1600" b="0" i="0">
                            <a:latin typeface="Cambria Math"/>
                          </a:rPr>
                          <m:t>i</m:t>
                        </m:r>
                        <m:r>
                          <a:rPr lang="en-US" altLang="zh-CN" sz="1600" b="0" i="0">
                            <a:latin typeface="Cambria Math"/>
                          </a:rPr>
                          <m:t>)</m:t>
                        </m:r>
                      </m:sup>
                    </m:sSubSup>
                  </m:oMath>
                </a14:m>
                <a:endParaRPr lang="en-US" altLang="zh-CN" sz="1600" b="0" dirty="0" smtClean="0">
                  <a:latin typeface="Arial" pitchFamily="34" charset="0"/>
                  <a:ea typeface="黑体" pitchFamily="49" charset="-122"/>
                </a:endParaRPr>
              </a:p>
              <a:p>
                <a:pPr lvl="1"/>
                <a:r>
                  <a:rPr lang="zh-CN" altLang="en-US" sz="2400" b="0" dirty="0">
                    <a:latin typeface="Arial" pitchFamily="34" charset="0"/>
                    <a:ea typeface="黑体" pitchFamily="49" charset="-122"/>
                    <a:cs typeface="+mn-cs"/>
                  </a:rPr>
                  <a:t>记录</a:t>
                </a:r>
                <a:endParaRPr lang="en-US" altLang="zh-CN" sz="2400" b="0" dirty="0">
                  <a:latin typeface="Arial" pitchFamily="34" charset="0"/>
                  <a:ea typeface="黑体" pitchFamily="49" charset="-122"/>
                  <a:cs typeface="+mn-cs"/>
                </a:endParaRPr>
              </a:p>
              <a:p>
                <a:pPr lvl="2"/>
                <a14:m>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a:rPr>
                          <m:t>𝑝</m:t>
                        </m:r>
                      </m:e>
                      <m:sub>
                        <m:r>
                          <a:rPr lang="en-US" sz="2000" b="0" i="1" smtClean="0">
                            <a:latin typeface="Cambria Math"/>
                          </a:rPr>
                          <m:t>𝑏𝑒𝑠𝑡</m:t>
                        </m:r>
                      </m:sub>
                      <m:sup>
                        <m:r>
                          <a:rPr lang="en-US" sz="2000" b="0" i="1" smtClean="0">
                            <a:latin typeface="Cambria Math"/>
                          </a:rPr>
                          <m:t>(</m:t>
                        </m:r>
                        <m:r>
                          <a:rPr lang="en-US" sz="2000" b="0" i="1" smtClean="0">
                            <a:latin typeface="Cambria Math"/>
                          </a:rPr>
                          <m:t>𝑖</m:t>
                        </m:r>
                        <m:r>
                          <a:rPr lang="en-US" sz="2000" b="0" i="1" smtClean="0">
                            <a:latin typeface="Cambria Math"/>
                          </a:rPr>
                          <m:t>)</m:t>
                        </m:r>
                      </m:sup>
                    </m:sSubSup>
                  </m:oMath>
                </a14:m>
                <a:r>
                  <a:rPr lang="zh-CN" altLang="en-US" sz="2000" b="0" dirty="0" smtClean="0">
                    <a:latin typeface="Arial" pitchFamily="34" charset="0"/>
                    <a:ea typeface="黑体" pitchFamily="49" charset="-122"/>
                  </a:rPr>
                  <a:t>：粒子</a:t>
                </a:r>
                <a14:m>
                  <m:oMath xmlns:m="http://schemas.openxmlformats.org/officeDocument/2006/math">
                    <m:r>
                      <a:rPr lang="en-US" altLang="zh-CN" sz="2000" b="0" i="1" smtClean="0">
                        <a:latin typeface="Cambria Math"/>
                      </a:rPr>
                      <m:t>𝑖</m:t>
                    </m:r>
                  </m:oMath>
                </a14:m>
                <a:r>
                  <a:rPr lang="zh-CN" altLang="en-US" sz="2000" b="0" dirty="0" smtClean="0">
                    <a:latin typeface="Arial" pitchFamily="34" charset="0"/>
                    <a:ea typeface="黑体" pitchFamily="49" charset="-122"/>
                  </a:rPr>
                  <a:t>的历史最好位置</a:t>
                </a:r>
                <a:endParaRPr lang="en-US" altLang="zh-CN" sz="2000" b="0" dirty="0" smtClean="0">
                  <a:latin typeface="Arial" pitchFamily="34" charset="0"/>
                  <a:ea typeface="黑体" pitchFamily="49" charset="-122"/>
                </a:endParaRPr>
              </a:p>
              <a:p>
                <a:pPr lvl="2"/>
                <a14:m>
                  <m:oMath xmlns:m="http://schemas.openxmlformats.org/officeDocument/2006/math">
                    <m:sSubSup>
                      <m:sSubSupPr>
                        <m:ctrlPr>
                          <a:rPr lang="en-US" sz="2000" b="0" i="1">
                            <a:latin typeface="Cambria Math" panose="02040503050406030204" pitchFamily="18" charset="0"/>
                          </a:rPr>
                        </m:ctrlPr>
                      </m:sSubSupPr>
                      <m:e>
                        <m:r>
                          <a:rPr lang="en-US" sz="2000" b="0" i="1" smtClean="0">
                            <a:latin typeface="Cambria Math"/>
                          </a:rPr>
                          <m:t>𝑔</m:t>
                        </m:r>
                      </m:e>
                      <m:sub>
                        <m:r>
                          <a:rPr lang="en-US" sz="2000" b="0" i="1">
                            <a:latin typeface="Cambria Math"/>
                          </a:rPr>
                          <m:t>𝑏𝑒𝑠𝑡</m:t>
                        </m:r>
                      </m:sub>
                      <m:sup/>
                    </m:sSubSup>
                  </m:oMath>
                </a14:m>
                <a:r>
                  <a:rPr lang="zh-CN" altLang="en-US" sz="2000" b="0" dirty="0" smtClean="0">
                    <a:latin typeface="Arial" pitchFamily="34" charset="0"/>
                    <a:ea typeface="黑体" pitchFamily="49" charset="-122"/>
                  </a:rPr>
                  <a:t>：全局历史</a:t>
                </a:r>
                <a:r>
                  <a:rPr lang="zh-CN" altLang="en-US" sz="2000" b="0" dirty="0">
                    <a:latin typeface="Arial" pitchFamily="34" charset="0"/>
                    <a:ea typeface="黑体" pitchFamily="49" charset="-122"/>
                  </a:rPr>
                  <a:t>最好位置</a:t>
                </a:r>
                <a:endParaRPr lang="en-US" sz="2000" b="0" dirty="0">
                  <a:latin typeface="Arial" pitchFamily="34" charset="0"/>
                  <a:ea typeface="黑体" pitchFamily="49" charset="-122"/>
                </a:endParaRPr>
              </a:p>
              <a:p>
                <a:pPr lvl="1"/>
                <a:r>
                  <a:rPr lang="zh-CN" altLang="en-US" sz="2400" b="0" dirty="0">
                    <a:latin typeface="Arial" pitchFamily="34" charset="0"/>
                    <a:ea typeface="黑体" pitchFamily="49" charset="-122"/>
                    <a:cs typeface="+mn-cs"/>
                  </a:rPr>
                  <a:t>计算适应度的函数</a:t>
                </a:r>
                <a:endParaRPr lang="en-US" altLang="zh-CN" sz="2400" b="0" dirty="0">
                  <a:latin typeface="Arial" pitchFamily="34" charset="0"/>
                  <a:ea typeface="黑体" pitchFamily="49" charset="-122"/>
                  <a:cs typeface="+mn-cs"/>
                </a:endParaRPr>
              </a:p>
              <a:p>
                <a:pPr lvl="2"/>
                <a:r>
                  <a:rPr lang="zh-CN" altLang="en-US" sz="2000" b="0" dirty="0">
                    <a:latin typeface="Arial" pitchFamily="34" charset="0"/>
                    <a:ea typeface="黑体" pitchFamily="49" charset="-122"/>
                  </a:rPr>
                  <a:t>适应度：</a:t>
                </a:r>
                <a14:m>
                  <m:oMath xmlns:m="http://schemas.openxmlformats.org/officeDocument/2006/math">
                    <m:r>
                      <a:rPr lang="en-US" altLang="zh-CN" sz="2000" b="0">
                        <a:latin typeface="Cambria Math"/>
                        <a:ea typeface="黑体" pitchFamily="49" charset="-122"/>
                      </a:rPr>
                      <m:t>𝑓</m:t>
                    </m:r>
                    <m:d>
                      <m:dPr>
                        <m:ctrlPr>
                          <a:rPr lang="en-US" altLang="zh-CN" sz="2000" b="0" i="1">
                            <a:latin typeface="Cambria Math" panose="02040503050406030204" pitchFamily="18" charset="0"/>
                            <a:ea typeface="黑体" pitchFamily="49" charset="-122"/>
                          </a:rPr>
                        </m:ctrlPr>
                      </m:dPr>
                      <m:e>
                        <m:r>
                          <a:rPr lang="en-US" altLang="zh-CN" sz="2000" b="0">
                            <a:latin typeface="Cambria Math"/>
                            <a:ea typeface="黑体" pitchFamily="49" charset="-122"/>
                          </a:rPr>
                          <m:t>𝑥</m:t>
                        </m:r>
                      </m:e>
                    </m:d>
                  </m:oMath>
                </a14:m>
                <a:endParaRPr lang="en-US" sz="2000" b="0" dirty="0">
                  <a:latin typeface="Arial" pitchFamily="34" charset="0"/>
                  <a:ea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7200"/>
                <a:ext cx="8229600" cy="4530725"/>
              </a:xfrm>
              <a:blipFill rotWithShape="1">
                <a:blip r:embed="rId3"/>
                <a:stretch>
                  <a:fillRect l="-444" t="-1750" b="-808"/>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3789040"/>
            <a:ext cx="3160788"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3779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群优化算法</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267200"/>
                <a:ext cx="8229600" cy="4530725"/>
              </a:xfrm>
            </p:spPr>
            <p:txBody>
              <a:bodyPr>
                <a:normAutofit/>
              </a:bodyPr>
              <a:lstStyle/>
              <a:p>
                <a:r>
                  <a:rPr lang="zh-CN" altLang="en-US" sz="2400" b="0" dirty="0" smtClean="0">
                    <a:latin typeface="Arial" pitchFamily="34" charset="0"/>
                    <a:ea typeface="黑体" pitchFamily="49" charset="-122"/>
                  </a:rPr>
                  <a:t>算法过程描述</a:t>
                </a:r>
                <a:endParaRPr lang="en-US" altLang="zh-CN" sz="2400" b="0" dirty="0" smtClean="0">
                  <a:latin typeface="Arial" pitchFamily="34" charset="0"/>
                  <a:ea typeface="黑体" pitchFamily="49" charset="-122"/>
                </a:endParaRPr>
              </a:p>
              <a:p>
                <a:pPr lvl="1"/>
                <a:r>
                  <a:rPr lang="zh-CN" altLang="en-US" sz="2000" b="0" dirty="0" smtClean="0">
                    <a:latin typeface="Arial" pitchFamily="34" charset="0"/>
                    <a:ea typeface="黑体" pitchFamily="49" charset="-122"/>
                  </a:rPr>
                  <a:t>初始化</a:t>
                </a:r>
                <a:endParaRPr lang="en-US" altLang="zh-CN" sz="2000" b="0" dirty="0" smtClean="0">
                  <a:latin typeface="Arial" pitchFamily="34" charset="0"/>
                  <a:ea typeface="黑体" pitchFamily="49" charset="-122"/>
                </a:endParaRPr>
              </a:p>
              <a:p>
                <a:pPr lvl="2"/>
                <a:r>
                  <a:rPr lang="zh-CN" altLang="en-US" sz="1800" b="0" dirty="0" smtClean="0">
                    <a:latin typeface="Arial" pitchFamily="34" charset="0"/>
                    <a:ea typeface="黑体" pitchFamily="49" charset="-122"/>
                  </a:rPr>
                  <a:t>初始化粒子群：每个粒子的位置和速度，即</a:t>
                </a:r>
                <a14:m>
                  <m:oMath xmlns:m="http://schemas.openxmlformats.org/officeDocument/2006/math">
                    <m:sSubSup>
                      <m:sSubSupPr>
                        <m:ctrlPr>
                          <a:rPr lang="en-US" altLang="zh-CN" sz="1800" b="0" i="1">
                            <a:latin typeface="Cambria Math" panose="02040503050406030204" pitchFamily="18" charset="0"/>
                          </a:rPr>
                        </m:ctrlPr>
                      </m:sSubSupPr>
                      <m:e>
                        <m:r>
                          <a:rPr lang="en-US" altLang="zh-CN" sz="1800" b="0" i="1">
                            <a:latin typeface="Cambria Math"/>
                          </a:rPr>
                          <m:t>𝑥</m:t>
                        </m:r>
                      </m:e>
                      <m:sub>
                        <m:r>
                          <a:rPr lang="en-US" altLang="zh-CN" sz="1800" b="0" i="1" smtClean="0">
                            <a:latin typeface="Cambria Math"/>
                          </a:rPr>
                          <m:t>0</m:t>
                        </m:r>
                      </m:sub>
                      <m:sup>
                        <m:r>
                          <a:rPr lang="en-US" altLang="zh-CN" sz="1800" b="0" i="1">
                            <a:latin typeface="Cambria Math"/>
                          </a:rPr>
                          <m:t>(</m:t>
                        </m:r>
                        <m:r>
                          <a:rPr lang="en-US" altLang="zh-CN" sz="1800" b="0" i="1">
                            <a:latin typeface="Cambria Math"/>
                          </a:rPr>
                          <m:t>𝑖</m:t>
                        </m:r>
                        <m:r>
                          <a:rPr lang="en-US" altLang="zh-CN" sz="1800" b="0" i="1">
                            <a:latin typeface="Cambria Math"/>
                          </a:rPr>
                          <m:t>)</m:t>
                        </m:r>
                      </m:sup>
                    </m:sSubSup>
                  </m:oMath>
                </a14:m>
                <a:r>
                  <a:rPr lang="zh-CN" altLang="en-US" sz="1800" b="0" dirty="0" smtClean="0">
                    <a:latin typeface="Arial" pitchFamily="34" charset="0"/>
                    <a:ea typeface="黑体" pitchFamily="49" charset="-122"/>
                  </a:rPr>
                  <a:t>和</a:t>
                </a:r>
                <a14:m>
                  <m:oMath xmlns:m="http://schemas.openxmlformats.org/officeDocument/2006/math">
                    <m:sSubSup>
                      <m:sSubSupPr>
                        <m:ctrlPr>
                          <a:rPr lang="en-US" altLang="zh-CN" sz="1800" b="0" i="1">
                            <a:latin typeface="Cambria Math" panose="02040503050406030204" pitchFamily="18" charset="0"/>
                          </a:rPr>
                        </m:ctrlPr>
                      </m:sSubSupPr>
                      <m:e>
                        <m:r>
                          <a:rPr lang="en-US" altLang="zh-CN" sz="1800" b="0" i="1" smtClean="0">
                            <a:latin typeface="Cambria Math"/>
                          </a:rPr>
                          <m:t>𝑣</m:t>
                        </m:r>
                      </m:e>
                      <m:sub>
                        <m:r>
                          <a:rPr lang="en-US" altLang="zh-CN" sz="1800" b="0" i="1">
                            <a:latin typeface="Cambria Math"/>
                          </a:rPr>
                          <m:t>0</m:t>
                        </m:r>
                      </m:sub>
                      <m:sup>
                        <m:r>
                          <a:rPr lang="en-US" altLang="zh-CN" sz="1800" b="0" i="1">
                            <a:latin typeface="Cambria Math"/>
                          </a:rPr>
                          <m:t>(</m:t>
                        </m:r>
                        <m:r>
                          <a:rPr lang="en-US" altLang="zh-CN" sz="1800" b="0" i="1">
                            <a:latin typeface="Cambria Math"/>
                          </a:rPr>
                          <m:t>𝑖</m:t>
                        </m:r>
                        <m:r>
                          <a:rPr lang="en-US" altLang="zh-CN" sz="1800" b="0" i="1">
                            <a:latin typeface="Cambria Math"/>
                          </a:rPr>
                          <m:t>)</m:t>
                        </m:r>
                      </m:sup>
                    </m:sSubSup>
                  </m:oMath>
                </a14:m>
                <a:endParaRPr lang="en-US" altLang="zh-CN" sz="1800" b="0" dirty="0" smtClean="0">
                  <a:latin typeface="Arial" pitchFamily="34" charset="0"/>
                  <a:ea typeface="黑体" pitchFamily="49" charset="-122"/>
                </a:endParaRPr>
              </a:p>
              <a:p>
                <a:pPr lvl="2"/>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a:rPr>
                          <m:t>𝑝</m:t>
                        </m:r>
                      </m:e>
                      <m:sub>
                        <m:r>
                          <a:rPr lang="en-US" sz="1800" b="0" i="1">
                            <a:latin typeface="Cambria Math"/>
                          </a:rPr>
                          <m:t>𝑏𝑒𝑠𝑡</m:t>
                        </m:r>
                      </m:sub>
                      <m:sup>
                        <m:r>
                          <a:rPr lang="en-US" sz="1800" b="0" i="1">
                            <a:latin typeface="Cambria Math"/>
                          </a:rPr>
                          <m:t>(</m:t>
                        </m:r>
                        <m:r>
                          <a:rPr lang="en-US" sz="1800" b="0" i="1">
                            <a:latin typeface="Cambria Math"/>
                          </a:rPr>
                          <m:t>𝑖</m:t>
                        </m:r>
                        <m:r>
                          <a:rPr lang="en-US" sz="1800" b="0" i="1">
                            <a:latin typeface="Cambria Math"/>
                          </a:rPr>
                          <m:t>)</m:t>
                        </m:r>
                      </m:sup>
                    </m:sSubSup>
                  </m:oMath>
                </a14:m>
                <a:r>
                  <a:rPr lang="zh-CN" altLang="en-US" sz="1800" b="0" dirty="0" smtClean="0">
                    <a:latin typeface="Arial" pitchFamily="34" charset="0"/>
                    <a:ea typeface="黑体" pitchFamily="49" charset="-122"/>
                  </a:rPr>
                  <a:t>和</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a:rPr>
                          <m:t>𝑔</m:t>
                        </m:r>
                      </m:e>
                      <m:sub>
                        <m:r>
                          <a:rPr lang="en-US" sz="1800" b="0" i="1">
                            <a:latin typeface="Cambria Math"/>
                          </a:rPr>
                          <m:t>𝑏𝑒𝑠𝑡</m:t>
                        </m:r>
                      </m:sub>
                      <m:sup/>
                    </m:sSubSup>
                  </m:oMath>
                </a14:m>
                <a:endParaRPr lang="en-US" altLang="zh-CN" sz="1800" b="0" dirty="0" smtClean="0">
                  <a:latin typeface="Arial" pitchFamily="34" charset="0"/>
                  <a:ea typeface="黑体" pitchFamily="49" charset="-122"/>
                </a:endParaRPr>
              </a:p>
              <a:p>
                <a:pPr lvl="1"/>
                <a:endParaRPr lang="en-US" altLang="zh-CN" sz="2000" b="0" dirty="0" smtClean="0">
                  <a:latin typeface="Arial" pitchFamily="34" charset="0"/>
                  <a:ea typeface="黑体" pitchFamily="49" charset="-122"/>
                </a:endParaRPr>
              </a:p>
              <a:p>
                <a:pPr lvl="1"/>
                <a:r>
                  <a:rPr lang="zh-CN" altLang="en-US" sz="2000" b="0" dirty="0" smtClean="0">
                    <a:latin typeface="Arial" pitchFamily="34" charset="0"/>
                    <a:ea typeface="黑体" pitchFamily="49" charset="-122"/>
                  </a:rPr>
                  <a:t>循环执行如下三步直至满足结束条件</a:t>
                </a:r>
                <a:endParaRPr lang="en-US" altLang="zh-CN" sz="2000" b="0" dirty="0" smtClean="0">
                  <a:latin typeface="Arial" pitchFamily="34" charset="0"/>
                  <a:ea typeface="黑体" pitchFamily="49" charset="-122"/>
                </a:endParaRPr>
              </a:p>
              <a:p>
                <a:pPr lvl="2"/>
                <a:r>
                  <a:rPr lang="zh-CN" altLang="en-US" sz="1800" b="0" dirty="0" smtClean="0">
                    <a:latin typeface="Arial" pitchFamily="34" charset="0"/>
                    <a:ea typeface="黑体" pitchFamily="49" charset="-122"/>
                  </a:rPr>
                  <a:t>计算每个粒子的适应度：</a:t>
                </a:r>
                <a:r>
                  <a:rPr lang="en-US" altLang="zh-CN" sz="1800" b="0" dirty="0">
                    <a:latin typeface="Arial" pitchFamily="34" charset="0"/>
                    <a:ea typeface="黑体" pitchFamily="49" charset="-122"/>
                  </a:rPr>
                  <a:t> </a:t>
                </a:r>
                <a14:m>
                  <m:oMath xmlns:m="http://schemas.openxmlformats.org/officeDocument/2006/math">
                    <m:r>
                      <a:rPr lang="en-US" altLang="zh-CN" sz="1800" b="0" i="1">
                        <a:latin typeface="Cambria Math"/>
                      </a:rPr>
                      <m:t>𝑓</m:t>
                    </m:r>
                    <m:d>
                      <m:dPr>
                        <m:ctrlPr>
                          <a:rPr lang="en-US" altLang="zh-CN" sz="1800" b="0" i="1">
                            <a:latin typeface="Cambria Math" panose="02040503050406030204" pitchFamily="18" charset="0"/>
                          </a:rPr>
                        </m:ctrlPr>
                      </m:dPr>
                      <m:e>
                        <m:sSubSup>
                          <m:sSubSupPr>
                            <m:ctrlPr>
                              <a:rPr lang="en-US" altLang="zh-CN" sz="1800" b="0" i="1">
                                <a:latin typeface="Cambria Math" panose="02040503050406030204" pitchFamily="18" charset="0"/>
                              </a:rPr>
                            </m:ctrlPr>
                          </m:sSubSupPr>
                          <m:e>
                            <m:r>
                              <a:rPr lang="en-US" altLang="zh-CN" sz="1800" b="0" i="1">
                                <a:latin typeface="Cambria Math"/>
                              </a:rPr>
                              <m:t>𝑥</m:t>
                            </m:r>
                          </m:e>
                          <m:sub>
                            <m:r>
                              <a:rPr lang="en-US" altLang="zh-CN" sz="1800" b="0" i="1">
                                <a:latin typeface="Cambria Math"/>
                              </a:rPr>
                              <m:t>𝑛</m:t>
                            </m:r>
                          </m:sub>
                          <m:sup>
                            <m:r>
                              <a:rPr lang="en-US" altLang="zh-CN" sz="1800" b="0" i="1">
                                <a:latin typeface="Cambria Math"/>
                              </a:rPr>
                              <m:t>(</m:t>
                            </m:r>
                            <m:r>
                              <a:rPr lang="en-US" altLang="zh-CN" sz="1800" b="0" i="1">
                                <a:latin typeface="Cambria Math"/>
                              </a:rPr>
                              <m:t>𝑖</m:t>
                            </m:r>
                            <m:r>
                              <a:rPr lang="en-US" altLang="zh-CN" sz="1800" b="0" i="1">
                                <a:latin typeface="Cambria Math"/>
                              </a:rPr>
                              <m:t>)</m:t>
                            </m:r>
                          </m:sup>
                        </m:sSubSup>
                      </m:e>
                    </m:d>
                  </m:oMath>
                </a14:m>
                <a:endParaRPr lang="en-US" altLang="zh-CN" sz="1800" b="0" dirty="0" smtClean="0">
                  <a:latin typeface="Arial" pitchFamily="34" charset="0"/>
                  <a:ea typeface="黑体" pitchFamily="49" charset="-122"/>
                </a:endParaRPr>
              </a:p>
              <a:p>
                <a:pPr lvl="2"/>
                <a:r>
                  <a:rPr lang="zh-CN" altLang="en-US" sz="1800" b="0" dirty="0" smtClean="0">
                    <a:latin typeface="Arial" pitchFamily="34" charset="0"/>
                    <a:ea typeface="黑体" pitchFamily="49" charset="-122"/>
                  </a:rPr>
                  <a:t>更新每个粒子历史最好适应度及其相应的位置，更新当前全局最好适应度及其相应的位置</a:t>
                </a:r>
                <a:endParaRPr lang="en-US" altLang="zh-CN" sz="1800" b="0" dirty="0" smtClean="0">
                  <a:latin typeface="Arial" pitchFamily="34" charset="0"/>
                  <a:ea typeface="黑体" pitchFamily="49" charset="-122"/>
                </a:endParaRPr>
              </a:p>
              <a:p>
                <a:pPr lvl="2"/>
                <a:r>
                  <a:rPr lang="zh-CN" altLang="en-US" sz="1800" b="0" dirty="0" smtClean="0">
                    <a:latin typeface="Arial" pitchFamily="34" charset="0"/>
                    <a:ea typeface="黑体" pitchFamily="49" charset="-122"/>
                  </a:rPr>
                  <a:t>更新每个粒子的速度和位置</a:t>
                </a:r>
                <a:endParaRPr lang="en-US" sz="1800" b="0" dirty="0">
                  <a:latin typeface="Arial" pitchFamily="34" charset="0"/>
                  <a:ea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267200"/>
                <a:ext cx="8229600" cy="4530725"/>
              </a:xfrm>
              <a:blipFill rotWithShape="1">
                <a:blip r:embed="rId3"/>
                <a:stretch>
                  <a:fillRect l="-222" t="-14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403648" y="5085184"/>
                <a:ext cx="6356997" cy="506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a:rPr>
                            <m:t>𝑣</m:t>
                          </m:r>
                        </m:e>
                        <m:sub>
                          <m:r>
                            <a:rPr lang="en-US" altLang="zh-CN" b="0" i="1" smtClean="0">
                              <a:latin typeface="Cambria Math"/>
                            </a:rPr>
                            <m:t>𝑛</m:t>
                          </m:r>
                          <m:r>
                            <a:rPr lang="en-US" altLang="zh-CN" b="0" i="1" smtClean="0">
                              <a:latin typeface="Cambria Math"/>
                            </a:rPr>
                            <m:t>+1</m:t>
                          </m:r>
                        </m:sub>
                        <m:sup>
                          <m:r>
                            <a:rPr lang="en-US" altLang="zh-CN" i="1">
                              <a:latin typeface="Cambria Math"/>
                            </a:rPr>
                            <m:t>(</m:t>
                          </m:r>
                          <m:r>
                            <a:rPr lang="en-US" altLang="zh-CN" i="1">
                              <a:latin typeface="Cambria Math"/>
                            </a:rPr>
                            <m:t>𝑖</m:t>
                          </m:r>
                          <m:r>
                            <a:rPr lang="en-US" altLang="zh-CN" i="1">
                              <a:latin typeface="Cambria Math"/>
                            </a:rPr>
                            <m:t>)</m:t>
                          </m:r>
                        </m:sup>
                      </m:sSubSup>
                      <m:r>
                        <a:rPr lang="en-US"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𝑣</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1</m:t>
                          </m:r>
                        </m:sub>
                      </m:sSub>
                      <m:r>
                        <a:rPr lang="en-US" altLang="zh-CN" b="0" i="1" smtClean="0">
                          <a:latin typeface="Cambria Math"/>
                        </a:rPr>
                        <m:t>∗</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𝑝</m:t>
                              </m:r>
                            </m:e>
                            <m:sub>
                              <m:r>
                                <a:rPr lang="en-US" altLang="zh-CN" b="0" i="1" smtClean="0">
                                  <a:latin typeface="Cambria Math"/>
                                </a:rPr>
                                <m:t>𝑏𝑒𝑠𝑡</m:t>
                              </m:r>
                            </m:sub>
                            <m:sup>
                              <m:d>
                                <m:dPr>
                                  <m:ctrlPr>
                                    <a:rPr lang="en-US" altLang="zh-CN" i="1">
                                      <a:latin typeface="Cambria Math" panose="02040503050406030204" pitchFamily="18" charset="0"/>
                                    </a:rPr>
                                  </m:ctrlPr>
                                </m:dPr>
                                <m:e>
                                  <m:r>
                                    <a:rPr lang="en-US" altLang="zh-CN" i="1">
                                      <a:latin typeface="Cambria Math"/>
                                    </a:rPr>
                                    <m:t>𝑖</m:t>
                                  </m:r>
                                </m:e>
                              </m:d>
                            </m:sup>
                          </m:sSubSup>
                          <m:r>
                            <a:rPr lang="en-US" altLang="zh-CN" b="0"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b="0" i="1" smtClean="0">
                                  <a:latin typeface="Cambria Math"/>
                                </a:rPr>
                                <m:t>𝑛</m:t>
                              </m:r>
                            </m:sub>
                            <m:sup>
                              <m:d>
                                <m:dPr>
                                  <m:ctrlPr>
                                    <a:rPr lang="en-US" altLang="zh-CN" i="1">
                                      <a:latin typeface="Cambria Math" panose="02040503050406030204" pitchFamily="18" charset="0"/>
                                    </a:rPr>
                                  </m:ctrlPr>
                                </m:dPr>
                                <m:e>
                                  <m:r>
                                    <a:rPr lang="en-US" altLang="zh-CN" i="1">
                                      <a:latin typeface="Cambria Math"/>
                                    </a:rPr>
                                    <m:t>𝑖</m:t>
                                  </m:r>
                                </m:e>
                              </m:d>
                            </m:sup>
                          </m:sSubSup>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r>
                        <a:rPr lang="en-US" altLang="zh-CN" i="1">
                          <a:latin typeface="Cambria Math"/>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𝑔</m:t>
                              </m:r>
                            </m:e>
                            <m:sub>
                              <m:r>
                                <a:rPr lang="en-US" altLang="zh-CN" i="1">
                                  <a:latin typeface="Cambria Math"/>
                                </a:rPr>
                                <m:t>𝑏𝑒𝑠𝑡</m:t>
                              </m:r>
                            </m:sub>
                            <m:sup/>
                          </m:sSubSup>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403648" y="5085184"/>
                <a:ext cx="6356997" cy="50687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475656" y="5656147"/>
                <a:ext cx="2081211" cy="439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a:rPr>
                            <m:t>𝑥</m:t>
                          </m:r>
                        </m:e>
                        <m:sub>
                          <m:r>
                            <a:rPr lang="en-US" altLang="zh-CN" b="0" i="1" smtClean="0">
                              <a:latin typeface="Cambria Math"/>
                            </a:rPr>
                            <m:t>𝑛</m:t>
                          </m:r>
                          <m:r>
                            <a:rPr lang="en-US" altLang="zh-CN" b="0" i="1" smtClean="0">
                              <a:latin typeface="Cambria Math"/>
                            </a:rPr>
                            <m:t>+1</m:t>
                          </m:r>
                        </m:sub>
                        <m:sup>
                          <m:r>
                            <a:rPr lang="en-US" altLang="zh-CN" i="1">
                              <a:latin typeface="Cambria Math"/>
                            </a:rPr>
                            <m:t>(</m:t>
                          </m:r>
                          <m:r>
                            <a:rPr lang="en-US" altLang="zh-CN" i="1">
                              <a:latin typeface="Cambria Math"/>
                            </a:rPr>
                            <m:t>𝑖</m:t>
                          </m:r>
                          <m:r>
                            <a:rPr lang="en-US" altLang="zh-CN" i="1">
                              <a:latin typeface="Cambria Math"/>
                            </a:rPr>
                            <m:t>)</m:t>
                          </m:r>
                        </m:sup>
                      </m:sSubSup>
                      <m:r>
                        <a:rPr lang="en-US" i="1" smtClean="0">
                          <a:latin typeface="Cambria Math"/>
                        </a:rPr>
                        <m:t>=</m:t>
                      </m:r>
                      <m:sSubSup>
                        <m:sSubSupPr>
                          <m:ctrlPr>
                            <a:rPr lang="en-US" altLang="zh-CN" i="1">
                              <a:latin typeface="Cambria Math" panose="02040503050406030204" pitchFamily="18" charset="0"/>
                            </a:rPr>
                          </m:ctrlPr>
                        </m:sSubSupPr>
                        <m:e>
                          <m:r>
                            <a:rPr lang="en-US" altLang="zh-CN" b="0" i="1" smtClean="0">
                              <a:latin typeface="Cambria Math"/>
                            </a:rPr>
                            <m:t>𝑥</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r>
                        <a:rPr lang="en-US" altLang="zh-CN" b="0"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𝑣</m:t>
                          </m:r>
                        </m:e>
                        <m:sub>
                          <m:r>
                            <a:rPr lang="en-US" altLang="zh-CN" i="1">
                              <a:latin typeface="Cambria Math"/>
                            </a:rPr>
                            <m:t>𝑛</m:t>
                          </m:r>
                          <m:r>
                            <a:rPr lang="en-US" altLang="zh-CN" i="1">
                              <a:latin typeface="Cambria Math"/>
                            </a:rPr>
                            <m:t>+1</m:t>
                          </m:r>
                        </m:sub>
                        <m:sup>
                          <m:r>
                            <a:rPr lang="en-US" altLang="zh-CN" i="1">
                              <a:latin typeface="Cambria Math"/>
                            </a:rPr>
                            <m:t>(</m:t>
                          </m:r>
                          <m:r>
                            <a:rPr lang="en-US" altLang="zh-CN" i="1">
                              <a:latin typeface="Cambria Math"/>
                            </a:rPr>
                            <m:t>𝑖</m:t>
                          </m:r>
                          <m:r>
                            <a:rPr lang="en-US" altLang="zh-CN" i="1">
                              <a:latin typeface="Cambria Math"/>
                            </a:rPr>
                            <m:t>)</m:t>
                          </m:r>
                        </m:sup>
                      </m:sSubSup>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75656" y="5656147"/>
                <a:ext cx="2081211" cy="439736"/>
              </a:xfrm>
              <a:prstGeom prst="rect">
                <a:avLst/>
              </a:prstGeom>
              <a:blipFill rotWithShape="1">
                <a:blip r:embed="rId5"/>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429186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群体智能</a:t>
            </a:r>
            <a:endParaRPr lang="zh-CN" altLang="en-US" dirty="0"/>
          </a:p>
        </p:txBody>
      </p:sp>
      <p:sp>
        <p:nvSpPr>
          <p:cNvPr id="3" name="内容占位符 2"/>
          <p:cNvSpPr>
            <a:spLocks noGrp="1"/>
          </p:cNvSpPr>
          <p:nvPr>
            <p:ph idx="1"/>
          </p:nvPr>
        </p:nvSpPr>
        <p:spPr>
          <a:xfrm>
            <a:off x="457200" y="1268760"/>
            <a:ext cx="8435280" cy="4968552"/>
          </a:xfrm>
        </p:spPr>
        <p:txBody>
          <a:bodyPr>
            <a:normAutofit/>
          </a:bodyPr>
          <a:lstStyle/>
          <a:p>
            <a:r>
              <a:rPr lang="zh-CN" altLang="en-US" sz="2800" b="0" dirty="0" smtClean="0">
                <a:latin typeface="Arial" pitchFamily="34" charset="0"/>
                <a:ea typeface="黑体" pitchFamily="49" charset="-122"/>
              </a:rPr>
              <a:t>集群智能</a:t>
            </a:r>
            <a:endParaRPr lang="en-US" altLang="zh-CN" sz="2800" b="0" dirty="0">
              <a:latin typeface="Arial" pitchFamily="34" charset="0"/>
              <a:ea typeface="黑体" pitchFamily="49" charset="-122"/>
            </a:endParaRPr>
          </a:p>
          <a:p>
            <a:pPr lvl="1"/>
            <a:r>
              <a:rPr lang="zh-CN" altLang="en-US" sz="2400" b="0" dirty="0">
                <a:latin typeface="Arial" pitchFamily="34" charset="0"/>
                <a:ea typeface="黑体" pitchFamily="49" charset="-122"/>
                <a:cs typeface="+mn-cs"/>
              </a:rPr>
              <a:t>众多无智能的个体，通过相互之间的简单合作所表现出来的智能行为</a:t>
            </a:r>
            <a:endParaRPr lang="en-US" altLang="zh-CN" sz="2400" b="0" dirty="0">
              <a:latin typeface="Arial" pitchFamily="34" charset="0"/>
              <a:ea typeface="黑体" pitchFamily="49" charset="-122"/>
              <a:cs typeface="+mn-cs"/>
            </a:endParaRPr>
          </a:p>
          <a:p>
            <a:pPr lvl="1"/>
            <a:endParaRPr lang="en-US" altLang="zh-CN" sz="2400" b="0" dirty="0">
              <a:latin typeface="Arial" pitchFamily="34" charset="0"/>
              <a:ea typeface="黑体" pitchFamily="49" charset="-122"/>
              <a:cs typeface="+mn-cs"/>
            </a:endParaRPr>
          </a:p>
          <a:p>
            <a:r>
              <a:rPr lang="zh-CN" altLang="en-US" sz="2800" b="0" dirty="0" smtClean="0">
                <a:latin typeface="Arial" pitchFamily="34" charset="0"/>
                <a:ea typeface="黑体" pitchFamily="49" charset="-122"/>
              </a:rPr>
              <a:t>博弈</a:t>
            </a:r>
            <a:endParaRPr lang="en-US" altLang="zh-CN" sz="2800" b="0" dirty="0">
              <a:latin typeface="Arial" pitchFamily="34" charset="0"/>
              <a:ea typeface="黑体" pitchFamily="49" charset="-122"/>
            </a:endParaRPr>
          </a:p>
          <a:p>
            <a:pPr lvl="1"/>
            <a:r>
              <a:rPr lang="zh-CN" altLang="en-US" sz="2400" b="0" dirty="0">
                <a:latin typeface="Arial" pitchFamily="34" charset="0"/>
                <a:ea typeface="黑体" pitchFamily="49" charset="-122"/>
                <a:cs typeface="+mn-cs"/>
              </a:rPr>
              <a:t>具备一定智能的理性个体，按照某种机制行动，在群体层面体现出的智能</a:t>
            </a:r>
            <a:endParaRPr lang="en-US" altLang="zh-CN" sz="2400" b="0" dirty="0">
              <a:latin typeface="Arial" pitchFamily="34" charset="0"/>
              <a:ea typeface="黑体" pitchFamily="49" charset="-122"/>
              <a:cs typeface="+mn-cs"/>
            </a:endParaRPr>
          </a:p>
          <a:p>
            <a:pPr lvl="1"/>
            <a:endParaRPr lang="en-US" altLang="zh-CN" sz="2400" b="0" dirty="0">
              <a:latin typeface="Arial" pitchFamily="34" charset="0"/>
              <a:ea typeface="黑体" pitchFamily="49" charset="-122"/>
              <a:cs typeface="+mn-cs"/>
            </a:endParaRPr>
          </a:p>
          <a:p>
            <a:r>
              <a:rPr lang="zh-CN" altLang="en-US" sz="2800" b="0" dirty="0">
                <a:latin typeface="Arial" pitchFamily="34" charset="0"/>
                <a:ea typeface="黑体" pitchFamily="49" charset="-122"/>
              </a:rPr>
              <a:t>众包</a:t>
            </a:r>
            <a:endParaRPr lang="en-US" altLang="zh-CN" sz="2800" b="0" dirty="0">
              <a:latin typeface="Arial" pitchFamily="34" charset="0"/>
              <a:ea typeface="黑体" pitchFamily="49" charset="-122"/>
            </a:endParaRPr>
          </a:p>
          <a:p>
            <a:pPr lvl="1"/>
            <a:r>
              <a:rPr lang="zh-CN" altLang="en-US" sz="2400" b="0" dirty="0">
                <a:latin typeface="Arial" pitchFamily="34" charset="0"/>
                <a:ea typeface="黑体" pitchFamily="49" charset="-122"/>
                <a:cs typeface="+mn-cs"/>
              </a:rPr>
              <a:t>设计合适的机制，激励个体参与，从而实现单个个体不具备的社会智能</a:t>
            </a:r>
            <a:endParaRPr lang="en-US" altLang="zh-CN" sz="2400" b="0" dirty="0">
              <a:latin typeface="Arial" pitchFamily="34" charset="0"/>
              <a:ea typeface="黑体" pitchFamily="49" charset="-122"/>
              <a:cs typeface="+mn-cs"/>
            </a:endParaRPr>
          </a:p>
        </p:txBody>
      </p:sp>
    </p:spTree>
    <p:extLst>
      <p:ext uri="{BB962C8B-B14F-4D97-AF65-F5344CB8AC3E}">
        <p14:creationId xmlns:p14="http://schemas.microsoft.com/office/powerpoint/2010/main" val="1967792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群优化算法</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zh-CN" altLang="en-US" sz="2800" b="0" dirty="0">
                <a:latin typeface="Arial" pitchFamily="34" charset="0"/>
                <a:ea typeface="黑体" pitchFamily="49" charset="-122"/>
              </a:rPr>
              <a:t>粒子位置和速度更新示例</a:t>
            </a:r>
            <a:endParaRPr lang="en-US" sz="2800" b="0" dirty="0">
              <a:latin typeface="Arial" pitchFamily="34" charset="0"/>
              <a:ea typeface="黑体" pitchFamily="49" charset="-122"/>
            </a:endParaRPr>
          </a:p>
        </p:txBody>
      </p:sp>
      <p:pic>
        <p:nvPicPr>
          <p:cNvPr id="4" name="Picture 2" descr="http://opticalengineering.spiedigitallibrary.org/data/Journals/OPTICE/22130/017204_1_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20888"/>
            <a:ext cx="4104456" cy="316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37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粒子群优化算法</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zh-CN" altLang="en-US" sz="2800" b="0" dirty="0">
                <a:latin typeface="Arial" pitchFamily="34" charset="0"/>
                <a:ea typeface="黑体" pitchFamily="49" charset="-122"/>
              </a:rPr>
              <a:t>粒子速度更新公式解读</a:t>
            </a:r>
            <a:endParaRPr lang="en-US" altLang="zh-CN" sz="2800" b="0" dirty="0">
              <a:latin typeface="Arial" pitchFamily="34" charset="0"/>
              <a:ea typeface="黑体" pitchFamily="49" charset="-122"/>
            </a:endParaRPr>
          </a:p>
          <a:p>
            <a:endParaRPr lang="en-US" sz="2800" dirty="0"/>
          </a:p>
          <a:p>
            <a:endParaRPr lang="en-US" sz="2800" dirty="0" smtClean="0"/>
          </a:p>
        </p:txBody>
      </p:sp>
      <p:sp>
        <p:nvSpPr>
          <p:cNvPr id="5" name="圆角矩形 4"/>
          <p:cNvSpPr/>
          <p:nvPr/>
        </p:nvSpPr>
        <p:spPr>
          <a:xfrm>
            <a:off x="2267744" y="2267478"/>
            <a:ext cx="360040"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组合 11"/>
          <p:cNvGrpSpPr/>
          <p:nvPr/>
        </p:nvGrpSpPr>
        <p:grpSpPr>
          <a:xfrm>
            <a:off x="179512" y="3506780"/>
            <a:ext cx="2880320" cy="1224136"/>
            <a:chOff x="465140" y="3356992"/>
            <a:chExt cx="2880320" cy="1224136"/>
          </a:xfrm>
        </p:grpSpPr>
        <p:sp>
          <p:nvSpPr>
            <p:cNvPr id="6" name="圆角矩形 5"/>
            <p:cNvSpPr/>
            <p:nvPr/>
          </p:nvSpPr>
          <p:spPr>
            <a:xfrm>
              <a:off x="465140" y="3789040"/>
              <a:ext cx="2880320" cy="792088"/>
            </a:xfrm>
            <a:prstGeom prst="roundRect">
              <a:avLst>
                <a:gd name="adj" fmla="val 3334"/>
              </a:avLst>
            </a:prstGeom>
            <a:solidFill>
              <a:schemeClr val="bg1">
                <a:lumMod val="85000"/>
              </a:schemeClr>
            </a:solidFill>
            <a:ln w="12700">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2000" dirty="0" smtClean="0">
                  <a:latin typeface="Arial" pitchFamily="34" charset="0"/>
                  <a:ea typeface="黑体" pitchFamily="49" charset="-122"/>
                </a:rPr>
                <a:t>保持</a:t>
              </a:r>
              <a:r>
                <a:rPr lang="zh-CN" altLang="en-US" sz="2000" dirty="0">
                  <a:latin typeface="Arial" pitchFamily="34" charset="0"/>
                  <a:ea typeface="黑体" pitchFamily="49" charset="-122"/>
                </a:rPr>
                <a:t>原速度不变的</a:t>
              </a:r>
              <a:r>
                <a:rPr lang="zh-CN" altLang="en-US" sz="2000" dirty="0" smtClean="0">
                  <a:latin typeface="Arial" pitchFamily="34" charset="0"/>
                  <a:ea typeface="黑体" pitchFamily="49" charset="-122"/>
                </a:rPr>
                <a:t>倾向</a:t>
              </a:r>
              <a:endParaRPr lang="en-US" altLang="zh-CN" sz="2000" dirty="0">
                <a:latin typeface="Arial" pitchFamily="34" charset="0"/>
                <a:ea typeface="黑体" pitchFamily="49" charset="-122"/>
              </a:endParaRPr>
            </a:p>
          </p:txBody>
        </p:sp>
        <p:sp>
          <p:nvSpPr>
            <p:cNvPr id="11" name="圆角矩形 10"/>
            <p:cNvSpPr/>
            <p:nvPr/>
          </p:nvSpPr>
          <p:spPr>
            <a:xfrm>
              <a:off x="467544" y="3356992"/>
              <a:ext cx="1008112" cy="412304"/>
            </a:xfrm>
            <a:prstGeom prst="roundRect">
              <a:avLst>
                <a:gd name="adj" fmla="val 3334"/>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1600" dirty="0" smtClean="0">
                  <a:latin typeface="Arial" pitchFamily="34" charset="0"/>
                  <a:ea typeface="黑体" pitchFamily="49" charset="-122"/>
                </a:rPr>
                <a:t>①惯性项</a:t>
              </a:r>
              <a:endParaRPr lang="en-US" altLang="zh-CN" sz="1600" dirty="0">
                <a:latin typeface="Arial" pitchFamily="34" charset="0"/>
                <a:ea typeface="黑体" pitchFamily="49" charset="-122"/>
              </a:endParaRPr>
            </a:p>
          </p:txBody>
        </p:sp>
      </p:grpSp>
      <p:grpSp>
        <p:nvGrpSpPr>
          <p:cNvPr id="13" name="组合 12"/>
          <p:cNvGrpSpPr/>
          <p:nvPr/>
        </p:nvGrpSpPr>
        <p:grpSpPr>
          <a:xfrm>
            <a:off x="2915816" y="4869160"/>
            <a:ext cx="3024336" cy="1224136"/>
            <a:chOff x="465140" y="3356992"/>
            <a:chExt cx="3024336" cy="1224136"/>
          </a:xfrm>
        </p:grpSpPr>
        <p:sp>
          <p:nvSpPr>
            <p:cNvPr id="14" name="圆角矩形 13"/>
            <p:cNvSpPr/>
            <p:nvPr/>
          </p:nvSpPr>
          <p:spPr>
            <a:xfrm>
              <a:off x="465140" y="3789040"/>
              <a:ext cx="3024336" cy="792088"/>
            </a:xfrm>
            <a:prstGeom prst="roundRect">
              <a:avLst>
                <a:gd name="adj" fmla="val 3334"/>
              </a:avLst>
            </a:prstGeom>
            <a:solidFill>
              <a:schemeClr val="bg1">
                <a:lumMod val="85000"/>
              </a:schemeClr>
            </a:solidFill>
            <a:ln w="12700">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2000" dirty="0" smtClean="0">
                  <a:latin typeface="Arial" pitchFamily="34" charset="0"/>
                  <a:ea typeface="黑体" pitchFamily="49" charset="-122"/>
                </a:rPr>
                <a:t>回到</a:t>
              </a:r>
              <a:r>
                <a:rPr lang="zh-CN" altLang="en-US" sz="2000" dirty="0">
                  <a:latin typeface="Arial" pitchFamily="34" charset="0"/>
                  <a:ea typeface="黑体" pitchFamily="49" charset="-122"/>
                </a:rPr>
                <a:t>历史最好位置的</a:t>
              </a:r>
              <a:r>
                <a:rPr lang="zh-CN" altLang="en-US" sz="2000" dirty="0" smtClean="0">
                  <a:latin typeface="Arial" pitchFamily="34" charset="0"/>
                  <a:ea typeface="黑体" pitchFamily="49" charset="-122"/>
                </a:rPr>
                <a:t>倾向</a:t>
              </a:r>
              <a:endParaRPr lang="zh-CN" altLang="en-US" sz="2000" dirty="0">
                <a:latin typeface="Arial" pitchFamily="34" charset="0"/>
                <a:ea typeface="黑体" pitchFamily="49" charset="-122"/>
              </a:endParaRPr>
            </a:p>
          </p:txBody>
        </p:sp>
        <p:sp>
          <p:nvSpPr>
            <p:cNvPr id="15" name="圆角矩形 14"/>
            <p:cNvSpPr/>
            <p:nvPr/>
          </p:nvSpPr>
          <p:spPr>
            <a:xfrm>
              <a:off x="467544" y="3356992"/>
              <a:ext cx="1008112" cy="412304"/>
            </a:xfrm>
            <a:prstGeom prst="roundRect">
              <a:avLst>
                <a:gd name="adj" fmla="val 3334"/>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1600" dirty="0" smtClean="0">
                  <a:latin typeface="Arial" pitchFamily="34" charset="0"/>
                  <a:ea typeface="黑体" pitchFamily="49" charset="-122"/>
                </a:rPr>
                <a:t>②记忆项</a:t>
              </a:r>
              <a:endParaRPr lang="en-US" altLang="zh-CN" sz="1600" dirty="0">
                <a:latin typeface="Arial" pitchFamily="34" charset="0"/>
                <a:ea typeface="黑体" pitchFamily="49" charset="-122"/>
              </a:endParaRPr>
            </a:p>
          </p:txBody>
        </p:sp>
      </p:grpSp>
      <p:grpSp>
        <p:nvGrpSpPr>
          <p:cNvPr id="16" name="组合 15"/>
          <p:cNvGrpSpPr/>
          <p:nvPr/>
        </p:nvGrpSpPr>
        <p:grpSpPr>
          <a:xfrm>
            <a:off x="5909384" y="3912696"/>
            <a:ext cx="3024336" cy="1224136"/>
            <a:chOff x="465140" y="3356992"/>
            <a:chExt cx="3024336" cy="1224136"/>
          </a:xfrm>
        </p:grpSpPr>
        <p:sp>
          <p:nvSpPr>
            <p:cNvPr id="17" name="圆角矩形 16"/>
            <p:cNvSpPr/>
            <p:nvPr/>
          </p:nvSpPr>
          <p:spPr>
            <a:xfrm>
              <a:off x="465140" y="3789040"/>
              <a:ext cx="3024336" cy="792088"/>
            </a:xfrm>
            <a:prstGeom prst="roundRect">
              <a:avLst>
                <a:gd name="adj" fmla="val 3334"/>
              </a:avLst>
            </a:prstGeom>
            <a:solidFill>
              <a:schemeClr val="bg1">
                <a:lumMod val="85000"/>
              </a:schemeClr>
            </a:solidFill>
            <a:ln w="12700">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2000" dirty="0">
                  <a:latin typeface="Arial" pitchFamily="34" charset="0"/>
                  <a:ea typeface="黑体" pitchFamily="49" charset="-122"/>
                </a:rPr>
                <a:t>走向粒子群全局最好位置的</a:t>
              </a:r>
              <a:r>
                <a:rPr lang="zh-CN" altLang="en-US" sz="2000" dirty="0" smtClean="0">
                  <a:latin typeface="Arial" pitchFamily="34" charset="0"/>
                  <a:ea typeface="黑体" pitchFamily="49" charset="-122"/>
                </a:rPr>
                <a:t>倾向</a:t>
              </a:r>
              <a:endParaRPr lang="zh-CN" altLang="en-US" sz="2000" dirty="0">
                <a:latin typeface="Arial" pitchFamily="34" charset="0"/>
                <a:ea typeface="黑体" pitchFamily="49" charset="-122"/>
              </a:endParaRPr>
            </a:p>
          </p:txBody>
        </p:sp>
        <p:sp>
          <p:nvSpPr>
            <p:cNvPr id="18" name="圆角矩形 17"/>
            <p:cNvSpPr/>
            <p:nvPr/>
          </p:nvSpPr>
          <p:spPr>
            <a:xfrm>
              <a:off x="467544" y="3356992"/>
              <a:ext cx="1008112" cy="412304"/>
            </a:xfrm>
            <a:prstGeom prst="roundRect">
              <a:avLst>
                <a:gd name="adj" fmla="val 3334"/>
              </a:avLst>
            </a:prstGeom>
            <a:solidFill>
              <a:srgbClr val="00B05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1600" dirty="0">
                  <a:latin typeface="Arial" pitchFamily="34" charset="0"/>
                  <a:ea typeface="黑体" pitchFamily="49" charset="-122"/>
                </a:rPr>
                <a:t>③</a:t>
              </a:r>
              <a:r>
                <a:rPr lang="zh-CN" altLang="en-US" sz="1600" dirty="0" smtClean="0">
                  <a:latin typeface="Arial" pitchFamily="34" charset="0"/>
                  <a:ea typeface="黑体" pitchFamily="49" charset="-122"/>
                </a:rPr>
                <a:t>社会项</a:t>
              </a:r>
              <a:endParaRPr lang="en-US" altLang="zh-CN" sz="1600" dirty="0">
                <a:latin typeface="Arial" pitchFamily="34" charset="0"/>
                <a:ea typeface="黑体" pitchFamily="49" charset="-122"/>
              </a:endParaRPr>
            </a:p>
          </p:txBody>
        </p:sp>
      </p:grpSp>
      <p:cxnSp>
        <p:nvCxnSpPr>
          <p:cNvPr id="20" name="直接箭头连接符 19"/>
          <p:cNvCxnSpPr/>
          <p:nvPr/>
        </p:nvCxnSpPr>
        <p:spPr bwMode="auto">
          <a:xfrm flipV="1">
            <a:off x="990804" y="2783742"/>
            <a:ext cx="1257736" cy="653844"/>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p:cxnSp>
        <p:nvCxnSpPr>
          <p:cNvPr id="23" name="直接箭头连接符 22"/>
          <p:cNvCxnSpPr/>
          <p:nvPr/>
        </p:nvCxnSpPr>
        <p:spPr bwMode="auto">
          <a:xfrm flipV="1">
            <a:off x="3422276" y="2924944"/>
            <a:ext cx="861692" cy="1815844"/>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p:sp>
        <p:nvSpPr>
          <p:cNvPr id="27" name="圆角矩形 26"/>
          <p:cNvSpPr/>
          <p:nvPr/>
        </p:nvSpPr>
        <p:spPr>
          <a:xfrm>
            <a:off x="3696856" y="2276872"/>
            <a:ext cx="1368152"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圆角矩形 27"/>
          <p:cNvSpPr/>
          <p:nvPr/>
        </p:nvSpPr>
        <p:spPr>
          <a:xfrm>
            <a:off x="6105376" y="2276872"/>
            <a:ext cx="1368152"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直接箭头连接符 28"/>
          <p:cNvCxnSpPr/>
          <p:nvPr/>
        </p:nvCxnSpPr>
        <p:spPr bwMode="auto">
          <a:xfrm flipV="1">
            <a:off x="6415844" y="2783742"/>
            <a:ext cx="270232" cy="1113310"/>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1331640" y="2276872"/>
                <a:ext cx="6356997" cy="506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a:rPr>
                            <m:t>𝑣</m:t>
                          </m:r>
                        </m:e>
                        <m:sub>
                          <m:r>
                            <a:rPr lang="en-US" altLang="zh-CN" b="0" i="1" smtClean="0">
                              <a:latin typeface="Cambria Math"/>
                            </a:rPr>
                            <m:t>𝑛</m:t>
                          </m:r>
                          <m:r>
                            <a:rPr lang="en-US" altLang="zh-CN" b="0" i="1" smtClean="0">
                              <a:latin typeface="Cambria Math"/>
                            </a:rPr>
                            <m:t>+1</m:t>
                          </m:r>
                        </m:sub>
                        <m:sup>
                          <m:r>
                            <a:rPr lang="en-US" altLang="zh-CN" i="1">
                              <a:latin typeface="Cambria Math"/>
                            </a:rPr>
                            <m:t>(</m:t>
                          </m:r>
                          <m:r>
                            <a:rPr lang="en-US" altLang="zh-CN" i="1">
                              <a:latin typeface="Cambria Math"/>
                            </a:rPr>
                            <m:t>𝑖</m:t>
                          </m:r>
                          <m:r>
                            <a:rPr lang="en-US" altLang="zh-CN" i="1">
                              <a:latin typeface="Cambria Math"/>
                            </a:rPr>
                            <m:t>)</m:t>
                          </m:r>
                        </m:sup>
                      </m:sSubSup>
                      <m:r>
                        <a:rPr lang="en-US"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𝑣</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1</m:t>
                          </m:r>
                        </m:sub>
                      </m:sSub>
                      <m:r>
                        <a:rPr lang="en-US" altLang="zh-CN" b="0" i="1" smtClean="0">
                          <a:latin typeface="Cambria Math"/>
                        </a:rPr>
                        <m:t>∗</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𝑝</m:t>
                              </m:r>
                            </m:e>
                            <m:sub>
                              <m:r>
                                <a:rPr lang="en-US" altLang="zh-CN" b="0" i="1" smtClean="0">
                                  <a:latin typeface="Cambria Math"/>
                                </a:rPr>
                                <m:t>𝑏𝑒𝑠𝑡</m:t>
                              </m:r>
                            </m:sub>
                            <m:sup>
                              <m:d>
                                <m:dPr>
                                  <m:ctrlPr>
                                    <a:rPr lang="en-US" altLang="zh-CN" i="1">
                                      <a:latin typeface="Cambria Math" panose="02040503050406030204" pitchFamily="18" charset="0"/>
                                    </a:rPr>
                                  </m:ctrlPr>
                                </m:dPr>
                                <m:e>
                                  <m:r>
                                    <a:rPr lang="en-US" altLang="zh-CN" i="1">
                                      <a:latin typeface="Cambria Math"/>
                                    </a:rPr>
                                    <m:t>𝑖</m:t>
                                  </m:r>
                                </m:e>
                              </m:d>
                            </m:sup>
                          </m:sSubSup>
                          <m:r>
                            <a:rPr lang="en-US" altLang="zh-CN" b="0"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b="0" i="1" smtClean="0">
                                  <a:latin typeface="Cambria Math"/>
                                </a:rPr>
                                <m:t>𝑛</m:t>
                              </m:r>
                            </m:sub>
                            <m:sup>
                              <m:d>
                                <m:dPr>
                                  <m:ctrlPr>
                                    <a:rPr lang="en-US" altLang="zh-CN" i="1">
                                      <a:latin typeface="Cambria Math" panose="02040503050406030204" pitchFamily="18" charset="0"/>
                                    </a:rPr>
                                  </m:ctrlPr>
                                </m:dPr>
                                <m:e>
                                  <m:r>
                                    <a:rPr lang="en-US" altLang="zh-CN" i="1">
                                      <a:latin typeface="Cambria Math"/>
                                    </a:rPr>
                                    <m:t>𝑖</m:t>
                                  </m:r>
                                </m:e>
                              </m:d>
                            </m:sup>
                          </m:sSubSup>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r>
                        <a:rPr lang="en-US" altLang="zh-CN" i="1">
                          <a:latin typeface="Cambria Math"/>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𝑔</m:t>
                              </m:r>
                            </m:e>
                            <m:sub>
                              <m:r>
                                <a:rPr lang="en-US" altLang="zh-CN" i="1">
                                  <a:latin typeface="Cambria Math"/>
                                </a:rPr>
                                <m:t>𝑏𝑒𝑠𝑡</m:t>
                              </m:r>
                            </m:sub>
                            <m:sup/>
                          </m:sSubSup>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e>
                      </m:d>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331640" y="2276872"/>
                <a:ext cx="6356997" cy="50687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97547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粒子群优化算法</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zh-CN" altLang="en-US" sz="2800" b="0" dirty="0">
                <a:latin typeface="Arial" pitchFamily="34" charset="0"/>
                <a:ea typeface="黑体" pitchFamily="49" charset="-122"/>
              </a:rPr>
              <a:t>粒子速度更新公式解读</a:t>
            </a:r>
            <a:endParaRPr lang="en-US" altLang="zh-CN" sz="2800" b="0" dirty="0">
              <a:latin typeface="Arial" pitchFamily="34" charset="0"/>
              <a:ea typeface="黑体" pitchFamily="49" charset="-122"/>
            </a:endParaRPr>
          </a:p>
          <a:p>
            <a:endParaRPr lang="en-US" sz="2800" dirty="0"/>
          </a:p>
          <a:p>
            <a:endParaRPr lang="en-US" sz="2800" dirty="0" smtClean="0"/>
          </a:p>
        </p:txBody>
      </p:sp>
      <p:sp>
        <p:nvSpPr>
          <p:cNvPr id="5" name="圆角矩形 4"/>
          <p:cNvSpPr/>
          <p:nvPr/>
        </p:nvSpPr>
        <p:spPr>
          <a:xfrm>
            <a:off x="2874288" y="2267478"/>
            <a:ext cx="216024"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圆角矩形 5"/>
          <p:cNvSpPr/>
          <p:nvPr/>
        </p:nvSpPr>
        <p:spPr>
          <a:xfrm>
            <a:off x="971600" y="4264542"/>
            <a:ext cx="2880320" cy="792088"/>
          </a:xfrm>
          <a:prstGeom prst="roundRect">
            <a:avLst>
              <a:gd name="adj" fmla="val 3334"/>
            </a:avLst>
          </a:prstGeom>
          <a:solidFill>
            <a:schemeClr val="bg1">
              <a:lumMod val="85000"/>
            </a:schemeClr>
          </a:solidFill>
          <a:ln w="12700">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2000" dirty="0" smtClean="0">
                <a:latin typeface="Arial" pitchFamily="34" charset="0"/>
                <a:ea typeface="黑体" pitchFamily="49" charset="-122"/>
              </a:rPr>
              <a:t>权重参数：一般取值为</a:t>
            </a:r>
            <a:r>
              <a:rPr lang="en-US" altLang="zh-CN" sz="2000" dirty="0" smtClean="0">
                <a:latin typeface="Arial" pitchFamily="34" charset="0"/>
                <a:ea typeface="黑体" pitchFamily="49" charset="-122"/>
              </a:rPr>
              <a:t>2</a:t>
            </a:r>
            <a:endParaRPr lang="en-US" altLang="zh-CN" sz="2000" dirty="0">
              <a:latin typeface="Arial" pitchFamily="34" charset="0"/>
              <a:ea typeface="黑体" pitchFamily="49" charset="-122"/>
            </a:endParaRPr>
          </a:p>
        </p:txBody>
      </p:sp>
      <p:sp>
        <p:nvSpPr>
          <p:cNvPr id="17" name="圆角矩形 16"/>
          <p:cNvSpPr/>
          <p:nvPr/>
        </p:nvSpPr>
        <p:spPr>
          <a:xfrm>
            <a:off x="5292080" y="4344744"/>
            <a:ext cx="3641640" cy="792088"/>
          </a:xfrm>
          <a:prstGeom prst="roundRect">
            <a:avLst>
              <a:gd name="adj" fmla="val 3334"/>
            </a:avLst>
          </a:prstGeom>
          <a:solidFill>
            <a:schemeClr val="bg1">
              <a:lumMod val="85000"/>
            </a:schemeClr>
          </a:solidFill>
          <a:ln w="12700">
            <a:noFill/>
          </a:ln>
        </p:spPr>
        <p:style>
          <a:lnRef idx="1">
            <a:schemeClr val="accent1"/>
          </a:lnRef>
          <a:fillRef idx="2">
            <a:schemeClr val="accent1"/>
          </a:fillRef>
          <a:effectRef idx="1">
            <a:schemeClr val="accent1"/>
          </a:effectRef>
          <a:fontRef idx="minor">
            <a:schemeClr val="dk1"/>
          </a:fontRef>
        </p:style>
        <p:txBody>
          <a:bodyPr rtlCol="0" anchor="ctr"/>
          <a:lstStyle/>
          <a:p>
            <a:pPr marL="0" lvl="2"/>
            <a:r>
              <a:rPr lang="zh-CN" altLang="en-US" sz="2000" dirty="0" smtClean="0">
                <a:latin typeface="Arial" pitchFamily="34" charset="0"/>
                <a:ea typeface="黑体" pitchFamily="49" charset="-122"/>
              </a:rPr>
              <a:t>随机参数：</a:t>
            </a:r>
            <a:r>
              <a:rPr lang="en-US" altLang="zh-CN" sz="2000" dirty="0" smtClean="0">
                <a:latin typeface="Arial" pitchFamily="34" charset="0"/>
                <a:ea typeface="黑体" pitchFamily="49" charset="-122"/>
              </a:rPr>
              <a:t>0</a:t>
            </a:r>
            <a:r>
              <a:rPr lang="zh-CN" altLang="en-US" sz="2000" dirty="0" smtClean="0">
                <a:latin typeface="Arial" pitchFamily="34" charset="0"/>
                <a:ea typeface="黑体" pitchFamily="49" charset="-122"/>
              </a:rPr>
              <a:t>和</a:t>
            </a:r>
            <a:r>
              <a:rPr lang="en-US" altLang="zh-CN" sz="2000" dirty="0" smtClean="0">
                <a:latin typeface="Arial" pitchFamily="34" charset="0"/>
                <a:ea typeface="黑体" pitchFamily="49" charset="-122"/>
              </a:rPr>
              <a:t>1</a:t>
            </a:r>
            <a:r>
              <a:rPr lang="zh-CN" altLang="en-US" sz="2000" dirty="0" smtClean="0">
                <a:latin typeface="Arial" pitchFamily="34" charset="0"/>
                <a:ea typeface="黑体" pitchFamily="49" charset="-122"/>
              </a:rPr>
              <a:t>之间的随机数</a:t>
            </a:r>
            <a:endParaRPr lang="zh-CN" altLang="en-US" sz="2000" dirty="0">
              <a:latin typeface="Arial" pitchFamily="34" charset="0"/>
              <a:ea typeface="黑体" pitchFamily="49" charset="-122"/>
            </a:endParaRPr>
          </a:p>
        </p:txBody>
      </p:sp>
      <p:cxnSp>
        <p:nvCxnSpPr>
          <p:cNvPr id="20" name="直接箭头连接符 19"/>
          <p:cNvCxnSpPr/>
          <p:nvPr/>
        </p:nvCxnSpPr>
        <p:spPr bwMode="auto">
          <a:xfrm flipV="1">
            <a:off x="2142932" y="2783742"/>
            <a:ext cx="839368" cy="1440160"/>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p:cxnSp>
        <p:nvCxnSpPr>
          <p:cNvPr id="29" name="直接箭头连接符 28"/>
          <p:cNvCxnSpPr/>
          <p:nvPr/>
        </p:nvCxnSpPr>
        <p:spPr bwMode="auto">
          <a:xfrm flipH="1" flipV="1">
            <a:off x="3343228" y="2783742"/>
            <a:ext cx="3072616" cy="1561002"/>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p:cxnSp>
        <p:nvCxnSpPr>
          <p:cNvPr id="21" name="直接箭头连接符 20"/>
          <p:cNvCxnSpPr/>
          <p:nvPr/>
        </p:nvCxnSpPr>
        <p:spPr bwMode="auto">
          <a:xfrm flipV="1">
            <a:off x="2142932" y="2771534"/>
            <a:ext cx="3149148" cy="1452368"/>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p:sp>
        <p:nvSpPr>
          <p:cNvPr id="24" name="圆角矩形 23"/>
          <p:cNvSpPr/>
          <p:nvPr/>
        </p:nvSpPr>
        <p:spPr>
          <a:xfrm>
            <a:off x="5311512" y="2276872"/>
            <a:ext cx="216024"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5712192" y="2276872"/>
            <a:ext cx="216024"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圆角矩形 30"/>
          <p:cNvSpPr/>
          <p:nvPr/>
        </p:nvSpPr>
        <p:spPr>
          <a:xfrm>
            <a:off x="3286016" y="2276872"/>
            <a:ext cx="216024" cy="504056"/>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直接箭头连接符 31"/>
          <p:cNvCxnSpPr>
            <a:endCxn id="30" idx="2"/>
          </p:cNvCxnSpPr>
          <p:nvPr/>
        </p:nvCxnSpPr>
        <p:spPr bwMode="auto">
          <a:xfrm flipH="1" flipV="1">
            <a:off x="5820204" y="2780928"/>
            <a:ext cx="727720" cy="1563816"/>
          </a:xfrm>
          <a:prstGeom prst="straightConnector1">
            <a:avLst/>
          </a:prstGeom>
          <a:solidFill>
            <a:srgbClr val="CCFFCC">
              <a:alpha val="80000"/>
            </a:srgbClr>
          </a:solidFill>
          <a:ln w="9525" cap="flat" cmpd="sng" algn="ctr">
            <a:solidFill>
              <a:schemeClr val="tx1"/>
            </a:solidFill>
            <a:prstDash val="solid"/>
            <a:round/>
            <a:headEnd type="none" w="med" len="med"/>
            <a:tailEnd type="triangle" w="med" len="med"/>
          </a:ln>
          <a:effectLst/>
        </p:spPr>
      </p:cxnSp>
      <mc:AlternateContent xmlns:mc="http://schemas.openxmlformats.org/markup-compatibility/2006" xmlns:a14="http://schemas.microsoft.com/office/drawing/2010/main">
        <mc:Choice Requires="a14">
          <p:sp>
            <p:nvSpPr>
              <p:cNvPr id="15" name="TextBox 14"/>
              <p:cNvSpPr txBox="1"/>
              <p:nvPr/>
            </p:nvSpPr>
            <p:spPr>
              <a:xfrm>
                <a:off x="1331640" y="2276872"/>
                <a:ext cx="6356997" cy="506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a:rPr>
                            <m:t>𝑣</m:t>
                          </m:r>
                        </m:e>
                        <m:sub>
                          <m:r>
                            <a:rPr lang="en-US" altLang="zh-CN" b="0" i="1" smtClean="0">
                              <a:latin typeface="Cambria Math"/>
                            </a:rPr>
                            <m:t>𝑛</m:t>
                          </m:r>
                          <m:r>
                            <a:rPr lang="en-US" altLang="zh-CN" b="0" i="1" smtClean="0">
                              <a:latin typeface="Cambria Math"/>
                            </a:rPr>
                            <m:t>+1</m:t>
                          </m:r>
                        </m:sub>
                        <m:sup>
                          <m:r>
                            <a:rPr lang="en-US" altLang="zh-CN" i="1">
                              <a:latin typeface="Cambria Math"/>
                            </a:rPr>
                            <m:t>(</m:t>
                          </m:r>
                          <m:r>
                            <a:rPr lang="en-US" altLang="zh-CN" i="1">
                              <a:latin typeface="Cambria Math"/>
                            </a:rPr>
                            <m:t>𝑖</m:t>
                          </m:r>
                          <m:r>
                            <a:rPr lang="en-US" altLang="zh-CN" i="1">
                              <a:latin typeface="Cambria Math"/>
                            </a:rPr>
                            <m:t>)</m:t>
                          </m:r>
                        </m:sup>
                      </m:sSubSup>
                      <m:r>
                        <a:rPr lang="en-US"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𝑣</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1</m:t>
                          </m:r>
                        </m:sub>
                      </m:sSub>
                      <m:r>
                        <a:rPr lang="en-US" altLang="zh-CN" b="0" i="1" smtClean="0">
                          <a:latin typeface="Cambria Math"/>
                        </a:rPr>
                        <m:t>∗</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𝑝</m:t>
                              </m:r>
                            </m:e>
                            <m:sub>
                              <m:r>
                                <a:rPr lang="en-US" altLang="zh-CN" b="0" i="1" smtClean="0">
                                  <a:latin typeface="Cambria Math"/>
                                </a:rPr>
                                <m:t>𝑏𝑒𝑠𝑡</m:t>
                              </m:r>
                            </m:sub>
                            <m:sup>
                              <m:d>
                                <m:dPr>
                                  <m:ctrlPr>
                                    <a:rPr lang="en-US" altLang="zh-CN" i="1">
                                      <a:latin typeface="Cambria Math" panose="02040503050406030204" pitchFamily="18" charset="0"/>
                                    </a:rPr>
                                  </m:ctrlPr>
                                </m:dPr>
                                <m:e>
                                  <m:r>
                                    <a:rPr lang="en-US" altLang="zh-CN" i="1">
                                      <a:latin typeface="Cambria Math"/>
                                    </a:rPr>
                                    <m:t>𝑖</m:t>
                                  </m:r>
                                </m:e>
                              </m:d>
                            </m:sup>
                          </m:sSubSup>
                          <m:r>
                            <a:rPr lang="en-US" altLang="zh-CN" b="0"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b="0" i="1" smtClean="0">
                                  <a:latin typeface="Cambria Math"/>
                                </a:rPr>
                                <m:t>𝑛</m:t>
                              </m:r>
                            </m:sub>
                            <m:sup>
                              <m:d>
                                <m:dPr>
                                  <m:ctrlPr>
                                    <a:rPr lang="en-US" altLang="zh-CN" i="1">
                                      <a:latin typeface="Cambria Math" panose="02040503050406030204" pitchFamily="18" charset="0"/>
                                    </a:rPr>
                                  </m:ctrlPr>
                                </m:dPr>
                                <m:e>
                                  <m:r>
                                    <a:rPr lang="en-US" altLang="zh-CN" i="1">
                                      <a:latin typeface="Cambria Math"/>
                                    </a:rPr>
                                    <m:t>𝑖</m:t>
                                  </m:r>
                                </m:e>
                              </m:d>
                            </m:sup>
                          </m:sSubSup>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r>
                        <a:rPr lang="en-US" altLang="zh-CN" i="1">
                          <a:latin typeface="Cambria Math"/>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𝑔</m:t>
                              </m:r>
                            </m:e>
                            <m:sub>
                              <m:r>
                                <a:rPr lang="en-US" altLang="zh-CN" i="1">
                                  <a:latin typeface="Cambria Math"/>
                                </a:rPr>
                                <m:t>𝑏𝑒𝑠𝑡</m:t>
                              </m:r>
                            </m:sub>
                            <m:sup/>
                          </m:sSubSup>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e>
                      </m:d>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331640" y="2276872"/>
                <a:ext cx="6356997" cy="50687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9108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粒子群优化算法</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zh-CN" altLang="en-US" sz="2800" b="0" dirty="0" smtClean="0">
                <a:latin typeface="Arial" pitchFamily="34" charset="0"/>
                <a:ea typeface="黑体" pitchFamily="49" charset="-122"/>
              </a:rPr>
              <a:t>算法终止条件</a:t>
            </a:r>
            <a:endParaRPr lang="en-US" sz="2800" dirty="0"/>
          </a:p>
          <a:p>
            <a:pPr lvl="1"/>
            <a:r>
              <a:rPr lang="zh-CN" altLang="en-US" sz="2400" b="0" dirty="0">
                <a:latin typeface="Arial" pitchFamily="34" charset="0"/>
                <a:ea typeface="黑体" pitchFamily="49" charset="-122"/>
                <a:cs typeface="+mn-cs"/>
              </a:rPr>
              <a:t>迭代的轮数</a:t>
            </a:r>
            <a:endParaRPr lang="en-US" altLang="zh-CN" sz="2400" b="0" dirty="0">
              <a:latin typeface="Arial" pitchFamily="34" charset="0"/>
              <a:ea typeface="黑体" pitchFamily="49" charset="-122"/>
              <a:cs typeface="+mn-cs"/>
            </a:endParaRPr>
          </a:p>
          <a:p>
            <a:pPr lvl="1"/>
            <a:endParaRPr lang="en-US" sz="2400" b="0" dirty="0">
              <a:latin typeface="Arial" pitchFamily="34" charset="0"/>
              <a:ea typeface="黑体" pitchFamily="49" charset="-122"/>
              <a:cs typeface="+mn-cs"/>
            </a:endParaRPr>
          </a:p>
          <a:p>
            <a:pPr lvl="1"/>
            <a:r>
              <a:rPr lang="zh-CN" altLang="en-US" sz="2400" b="0" dirty="0">
                <a:latin typeface="Arial" pitchFamily="34" charset="0"/>
                <a:ea typeface="黑体" pitchFamily="49" charset="-122"/>
                <a:cs typeface="+mn-cs"/>
              </a:rPr>
              <a:t>最佳位置连续未更新的轮数</a:t>
            </a:r>
            <a:endParaRPr lang="en-US" altLang="zh-CN" sz="2400" b="0" dirty="0">
              <a:latin typeface="Arial" pitchFamily="34" charset="0"/>
              <a:ea typeface="黑体" pitchFamily="49" charset="-122"/>
              <a:cs typeface="+mn-cs"/>
            </a:endParaRPr>
          </a:p>
          <a:p>
            <a:pPr lvl="1"/>
            <a:endParaRPr lang="en-US" sz="2400" b="0" dirty="0">
              <a:latin typeface="Arial" pitchFamily="34" charset="0"/>
              <a:ea typeface="黑体" pitchFamily="49" charset="-122"/>
              <a:cs typeface="+mn-cs"/>
            </a:endParaRPr>
          </a:p>
          <a:p>
            <a:pPr lvl="1"/>
            <a:r>
              <a:rPr lang="zh-CN" altLang="en-US" sz="2400" b="0" dirty="0">
                <a:latin typeface="Arial" pitchFamily="34" charset="0"/>
                <a:ea typeface="黑体" pitchFamily="49" charset="-122"/>
                <a:cs typeface="+mn-cs"/>
              </a:rPr>
              <a:t>适应度函数的值到达预期要求</a:t>
            </a:r>
            <a:endParaRPr lang="en-US" sz="2400" b="0" dirty="0">
              <a:latin typeface="Arial" pitchFamily="34" charset="0"/>
              <a:ea typeface="黑体" pitchFamily="49" charset="-122"/>
              <a:cs typeface="+mn-cs"/>
            </a:endParaRPr>
          </a:p>
        </p:txBody>
      </p:sp>
    </p:spTree>
    <p:extLst>
      <p:ext uri="{BB962C8B-B14F-4D97-AF65-F5344CB8AC3E}">
        <p14:creationId xmlns:p14="http://schemas.microsoft.com/office/powerpoint/2010/main" val="353795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2"/>
          <p:cNvSpPr>
            <a:spLocks noChangeArrowheads="1"/>
          </p:cNvSpPr>
          <p:nvPr/>
        </p:nvSpPr>
        <p:spPr bwMode="auto">
          <a:xfrm>
            <a:off x="-28575" y="1665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FontTx/>
              <a:buNone/>
            </a:pPr>
            <a:endParaRPr lang="en-US">
              <a:latin typeface="Tahoma" pitchFamily="34" charset="0"/>
            </a:endParaRPr>
          </a:p>
        </p:txBody>
      </p:sp>
      <p:grpSp>
        <p:nvGrpSpPr>
          <p:cNvPr id="47112" name="Group 70"/>
          <p:cNvGrpSpPr>
            <a:grpSpLocks/>
          </p:cNvGrpSpPr>
          <p:nvPr/>
        </p:nvGrpSpPr>
        <p:grpSpPr bwMode="auto">
          <a:xfrm>
            <a:off x="948457" y="3429000"/>
            <a:ext cx="6719887" cy="1460500"/>
            <a:chOff x="0" y="0"/>
            <a:chExt cx="4233" cy="920"/>
          </a:xfrm>
        </p:grpSpPr>
        <p:sp>
          <p:nvSpPr>
            <p:cNvPr id="47113" name="Text Box 49"/>
            <p:cNvSpPr txBox="1">
              <a:spLocks noChangeArrowheads="1"/>
            </p:cNvSpPr>
            <p:nvPr/>
          </p:nvSpPr>
          <p:spPr bwMode="auto">
            <a:xfrm>
              <a:off x="11" y="23"/>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en-US" b="1" dirty="0">
                  <a:solidFill>
                    <a:srgbClr val="0000FF"/>
                  </a:solidFill>
                  <a:latin typeface="Arial" pitchFamily="34" charset="0"/>
                  <a:ea typeface="黑体" pitchFamily="49" charset="-122"/>
                  <a:sym typeface="Wingdings" pitchFamily="2" charset="2"/>
                </a:rPr>
                <a:t></a:t>
              </a:r>
            </a:p>
          </p:txBody>
        </p:sp>
        <p:graphicFrame>
          <p:nvGraphicFramePr>
            <p:cNvPr id="47114" name="Object 10"/>
            <p:cNvGraphicFramePr>
              <a:graphicFrameLocks noChangeAspect="1"/>
            </p:cNvGraphicFramePr>
            <p:nvPr/>
          </p:nvGraphicFramePr>
          <p:xfrm>
            <a:off x="242" y="0"/>
            <a:ext cx="1051" cy="278"/>
          </p:xfrm>
          <a:graphic>
            <a:graphicData uri="http://schemas.openxmlformats.org/presentationml/2006/ole">
              <mc:AlternateContent xmlns:mc="http://schemas.openxmlformats.org/markup-compatibility/2006">
                <mc:Choice xmlns:v="urn:schemas-microsoft-com:vml" Requires="v">
                  <p:oleObj spid="_x0000_s8306" r:id="rId4" imgW="863542" imgH="228818" progId="">
                    <p:embed/>
                  </p:oleObj>
                </mc:Choice>
                <mc:Fallback>
                  <p:oleObj r:id="rId4" imgW="863542" imgH="22881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 y="0"/>
                          <a:ext cx="105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Text Box 54"/>
            <p:cNvSpPr txBox="1">
              <a:spLocks noChangeArrowheads="1"/>
            </p:cNvSpPr>
            <p:nvPr/>
          </p:nvSpPr>
          <p:spPr bwMode="auto">
            <a:xfrm>
              <a:off x="1333" y="10"/>
              <a:ext cx="20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zh-CN" sz="2200" dirty="0">
                  <a:latin typeface="Arial" pitchFamily="34" charset="0"/>
                  <a:ea typeface="黑体" pitchFamily="49" charset="-122"/>
                </a:rPr>
                <a:t>每个微粒执行局部搜索；</a:t>
              </a:r>
            </a:p>
          </p:txBody>
        </p:sp>
        <p:sp>
          <p:nvSpPr>
            <p:cNvPr id="47116" name="Text Box 55"/>
            <p:cNvSpPr txBox="1">
              <a:spLocks noChangeArrowheads="1"/>
            </p:cNvSpPr>
            <p:nvPr/>
          </p:nvSpPr>
          <p:spPr bwMode="auto">
            <a:xfrm>
              <a:off x="0" y="348"/>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en-US" b="1">
                  <a:solidFill>
                    <a:srgbClr val="0000FF"/>
                  </a:solidFill>
                  <a:latin typeface="Arial" pitchFamily="34" charset="0"/>
                  <a:ea typeface="黑体" pitchFamily="49" charset="-122"/>
                  <a:sym typeface="Wingdings" pitchFamily="2" charset="2"/>
                </a:rPr>
                <a:t></a:t>
              </a:r>
            </a:p>
          </p:txBody>
        </p:sp>
        <p:graphicFrame>
          <p:nvGraphicFramePr>
            <p:cNvPr id="47117" name="Object 13"/>
            <p:cNvGraphicFramePr>
              <a:graphicFrameLocks noChangeAspect="1"/>
            </p:cNvGraphicFramePr>
            <p:nvPr/>
          </p:nvGraphicFramePr>
          <p:xfrm>
            <a:off x="250" y="313"/>
            <a:ext cx="1026" cy="272"/>
          </p:xfrm>
          <a:graphic>
            <a:graphicData uri="http://schemas.openxmlformats.org/presentationml/2006/ole">
              <mc:AlternateContent xmlns:mc="http://schemas.openxmlformats.org/markup-compatibility/2006">
                <mc:Choice xmlns:v="urn:schemas-microsoft-com:vml" Requires="v">
                  <p:oleObj spid="_x0000_s8307" r:id="rId6" imgW="863542" imgH="228818" progId="">
                    <p:embed/>
                  </p:oleObj>
                </mc:Choice>
                <mc:Fallback>
                  <p:oleObj r:id="rId6" imgW="863542" imgH="22881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 y="313"/>
                          <a:ext cx="102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8" name="Text Box 57"/>
            <p:cNvSpPr txBox="1">
              <a:spLocks noChangeArrowheads="1"/>
            </p:cNvSpPr>
            <p:nvPr/>
          </p:nvSpPr>
          <p:spPr bwMode="auto">
            <a:xfrm>
              <a:off x="1334" y="311"/>
              <a:ext cx="25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zh-CN" sz="2200">
                  <a:latin typeface="Arial" pitchFamily="34" charset="0"/>
                  <a:ea typeface="黑体" pitchFamily="49" charset="-122"/>
                </a:rPr>
                <a:t>微粒群转化为一个随机爬山法；</a:t>
              </a:r>
            </a:p>
          </p:txBody>
        </p:sp>
        <p:graphicFrame>
          <p:nvGraphicFramePr>
            <p:cNvPr id="47119" name="Object 15"/>
            <p:cNvGraphicFramePr>
              <a:graphicFrameLocks noChangeAspect="1"/>
            </p:cNvGraphicFramePr>
            <p:nvPr/>
          </p:nvGraphicFramePr>
          <p:xfrm>
            <a:off x="271" y="632"/>
            <a:ext cx="896" cy="288"/>
          </p:xfrm>
          <a:graphic>
            <a:graphicData uri="http://schemas.openxmlformats.org/presentationml/2006/ole">
              <mc:AlternateContent xmlns:mc="http://schemas.openxmlformats.org/markup-compatibility/2006">
                <mc:Choice xmlns:v="urn:schemas-microsoft-com:vml" Requires="v">
                  <p:oleObj spid="_x0000_s8308" r:id="rId8" imgW="711517" imgH="228917" progId="">
                    <p:embed/>
                  </p:oleObj>
                </mc:Choice>
                <mc:Fallback>
                  <p:oleObj r:id="rId8" imgW="711517" imgH="228917"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 y="632"/>
                          <a:ext cx="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7120" name="Group 62"/>
            <p:cNvGrpSpPr>
              <a:grpSpLocks/>
            </p:cNvGrpSpPr>
            <p:nvPr/>
          </p:nvGrpSpPr>
          <p:grpSpPr bwMode="auto">
            <a:xfrm>
              <a:off x="1339" y="595"/>
              <a:ext cx="2894" cy="286"/>
              <a:chOff x="0" y="0"/>
              <a:chExt cx="2894" cy="286"/>
            </a:xfrm>
          </p:grpSpPr>
          <p:sp>
            <p:nvSpPr>
              <p:cNvPr id="47121" name="Text Box 59"/>
              <p:cNvSpPr txBox="1">
                <a:spLocks noChangeArrowheads="1"/>
              </p:cNvSpPr>
              <p:nvPr/>
            </p:nvSpPr>
            <p:spPr bwMode="auto">
              <a:xfrm>
                <a:off x="0" y="17"/>
                <a:ext cx="289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zh-CN" sz="2200">
                    <a:latin typeface="Arial" pitchFamily="34" charset="0"/>
                    <a:ea typeface="黑体" pitchFamily="49" charset="-122"/>
                  </a:rPr>
                  <a:t>微粒逐渐移向     和     的加权均值；</a:t>
                </a:r>
              </a:p>
            </p:txBody>
          </p:sp>
          <p:graphicFrame>
            <p:nvGraphicFramePr>
              <p:cNvPr id="47122" name="Object 18"/>
              <p:cNvGraphicFramePr>
                <a:graphicFrameLocks noChangeAspect="1"/>
              </p:cNvGraphicFramePr>
              <p:nvPr/>
            </p:nvGraphicFramePr>
            <p:xfrm>
              <a:off x="1113" y="0"/>
              <a:ext cx="236" cy="281"/>
            </p:xfrm>
            <a:graphic>
              <a:graphicData uri="http://schemas.openxmlformats.org/presentationml/2006/ole">
                <mc:AlternateContent xmlns:mc="http://schemas.openxmlformats.org/markup-compatibility/2006">
                  <mc:Choice xmlns:v="urn:schemas-microsoft-com:vml" Requires="v">
                    <p:oleObj spid="_x0000_s8309" r:id="rId10" imgW="203429" imgH="241512" progId="">
                      <p:embed/>
                    </p:oleObj>
                  </mc:Choice>
                  <mc:Fallback>
                    <p:oleObj r:id="rId10" imgW="203429" imgH="241512"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3" y="0"/>
                            <a:ext cx="23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3" name="Object 19"/>
              <p:cNvGraphicFramePr>
                <a:graphicFrameLocks noChangeAspect="1"/>
              </p:cNvGraphicFramePr>
              <p:nvPr/>
            </p:nvGraphicFramePr>
            <p:xfrm>
              <a:off x="1540" y="3"/>
              <a:ext cx="200" cy="278"/>
            </p:xfrm>
            <a:graphic>
              <a:graphicData uri="http://schemas.openxmlformats.org/presentationml/2006/ole">
                <mc:AlternateContent xmlns:mc="http://schemas.openxmlformats.org/markup-compatibility/2006">
                  <mc:Choice xmlns:v="urn:schemas-microsoft-com:vml" Requires="v">
                    <p:oleObj spid="_x0000_s8310" r:id="rId12" imgW="165345" imgH="228818" progId="">
                      <p:embed/>
                    </p:oleObj>
                  </mc:Choice>
                  <mc:Fallback>
                    <p:oleObj r:id="rId12" imgW="165345" imgH="228818"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0" y="3"/>
                            <a:ext cx="20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7124" name="Text Box 63"/>
            <p:cNvSpPr txBox="1">
              <a:spLocks noChangeArrowheads="1"/>
            </p:cNvSpPr>
            <p:nvPr/>
          </p:nvSpPr>
          <p:spPr bwMode="auto">
            <a:xfrm>
              <a:off x="1" y="649"/>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en-US" b="1">
                  <a:solidFill>
                    <a:srgbClr val="0000FF"/>
                  </a:solidFill>
                  <a:latin typeface="Arial" pitchFamily="34" charset="0"/>
                  <a:ea typeface="黑体" pitchFamily="49" charset="-122"/>
                  <a:sym typeface="Wingdings" pitchFamily="2" charset="2"/>
                </a:rPr>
                <a:t></a:t>
              </a:r>
            </a:p>
          </p:txBody>
        </p:sp>
      </p:grpSp>
      <p:grpSp>
        <p:nvGrpSpPr>
          <p:cNvPr id="47125" name="Group 71"/>
          <p:cNvGrpSpPr>
            <a:grpSpLocks/>
          </p:cNvGrpSpPr>
          <p:nvPr/>
        </p:nvGrpSpPr>
        <p:grpSpPr bwMode="auto">
          <a:xfrm>
            <a:off x="961157" y="4919662"/>
            <a:ext cx="6221412" cy="950913"/>
            <a:chOff x="0" y="0"/>
            <a:chExt cx="3919" cy="599"/>
          </a:xfrm>
        </p:grpSpPr>
        <p:sp>
          <p:nvSpPr>
            <p:cNvPr id="47126" name="Text Box 64"/>
            <p:cNvSpPr txBox="1">
              <a:spLocks noChangeArrowheads="1"/>
            </p:cNvSpPr>
            <p:nvPr/>
          </p:nvSpPr>
          <p:spPr bwMode="auto">
            <a:xfrm>
              <a:off x="0" y="47"/>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en-US" b="1">
                  <a:solidFill>
                    <a:srgbClr val="0000FF"/>
                  </a:solidFill>
                  <a:latin typeface="Arial" pitchFamily="34" charset="0"/>
                  <a:ea typeface="黑体" pitchFamily="49" charset="-122"/>
                  <a:sym typeface="Wingdings" pitchFamily="2" charset="2"/>
                </a:rPr>
                <a:t></a:t>
              </a:r>
            </a:p>
          </p:txBody>
        </p:sp>
        <p:graphicFrame>
          <p:nvGraphicFramePr>
            <p:cNvPr id="47127" name="Object 23"/>
            <p:cNvGraphicFramePr>
              <a:graphicFrameLocks noChangeAspect="1"/>
            </p:cNvGraphicFramePr>
            <p:nvPr/>
          </p:nvGraphicFramePr>
          <p:xfrm>
            <a:off x="272" y="0"/>
            <a:ext cx="591" cy="280"/>
          </p:xfrm>
          <a:graphic>
            <a:graphicData uri="http://schemas.openxmlformats.org/presentationml/2006/ole">
              <mc:AlternateContent xmlns:mc="http://schemas.openxmlformats.org/markup-compatibility/2006">
                <mc:Choice xmlns:v="urn:schemas-microsoft-com:vml" Requires="v">
                  <p:oleObj spid="_x0000_s8311" r:id="rId14" imgW="482708" imgH="228818" progId="">
                    <p:embed/>
                  </p:oleObj>
                </mc:Choice>
                <mc:Fallback>
                  <p:oleObj r:id="rId14" imgW="482708" imgH="228818"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 y="0"/>
                          <a:ext cx="5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8" name="Text Box 66"/>
            <p:cNvSpPr txBox="1">
              <a:spLocks noChangeArrowheads="1"/>
            </p:cNvSpPr>
            <p:nvPr/>
          </p:nvSpPr>
          <p:spPr bwMode="auto">
            <a:xfrm>
              <a:off x="1339" y="3"/>
              <a:ext cx="25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zh-CN" sz="2200">
                  <a:latin typeface="Arial" pitchFamily="34" charset="0"/>
                  <a:ea typeface="黑体" pitchFamily="49" charset="-122"/>
                </a:rPr>
                <a:t>算法比较适合于单峰优化问题；</a:t>
              </a:r>
            </a:p>
          </p:txBody>
        </p:sp>
        <p:sp>
          <p:nvSpPr>
            <p:cNvPr id="47129" name="Text Box 67"/>
            <p:cNvSpPr txBox="1">
              <a:spLocks noChangeArrowheads="1"/>
            </p:cNvSpPr>
            <p:nvPr/>
          </p:nvSpPr>
          <p:spPr bwMode="auto">
            <a:xfrm>
              <a:off x="7" y="336"/>
              <a:ext cx="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en-US" b="1">
                  <a:solidFill>
                    <a:srgbClr val="0000FF"/>
                  </a:solidFill>
                  <a:latin typeface="Arial" pitchFamily="34" charset="0"/>
                  <a:ea typeface="黑体" pitchFamily="49" charset="-122"/>
                  <a:sym typeface="Wingdings" pitchFamily="2" charset="2"/>
                </a:rPr>
                <a:t></a:t>
              </a:r>
            </a:p>
          </p:txBody>
        </p:sp>
        <p:graphicFrame>
          <p:nvGraphicFramePr>
            <p:cNvPr id="47130" name="Object 26"/>
            <p:cNvGraphicFramePr>
              <a:graphicFrameLocks noChangeAspect="1"/>
            </p:cNvGraphicFramePr>
            <p:nvPr/>
          </p:nvGraphicFramePr>
          <p:xfrm>
            <a:off x="273" y="319"/>
            <a:ext cx="591" cy="280"/>
          </p:xfrm>
          <a:graphic>
            <a:graphicData uri="http://schemas.openxmlformats.org/presentationml/2006/ole">
              <mc:AlternateContent xmlns:mc="http://schemas.openxmlformats.org/markup-compatibility/2006">
                <mc:Choice xmlns:v="urn:schemas-microsoft-com:vml" Requires="v">
                  <p:oleObj spid="_x0000_s8312" r:id="rId16" imgW="482708" imgH="228818" progId="">
                    <p:embed/>
                  </p:oleObj>
                </mc:Choice>
                <mc:Fallback>
                  <p:oleObj r:id="rId16" imgW="482708" imgH="228818"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 y="319"/>
                          <a:ext cx="5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31" name="Text Box 69"/>
            <p:cNvSpPr txBox="1">
              <a:spLocks noChangeArrowheads="1"/>
            </p:cNvSpPr>
            <p:nvPr/>
          </p:nvSpPr>
          <p:spPr bwMode="auto">
            <a:xfrm>
              <a:off x="1334" y="322"/>
              <a:ext cx="25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a:buFontTx/>
                <a:buNone/>
              </a:pPr>
              <a:r>
                <a:rPr lang="zh-CN" sz="2200">
                  <a:latin typeface="Arial" pitchFamily="34" charset="0"/>
                  <a:ea typeface="黑体" pitchFamily="49" charset="-122"/>
                </a:rPr>
                <a:t>算法比较适合于多峰优化问题。</a:t>
              </a:r>
            </a:p>
          </p:txBody>
        </p:sp>
      </p:grpSp>
      <p:sp>
        <p:nvSpPr>
          <p:cNvPr id="31"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smtClean="0"/>
              <a:t>粒子群优化算法</a:t>
            </a:r>
            <a:endParaRPr lang="en-US" dirty="0"/>
          </a:p>
        </p:txBody>
      </p:sp>
      <mc:AlternateContent xmlns:mc="http://schemas.openxmlformats.org/markup-compatibility/2006" xmlns:a14="http://schemas.microsoft.com/office/drawing/2010/main">
        <mc:Choice Requires="a14">
          <p:sp>
            <p:nvSpPr>
              <p:cNvPr id="32" name="内容占位符 2"/>
              <p:cNvSpPr txBox="1">
                <a:spLocks/>
              </p:cNvSpPr>
              <p:nvPr/>
            </p:nvSpPr>
            <p:spPr>
              <a:xfrm>
                <a:off x="457200" y="1267200"/>
                <a:ext cx="8229600" cy="4530725"/>
              </a:xfrm>
              <a:prstGeom prst="rect">
                <a:avLst/>
              </a:prstGeom>
            </p:spPr>
            <p:txBody>
              <a:bodyPr>
                <a:normAutofit/>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r>
                  <a:rPr lang="zh-CN" altLang="en-US" sz="2800" b="0" dirty="0" smtClean="0">
                    <a:latin typeface="Arial" pitchFamily="34" charset="0"/>
                    <a:ea typeface="黑体" pitchFamily="49" charset="-122"/>
                  </a:rPr>
                  <a:t>速度更新参数分析</a:t>
                </a:r>
                <a:endParaRPr lang="en-US" altLang="zh-CN" sz="2800" b="0" dirty="0" smtClean="0">
                  <a:latin typeface="Arial" pitchFamily="34" charset="0"/>
                  <a:ea typeface="黑体" pitchFamily="49" charset="-122"/>
                </a:endParaRPr>
              </a:p>
              <a:p>
                <a:pPr lvl="1"/>
                <a:r>
                  <a:rPr lang="zh-CN" altLang="en-US" sz="2400" b="0" dirty="0">
                    <a:latin typeface="Arial" pitchFamily="34" charset="0"/>
                    <a:ea typeface="黑体" pitchFamily="49" charset="-122"/>
                  </a:rPr>
                  <a:t>又</a:t>
                </a:r>
                <a:r>
                  <a:rPr lang="zh-CN" altLang="en-US" sz="2400" b="0" dirty="0" smtClean="0">
                    <a:latin typeface="Arial" pitchFamily="34" charset="0"/>
                    <a:ea typeface="黑体" pitchFamily="49" charset="-122"/>
                  </a:rPr>
                  <a:t>称加速度参数，用来控制粒子当前最优位置</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𝑝</m:t>
                        </m:r>
                      </m:e>
                      <m:sub>
                        <m:r>
                          <a:rPr lang="en-US" sz="2400" i="1">
                            <a:latin typeface="Cambria Math"/>
                          </a:rPr>
                          <m:t>𝑏𝑒𝑠𝑡</m:t>
                        </m:r>
                      </m:sub>
                      <m:sup>
                        <m:r>
                          <a:rPr lang="en-US" sz="2400" i="1">
                            <a:latin typeface="Cambria Math"/>
                          </a:rPr>
                          <m:t>(</m:t>
                        </m:r>
                        <m:r>
                          <a:rPr lang="en-US" sz="2400" i="1">
                            <a:latin typeface="Cambria Math"/>
                          </a:rPr>
                          <m:t>𝑖</m:t>
                        </m:r>
                        <m:r>
                          <a:rPr lang="en-US" sz="2400" i="1">
                            <a:latin typeface="Cambria Math"/>
                          </a:rPr>
                          <m:t>)</m:t>
                        </m:r>
                      </m:sup>
                    </m:sSubSup>
                  </m:oMath>
                </a14:m>
                <a:r>
                  <a:rPr lang="zh-CN" altLang="en-US" sz="2400" b="0" dirty="0" smtClean="0">
                    <a:latin typeface="Arial" pitchFamily="34" charset="0"/>
                    <a:ea typeface="黑体" pitchFamily="49" charset="-122"/>
                  </a:rPr>
                  <a:t>和粒子群当前最优位置</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𝑔</m:t>
                        </m:r>
                      </m:e>
                      <m:sub>
                        <m:r>
                          <a:rPr lang="en-US" sz="2400" i="1">
                            <a:latin typeface="Cambria Math"/>
                          </a:rPr>
                          <m:t>𝑏𝑒𝑠𝑡</m:t>
                        </m:r>
                      </m:sub>
                      <m:sup/>
                    </m:sSubSup>
                  </m:oMath>
                </a14:m>
                <a:r>
                  <a:rPr lang="zh-CN" altLang="en-US" sz="2400" b="0" dirty="0" smtClean="0">
                    <a:latin typeface="Arial" pitchFamily="34" charset="0"/>
                    <a:ea typeface="黑体" pitchFamily="49" charset="-122"/>
                  </a:rPr>
                  <a:t>对粒子飞行速度的影响</a:t>
                </a:r>
                <a:endParaRPr lang="en-US" sz="2400" dirty="0" smtClean="0"/>
              </a:p>
            </p:txBody>
          </p:sp>
        </mc:Choice>
        <mc:Fallback xmlns="">
          <p:sp>
            <p:nvSpPr>
              <p:cNvPr id="32" name="内容占位符 2"/>
              <p:cNvSpPr txBox="1">
                <a:spLocks noRot="1" noChangeAspect="1" noMove="1" noResize="1" noEditPoints="1" noAdjustHandles="1" noChangeArrowheads="1" noChangeShapeType="1" noTextEdit="1"/>
              </p:cNvSpPr>
              <p:nvPr/>
            </p:nvSpPr>
            <p:spPr>
              <a:xfrm>
                <a:off x="457200" y="1267200"/>
                <a:ext cx="8229600" cy="4530725"/>
              </a:xfrm>
              <a:prstGeom prst="rect">
                <a:avLst/>
              </a:prstGeom>
              <a:blipFill rotWithShape="1">
                <a:blip r:embed="rId18"/>
                <a:stretch>
                  <a:fillRect l="-444" t="-1750" r="-667"/>
                </a:stretch>
              </a:blipFill>
            </p:spPr>
            <p:txBody>
              <a:bodyPr/>
              <a:lstStyle/>
              <a:p>
                <a:r>
                  <a:rPr lang="en-US">
                    <a:noFill/>
                  </a:rPr>
                  <a:t> </a:t>
                </a:r>
              </a:p>
            </p:txBody>
          </p:sp>
        </mc:Fallback>
      </mc:AlternateContent>
    </p:spTree>
    <p:extLst>
      <p:ext uri="{BB962C8B-B14F-4D97-AF65-F5344CB8AC3E}">
        <p14:creationId xmlns:p14="http://schemas.microsoft.com/office/powerpoint/2010/main" val="2141033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5"/>
          <p:cNvSpPr txBox="1">
            <a:spLocks noChangeArrowheads="1"/>
          </p:cNvSpPr>
          <p:nvPr/>
        </p:nvSpPr>
        <p:spPr bwMode="auto">
          <a:xfrm>
            <a:off x="592138" y="1922463"/>
            <a:ext cx="8397875" cy="420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a:lvl3pPr/>
            <a:lvl4pPr/>
            <a:lvl5pPr/>
            <a:lvl6pPr/>
            <a:lvl7pPr/>
            <a:lvl8pPr/>
            <a:lvl9pPr/>
          </a:lstStyle>
          <a:p>
            <a:pPr>
              <a:lnSpc>
                <a:spcPct val="135000"/>
              </a:lnSpc>
              <a:buFontTx/>
              <a:buNone/>
            </a:pPr>
            <a:endParaRPr lang="en-US" sz="2400" dirty="0" smtClean="0">
              <a:latin typeface="Arial" pitchFamily="34" charset="0"/>
              <a:ea typeface="黑体" pitchFamily="49" charset="-122"/>
            </a:endParaRPr>
          </a:p>
          <a:p>
            <a:pPr>
              <a:lnSpc>
                <a:spcPct val="135000"/>
              </a:lnSpc>
              <a:buFontTx/>
              <a:buNone/>
            </a:pPr>
            <a:endParaRPr lang="en-US" sz="2400" dirty="0" smtClean="0">
              <a:latin typeface="Arial" pitchFamily="34" charset="0"/>
              <a:ea typeface="黑体" pitchFamily="49" charset="-122"/>
            </a:endParaRPr>
          </a:p>
          <a:p>
            <a:pPr>
              <a:lnSpc>
                <a:spcPct val="135000"/>
              </a:lnSpc>
              <a:buFontTx/>
              <a:buNone/>
            </a:pPr>
            <a:endParaRPr lang="en-US" sz="2400" dirty="0">
              <a:latin typeface="Arial" pitchFamily="34" charset="0"/>
              <a:ea typeface="黑体" pitchFamily="49" charset="-122"/>
            </a:endParaRPr>
          </a:p>
          <a:p>
            <a:pPr>
              <a:lnSpc>
                <a:spcPct val="135000"/>
              </a:lnSpc>
              <a:buFontTx/>
              <a:buNone/>
            </a:pPr>
            <a:endParaRPr lang="en-US" sz="2400" dirty="0">
              <a:latin typeface="Arial" pitchFamily="34" charset="0"/>
              <a:ea typeface="黑体" pitchFamily="49" charset="-122"/>
            </a:endParaRPr>
          </a:p>
          <a:p>
            <a:pPr>
              <a:lnSpc>
                <a:spcPct val="135000"/>
              </a:lnSpc>
              <a:buFontTx/>
              <a:buNone/>
            </a:pPr>
            <a:endParaRPr lang="en-US" sz="2400" dirty="0">
              <a:latin typeface="Arial" pitchFamily="34" charset="0"/>
              <a:ea typeface="黑体" pitchFamily="49" charset="-122"/>
            </a:endParaRPr>
          </a:p>
          <a:p>
            <a:pPr>
              <a:lnSpc>
                <a:spcPct val="135000"/>
              </a:lnSpc>
              <a:buFontTx/>
              <a:buNone/>
            </a:pPr>
            <a:r>
              <a:rPr lang="en-US" dirty="0">
                <a:latin typeface="Arial" pitchFamily="34" charset="0"/>
                <a:ea typeface="黑体" pitchFamily="49" charset="-122"/>
              </a:rPr>
              <a:t>[1] Y. Shi, R. </a:t>
            </a:r>
            <a:r>
              <a:rPr lang="en-US" dirty="0" err="1">
                <a:latin typeface="Arial" pitchFamily="34" charset="0"/>
                <a:ea typeface="黑体" pitchFamily="49" charset="-122"/>
              </a:rPr>
              <a:t>Eberhart</a:t>
            </a:r>
            <a:r>
              <a:rPr lang="en-US" dirty="0">
                <a:latin typeface="Arial" pitchFamily="34" charset="0"/>
                <a:ea typeface="黑体" pitchFamily="49" charset="-122"/>
              </a:rPr>
              <a:t>. “A modified particle swarm optimizer,” Proceedings of IEEE World Congress on Computational Intelligence, Anchorage, AK, 1998, pp. 69-73.  </a:t>
            </a:r>
          </a:p>
          <a:p>
            <a:pPr>
              <a:lnSpc>
                <a:spcPct val="135000"/>
              </a:lnSpc>
              <a:buFontTx/>
              <a:buNone/>
            </a:pPr>
            <a:endParaRPr lang="en-US" sz="2400" dirty="0">
              <a:latin typeface="宋体" pitchFamily="2" charset="-122"/>
            </a:endParaRPr>
          </a:p>
        </p:txBody>
      </p:sp>
      <p:sp>
        <p:nvSpPr>
          <p:cNvPr id="45061" name="AutoShape 11"/>
          <p:cNvSpPr>
            <a:spLocks noChangeArrowheads="1"/>
          </p:cNvSpPr>
          <p:nvPr/>
        </p:nvSpPr>
        <p:spPr bwMode="auto">
          <a:xfrm>
            <a:off x="2051720" y="2726060"/>
            <a:ext cx="1150937" cy="342900"/>
          </a:xfrm>
          <a:prstGeom prst="wedgeRoundRectCallout">
            <a:avLst>
              <a:gd name="adj1" fmla="val -34926"/>
              <a:gd name="adj2" fmla="val 223023"/>
              <a:gd name="adj3" fmla="val 16667"/>
            </a:avLst>
          </a:prstGeom>
          <a:solidFill>
            <a:schemeClr val="accent1"/>
          </a:solidFill>
          <a:ln w="9525" cmpd="sng">
            <a:solidFill>
              <a:schemeClr val="tx1"/>
            </a:solidFill>
            <a:miter lim="800000"/>
            <a:headEnd/>
            <a:tailEnd/>
          </a:ln>
        </p:spPr>
        <p:txBody>
          <a:bodyPr/>
          <a:lstStyle/>
          <a:p>
            <a:pPr>
              <a:buFontTx/>
              <a:buNone/>
            </a:pPr>
            <a:r>
              <a:rPr lang="zh-CN" dirty="0">
                <a:latin typeface="+mj-ea"/>
                <a:ea typeface="+mj-ea"/>
              </a:rPr>
              <a:t>惯性权重</a:t>
            </a:r>
          </a:p>
        </p:txBody>
      </p:sp>
      <p:sp>
        <p:nvSpPr>
          <p:cNvPr id="7"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粒子群优化算法改进</a:t>
            </a:r>
            <a:endParaRPr lang="en-US" dirty="0"/>
          </a:p>
        </p:txBody>
      </p:sp>
      <p:sp>
        <p:nvSpPr>
          <p:cNvPr id="9" name="内容占位符 2"/>
          <p:cNvSpPr txBox="1">
            <a:spLocks/>
          </p:cNvSpPr>
          <p:nvPr/>
        </p:nvSpPr>
        <p:spPr>
          <a:xfrm>
            <a:off x="457200" y="1267200"/>
            <a:ext cx="8229600" cy="4530725"/>
          </a:xfrm>
          <a:prstGeom prst="rect">
            <a:avLst/>
          </a:prstGeom>
        </p:spPr>
        <p:txBody>
          <a:bodyPr>
            <a:normAutofit/>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r>
              <a:rPr lang="zh-CN" altLang="en-US" sz="2800" b="0" dirty="0">
                <a:latin typeface="Arial" pitchFamily="34" charset="0"/>
                <a:ea typeface="黑体" pitchFamily="49" charset="-122"/>
              </a:rPr>
              <a:t>惯性</a:t>
            </a:r>
            <a:r>
              <a:rPr lang="zh-CN" altLang="en-US" sz="2800" b="0" dirty="0" smtClean="0">
                <a:latin typeface="Arial" pitchFamily="34" charset="0"/>
                <a:ea typeface="黑体" pitchFamily="49" charset="-122"/>
              </a:rPr>
              <a:t>权重</a:t>
            </a:r>
            <a:endParaRPr lang="en-US" altLang="zh-CN" sz="2800" b="0" dirty="0" smtClean="0">
              <a:latin typeface="Arial" pitchFamily="34" charset="0"/>
              <a:ea typeface="黑体" pitchFamily="49" charset="-122"/>
            </a:endParaRPr>
          </a:p>
          <a:p>
            <a:pPr lvl="1"/>
            <a:r>
              <a:rPr lang="zh-CN" altLang="en-US" sz="2400" b="0" dirty="0">
                <a:latin typeface="Arial" pitchFamily="34" charset="0"/>
                <a:ea typeface="黑体" pitchFamily="49" charset="-122"/>
              </a:rPr>
              <a:t>速度冲量导致微粒按照先前速度方向继续移动。</a:t>
            </a:r>
            <a:r>
              <a:rPr lang="en-US" altLang="zh-CN" sz="2400" b="0" dirty="0" err="1">
                <a:latin typeface="Arial" pitchFamily="34" charset="0"/>
                <a:ea typeface="黑体" pitchFamily="49" charset="-122"/>
              </a:rPr>
              <a:t>Yuhui</a:t>
            </a:r>
            <a:r>
              <a:rPr lang="en-US" altLang="zh-CN" sz="2400" b="0" dirty="0">
                <a:latin typeface="Arial" pitchFamily="34" charset="0"/>
                <a:ea typeface="黑体" pitchFamily="49" charset="-122"/>
              </a:rPr>
              <a:t> Shi[1]</a:t>
            </a:r>
            <a:r>
              <a:rPr lang="zh-CN" altLang="en-US" sz="2400" b="0" dirty="0">
                <a:latin typeface="Arial" pitchFamily="34" charset="0"/>
                <a:ea typeface="黑体" pitchFamily="49" charset="-122"/>
              </a:rPr>
              <a:t>提出一个惯性权重</a:t>
            </a:r>
            <a:r>
              <a:rPr lang="en-US" altLang="zh-CN" sz="2400" b="0" dirty="0">
                <a:latin typeface="Arial" pitchFamily="34" charset="0"/>
                <a:ea typeface="黑体" pitchFamily="49" charset="-122"/>
              </a:rPr>
              <a:t>w</a:t>
            </a:r>
            <a:r>
              <a:rPr lang="zh-CN" altLang="en-US" sz="2400" b="0" dirty="0">
                <a:latin typeface="Arial" pitchFamily="34" charset="0"/>
                <a:ea typeface="黑体" pitchFamily="49" charset="-122"/>
              </a:rPr>
              <a:t>来控制先前微粒速度的影响</a:t>
            </a:r>
            <a:endParaRPr lang="en-US" sz="2400" b="0" dirty="0" smtClean="0">
              <a:latin typeface="Arial" pitchFamily="34" charset="0"/>
              <a:ea typeface="黑体" pitchFamily="49" charset="-122"/>
            </a:endParaRPr>
          </a:p>
        </p:txBody>
      </p:sp>
      <mc:AlternateContent xmlns:mc="http://schemas.openxmlformats.org/markup-compatibility/2006" xmlns:a14="http://schemas.microsoft.com/office/drawing/2010/main">
        <mc:Choice Requires="a14">
          <p:sp>
            <p:nvSpPr>
              <p:cNvPr id="14" name="TextBox 13"/>
              <p:cNvSpPr txBox="1"/>
              <p:nvPr/>
            </p:nvSpPr>
            <p:spPr>
              <a:xfrm>
                <a:off x="1259632" y="3510402"/>
                <a:ext cx="6629635" cy="506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a:rPr>
                            <m:t>𝑣</m:t>
                          </m:r>
                        </m:e>
                        <m:sub>
                          <m:r>
                            <a:rPr lang="en-US" altLang="zh-CN" b="0" i="1" smtClean="0">
                              <a:latin typeface="Cambria Math"/>
                            </a:rPr>
                            <m:t>𝑛</m:t>
                          </m:r>
                          <m:r>
                            <a:rPr lang="en-US" altLang="zh-CN" b="0" i="1" smtClean="0">
                              <a:latin typeface="Cambria Math"/>
                            </a:rPr>
                            <m:t>+1</m:t>
                          </m:r>
                        </m:sub>
                        <m:sup>
                          <m:r>
                            <a:rPr lang="en-US" altLang="zh-CN" i="1">
                              <a:latin typeface="Cambria Math"/>
                            </a:rPr>
                            <m:t>(</m:t>
                          </m:r>
                          <m:r>
                            <a:rPr lang="en-US" altLang="zh-CN" i="1">
                              <a:latin typeface="Cambria Math"/>
                            </a:rPr>
                            <m:t>𝑖</m:t>
                          </m:r>
                          <m:r>
                            <a:rPr lang="en-US" altLang="zh-CN" i="1">
                              <a:latin typeface="Cambria Math"/>
                            </a:rPr>
                            <m:t>)</m:t>
                          </m:r>
                        </m:sup>
                      </m:sSubSup>
                      <m:r>
                        <a:rPr lang="en-US" i="1" smtClean="0">
                          <a:latin typeface="Cambria Math"/>
                        </a:rPr>
                        <m:t>=</m:t>
                      </m:r>
                      <m:sSubSup>
                        <m:sSubSupPr>
                          <m:ctrlPr>
                            <a:rPr lang="en-US" altLang="zh-CN" i="1">
                              <a:latin typeface="Cambria Math" panose="02040503050406030204" pitchFamily="18" charset="0"/>
                            </a:rPr>
                          </m:ctrlPr>
                        </m:sSubSupPr>
                        <m:e>
                          <m:r>
                            <a:rPr lang="en-US" altLang="zh-CN" b="0" i="1" smtClean="0">
                              <a:latin typeface="Cambria Math"/>
                            </a:rPr>
                            <m:t>𝑤</m:t>
                          </m:r>
                          <m:r>
                            <a:rPr lang="en-US" altLang="zh-CN" b="0" i="1" smtClean="0">
                              <a:latin typeface="Cambria Math"/>
                            </a:rPr>
                            <m:t>∗</m:t>
                          </m:r>
                          <m:r>
                            <a:rPr lang="en-US" altLang="zh-CN" i="1">
                              <a:latin typeface="Cambria Math"/>
                            </a:rPr>
                            <m:t>𝑣</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1</m:t>
                          </m:r>
                        </m:sub>
                      </m:sSub>
                      <m:r>
                        <a:rPr lang="en-US" altLang="zh-CN" b="0" i="1" smtClean="0">
                          <a:latin typeface="Cambria Math"/>
                        </a:rPr>
                        <m:t>∗</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𝑝</m:t>
                              </m:r>
                            </m:e>
                            <m:sub>
                              <m:r>
                                <a:rPr lang="en-US" altLang="zh-CN" b="0" i="1" smtClean="0">
                                  <a:latin typeface="Cambria Math"/>
                                </a:rPr>
                                <m:t>𝑏𝑒𝑠𝑡</m:t>
                              </m:r>
                            </m:sub>
                            <m:sup>
                              <m:d>
                                <m:dPr>
                                  <m:ctrlPr>
                                    <a:rPr lang="en-US" altLang="zh-CN" i="1">
                                      <a:latin typeface="Cambria Math" panose="02040503050406030204" pitchFamily="18" charset="0"/>
                                    </a:rPr>
                                  </m:ctrlPr>
                                </m:dPr>
                                <m:e>
                                  <m:r>
                                    <a:rPr lang="en-US" altLang="zh-CN" i="1">
                                      <a:latin typeface="Cambria Math"/>
                                    </a:rPr>
                                    <m:t>𝑖</m:t>
                                  </m:r>
                                </m:e>
                              </m:d>
                            </m:sup>
                          </m:sSubSup>
                          <m:r>
                            <a:rPr lang="en-US" altLang="zh-CN" b="0" i="1" smtClean="0">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b="0" i="1" smtClean="0">
                                  <a:latin typeface="Cambria Math"/>
                                </a:rPr>
                                <m:t>𝑛</m:t>
                              </m:r>
                            </m:sub>
                            <m:sup>
                              <m:d>
                                <m:dPr>
                                  <m:ctrlPr>
                                    <a:rPr lang="en-US" altLang="zh-CN" i="1">
                                      <a:latin typeface="Cambria Math" panose="02040503050406030204" pitchFamily="18" charset="0"/>
                                    </a:rPr>
                                  </m:ctrlPr>
                                </m:dPr>
                                <m:e>
                                  <m:r>
                                    <a:rPr lang="en-US" altLang="zh-CN" i="1">
                                      <a:latin typeface="Cambria Math"/>
                                    </a:rPr>
                                    <m:t>𝑖</m:t>
                                  </m:r>
                                </m:e>
                              </m:d>
                            </m:sup>
                          </m:sSubSup>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𝑐</m:t>
                          </m:r>
                        </m:e>
                        <m:sub>
                          <m:r>
                            <a:rPr lang="en-US" altLang="zh-CN" b="0" i="1" smtClean="0">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r>
                        <a:rPr lang="en-US" altLang="zh-CN" i="1">
                          <a:latin typeface="Cambria Math"/>
                        </a:rPr>
                        <m:t>∗</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a:rPr>
                                <m:t>𝑔</m:t>
                              </m:r>
                            </m:e>
                            <m:sub>
                              <m:r>
                                <a:rPr lang="en-US" altLang="zh-CN" i="1">
                                  <a:latin typeface="Cambria Math"/>
                                </a:rPr>
                                <m:t>𝑏𝑒𝑠𝑡</m:t>
                              </m:r>
                            </m:sub>
                            <m:sup/>
                          </m:sSubSup>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𝑥</m:t>
                              </m:r>
                            </m:e>
                            <m:sub>
                              <m:r>
                                <a:rPr lang="en-US" altLang="zh-CN" i="1">
                                  <a:latin typeface="Cambria Math"/>
                                </a:rPr>
                                <m:t>𝑛</m:t>
                              </m:r>
                            </m:sub>
                            <m:sup>
                              <m:r>
                                <a:rPr lang="en-US" altLang="zh-CN" i="1">
                                  <a:latin typeface="Cambria Math"/>
                                </a:rPr>
                                <m:t>(</m:t>
                              </m:r>
                              <m:r>
                                <a:rPr lang="en-US" altLang="zh-CN" i="1">
                                  <a:latin typeface="Cambria Math"/>
                                </a:rPr>
                                <m:t>𝑖</m:t>
                              </m:r>
                              <m:r>
                                <a:rPr lang="en-US" altLang="zh-CN" i="1">
                                  <a:latin typeface="Cambria Math"/>
                                </a:rPr>
                                <m:t>)</m:t>
                              </m:r>
                            </m:sup>
                          </m:sSubSup>
                        </m:e>
                      </m:d>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259632" y="3510402"/>
                <a:ext cx="6629635" cy="50687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556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linds(horizontal)">
                                      <p:cBhvr>
                                        <p:cTn id="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粒子群优化算法</a:t>
            </a:r>
            <a:endParaRPr lang="en-US" dirty="0"/>
          </a:p>
        </p:txBody>
      </p:sp>
      <p:sp>
        <p:nvSpPr>
          <p:cNvPr id="5" name="内容占位符 2"/>
          <p:cNvSpPr txBox="1">
            <a:spLocks/>
          </p:cNvSpPr>
          <p:nvPr/>
        </p:nvSpPr>
        <p:spPr>
          <a:xfrm>
            <a:off x="457200" y="1267200"/>
            <a:ext cx="8229600" cy="4530725"/>
          </a:xfrm>
          <a:prstGeom prst="rect">
            <a:avLst/>
          </a:prstGeom>
        </p:spPr>
        <p:txBody>
          <a:bodyPr>
            <a:normAutofit/>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r>
              <a:rPr lang="zh-CN" altLang="en-US" sz="2800" b="0" dirty="0" smtClean="0">
                <a:latin typeface="Arial" pitchFamily="34" charset="0"/>
                <a:ea typeface="黑体" pitchFamily="49" charset="-122"/>
              </a:rPr>
              <a:t>和遗传算法相比</a:t>
            </a:r>
            <a:endParaRPr lang="en-US" altLang="zh-CN" sz="2800" b="0" dirty="0" smtClean="0">
              <a:latin typeface="Arial" pitchFamily="34" charset="0"/>
              <a:ea typeface="黑体" pitchFamily="49" charset="-122"/>
            </a:endParaRPr>
          </a:p>
          <a:p>
            <a:pPr lvl="1"/>
            <a:r>
              <a:rPr lang="zh-CN" altLang="en-US" sz="2400" dirty="0"/>
              <a:t>遗传算法强调“适者生存”，不好的个体在竞争中被淘汰；</a:t>
            </a:r>
            <a:r>
              <a:rPr lang="en-US" altLang="zh-CN" sz="2400" dirty="0"/>
              <a:t>PSO</a:t>
            </a:r>
            <a:r>
              <a:rPr lang="zh-CN" altLang="en-US" sz="2400" dirty="0"/>
              <a:t>强调“协同合作”，不好的个体通过学习向好的方向转变。</a:t>
            </a:r>
          </a:p>
          <a:p>
            <a:pPr lvl="1"/>
            <a:r>
              <a:rPr lang="zh-CN" altLang="en-US" sz="2400" dirty="0" smtClean="0"/>
              <a:t>遗传</a:t>
            </a:r>
            <a:r>
              <a:rPr lang="zh-CN" altLang="en-US" sz="2400" dirty="0"/>
              <a:t>算法中最好的个体通过产生更多的后代来传播基因；</a:t>
            </a:r>
            <a:r>
              <a:rPr lang="en-US" altLang="zh-CN" sz="2400" dirty="0"/>
              <a:t>PSO</a:t>
            </a:r>
            <a:r>
              <a:rPr lang="zh-CN" altLang="en-US" sz="2400" dirty="0"/>
              <a:t>中的最好个体通过吸引其它个体向它靠近来施加影响。</a:t>
            </a:r>
          </a:p>
          <a:p>
            <a:pPr lvl="1"/>
            <a:r>
              <a:rPr lang="zh-CN" altLang="en-US" sz="2400" dirty="0" smtClean="0"/>
              <a:t>遗传</a:t>
            </a:r>
            <a:r>
              <a:rPr lang="zh-CN" altLang="en-US" sz="2400" dirty="0"/>
              <a:t>算法的选择概率只与上一代群体相关，而与历史无关，群体的信息变化过程是一个</a:t>
            </a:r>
            <a:r>
              <a:rPr lang="en-US" altLang="zh-CN" sz="2400" dirty="0"/>
              <a:t>Markov</a:t>
            </a:r>
            <a:r>
              <a:rPr lang="zh-CN" altLang="en-US" sz="2400" dirty="0"/>
              <a:t>链过程；而</a:t>
            </a:r>
            <a:r>
              <a:rPr lang="en-US" altLang="zh-CN" sz="2400" dirty="0"/>
              <a:t>PSO</a:t>
            </a:r>
            <a:r>
              <a:rPr lang="zh-CN" altLang="en-US" sz="2400" dirty="0"/>
              <a:t>中的个体除了有位置和速度外，还有着过去的历史信息（</a:t>
            </a:r>
            <a:r>
              <a:rPr lang="en-US" altLang="zh-CN" sz="2400" dirty="0" err="1"/>
              <a:t>pBest</a:t>
            </a:r>
            <a:r>
              <a:rPr lang="zh-CN" altLang="en-US" sz="2400" dirty="0"/>
              <a:t>、</a:t>
            </a:r>
            <a:r>
              <a:rPr lang="en-US" altLang="zh-CN" sz="2400" dirty="0" err="1"/>
              <a:t>gBest</a:t>
            </a:r>
            <a:r>
              <a:rPr lang="zh-CN" altLang="en-US" sz="2400" dirty="0"/>
              <a:t>）。</a:t>
            </a:r>
          </a:p>
          <a:p>
            <a:endParaRPr lang="en-US" sz="2800" dirty="0" smtClean="0"/>
          </a:p>
        </p:txBody>
      </p:sp>
    </p:spTree>
    <p:extLst>
      <p:ext uri="{BB962C8B-B14F-4D97-AF65-F5344CB8AC3E}">
        <p14:creationId xmlns:p14="http://schemas.microsoft.com/office/powerpoint/2010/main" val="10556094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277813"/>
            <a:ext cx="8229600" cy="1139825"/>
          </a:xfrm>
          <a:prstGeom prst="rect">
            <a:avLst/>
          </a:prstGeom>
        </p:spPr>
        <p:txBody>
          <a:bodyPr/>
          <a:lst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a:lstStyle>
          <a:p>
            <a:r>
              <a:rPr lang="zh-CN" altLang="en-US" dirty="0" smtClean="0"/>
              <a:t>粒子群优化算法</a:t>
            </a:r>
            <a:endParaRPr lang="en-US" dirty="0"/>
          </a:p>
        </p:txBody>
      </p:sp>
      <p:sp>
        <p:nvSpPr>
          <p:cNvPr id="6" name="内容占位符 2"/>
          <p:cNvSpPr txBox="1">
            <a:spLocks/>
          </p:cNvSpPr>
          <p:nvPr/>
        </p:nvSpPr>
        <p:spPr>
          <a:xfrm>
            <a:off x="457200" y="1267200"/>
            <a:ext cx="8229600" cy="4530725"/>
          </a:xfrm>
          <a:prstGeom prst="rect">
            <a:avLst/>
          </a:prstGeom>
        </p:spPr>
        <p:txBody>
          <a:bodyPr>
            <a:normAutofit/>
          </a:bodyPr>
          <a:lst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a:lstStyle>
          <a:p>
            <a:r>
              <a:rPr lang="zh-CN" altLang="en-US" sz="2800" b="0" dirty="0" smtClean="0">
                <a:latin typeface="Arial" pitchFamily="34" charset="0"/>
                <a:ea typeface="黑体" pitchFamily="49" charset="-122"/>
              </a:rPr>
              <a:t>优点</a:t>
            </a:r>
            <a:endParaRPr lang="en-US" altLang="zh-CN" sz="2800" b="0" dirty="0" smtClean="0">
              <a:latin typeface="Arial" pitchFamily="34" charset="0"/>
              <a:ea typeface="黑体" pitchFamily="49" charset="-122"/>
            </a:endParaRPr>
          </a:p>
          <a:p>
            <a:pPr lvl="1"/>
            <a:r>
              <a:rPr lang="zh-CN" altLang="en-US" sz="2800" b="0" dirty="0">
                <a:latin typeface="Arial" pitchFamily="34" charset="0"/>
                <a:ea typeface="黑体" pitchFamily="49" charset="-122"/>
              </a:rPr>
              <a:t>易于实现；</a:t>
            </a:r>
          </a:p>
          <a:p>
            <a:pPr lvl="1"/>
            <a:r>
              <a:rPr lang="zh-CN" altLang="en-US" sz="2800" b="0" dirty="0">
                <a:latin typeface="Arial" pitchFamily="34" charset="0"/>
                <a:ea typeface="黑体" pitchFamily="49" charset="-122"/>
              </a:rPr>
              <a:t>可调参数较少；</a:t>
            </a:r>
          </a:p>
          <a:p>
            <a:pPr lvl="1"/>
            <a:r>
              <a:rPr lang="zh-CN" altLang="en-US" sz="2800" b="0" dirty="0">
                <a:latin typeface="Arial" pitchFamily="34" charset="0"/>
                <a:ea typeface="黑体" pitchFamily="49" charset="-122"/>
              </a:rPr>
              <a:t>所需种群或微粒群规模较小；</a:t>
            </a:r>
          </a:p>
          <a:p>
            <a:pPr lvl="1"/>
            <a:r>
              <a:rPr lang="zh-CN" altLang="en-US" sz="2800" b="0" dirty="0">
                <a:latin typeface="Arial" pitchFamily="34" charset="0"/>
                <a:ea typeface="黑体" pitchFamily="49" charset="-122"/>
              </a:rPr>
              <a:t>计算效率高，收敛速度快。</a:t>
            </a:r>
          </a:p>
          <a:p>
            <a:endParaRPr lang="en-US" altLang="zh-CN" sz="2800" b="0" dirty="0" smtClean="0">
              <a:latin typeface="Arial" pitchFamily="34" charset="0"/>
              <a:ea typeface="黑体" pitchFamily="49" charset="-122"/>
            </a:endParaRPr>
          </a:p>
          <a:p>
            <a:r>
              <a:rPr lang="zh-CN" altLang="en-US" sz="2800" b="0" dirty="0" smtClean="0">
                <a:latin typeface="Arial" pitchFamily="34" charset="0"/>
                <a:ea typeface="黑体" pitchFamily="49" charset="-122"/>
              </a:rPr>
              <a:t>缺点</a:t>
            </a:r>
            <a:endParaRPr lang="en-US" altLang="zh-CN" sz="2800" b="0" dirty="0" smtClean="0">
              <a:latin typeface="Arial" pitchFamily="34" charset="0"/>
              <a:ea typeface="黑体" pitchFamily="49" charset="-122"/>
            </a:endParaRPr>
          </a:p>
          <a:p>
            <a:pPr lvl="1"/>
            <a:r>
              <a:rPr lang="zh-CN" altLang="en-US" sz="2400" b="0" dirty="0" smtClean="0">
                <a:latin typeface="Arial" pitchFamily="34" charset="0"/>
                <a:ea typeface="黑体" pitchFamily="49" charset="-122"/>
              </a:rPr>
              <a:t>和其它演化计算算法类似，不保证收敛到全局最优解</a:t>
            </a:r>
            <a:endParaRPr lang="en-US" altLang="zh-CN" sz="2400" b="0" dirty="0" smtClean="0">
              <a:latin typeface="Arial" pitchFamily="34" charset="0"/>
              <a:ea typeface="黑体" pitchFamily="49" charset="-122"/>
            </a:endParaRPr>
          </a:p>
        </p:txBody>
      </p:sp>
    </p:spTree>
    <p:extLst>
      <p:ext uri="{BB962C8B-B14F-4D97-AF65-F5344CB8AC3E}">
        <p14:creationId xmlns:p14="http://schemas.microsoft.com/office/powerpoint/2010/main" val="40661682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粒子群优化</a:t>
            </a:r>
            <a:r>
              <a:rPr lang="zh-CN" altLang="en-US" dirty="0" smtClean="0"/>
              <a:t>算法小结</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zh-CN" altLang="en-US" sz="2800" b="0" dirty="0">
                <a:latin typeface="Arial" pitchFamily="34" charset="0"/>
                <a:ea typeface="黑体" pitchFamily="49" charset="-122"/>
              </a:rPr>
              <a:t>一</a:t>
            </a:r>
            <a:r>
              <a:rPr lang="zh-CN" altLang="en-US" sz="2800" b="0" dirty="0" smtClean="0">
                <a:latin typeface="Arial" pitchFamily="34" charset="0"/>
                <a:ea typeface="黑体" pitchFamily="49" charset="-122"/>
              </a:rPr>
              <a:t>种随机优化算法</a:t>
            </a:r>
            <a:endParaRPr lang="en-US" altLang="zh-CN" sz="2800" b="0" dirty="0" smtClean="0">
              <a:latin typeface="Arial" pitchFamily="34" charset="0"/>
              <a:ea typeface="黑体" pitchFamily="49" charset="-122"/>
            </a:endParaRPr>
          </a:p>
          <a:p>
            <a:endParaRPr lang="en-US" altLang="zh-CN" sz="2800" b="0" dirty="0">
              <a:latin typeface="Arial" pitchFamily="34" charset="0"/>
              <a:ea typeface="黑体" pitchFamily="49" charset="-122"/>
            </a:endParaRPr>
          </a:p>
          <a:p>
            <a:r>
              <a:rPr lang="zh-CN" altLang="en-US" sz="2800" b="0" dirty="0" smtClean="0">
                <a:latin typeface="Arial" pitchFamily="34" charset="0"/>
                <a:ea typeface="黑体" pitchFamily="49" charset="-122"/>
              </a:rPr>
              <a:t>适用于求解连续解空间的优化问题</a:t>
            </a:r>
            <a:endParaRPr lang="en-US" altLang="zh-CN" sz="2800" b="0" dirty="0" smtClean="0">
              <a:latin typeface="Arial" pitchFamily="34" charset="0"/>
              <a:ea typeface="黑体" pitchFamily="49" charset="-122"/>
            </a:endParaRPr>
          </a:p>
          <a:p>
            <a:pPr lvl="1"/>
            <a:endParaRPr lang="en-US" sz="2400" dirty="0" smtClean="0"/>
          </a:p>
        </p:txBody>
      </p:sp>
    </p:spTree>
    <p:extLst>
      <p:ext uri="{BB962C8B-B14F-4D97-AF65-F5344CB8AC3E}">
        <p14:creationId xmlns:p14="http://schemas.microsoft.com/office/powerpoint/2010/main" val="12198850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a:t>
            </a:r>
            <a:r>
              <a:rPr lang="zh-CN" altLang="en-US" dirty="0" smtClean="0"/>
              <a:t>作业</a:t>
            </a:r>
            <a:endParaRPr lang="en-US" dirty="0"/>
          </a:p>
        </p:txBody>
      </p:sp>
      <p:sp>
        <p:nvSpPr>
          <p:cNvPr id="3" name="内容占位符 2"/>
          <p:cNvSpPr>
            <a:spLocks noGrp="1"/>
          </p:cNvSpPr>
          <p:nvPr>
            <p:ph idx="1"/>
          </p:nvPr>
        </p:nvSpPr>
        <p:spPr>
          <a:xfrm>
            <a:off x="457200" y="1267200"/>
            <a:ext cx="8229600" cy="4530725"/>
          </a:xfrm>
        </p:spPr>
        <p:txBody>
          <a:bodyPr>
            <a:normAutofit/>
          </a:bodyPr>
          <a:lstStyle/>
          <a:p>
            <a:r>
              <a:rPr lang="zh-CN" altLang="en-US" sz="2800" b="0" dirty="0" smtClean="0">
                <a:latin typeface="Arial" pitchFamily="34" charset="0"/>
                <a:ea typeface="黑体" pitchFamily="49" charset="-122"/>
              </a:rPr>
              <a:t>实现一个粒子群优化算法，求解函数</a:t>
            </a:r>
            <a:endParaRPr lang="en-US" altLang="zh-CN" sz="2800" b="0" dirty="0">
              <a:latin typeface="Arial" pitchFamily="34" charset="0"/>
              <a:ea typeface="黑体" pitchFamily="49" charset="-122"/>
            </a:endParaRPr>
          </a:p>
          <a:p>
            <a:endParaRPr lang="en-US" sz="2800" b="0" dirty="0" smtClean="0">
              <a:latin typeface="Arial" pitchFamily="34" charset="0"/>
              <a:ea typeface="黑体" pitchFamily="49" charset="-122"/>
            </a:endParaRPr>
          </a:p>
          <a:p>
            <a:endParaRPr lang="en-US" sz="2800" b="0" dirty="0">
              <a:latin typeface="Arial" pitchFamily="34" charset="0"/>
              <a:ea typeface="黑体" pitchFamily="49" charset="-122"/>
            </a:endParaRPr>
          </a:p>
          <a:p>
            <a:pPr marL="0" indent="0">
              <a:buNone/>
            </a:pPr>
            <a:r>
              <a:rPr lang="en-US" sz="2800" b="0" dirty="0" smtClean="0">
                <a:latin typeface="Arial" pitchFamily="34" charset="0"/>
                <a:ea typeface="黑体" pitchFamily="49" charset="-122"/>
              </a:rPr>
              <a:t>   </a:t>
            </a:r>
            <a:r>
              <a:rPr lang="zh-CN" altLang="en-US" sz="2800" b="0" dirty="0" smtClean="0">
                <a:latin typeface="Arial" pitchFamily="34" charset="0"/>
                <a:ea typeface="黑体" pitchFamily="49" charset="-122"/>
              </a:rPr>
              <a:t>在取值范围</a:t>
            </a:r>
            <a:r>
              <a:rPr lang="en-US" altLang="zh-CN" sz="2800" b="0" dirty="0" smtClean="0">
                <a:latin typeface="Arial" pitchFamily="34" charset="0"/>
                <a:ea typeface="黑体" pitchFamily="49" charset="-122"/>
              </a:rPr>
              <a:t>[-2,5]</a:t>
            </a:r>
            <a:r>
              <a:rPr lang="zh-CN" altLang="en-US" sz="2800" b="0" dirty="0" smtClean="0">
                <a:latin typeface="Arial" pitchFamily="34" charset="0"/>
                <a:ea typeface="黑体" pitchFamily="49" charset="-122"/>
              </a:rPr>
              <a:t>之间的最小值和最大值</a:t>
            </a:r>
            <a:endParaRPr lang="en-US" sz="2800" dirty="0"/>
          </a:p>
        </p:txBody>
      </p:sp>
      <mc:AlternateContent xmlns:mc="http://schemas.openxmlformats.org/markup-compatibility/2006" xmlns:a14="http://schemas.microsoft.com/office/drawing/2010/main">
        <mc:Choice Requires="a14">
          <p:sp>
            <p:nvSpPr>
              <p:cNvPr id="4" name="TextBox 3"/>
              <p:cNvSpPr txBox="1"/>
              <p:nvPr/>
            </p:nvSpPr>
            <p:spPr>
              <a:xfrm>
                <a:off x="2771800" y="2060848"/>
                <a:ext cx="28346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𝑥</m:t>
                          </m:r>
                        </m:e>
                      </m:d>
                      <m:r>
                        <a:rPr lang="en-US" altLang="zh-CN"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𝑥</m:t>
                          </m:r>
                        </m:e>
                        <m:sup>
                          <m:r>
                            <a:rPr lang="en-US" altLang="zh-CN" b="0" i="1" smtClean="0">
                              <a:latin typeface="Cambria Math"/>
                            </a:rPr>
                            <m:t>3</m:t>
                          </m:r>
                        </m:sup>
                      </m:sSup>
                      <m:r>
                        <a:rPr lang="en-US" altLang="zh-CN" b="0" i="1" smtClean="0">
                          <a:latin typeface="Cambria Math"/>
                        </a:rPr>
                        <m:t>−</m:t>
                      </m:r>
                      <m:sSup>
                        <m:sSupPr>
                          <m:ctrlPr>
                            <a:rPr lang="en-US" altLang="zh-CN" i="1" smtClean="0">
                              <a:latin typeface="Cambria Math" panose="02040503050406030204" pitchFamily="18" charset="0"/>
                            </a:rPr>
                          </m:ctrlPr>
                        </m:sSupPr>
                        <m:e>
                          <m:r>
                            <a:rPr lang="en-US" altLang="zh-CN" b="0" i="1" smtClean="0">
                              <a:latin typeface="Cambria Math"/>
                            </a:rPr>
                            <m:t>5</m:t>
                          </m:r>
                          <m:r>
                            <a:rPr lang="en-US" altLang="zh-CN" b="0" i="1" smtClean="0">
                              <a:latin typeface="Cambria Math"/>
                            </a:rPr>
                            <m:t>𝑥</m:t>
                          </m:r>
                        </m:e>
                        <m:sup>
                          <m:r>
                            <a:rPr lang="en-US" altLang="zh-CN" i="1" smtClean="0">
                              <a:latin typeface="Cambria Math"/>
                            </a:rPr>
                            <m:t>2</m:t>
                          </m:r>
                        </m:sup>
                      </m:sSup>
                      <m:r>
                        <a:rPr lang="en-US" altLang="zh-CN" b="0" i="1" smtClean="0">
                          <a:latin typeface="Cambria Math"/>
                        </a:rPr>
                        <m:t>−2</m:t>
                      </m:r>
                      <m:r>
                        <a:rPr lang="en-US" altLang="zh-CN" b="0" i="1" smtClean="0">
                          <a:latin typeface="Cambria Math"/>
                        </a:rPr>
                        <m:t>𝑥</m:t>
                      </m:r>
                      <m:r>
                        <a:rPr lang="en-US" altLang="zh-CN" b="0" i="1" smtClean="0">
                          <a:latin typeface="Cambria Math"/>
                        </a:rPr>
                        <m:t>+3</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771800" y="2060848"/>
                <a:ext cx="2834622" cy="369332"/>
              </a:xfrm>
              <a:prstGeom prst="rect">
                <a:avLst/>
              </a:prstGeom>
              <a:blipFill rotWithShape="1">
                <a:blip r:embed="rId3"/>
                <a:stretch>
                  <a:fillRect b="-13115"/>
                </a:stretch>
              </a:blipFill>
            </p:spPr>
            <p:txBody>
              <a:bodyPr/>
              <a:lstStyle/>
              <a:p>
                <a:r>
                  <a:rPr lang="en-US">
                    <a:noFill/>
                  </a:rPr>
                  <a:t> </a:t>
                </a:r>
              </a:p>
            </p:txBody>
          </p:sp>
        </mc:Fallback>
      </mc:AlternateContent>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343" y="3501008"/>
            <a:ext cx="3019535"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428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sp>
        <p:nvSpPr>
          <p:cNvPr id="3" name="内容占位符 2"/>
          <p:cNvSpPr>
            <a:spLocks noGrp="1"/>
          </p:cNvSpPr>
          <p:nvPr>
            <p:ph idx="1"/>
          </p:nvPr>
        </p:nvSpPr>
        <p:spPr>
          <a:xfrm>
            <a:off x="457200" y="1267200"/>
            <a:ext cx="8229600" cy="4530725"/>
          </a:xfrm>
        </p:spPr>
        <p:txBody>
          <a:bodyPr>
            <a:noAutofit/>
          </a:bodyPr>
          <a:lstStyle/>
          <a:p>
            <a:r>
              <a:rPr lang="zh-CN" altLang="en-US" sz="2800" b="0" dirty="0">
                <a:latin typeface="Arial" pitchFamily="34" charset="0"/>
                <a:ea typeface="黑体" pitchFamily="49" charset="-122"/>
              </a:rPr>
              <a:t>集群智能是</a:t>
            </a:r>
            <a:r>
              <a:rPr lang="zh-CN" altLang="en-US" sz="2800" b="0" dirty="0">
                <a:solidFill>
                  <a:srgbClr val="0000FF"/>
                </a:solidFill>
                <a:latin typeface="Arial" pitchFamily="34" charset="0"/>
                <a:ea typeface="黑体" pitchFamily="49" charset="-122"/>
              </a:rPr>
              <a:t>分布式</a:t>
            </a:r>
            <a:r>
              <a:rPr lang="zh-CN" altLang="en-US" sz="2800" b="0" dirty="0">
                <a:latin typeface="Arial" pitchFamily="34" charset="0"/>
                <a:ea typeface="黑体" pitchFamily="49" charset="-122"/>
              </a:rPr>
              <a:t>、</a:t>
            </a:r>
            <a:r>
              <a:rPr lang="zh-CN" altLang="en-US" sz="2800" b="0" dirty="0">
                <a:solidFill>
                  <a:srgbClr val="0000FF"/>
                </a:solidFill>
                <a:latin typeface="Arial" pitchFamily="34" charset="0"/>
                <a:ea typeface="黑体" pitchFamily="49" charset="-122"/>
              </a:rPr>
              <a:t>自组织</a:t>
            </a:r>
            <a:r>
              <a:rPr lang="zh-CN" altLang="en-US" sz="2800" b="0" dirty="0">
                <a:latin typeface="Arial" pitchFamily="34" charset="0"/>
                <a:ea typeface="黑体" pitchFamily="49" charset="-122"/>
              </a:rPr>
              <a:t>的（自然</a:t>
            </a:r>
            <a:r>
              <a:rPr lang="en-US" altLang="zh-CN" sz="2800" b="0" dirty="0">
                <a:latin typeface="Arial" pitchFamily="34" charset="0"/>
                <a:ea typeface="黑体" pitchFamily="49" charset="-122"/>
              </a:rPr>
              <a:t>/</a:t>
            </a:r>
            <a:r>
              <a:rPr lang="zh-CN" altLang="en-US" sz="2800" b="0" dirty="0">
                <a:latin typeface="Arial" pitchFamily="34" charset="0"/>
                <a:ea typeface="黑体" pitchFamily="49" charset="-122"/>
              </a:rPr>
              <a:t>人造）系统表现出的一种群体智能</a:t>
            </a:r>
            <a:endParaRPr lang="en-US" altLang="zh-CN" sz="2800" b="0" dirty="0">
              <a:latin typeface="Arial" pitchFamily="34" charset="0"/>
              <a:ea typeface="黑体" pitchFamily="49" charset="-122"/>
            </a:endParaRPr>
          </a:p>
          <a:p>
            <a:pPr lvl="1"/>
            <a:endParaRPr lang="en-US" sz="2400" b="0" dirty="0">
              <a:latin typeface="Arial" pitchFamily="34" charset="0"/>
              <a:ea typeface="黑体" pitchFamily="49" charset="-122"/>
            </a:endParaRPr>
          </a:p>
          <a:p>
            <a:r>
              <a:rPr lang="zh-CN" altLang="en-US" sz="2800" b="0" dirty="0">
                <a:latin typeface="Arial" pitchFamily="34" charset="0"/>
                <a:ea typeface="黑体" pitchFamily="49" charset="-122"/>
              </a:rPr>
              <a:t>集群智能系统一般由一群简单的智能体构成，智能体按照简单的规则彼此进行局部交互，智能体也可以环境交互</a:t>
            </a:r>
            <a:endParaRPr lang="en-US" altLang="zh-CN" sz="2800" b="0" dirty="0">
              <a:latin typeface="Arial" pitchFamily="34" charset="0"/>
              <a:ea typeface="黑体" pitchFamily="49" charset="-122"/>
            </a:endParaRPr>
          </a:p>
          <a:p>
            <a:pPr lvl="1"/>
            <a:endParaRPr lang="en-US" altLang="zh-CN" sz="2400" b="0" dirty="0">
              <a:latin typeface="Arial" pitchFamily="34" charset="0"/>
              <a:ea typeface="黑体" pitchFamily="49" charset="-122"/>
            </a:endParaRPr>
          </a:p>
          <a:p>
            <a:r>
              <a:rPr lang="zh-CN" altLang="en-US" sz="2800" b="0" dirty="0">
                <a:latin typeface="Arial" pitchFamily="34" charset="0"/>
                <a:ea typeface="黑体" pitchFamily="49" charset="-122"/>
              </a:rPr>
              <a:t>灵感通常来自生物系统</a:t>
            </a:r>
            <a:endParaRPr lang="en-US" altLang="zh-CN" sz="2800" b="0" dirty="0">
              <a:latin typeface="Arial" pitchFamily="34" charset="0"/>
              <a:ea typeface="黑体" pitchFamily="49" charset="-122"/>
            </a:endParaRPr>
          </a:p>
          <a:p>
            <a:pPr lvl="1"/>
            <a:r>
              <a:rPr lang="zh-CN" altLang="en-US" sz="2400" b="0" dirty="0">
                <a:latin typeface="Arial" pitchFamily="34" charset="0"/>
                <a:ea typeface="黑体" pitchFamily="49" charset="-122"/>
                <a:cs typeface="+mn-cs"/>
              </a:rPr>
              <a:t>蚁群、鸟群、兽群</a:t>
            </a:r>
            <a:endParaRPr lang="en-US" altLang="zh-CN" sz="2400" b="0" dirty="0">
              <a:latin typeface="Arial" pitchFamily="34" charset="0"/>
              <a:ea typeface="黑体" pitchFamily="49" charset="-122"/>
              <a:cs typeface="+mn-cs"/>
            </a:endParaRPr>
          </a:p>
          <a:p>
            <a:pPr lvl="1"/>
            <a:r>
              <a:rPr lang="zh-CN" altLang="en-US" sz="2400" b="0" dirty="0">
                <a:latin typeface="Arial" pitchFamily="34" charset="0"/>
                <a:ea typeface="黑体" pitchFamily="49" charset="-122"/>
                <a:cs typeface="+mn-cs"/>
              </a:rPr>
              <a:t>粒子群</a:t>
            </a:r>
            <a:endParaRPr lang="en-US" sz="2400" b="0" dirty="0">
              <a:latin typeface="Arial" pitchFamily="34" charset="0"/>
              <a:ea typeface="黑体" pitchFamily="49" charset="-122"/>
              <a:cs typeface="+mn-cs"/>
            </a:endParaRPr>
          </a:p>
        </p:txBody>
      </p:sp>
    </p:spTree>
    <p:extLst>
      <p:ext uri="{BB962C8B-B14F-4D97-AF65-F5344CB8AC3E}">
        <p14:creationId xmlns:p14="http://schemas.microsoft.com/office/powerpoint/2010/main" val="3937779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pic>
        <p:nvPicPr>
          <p:cNvPr id="11"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232" y="1196752"/>
            <a:ext cx="7315200" cy="489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1029"/>
          <p:cNvSpPr txBox="1">
            <a:spLocks noChangeArrowheads="1"/>
          </p:cNvSpPr>
          <p:nvPr/>
        </p:nvSpPr>
        <p:spPr bwMode="auto">
          <a:xfrm>
            <a:off x="2057400" y="6400800"/>
            <a:ext cx="6792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http://www.scs.carleton.ca/~arpwhite/courses/95590Y/notes/SI%20Lecture%203.pdf</a:t>
            </a:r>
          </a:p>
        </p:txBody>
      </p:sp>
      <p:sp>
        <p:nvSpPr>
          <p:cNvPr id="5" name="TextBox 4"/>
          <p:cNvSpPr txBox="1"/>
          <p:nvPr/>
        </p:nvSpPr>
        <p:spPr>
          <a:xfrm>
            <a:off x="251520" y="5517232"/>
            <a:ext cx="646331" cy="369332"/>
          </a:xfrm>
          <a:prstGeom prst="rect">
            <a:avLst/>
          </a:prstGeom>
          <a:noFill/>
        </p:spPr>
        <p:txBody>
          <a:bodyPr wrap="none" rtlCol="0">
            <a:spAutoFit/>
          </a:bodyPr>
          <a:lstStyle/>
          <a:p>
            <a:r>
              <a:rPr lang="zh-CN" altLang="en-US" b="1" dirty="0" smtClean="0">
                <a:latin typeface="+mj-ea"/>
                <a:ea typeface="+mj-ea"/>
              </a:rPr>
              <a:t>鸟群</a:t>
            </a:r>
            <a:endParaRPr lang="en-US" b="1" dirty="0">
              <a:latin typeface="+mj-ea"/>
              <a:ea typeface="+mj-ea"/>
            </a:endParaRPr>
          </a:p>
        </p:txBody>
      </p:sp>
    </p:spTree>
    <p:extLst>
      <p:ext uri="{BB962C8B-B14F-4D97-AF65-F5344CB8AC3E}">
        <p14:creationId xmlns:p14="http://schemas.microsoft.com/office/powerpoint/2010/main" val="34499091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24744"/>
            <a:ext cx="6677744" cy="500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5"/>
          <p:cNvSpPr txBox="1">
            <a:spLocks noChangeArrowheads="1"/>
          </p:cNvSpPr>
          <p:nvPr/>
        </p:nvSpPr>
        <p:spPr bwMode="auto">
          <a:xfrm>
            <a:off x="2057400" y="6324600"/>
            <a:ext cx="6792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http://www.scs.carleton.ca/~arpwhite/courses/95590Y/notes/SI%20Lecture%203.pdf</a:t>
            </a:r>
          </a:p>
        </p:txBody>
      </p:sp>
      <p:sp>
        <p:nvSpPr>
          <p:cNvPr id="10" name="TextBox 9"/>
          <p:cNvSpPr txBox="1"/>
          <p:nvPr/>
        </p:nvSpPr>
        <p:spPr>
          <a:xfrm>
            <a:off x="251520" y="5517232"/>
            <a:ext cx="649537" cy="369332"/>
          </a:xfrm>
          <a:prstGeom prst="rect">
            <a:avLst/>
          </a:prstGeom>
          <a:noFill/>
        </p:spPr>
        <p:txBody>
          <a:bodyPr wrap="none" rtlCol="0">
            <a:spAutoFit/>
          </a:bodyPr>
          <a:lstStyle/>
          <a:p>
            <a:r>
              <a:rPr lang="zh-CN" altLang="en-US" b="1" dirty="0">
                <a:latin typeface="+mj-ea"/>
                <a:ea typeface="+mj-ea"/>
              </a:rPr>
              <a:t>鱼</a:t>
            </a:r>
            <a:r>
              <a:rPr lang="zh-CN" altLang="en-US" b="1" dirty="0" smtClean="0">
                <a:latin typeface="+mj-ea"/>
                <a:ea typeface="+mj-ea"/>
              </a:rPr>
              <a:t>群</a:t>
            </a:r>
            <a:endParaRPr lang="en-US" b="1" dirty="0">
              <a:latin typeface="+mj-ea"/>
              <a:ea typeface="+mj-ea"/>
            </a:endParaRPr>
          </a:p>
        </p:txBody>
      </p:sp>
    </p:spTree>
    <p:extLst>
      <p:ext uri="{BB962C8B-B14F-4D97-AF65-F5344CB8AC3E}">
        <p14:creationId xmlns:p14="http://schemas.microsoft.com/office/powerpoint/2010/main" val="3792506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124744"/>
            <a:ext cx="7187234" cy="490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2133600" y="6400800"/>
            <a:ext cx="6792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http://www.scs.carleton.ca/~arpwhite/courses/95590Y/notes/SI%20Lecture%203.pdf</a:t>
            </a:r>
          </a:p>
        </p:txBody>
      </p:sp>
      <p:sp>
        <p:nvSpPr>
          <p:cNvPr id="6" name="TextBox 5"/>
          <p:cNvSpPr txBox="1"/>
          <p:nvPr/>
        </p:nvSpPr>
        <p:spPr>
          <a:xfrm>
            <a:off x="251520" y="5517232"/>
            <a:ext cx="649537" cy="369332"/>
          </a:xfrm>
          <a:prstGeom prst="rect">
            <a:avLst/>
          </a:prstGeom>
          <a:noFill/>
        </p:spPr>
        <p:txBody>
          <a:bodyPr wrap="none" rtlCol="0">
            <a:spAutoFit/>
          </a:bodyPr>
          <a:lstStyle/>
          <a:p>
            <a:r>
              <a:rPr lang="zh-CN" altLang="en-US" b="1" dirty="0" smtClean="0">
                <a:latin typeface="+mj-ea"/>
                <a:ea typeface="+mj-ea"/>
              </a:rPr>
              <a:t>蜂群</a:t>
            </a:r>
            <a:endParaRPr lang="en-US" b="1" dirty="0">
              <a:latin typeface="+mj-ea"/>
              <a:ea typeface="+mj-ea"/>
            </a:endParaRPr>
          </a:p>
        </p:txBody>
      </p:sp>
    </p:spTree>
    <p:extLst>
      <p:ext uri="{BB962C8B-B14F-4D97-AF65-F5344CB8AC3E}">
        <p14:creationId xmlns:p14="http://schemas.microsoft.com/office/powerpoint/2010/main" val="2015688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集群智能</a:t>
            </a:r>
            <a:endParaRPr 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368" y="1052736"/>
            <a:ext cx="6855808" cy="505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5"/>
          <p:cNvSpPr txBox="1">
            <a:spLocks noChangeArrowheads="1"/>
          </p:cNvSpPr>
          <p:nvPr/>
        </p:nvSpPr>
        <p:spPr bwMode="auto">
          <a:xfrm>
            <a:off x="2133600" y="6324600"/>
            <a:ext cx="6792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dirty="0"/>
              <a:t>http://www.scs.carleton.ca/~arpwhite/courses/95590Y/notes/SI%20Lecture%203.pdf</a:t>
            </a:r>
          </a:p>
        </p:txBody>
      </p:sp>
      <p:sp>
        <p:nvSpPr>
          <p:cNvPr id="8" name="TextBox 7"/>
          <p:cNvSpPr txBox="1"/>
          <p:nvPr/>
        </p:nvSpPr>
        <p:spPr>
          <a:xfrm>
            <a:off x="251520" y="5517232"/>
            <a:ext cx="649537" cy="369332"/>
          </a:xfrm>
          <a:prstGeom prst="rect">
            <a:avLst/>
          </a:prstGeom>
          <a:noFill/>
        </p:spPr>
        <p:txBody>
          <a:bodyPr wrap="none" rtlCol="0">
            <a:spAutoFit/>
          </a:bodyPr>
          <a:lstStyle/>
          <a:p>
            <a:r>
              <a:rPr lang="zh-CN" altLang="en-US" b="1" dirty="0" smtClean="0">
                <a:latin typeface="+mj-ea"/>
                <a:ea typeface="+mj-ea"/>
              </a:rPr>
              <a:t>蚁群</a:t>
            </a:r>
            <a:endParaRPr lang="en-US" b="1" dirty="0">
              <a:latin typeface="+mj-ea"/>
              <a:ea typeface="+mj-ea"/>
            </a:endParaRPr>
          </a:p>
        </p:txBody>
      </p:sp>
    </p:spTree>
    <p:extLst>
      <p:ext uri="{BB962C8B-B14F-4D97-AF65-F5344CB8AC3E}">
        <p14:creationId xmlns:p14="http://schemas.microsoft.com/office/powerpoint/2010/main" val="138928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黑体"/>
        <a:ea typeface="黑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alpha val="8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CCFFCC">
            <a:alpha val="8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4285</TotalTime>
  <Words>2281</Words>
  <Application>Microsoft Office PowerPoint</Application>
  <PresentationFormat>全屏显示(4:3)</PresentationFormat>
  <Paragraphs>474</Paragraphs>
  <Slides>49</Slides>
  <Notes>48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49</vt:i4>
      </vt:variant>
    </vt:vector>
  </HeadingPairs>
  <TitlesOfParts>
    <vt:vector size="61" baseType="lpstr">
      <vt:lpstr>仿宋_GB2312</vt:lpstr>
      <vt:lpstr>黑体</vt:lpstr>
      <vt:lpstr>楷体_GB2312</vt:lpstr>
      <vt:lpstr>宋体</vt:lpstr>
      <vt:lpstr>Arial</vt:lpstr>
      <vt:lpstr>Calibri</vt:lpstr>
      <vt:lpstr>Cambria Math</vt:lpstr>
      <vt:lpstr>Garamond</vt:lpstr>
      <vt:lpstr>Tahoma</vt:lpstr>
      <vt:lpstr>Times New Roman</vt:lpstr>
      <vt:lpstr>Wingdings</vt:lpstr>
      <vt:lpstr>Edge</vt:lpstr>
      <vt:lpstr>高级人工智能</vt:lpstr>
      <vt:lpstr>课程回顾</vt:lpstr>
      <vt:lpstr>群体智能</vt:lpstr>
      <vt:lpstr>群体智能</vt:lpstr>
      <vt:lpstr>集群智能</vt:lpstr>
      <vt:lpstr>集群智能</vt:lpstr>
      <vt:lpstr>集群智能</vt:lpstr>
      <vt:lpstr>集群智能</vt:lpstr>
      <vt:lpstr>集群智能</vt:lpstr>
      <vt:lpstr>集群智能</vt:lpstr>
      <vt:lpstr>集群智能</vt:lpstr>
      <vt:lpstr>蚁群寻食</vt:lpstr>
      <vt:lpstr>蚁群寻食</vt:lpstr>
      <vt:lpstr>蚁群寻食</vt:lpstr>
      <vt:lpstr>PowerPoint 演示文稿</vt:lpstr>
      <vt:lpstr>PowerPoint 演示文稿</vt:lpstr>
      <vt:lpstr>PowerPoint 演示文稿</vt:lpstr>
      <vt:lpstr>蚁群优化算法</vt:lpstr>
      <vt:lpstr>蚁群优化算法</vt:lpstr>
      <vt:lpstr>PowerPoint 演示文稿</vt:lpstr>
      <vt:lpstr>PowerPoint 演示文稿</vt:lpstr>
      <vt:lpstr>PowerPoint 演示文稿</vt:lpstr>
      <vt:lpstr>PowerPoint 演示文稿</vt:lpstr>
      <vt:lpstr>旅行商问题的蚁群优化求解</vt:lpstr>
      <vt:lpstr>旅行商问题的蚁群优化求解</vt:lpstr>
      <vt:lpstr>旅行商问题的蚁群优化求解</vt:lpstr>
      <vt:lpstr>旅行商问题的蚁群优化求解</vt:lpstr>
      <vt:lpstr>旅行商问题的蚁群优化求解</vt:lpstr>
      <vt:lpstr>旅行商问题的蚁群优化求解</vt:lpstr>
      <vt:lpstr>旅行商问题的蚁群优化求解</vt:lpstr>
      <vt:lpstr>PowerPoint 演示文稿</vt:lpstr>
      <vt:lpstr>蚁群优化算法小结</vt:lpstr>
      <vt:lpstr>课间休息</vt:lpstr>
      <vt:lpstr>集群智能</vt:lpstr>
      <vt:lpstr>粒子群优化算法</vt:lpstr>
      <vt:lpstr>粒子群优化算法</vt:lpstr>
      <vt:lpstr>粒子群优化算法</vt:lpstr>
      <vt:lpstr>粒子群优化算法</vt:lpstr>
      <vt:lpstr>粒子群优化算法</vt:lpstr>
      <vt:lpstr>粒子群优化算法</vt:lpstr>
      <vt:lpstr>粒子群优化算法</vt:lpstr>
      <vt:lpstr>粒子群优化算法</vt:lpstr>
      <vt:lpstr>粒子群优化算法</vt:lpstr>
      <vt:lpstr>PowerPoint 演示文稿</vt:lpstr>
      <vt:lpstr>PowerPoint 演示文稿</vt:lpstr>
      <vt:lpstr>PowerPoint 演示文稿</vt:lpstr>
      <vt:lpstr>PowerPoint 演示文稿</vt:lpstr>
      <vt:lpstr>粒子群优化算法小结</vt:lpstr>
      <vt:lpstr>课后作业</vt:lpstr>
    </vt:vector>
  </TitlesOfParts>
  <Company>Institute of Computing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申请“学术百星”  答辩报告</dc:title>
  <dc:creator>Hua-Wei Shen</dc:creator>
  <cp:lastModifiedBy>沈华伟</cp:lastModifiedBy>
  <cp:revision>575</cp:revision>
  <dcterms:created xsi:type="dcterms:W3CDTF">2011-11-22T05:18:04Z</dcterms:created>
  <dcterms:modified xsi:type="dcterms:W3CDTF">2021-11-09T05:42:40Z</dcterms:modified>
</cp:coreProperties>
</file>