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798" r:id="rId2"/>
    <p:sldMasterId id="2147483812" r:id="rId3"/>
  </p:sldMasterIdLst>
  <p:notesMasterIdLst>
    <p:notesMasterId r:id="rId23"/>
  </p:notesMasterIdLst>
  <p:handoutMasterIdLst>
    <p:handoutMasterId r:id="rId24"/>
  </p:handoutMasterIdLst>
  <p:sldIdLst>
    <p:sldId id="311" r:id="rId4"/>
    <p:sldId id="369" r:id="rId5"/>
    <p:sldId id="368" r:id="rId6"/>
    <p:sldId id="370" r:id="rId7"/>
    <p:sldId id="371" r:id="rId8"/>
    <p:sldId id="373" r:id="rId9"/>
    <p:sldId id="372" r:id="rId10"/>
    <p:sldId id="374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63" r:id="rId19"/>
    <p:sldId id="366" r:id="rId20"/>
    <p:sldId id="352" r:id="rId21"/>
    <p:sldId id="358" r:id="rId22"/>
  </p:sldIdLst>
  <p:sldSz cx="9144000" cy="5143500" type="screen16x9"/>
  <p:notesSz cx="6810375" cy="99425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2">
          <p15:clr>
            <a:srgbClr val="A4A3A4"/>
          </p15:clr>
        </p15:guide>
        <p15:guide id="4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8BBC0"/>
    <a:srgbClr val="FFFF00"/>
    <a:srgbClr val="124192"/>
    <a:srgbClr val="000000"/>
    <a:srgbClr val="68717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2" autoAdjust="0"/>
    <p:restoredTop sz="83120" autoAdjust="0"/>
  </p:normalViewPr>
  <p:slideViewPr>
    <p:cSldViewPr snapToGrid="0">
      <p:cViewPr varScale="1">
        <p:scale>
          <a:sx n="111" d="100"/>
          <a:sy n="111" d="100"/>
        </p:scale>
        <p:origin x="-854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orient="horz" pos="3132"/>
        <p:guide pos="2160"/>
        <p:guide pos="214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6/10/2017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6/10/2017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F1E334-DD0D-44F1-B379-F6C65B92AF5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0054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0194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7211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7211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7211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7211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LTE</a:t>
            </a:r>
            <a:r>
              <a:rPr lang="zh-CN" altLang="en-US" dirty="0"/>
              <a:t>系统只是一个通俗的说法</a:t>
            </a:r>
            <a:r>
              <a:rPr lang="en-US" altLang="zh-CN" dirty="0"/>
              <a:t>,</a:t>
            </a:r>
            <a:r>
              <a:rPr lang="zh-CN" altLang="en-US" dirty="0"/>
              <a:t>实际上规范的称法是</a:t>
            </a:r>
            <a:r>
              <a:rPr lang="en-US" altLang="zh-CN" dirty="0"/>
              <a:t>EPS,</a:t>
            </a:r>
            <a:r>
              <a:rPr lang="zh-CN" altLang="en-US" baseline="0" dirty="0"/>
              <a:t>它由</a:t>
            </a:r>
            <a:r>
              <a:rPr lang="en-US" altLang="zh-CN" baseline="0" dirty="0"/>
              <a:t>EPC</a:t>
            </a:r>
            <a:r>
              <a:rPr lang="zh-CN" altLang="en-US" baseline="0" dirty="0"/>
              <a:t>和</a:t>
            </a:r>
            <a:r>
              <a:rPr lang="en-US" altLang="zh-CN" baseline="0" dirty="0"/>
              <a:t>E-UTRAN</a:t>
            </a:r>
            <a:r>
              <a:rPr lang="zh-CN" altLang="en-US" baseline="0" dirty="0"/>
              <a:t>组成</a:t>
            </a:r>
            <a:r>
              <a:rPr lang="en-US" altLang="zh-CN" baseline="0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4776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156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6517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689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122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4203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922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2363" y="563044"/>
            <a:ext cx="8244000" cy="22536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eaLnBrk="1" hangingPunct="1"/>
            <a:r>
              <a:rPr lang="en-US" dirty="0">
                <a:ea typeface="ヒラギノ角ゴ Pro W3"/>
                <a:cs typeface="ヒラギノ角ゴ Pro W3"/>
              </a:rPr>
              <a:t>main headline in</a:t>
            </a:r>
            <a:br>
              <a:rPr lang="en-US" dirty="0">
                <a:ea typeface="ヒラギノ角ゴ Pro W3"/>
                <a:cs typeface="ヒラギノ角ゴ Pro W3"/>
              </a:rPr>
            </a:br>
            <a:r>
              <a:rPr lang="en-US" dirty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2276" y="2659314"/>
            <a:ext cx="8243887" cy="1697037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sz="1800" dirty="0"/>
              <a:t>Supporting headline in sentence case here</a:t>
            </a:r>
          </a:p>
          <a:p>
            <a:pPr eaLnBrk="1" hangingPunct="1">
              <a:defRPr/>
            </a:pPr>
            <a:r>
              <a:rPr lang="en-US" sz="1800" dirty="0"/>
              <a:t>Author/Presenter</a:t>
            </a:r>
          </a:p>
          <a:p>
            <a:pPr eaLnBrk="1" hangingPunct="1">
              <a:defRPr/>
            </a:pPr>
            <a:r>
              <a:rPr lang="en-GB" sz="1800" dirty="0"/>
              <a:t>DD-MM-YYYY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5822" y="304709"/>
            <a:ext cx="1492189" cy="247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220" y="39903"/>
            <a:ext cx="1567485" cy="6604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88000"/>
            <a:ext cx="8244000" cy="2253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dirty="0">
              <a:latin typeface="+mj-l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US" sz="8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59725" y="4672013"/>
            <a:ext cx="7016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41438" y="4643438"/>
            <a:ext cx="6078537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>
                <a:solidFill>
                  <a:schemeClr val="bg2"/>
                </a:solidFill>
                <a:latin typeface="+mn-lt"/>
                <a:cs typeface="Arial" charset="0"/>
              </a:rPr>
              <a:t>© Nokia Solutions and Networks 2014</a:t>
            </a:r>
          </a:p>
        </p:txBody>
      </p:sp>
      <p:sp>
        <p:nvSpPr>
          <p:cNvPr id="31" name="Footer Placeholder 29"/>
          <p:cNvSpPr>
            <a:spLocks noGrp="1"/>
          </p:cNvSpPr>
          <p:nvPr>
            <p:ph type="ftr" sz="quarter" idx="3"/>
          </p:nvPr>
        </p:nvSpPr>
        <p:spPr>
          <a:xfrm>
            <a:off x="432000" y="4789325"/>
            <a:ext cx="6080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5" r:id="rId2"/>
    <p:sldLayoutId id="2147483804" r:id="rId3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80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2800" y="4644000"/>
            <a:ext cx="5048250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+mn-lt"/>
                <a:cs typeface="Arial" charset="0"/>
              </a:rPr>
              <a:t>© Nokia Solutions</a:t>
            </a:r>
            <a:r>
              <a:rPr lang="en-US" sz="800" baseline="0" noProof="0" dirty="0">
                <a:solidFill>
                  <a:schemeClr val="bg1"/>
                </a:solidFill>
                <a:latin typeface="+mn-lt"/>
                <a:cs typeface="Arial" charset="0"/>
              </a:rPr>
              <a:t> and Networks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 charset="0"/>
              </a:rPr>
              <a:t> 2014</a:t>
            </a:r>
          </a:p>
        </p:txBody>
      </p:sp>
      <p:sp>
        <p:nvSpPr>
          <p:cNvPr id="2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32000" y="4789425"/>
            <a:ext cx="504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ヒラギノ角ゴ Pro W3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241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3gpp.org/DynaReport/36-series.htm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ヒラギノ角ゴ Pro W3"/>
                <a:cs typeface="ヒラギノ角ゴ Pro W3"/>
              </a:rPr>
              <a:t>LTE introduction</a:t>
            </a:r>
            <a:endParaRPr lang="en-US" dirty="0">
              <a:ea typeface="ヒラギノ角ゴ Pro W3"/>
              <a:cs typeface="ヒラギノ角ゴ Pro W3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buNone/>
              <a:defRPr/>
            </a:pPr>
            <a:r>
              <a:rPr lang="zh-CN" altLang="en-US" sz="1800" dirty="0" smtClean="0"/>
              <a:t>第一部分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概述</a:t>
            </a:r>
            <a:endParaRPr lang="en-US" altLang="zh-CN" sz="1800" dirty="0" smtClean="0"/>
          </a:p>
          <a:p>
            <a:pPr eaLnBrk="1" hangingPunct="1">
              <a:buNone/>
              <a:defRPr/>
            </a:pPr>
            <a:endParaRPr lang="en-US" sz="1800" dirty="0"/>
          </a:p>
          <a:p>
            <a:pPr eaLnBrk="1" hangingPunct="1">
              <a:buNone/>
              <a:defRPr/>
            </a:pPr>
            <a:r>
              <a:rPr lang="en-US" sz="1800" dirty="0"/>
              <a:t>Zhou Rock</a:t>
            </a:r>
          </a:p>
          <a:p>
            <a:pPr marL="0" indent="0" eaLnBrk="1" hangingPunct="1">
              <a:buNone/>
              <a:defRPr/>
            </a:pPr>
            <a:r>
              <a:rPr lang="en-GB" sz="1800" dirty="0" smtClean="0"/>
              <a:t>01-</a:t>
            </a:r>
            <a:r>
              <a:rPr lang="en-US" sz="1800" dirty="0" smtClean="0"/>
              <a:t>Jun</a:t>
            </a:r>
            <a:r>
              <a:rPr lang="en-GB" sz="1800" dirty="0" smtClean="0"/>
              <a:t>-2017</a:t>
            </a:r>
            <a:endParaRPr lang="en-GB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SAE</a:t>
            </a:r>
            <a:r>
              <a:rPr lang="zh-CN" altLang="en-US" dirty="0"/>
              <a:t>核心网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PGW: </a:t>
            </a:r>
            <a:r>
              <a:rPr lang="zh-CN" altLang="en-US" dirty="0"/>
              <a:t>接口和管理内容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44" y="1016280"/>
            <a:ext cx="5723116" cy="28806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652" y="1676675"/>
            <a:ext cx="21717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13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无线网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无线网的组成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44" y="921091"/>
            <a:ext cx="3589331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47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无线网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无线网功能与分层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40" y="870286"/>
            <a:ext cx="4983912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699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关键技术</a:t>
            </a:r>
            <a:r>
              <a:rPr lang="en-US" altLang="zh-CN" dirty="0" smtClean="0"/>
              <a:t>- OFDM</a:t>
            </a:r>
            <a:r>
              <a:rPr lang="zh-CN" altLang="en-US" dirty="0" smtClean="0"/>
              <a:t>技术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正交频分复用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OFDM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是一种多载波技术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,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有多个子载波同时工作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, OFDM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的正交指的就是这些子载波是正交的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.</a:t>
            </a: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OFDM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的正交是什么意思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? OFDM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的正交是能量正交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.</a:t>
            </a: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000" dirty="0" smtClean="0">
              <a:solidFill>
                <a:schemeClr val="bg2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功率正交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(FDM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属于功率正交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)</a:t>
            </a: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000" dirty="0" smtClean="0">
              <a:solidFill>
                <a:schemeClr val="bg2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ヒラギノ角ゴ Pro W3" charset="0"/>
              <a:cs typeface="ヒラギノ角ゴ Pro W3" charset="0"/>
            </a:endParaRP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000" dirty="0" smtClean="0">
              <a:solidFill>
                <a:schemeClr val="bg2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ヒラギノ角ゴ Pro W3" charset="0"/>
              <a:cs typeface="ヒラギノ角ゴ Pro W3" charset="0"/>
            </a:endParaRP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ヒラギノ角ゴ Pro W3" charset="0"/>
              <a:cs typeface="ヒラギノ角ゴ Pro W3" charset="0"/>
            </a:endParaRP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100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rPr>
              <a:t>能量正交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ヒラギノ角ゴ Pro W3" charset="0"/>
              <a:cs typeface="ヒラギノ角ゴ Pro W3" charset="0"/>
            </a:endParaRP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ヒラギノ角ゴ Pro W3" charset="0"/>
              <a:cs typeface="ヒラギノ角ゴ Pro W3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429" y="1947911"/>
            <a:ext cx="1608137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8121" y="3383739"/>
            <a:ext cx="1074737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5699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关键</a:t>
            </a:r>
            <a:r>
              <a:rPr lang="zh-CN" altLang="en-US" smtClean="0"/>
              <a:t>技术</a:t>
            </a:r>
            <a:r>
              <a:rPr lang="zh-CN" altLang="en-US" smtClean="0"/>
              <a:t>多</a:t>
            </a:r>
            <a:r>
              <a:rPr lang="zh-CN" altLang="en-US" dirty="0" smtClean="0"/>
              <a:t>天线技术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sz="1600" dirty="0" smtClean="0"/>
              <a:t>提高信号强度 </a:t>
            </a:r>
            <a:r>
              <a:rPr lang="en-US" altLang="zh-CN" sz="1600" dirty="0" smtClean="0"/>
              <a:t>=</a:t>
            </a:r>
            <a:r>
              <a:rPr lang="zh-CN" altLang="zh-CN" sz="1600" dirty="0" smtClean="0"/>
              <a:t>&gt; 波束赋形</a:t>
            </a:r>
          </a:p>
          <a:p>
            <a:r>
              <a:rPr lang="zh-CN" altLang="zh-CN" sz="1600" dirty="0" smtClean="0"/>
              <a:t>增强信号稳定性（对抗衰落）</a:t>
            </a:r>
            <a:r>
              <a:rPr lang="en-US" altLang="zh-CN" sz="1600" dirty="0" smtClean="0"/>
              <a:t>=&gt;</a:t>
            </a:r>
            <a:r>
              <a:rPr lang="zh-CN" altLang="zh-CN" sz="1600" dirty="0" smtClean="0"/>
              <a:t> 分集</a:t>
            </a:r>
            <a:r>
              <a:rPr lang="en-US" altLang="zh-CN" sz="1600" dirty="0" smtClean="0"/>
              <a:t> (</a:t>
            </a:r>
            <a:r>
              <a:rPr lang="zh-CN" altLang="en-US" sz="1600" dirty="0" smtClean="0"/>
              <a:t>接收分集和发射分集</a:t>
            </a:r>
            <a:r>
              <a:rPr lang="en-US" altLang="zh-CN" sz="1600" dirty="0" smtClean="0"/>
              <a:t>)</a:t>
            </a:r>
            <a:endParaRPr lang="zh-CN" altLang="zh-CN" sz="1600" dirty="0" smtClean="0"/>
          </a:p>
          <a:p>
            <a:r>
              <a:rPr lang="zh-CN" altLang="zh-CN" sz="1600" dirty="0" smtClean="0"/>
              <a:t>提高频谱利用率 </a:t>
            </a:r>
            <a:r>
              <a:rPr lang="en-US" altLang="zh-CN" sz="1600" dirty="0" smtClean="0"/>
              <a:t>=&gt;</a:t>
            </a:r>
            <a:r>
              <a:rPr lang="zh-CN" altLang="zh-CN" sz="1600" dirty="0" smtClean="0"/>
              <a:t> 空间复用</a:t>
            </a:r>
            <a:r>
              <a:rPr lang="en-US" altLang="zh-CN" sz="1600" dirty="0" smtClean="0"/>
              <a:t>MIMO</a:t>
            </a:r>
            <a:endParaRPr lang="zh-CN" altLang="zh-CN" sz="1600" dirty="0" smtClean="0"/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ヒラギノ角ゴ Pro W3" charset="0"/>
              <a:cs typeface="ヒラギノ角ゴ Pro W3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261" y="1918178"/>
            <a:ext cx="4145738" cy="258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5699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>
              <a:buNone/>
            </a:pPr>
            <a:r>
              <a:rPr lang="zh-CN" altLang="en-US" sz="1600" dirty="0" smtClean="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rPr>
              <a:t>载波聚合</a:t>
            </a:r>
            <a:endParaRPr lang="zh-CN" altLang="zh-CN" sz="1600" dirty="0" smtClean="0">
              <a:solidFill>
                <a:schemeClr val="tx1"/>
              </a:solidFill>
              <a:latin typeface="Arial" charset="0"/>
              <a:ea typeface="ヒラギノ角ゴ Pro W3"/>
              <a:cs typeface="ヒラギノ角ゴ Pro W3"/>
            </a:endParaRPr>
          </a:p>
          <a:p>
            <a:pPr>
              <a:buNone/>
            </a:pPr>
            <a:r>
              <a:rPr lang="en-US" altLang="zh-CN" sz="1600" dirty="0" err="1" smtClean="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rPr>
              <a:t>CoMP</a:t>
            </a:r>
            <a:r>
              <a:rPr lang="zh-CN" altLang="en-US" sz="1600" dirty="0" smtClean="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rPr>
              <a:t>多点协作</a:t>
            </a:r>
            <a:endParaRPr lang="zh-CN" altLang="zh-CN" sz="1600" dirty="0" smtClean="0">
              <a:solidFill>
                <a:schemeClr val="tx1"/>
              </a:solidFill>
              <a:latin typeface="Arial" charset="0"/>
              <a:ea typeface="ヒラギノ角ゴ Pro W3"/>
              <a:cs typeface="ヒラギノ角ゴ Pro W3"/>
            </a:endParaRPr>
          </a:p>
          <a:p>
            <a:pPr lvl="0">
              <a:buNone/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rPr>
              <a:t>…</a:t>
            </a:r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LTE-A</a:t>
            </a:r>
            <a:r>
              <a:rPr lang="zh-CN" altLang="en-US" dirty="0" smtClean="0"/>
              <a:t>技术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ヒラギノ角ゴ Pro W3" charset="0"/>
              <a:cs typeface="ヒラギノ角ゴ Pro W3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007" y="983153"/>
            <a:ext cx="4259263" cy="204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5699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sz="1000" dirty="0"/>
              <a:t>EPS	Evolved Packet System (</a:t>
            </a:r>
            <a:r>
              <a:rPr lang="en-US" altLang="zh-CN" sz="1000" dirty="0"/>
              <a:t>EPS = EPC + E-UTRAN)</a:t>
            </a:r>
            <a:endParaRPr lang="en-GB" altLang="zh-CN" sz="1000" dirty="0"/>
          </a:p>
          <a:p>
            <a:r>
              <a:rPr lang="en-GB" altLang="zh-CN" sz="1000" dirty="0"/>
              <a:t>EPC	Evolved Packet Core</a:t>
            </a:r>
          </a:p>
          <a:p>
            <a:r>
              <a:rPr lang="en-GB" altLang="zh-CN" sz="1000" dirty="0"/>
              <a:t>E-UTRAN	Evolved UTRAN (UTRAN=Universal Terrestrial Radio Access Network)</a:t>
            </a:r>
            <a:r>
              <a:rPr lang="en-US" altLang="zh-CN" sz="1000" dirty="0"/>
              <a:t>  </a:t>
            </a:r>
            <a:endParaRPr lang="en-US" sz="1000" dirty="0"/>
          </a:p>
          <a:p>
            <a:r>
              <a:rPr lang="x-none" altLang="zh-CN" sz="1000" dirty="0"/>
              <a:t>eNB	E-UTRAN NodeB</a:t>
            </a:r>
            <a:endParaRPr lang="zh-CN" altLang="zh-CN" sz="1000" dirty="0"/>
          </a:p>
          <a:p>
            <a:r>
              <a:rPr lang="en-GB" altLang="zh-CN" sz="1000" dirty="0"/>
              <a:t>P-GW	PDN Gateway (PDN=Packet Data Network)</a:t>
            </a:r>
          </a:p>
          <a:p>
            <a:r>
              <a:rPr lang="en-US" altLang="zh-CN" sz="1000" dirty="0"/>
              <a:t>PCRF          Policy and Charging Rules Function</a:t>
            </a:r>
            <a:endParaRPr lang="en-GB" altLang="zh-CN" sz="1000" dirty="0"/>
          </a:p>
          <a:p>
            <a:r>
              <a:rPr lang="x-none" altLang="zh-CN" sz="1000" dirty="0"/>
              <a:t>S-GW	Serving GateWay</a:t>
            </a:r>
            <a:endParaRPr lang="en-US" altLang="zh-CN" sz="1000" dirty="0"/>
          </a:p>
          <a:p>
            <a:r>
              <a:rPr lang="en-US" altLang="zh-CN" sz="1000" dirty="0"/>
              <a:t>SAE            System Architecture Evolution</a:t>
            </a:r>
          </a:p>
          <a:p>
            <a:r>
              <a:rPr lang="en-GB" altLang="zh-CN" sz="1000" dirty="0"/>
              <a:t>MME	Mobility Management Entity</a:t>
            </a:r>
            <a:endParaRPr lang="zh-CN" altLang="zh-CN" sz="10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缩略语</a:t>
            </a:r>
            <a:r>
              <a:rPr lang="en-GB" altLang="zh-CN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000" dirty="0">
                <a:hlinkClick r:id="rId2"/>
              </a:rPr>
              <a:t>http://www.3gpp.org/DynaReport/36-series.htm</a:t>
            </a:r>
            <a:endParaRPr lang="en-US" altLang="zh-CN" sz="1000" dirty="0"/>
          </a:p>
          <a:p>
            <a:r>
              <a:rPr lang="en-US" altLang="zh-CN" sz="1000" dirty="0"/>
              <a:t>TS 36.300 Evolved Universal Terrestrial Radio Access (E-UTRA) and Evolved Universal Terrestrial Radio Access Network (E-UTRAN); Overall description; Stage 2 </a:t>
            </a:r>
            <a:endParaRPr lang="en-US" sz="8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history and metadata</a:t>
            </a:r>
            <a:endParaRPr lang="en-US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delete this slide if document is uncontrolled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56476300"/>
              </p:ext>
            </p:extLst>
          </p:nvPr>
        </p:nvGraphicFramePr>
        <p:xfrm>
          <a:off x="238896" y="1076832"/>
          <a:ext cx="8735721" cy="3231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09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93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93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78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76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37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597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0330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4603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8774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07945">
                <a:tc gridSpan="10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Document ID: DXXXXXXXXX</a:t>
                      </a:r>
                      <a:endParaRPr kumimoji="0" lang="en-US" sz="800" b="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r>
                        <a:rPr lang="en-US" sz="800" b="0" dirty="0"/>
                        <a:t>Document location: </a:t>
                      </a:r>
                      <a:r>
                        <a:rPr lang="en-US" sz="800" b="0" kern="1200" baseline="0" dirty="0"/>
                        <a:t>	</a:t>
                      </a:r>
                    </a:p>
                    <a:p>
                      <a:r>
                        <a:rPr lang="en-US" sz="800" b="0" kern="1200" baseline="0" dirty="0"/>
                        <a:t>Organization:</a:t>
                      </a:r>
                      <a:endParaRPr lang="en-US" sz="1000" b="0" kern="1200" baseline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 hMerge="1">
                  <a:txBody>
                    <a:bodyPr/>
                    <a:lstStyle/>
                    <a:p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03587" marR="103587" marT="53129" marB="53129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03587" marR="103587" marT="53129" marB="53129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03587" marR="103587" marT="53129" marB="53129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03587" marR="103587" marT="53129" marB="53129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600" b="1" kern="1200" baseline="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600" b="1" kern="1200" baseline="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8416">
                <a:tc>
                  <a:txBody>
                    <a:bodyPr/>
                    <a:lstStyle/>
                    <a:p>
                      <a:r>
                        <a:rPr lang="en-US" sz="800" dirty="0"/>
                        <a:t>Version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Description</a:t>
                      </a:r>
                      <a:r>
                        <a:rPr lang="en-US" sz="800" baseline="0" dirty="0"/>
                        <a:t> of Changes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Date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Author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Owner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Status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Reviewed</a:t>
                      </a:r>
                      <a:r>
                        <a:rPr lang="en-US" sz="800" baseline="0" dirty="0"/>
                        <a:t> by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Reviewed</a:t>
                      </a:r>
                      <a:r>
                        <a:rPr lang="en-US" sz="800" baseline="0" dirty="0"/>
                        <a:t> Date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Approver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Approval</a:t>
                      </a:r>
                      <a:r>
                        <a:rPr lang="en-US" sz="800" baseline="0" dirty="0"/>
                        <a:t> Date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lvl="0"/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CN" sz="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Arial" pitchFamily="34" charset="0"/>
                        </a:rPr>
                        <a:t>DD-MM-YYYY</a:t>
                      </a: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kumimoji="0" lang="en-GB" altLang="zh-CN" sz="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Arial" pitchFamily="34" charset="0"/>
                        </a:rPr>
                        <a:t>DD-MM-YYYY</a:t>
                      </a: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kumimoji="0" lang="en-GB" altLang="zh-CN" sz="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Arial" pitchFamily="34" charset="0"/>
                        </a:rPr>
                        <a:t>DD-MM-YYYY</a:t>
                      </a: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lvl="0"/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lvl="0"/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/>
              <a:t>LTE</a:t>
            </a:r>
            <a:r>
              <a:rPr lang="zh-CN" altLang="en-US" sz="1600" dirty="0"/>
              <a:t>概述</a:t>
            </a:r>
            <a:endParaRPr lang="en-US" altLang="zh-CN" sz="1600" dirty="0"/>
          </a:p>
          <a:p>
            <a:r>
              <a:rPr lang="en-US" altLang="zh-CN" sz="1600" dirty="0"/>
              <a:t>SAE</a:t>
            </a:r>
            <a:r>
              <a:rPr lang="zh-CN" altLang="en-US" sz="1600" dirty="0"/>
              <a:t>核心网</a:t>
            </a:r>
            <a:endParaRPr lang="en-US" altLang="zh-CN" sz="1600" dirty="0"/>
          </a:p>
          <a:p>
            <a:r>
              <a:rPr lang="en-US" altLang="zh-CN" sz="1600" dirty="0"/>
              <a:t>LTE</a:t>
            </a:r>
            <a:r>
              <a:rPr lang="zh-CN" altLang="en-US" sz="1600" dirty="0"/>
              <a:t>无线</a:t>
            </a:r>
            <a:r>
              <a:rPr lang="zh-CN" altLang="en-US" sz="1600" dirty="0" smtClean="0"/>
              <a:t>网</a:t>
            </a:r>
            <a:endParaRPr lang="en-US" altLang="zh-CN" sz="1600" dirty="0"/>
          </a:p>
          <a:p>
            <a:r>
              <a:rPr lang="en-US" altLang="zh-CN" sz="1600" dirty="0"/>
              <a:t>OFDM</a:t>
            </a:r>
            <a:r>
              <a:rPr lang="zh-CN" altLang="en-US" sz="1600" dirty="0"/>
              <a:t>技术</a:t>
            </a:r>
            <a:endParaRPr lang="en-US" altLang="zh-CN" sz="1600" dirty="0"/>
          </a:p>
          <a:p>
            <a:r>
              <a:rPr lang="zh-CN" altLang="en-US" sz="1600" dirty="0"/>
              <a:t>多天线技术</a:t>
            </a:r>
            <a:endParaRPr lang="en-US" altLang="zh-CN" sz="1600" dirty="0"/>
          </a:p>
          <a:p>
            <a:r>
              <a:rPr lang="en-US" altLang="zh-CN" sz="1600" dirty="0"/>
              <a:t>LTE-A</a:t>
            </a:r>
            <a:r>
              <a:rPr lang="zh-CN" altLang="en-US" sz="1600" dirty="0"/>
              <a:t>概述</a:t>
            </a:r>
            <a:endParaRPr lang="en-US" sz="1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r>
              <a:rPr lang="en-GB" altLang="zh-CN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hangingPunct="0"/>
            <a:r>
              <a:rPr lang="en-US" altLang="zh-CN" sz="1000" dirty="0"/>
              <a:t>LTE</a:t>
            </a:r>
            <a:r>
              <a:rPr lang="zh-CN" altLang="en-US" sz="1000" dirty="0"/>
              <a:t> </a:t>
            </a:r>
            <a:r>
              <a:rPr lang="en-US" altLang="zh-CN" sz="1000" dirty="0"/>
              <a:t>=</a:t>
            </a:r>
            <a:r>
              <a:rPr lang="zh-CN" altLang="en-US" sz="1000" dirty="0"/>
              <a:t> </a:t>
            </a:r>
            <a:r>
              <a:rPr lang="en-US" altLang="zh-CN" sz="1000" dirty="0"/>
              <a:t>Long Term Evolution</a:t>
            </a:r>
          </a:p>
          <a:p>
            <a:pPr hangingPunct="0"/>
            <a:r>
              <a:rPr lang="zh-CN" altLang="en-US" sz="1000" dirty="0"/>
              <a:t>特点</a:t>
            </a:r>
            <a:r>
              <a:rPr lang="en-US" altLang="zh-CN" sz="1000" dirty="0"/>
              <a:t>:</a:t>
            </a:r>
            <a:r>
              <a:rPr lang="zh-CN" altLang="en-US" sz="1000" dirty="0"/>
              <a:t> 众望所归</a:t>
            </a: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概述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57546" y="1538180"/>
            <a:ext cx="3502973" cy="1620031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73562" y="852523"/>
            <a:ext cx="4770438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r>
              <a:rPr lang="zh-CN" altLang="en-US" sz="1000" dirty="0"/>
              <a:t>核心网：和</a:t>
            </a:r>
            <a:r>
              <a:rPr lang="en-US" altLang="zh-CN" sz="1000" dirty="0"/>
              <a:t>WCDMA</a:t>
            </a:r>
            <a:r>
              <a:rPr lang="zh-CN" altLang="en-US" sz="1000" dirty="0"/>
              <a:t>系统比较：拿掉了</a:t>
            </a:r>
            <a:r>
              <a:rPr lang="en-US" altLang="zh-CN" sz="1000" dirty="0"/>
              <a:t>CS</a:t>
            </a:r>
            <a:r>
              <a:rPr lang="zh-CN" altLang="en-US" sz="1000" dirty="0"/>
              <a:t>域</a:t>
            </a:r>
            <a:endParaRPr lang="en-US" altLang="zh-CN" sz="1000" dirty="0"/>
          </a:p>
          <a:p>
            <a:pPr marL="0" indent="0" hangingPunct="0">
              <a:buNone/>
            </a:pPr>
            <a:r>
              <a:rPr lang="zh-CN" altLang="en-US" sz="1000" dirty="0"/>
              <a:t>无线网：和</a:t>
            </a:r>
            <a:r>
              <a:rPr lang="en-US" altLang="zh-CN" sz="1000" dirty="0"/>
              <a:t>WCDMA</a:t>
            </a:r>
            <a:r>
              <a:rPr lang="zh-CN" altLang="en-US" sz="1000" dirty="0"/>
              <a:t>系统比较：拿掉了</a:t>
            </a:r>
            <a:r>
              <a:rPr lang="en-US" altLang="zh-CN" sz="1000" dirty="0"/>
              <a:t>RNC</a:t>
            </a:r>
            <a:r>
              <a:rPr lang="zh-CN" altLang="en-US" sz="1000" dirty="0"/>
              <a:t>， 扁平化的优点</a:t>
            </a:r>
            <a:r>
              <a:rPr lang="en-US" altLang="zh-CN" sz="1000" dirty="0"/>
              <a:t>:</a:t>
            </a:r>
            <a:r>
              <a:rPr lang="zh-CN" altLang="en-US" sz="1000" dirty="0"/>
              <a:t> 处理延时降低，但同时对核心网的性能提出挑战</a:t>
            </a: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概述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LTE: </a:t>
            </a:r>
            <a:r>
              <a:rPr lang="zh-CN" altLang="en-US" dirty="0"/>
              <a:t>架构的革命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1097956"/>
            <a:ext cx="4834032" cy="290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37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概述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LTE: </a:t>
            </a:r>
            <a:r>
              <a:rPr lang="zh-CN" altLang="en-US" dirty="0"/>
              <a:t>功能的演进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1" y="839415"/>
            <a:ext cx="4652064" cy="295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566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概述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LTE: </a:t>
            </a:r>
            <a:r>
              <a:rPr lang="zh-CN" altLang="en-US" dirty="0"/>
              <a:t>技术特点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44" y="931647"/>
            <a:ext cx="4941240" cy="293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063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SAE</a:t>
            </a:r>
            <a:r>
              <a:rPr lang="zh-CN" altLang="en-US" dirty="0"/>
              <a:t>核心网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EPC</a:t>
            </a:r>
            <a:r>
              <a:rPr lang="zh-CN" altLang="en-US" dirty="0"/>
              <a:t>的架构与组成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1016280"/>
            <a:ext cx="4991533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325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SAE</a:t>
            </a:r>
            <a:r>
              <a:rPr lang="zh-CN" altLang="en-US" dirty="0"/>
              <a:t>核心网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MME: </a:t>
            </a:r>
            <a:r>
              <a:rPr lang="zh-CN" altLang="en-US" dirty="0"/>
              <a:t>接口和管理内容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44" y="1097956"/>
            <a:ext cx="4813224" cy="27817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141" y="1346333"/>
            <a:ext cx="21431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12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SAE</a:t>
            </a:r>
            <a:r>
              <a:rPr lang="zh-CN" altLang="en-US" dirty="0"/>
              <a:t>核心网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SGW: </a:t>
            </a:r>
            <a:r>
              <a:rPr lang="zh-CN" altLang="en-US" dirty="0"/>
              <a:t>接口和管理内容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44" y="1097957"/>
            <a:ext cx="4996104" cy="26968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383" y="1551009"/>
            <a:ext cx="21812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387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_PPT_Temp_Arial_Macro_Free_v5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ET_PPT_Temp_Arial_Macro_Free_v51" id="{8D803308-784A-4915-9600-984AB2AA7C57}" vid="{40DA430F-9525-450C-A1C3-970D65CC2B3B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ET_PPT_Temp_Arial_Macro_Free_v51" id="{8D803308-784A-4915-9600-984AB2AA7C57}" vid="{4A425527-96A3-4A84-9E4D-BF967562125A}"/>
    </a:ext>
  </a:extLst>
</a:theme>
</file>

<file path=ppt/theme/theme3.xml><?xml version="1.0" encoding="utf-8"?>
<a:theme xmlns:a="http://schemas.openxmlformats.org/drawingml/2006/main" name="Final Slide">
  <a:themeElements>
    <a:clrScheme name="Custom 18">
      <a:dk1>
        <a:srgbClr val="124191"/>
      </a:dk1>
      <a:lt1>
        <a:srgbClr val="FFFFFF"/>
      </a:lt1>
      <a:dk2>
        <a:srgbClr val="FFFFFF"/>
      </a:dk2>
      <a:lt2>
        <a:srgbClr val="687170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NET_PPT_Temp_Arial_Macro_Free_v51" id="{8D803308-784A-4915-9600-984AB2AA7C57}" vid="{390ADDEA-1B99-4A1B-B179-A2DD6FC1886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NET_PPT_Temp_Arial_Macro_Free_v53</Template>
  <TotalTime>0</TotalTime>
  <Words>628</Words>
  <Application>Microsoft Office PowerPoint</Application>
  <PresentationFormat>全屏显示(16:9)</PresentationFormat>
  <Paragraphs>284</Paragraphs>
  <Slides>19</Slides>
  <Notes>15</Notes>
  <HiddenSlides>1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NET_PPT_Temp_Arial_Macro_Free_v53</vt:lpstr>
      <vt:lpstr>Nokia Master Blue Background</vt:lpstr>
      <vt:lpstr>Final Slide</vt:lpstr>
      <vt:lpstr>幻灯片 1</vt:lpstr>
      <vt:lpstr>大纲  </vt:lpstr>
      <vt:lpstr>LTE概述     </vt:lpstr>
      <vt:lpstr>LTE概述           </vt:lpstr>
      <vt:lpstr>LTE概述           </vt:lpstr>
      <vt:lpstr>LTE概述           </vt:lpstr>
      <vt:lpstr>SAE核心网            </vt:lpstr>
      <vt:lpstr>SAE核心网            </vt:lpstr>
      <vt:lpstr>SAE核心网            </vt:lpstr>
      <vt:lpstr>SAE核心网            </vt:lpstr>
      <vt:lpstr>LTE无线网            </vt:lpstr>
      <vt:lpstr>LTE无线网            </vt:lpstr>
      <vt:lpstr>LTE关键技术- OFDM技术            </vt:lpstr>
      <vt:lpstr>LTE关键技术多天线技术            </vt:lpstr>
      <vt:lpstr>LTE-A技术            </vt:lpstr>
      <vt:lpstr>缩略语  </vt:lpstr>
      <vt:lpstr>参考文献 </vt:lpstr>
      <vt:lpstr>幻灯片 18</vt:lpstr>
      <vt:lpstr>Revision history and metadata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2015-09-10T10:38:36Z</dcterms:created>
  <dcterms:modified xsi:type="dcterms:W3CDTF">2017-06-10T08:15:18Z</dcterms:modified>
</cp:coreProperties>
</file>