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20"/>
  </p:notesMasterIdLst>
  <p:handoutMasterIdLst>
    <p:handoutMasterId r:id="rId21"/>
  </p:handoutMasterIdLst>
  <p:sldIdLst>
    <p:sldId id="311" r:id="rId4"/>
    <p:sldId id="369" r:id="rId5"/>
    <p:sldId id="368" r:id="rId6"/>
    <p:sldId id="387" r:id="rId7"/>
    <p:sldId id="388" r:id="rId8"/>
    <p:sldId id="389" r:id="rId9"/>
    <p:sldId id="390" r:id="rId10"/>
    <p:sldId id="383" r:id="rId11"/>
    <p:sldId id="391" r:id="rId12"/>
    <p:sldId id="392" r:id="rId13"/>
    <p:sldId id="393" r:id="rId14"/>
    <p:sldId id="394" r:id="rId15"/>
    <p:sldId id="363" r:id="rId16"/>
    <p:sldId id="366" r:id="rId17"/>
    <p:sldId id="352" r:id="rId18"/>
    <p:sldId id="358" r:id="rId19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LTE introduction</a:t>
            </a:r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 smtClean="0"/>
              <a:t>第三部分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物理</a:t>
            </a:r>
            <a:r>
              <a:rPr lang="zh-CN" altLang="en-US" sz="1800" dirty="0" smtClean="0"/>
              <a:t>层结构</a:t>
            </a:r>
            <a:endParaRPr lang="en-US" altLang="zh-CN" sz="1800" dirty="0" smtClean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10-</a:t>
            </a:r>
            <a:r>
              <a:rPr lang="en-US" sz="1800" dirty="0" smtClean="0"/>
              <a:t>Jun</a:t>
            </a:r>
            <a:r>
              <a:rPr lang="en-GB" sz="1800" dirty="0" smtClean="0"/>
              <a:t>-2017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 smtClean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控制信道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上行控制信道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43788" y="3588848"/>
            <a:ext cx="675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n-lt"/>
              </a:rPr>
              <a:t>随机物理信道</a:t>
            </a:r>
            <a:r>
              <a:rPr lang="en-US" altLang="zh-CN" sz="1200" dirty="0" smtClean="0">
                <a:latin typeface="+mn-lt"/>
              </a:rPr>
              <a:t>PRA</a:t>
            </a:r>
            <a:r>
              <a:rPr lang="en-US" altLang="zh-CN" sz="1200" dirty="0" smtClean="0">
                <a:latin typeface="+mn-lt"/>
              </a:rPr>
              <a:t>CH</a:t>
            </a:r>
            <a:endParaRPr lang="en-US" altLang="zh-CN" sz="1200" dirty="0" smtClean="0">
              <a:latin typeface="+mn-lt"/>
            </a:endParaRPr>
          </a:p>
          <a:p>
            <a:r>
              <a:rPr lang="zh-CN" altLang="en-US" sz="1200" dirty="0" smtClean="0"/>
              <a:t>上行</a:t>
            </a:r>
            <a:r>
              <a:rPr lang="zh-CN" altLang="en-US" sz="1200" dirty="0" smtClean="0"/>
              <a:t>控制物理信道</a:t>
            </a:r>
            <a:r>
              <a:rPr lang="en-US" altLang="zh-CN" sz="1200" dirty="0" smtClean="0"/>
              <a:t>PUCCH</a:t>
            </a:r>
            <a:r>
              <a:rPr lang="en-US" altLang="zh-CN" sz="1200" dirty="0" smtClean="0"/>
              <a:t> – </a:t>
            </a:r>
            <a:r>
              <a:rPr lang="zh-CN" altLang="en-US" sz="1200" dirty="0" smtClean="0"/>
              <a:t>承</a:t>
            </a:r>
            <a:r>
              <a:rPr lang="zh-CN" altLang="en-US" sz="1200" dirty="0" smtClean="0"/>
              <a:t>载</a:t>
            </a:r>
            <a:r>
              <a:rPr lang="en-US" altLang="zh-CN" sz="1200" dirty="0" smtClean="0"/>
              <a:t>UCI (</a:t>
            </a:r>
            <a:r>
              <a:rPr lang="zh-CN" altLang="en-US" sz="1200" dirty="0" smtClean="0"/>
              <a:t>上行</a:t>
            </a:r>
            <a:r>
              <a:rPr lang="zh-CN" altLang="en-US" sz="1200" dirty="0" smtClean="0"/>
              <a:t>控制信息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但是</a:t>
            </a:r>
            <a:r>
              <a:rPr lang="en-US" altLang="zh-CN" sz="1200" dirty="0" smtClean="0"/>
              <a:t>UCI</a:t>
            </a:r>
            <a:r>
              <a:rPr lang="zh-CN" altLang="en-US" sz="1200" dirty="0" smtClean="0"/>
              <a:t>优先在</a:t>
            </a:r>
            <a:r>
              <a:rPr lang="en-US" altLang="zh-CN" sz="1200" dirty="0" smtClean="0"/>
              <a:t>PUSCH</a:t>
            </a:r>
            <a:r>
              <a:rPr lang="zh-CN" altLang="en-US" sz="1200" dirty="0" smtClean="0"/>
              <a:t>信道</a:t>
            </a:r>
            <a:r>
              <a:rPr lang="zh-CN" altLang="en-US" sz="1200" dirty="0" smtClean="0"/>
              <a:t>承载</a:t>
            </a:r>
            <a:endParaRPr lang="en-US" altLang="zh-CN" sz="1200" dirty="0" smtClean="0"/>
          </a:p>
          <a:p>
            <a:endParaRPr lang="zh-CN" altLang="en-US" sz="1200" dirty="0" err="1" smtClean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06" y="941901"/>
            <a:ext cx="4252447" cy="25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 smtClean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业务</a:t>
            </a:r>
            <a:r>
              <a:rPr lang="zh-CN" altLang="en-US" dirty="0" smtClean="0"/>
              <a:t>信道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下行业</a:t>
            </a:r>
            <a:r>
              <a:rPr lang="zh-CN" altLang="en-US" dirty="0" smtClean="0"/>
              <a:t>务</a:t>
            </a:r>
            <a:r>
              <a:rPr lang="zh-CN" altLang="en-US" dirty="0" smtClean="0"/>
              <a:t>信道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43788" y="3588848"/>
            <a:ext cx="675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n-lt"/>
              </a:rPr>
              <a:t>下行共享物理信道</a:t>
            </a:r>
            <a:r>
              <a:rPr lang="en-US" altLang="zh-CN" sz="1200" dirty="0" smtClean="0">
                <a:latin typeface="+mn-lt"/>
              </a:rPr>
              <a:t>PDSCH</a:t>
            </a:r>
          </a:p>
          <a:p>
            <a:endParaRPr lang="en-US" altLang="zh-CN" sz="1200" dirty="0" smtClean="0"/>
          </a:p>
          <a:p>
            <a:endParaRPr lang="zh-CN" altLang="en-US" sz="1200" dirty="0" err="1" smtClean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997" y="901450"/>
            <a:ext cx="54641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 smtClean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业务</a:t>
            </a:r>
            <a:r>
              <a:rPr lang="zh-CN" altLang="en-US" dirty="0" smtClean="0"/>
              <a:t>信道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上</a:t>
            </a:r>
            <a:r>
              <a:rPr lang="zh-CN" altLang="en-US" dirty="0" smtClean="0"/>
              <a:t>行业</a:t>
            </a:r>
            <a:r>
              <a:rPr lang="zh-CN" altLang="en-US" dirty="0" smtClean="0"/>
              <a:t>务</a:t>
            </a:r>
            <a:r>
              <a:rPr lang="zh-CN" altLang="en-US" dirty="0" smtClean="0"/>
              <a:t>信道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43788" y="3588848"/>
            <a:ext cx="675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n-lt"/>
              </a:rPr>
              <a:t>上行共享物理信道</a:t>
            </a:r>
            <a:r>
              <a:rPr lang="en-US" altLang="zh-CN" sz="1200" dirty="0" smtClean="0">
                <a:latin typeface="+mn-lt"/>
              </a:rPr>
              <a:t>PUSCH</a:t>
            </a:r>
          </a:p>
          <a:p>
            <a:endParaRPr lang="en-US" altLang="zh-CN" sz="1200" dirty="0" smtClean="0"/>
          </a:p>
          <a:p>
            <a:endParaRPr lang="zh-CN" altLang="en-US" sz="1200" dirty="0" err="1" smtClean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078" y="963350"/>
            <a:ext cx="4983163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的时间结构</a:t>
            </a:r>
            <a:endParaRPr lang="en-US" altLang="zh-CN" sz="1600" dirty="0"/>
          </a:p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的频率结构</a:t>
            </a:r>
            <a:endParaRPr lang="en-US" altLang="zh-CN" sz="1600" dirty="0" smtClean="0"/>
          </a:p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的时频分布</a:t>
            </a:r>
            <a:endParaRPr lang="en-US" altLang="zh-CN" sz="1600" dirty="0" smtClean="0"/>
          </a:p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的参考信号</a:t>
            </a:r>
            <a:endParaRPr lang="en-US" altLang="zh-CN" sz="1600" dirty="0" smtClean="0"/>
          </a:p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的控制信道</a:t>
            </a:r>
            <a:endParaRPr lang="en-US" altLang="zh-CN" sz="1600" dirty="0" smtClean="0"/>
          </a:p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的业务信道</a:t>
            </a:r>
            <a:endParaRPr lang="en-US" altLang="zh-CN" sz="1600" dirty="0"/>
          </a:p>
          <a:p>
            <a:pPr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的时</a:t>
            </a:r>
            <a:r>
              <a:rPr lang="zh-CN" altLang="en-US" dirty="0" smtClean="0"/>
              <a:t>间结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-FDD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967" y="855865"/>
            <a:ext cx="7380370" cy="20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3236" y="3084609"/>
            <a:ext cx="3980734" cy="168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737005" y="1491916"/>
            <a:ext cx="203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+mn-lt"/>
              </a:rPr>
              <a:t>子帧是业务调度的基本时间单位</a:t>
            </a:r>
            <a:r>
              <a:rPr lang="zh-CN" altLang="en-US" sz="1000" b="1" dirty="0" smtClean="0">
                <a:latin typeface="+mn-lt"/>
              </a:rPr>
              <a:t>一</a:t>
            </a:r>
            <a:r>
              <a:rPr lang="zh-CN" altLang="en-US" sz="1000" b="1" dirty="0" smtClean="0">
                <a:latin typeface="+mn-lt"/>
              </a:rPr>
              <a:t>个子帧的时长就等于一个</a:t>
            </a:r>
            <a:r>
              <a:rPr lang="en-US" altLang="zh-CN" sz="1000" b="1" dirty="0" smtClean="0">
                <a:latin typeface="+mn-lt"/>
              </a:rPr>
              <a:t>TTI</a:t>
            </a:r>
            <a:endParaRPr lang="zh-CN" altLang="en-US" sz="1000" b="1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2532" y="894920"/>
            <a:ext cx="203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+mn-lt"/>
              </a:rPr>
              <a:t>无</a:t>
            </a:r>
            <a:r>
              <a:rPr lang="zh-CN" altLang="en-US" sz="1000" b="1" dirty="0" smtClean="0">
                <a:latin typeface="+mn-lt"/>
              </a:rPr>
              <a:t>线帧</a:t>
            </a:r>
            <a:endParaRPr lang="zh-CN" altLang="en-US" sz="1000" b="1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027" y="2441838"/>
            <a:ext cx="203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+mn-lt"/>
              </a:rPr>
              <a:t>时隙</a:t>
            </a:r>
            <a:endParaRPr lang="zh-CN" altLang="en-US" sz="1000" b="1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4972" y="3048001"/>
            <a:ext cx="2035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+mn-lt"/>
              </a:rPr>
              <a:t>最</a:t>
            </a:r>
            <a:r>
              <a:rPr lang="zh-CN" altLang="en-US" sz="1000" b="1" dirty="0" smtClean="0">
                <a:latin typeface="+mn-lt"/>
              </a:rPr>
              <a:t>小时间单位</a:t>
            </a:r>
            <a:r>
              <a:rPr lang="en-US" altLang="zh-CN" sz="1000" b="1" dirty="0" smtClean="0">
                <a:latin typeface="+mn-lt"/>
              </a:rPr>
              <a:t>Ts</a:t>
            </a:r>
            <a:endParaRPr lang="zh-CN" altLang="en-US" sz="10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的时</a:t>
            </a:r>
            <a:r>
              <a:rPr lang="zh-CN" altLang="en-US" dirty="0" smtClean="0"/>
              <a:t>间结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-TDD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509" y="800720"/>
            <a:ext cx="775335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131308" y="2970081"/>
            <a:ext cx="112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lt"/>
              </a:rPr>
              <a:t>特</a:t>
            </a:r>
            <a:r>
              <a:rPr lang="zh-CN" altLang="en-US" b="1" dirty="0" smtClean="0">
                <a:latin typeface="+mn-lt"/>
              </a:rPr>
              <a:t>殊子帧</a:t>
            </a:r>
            <a:endParaRPr lang="zh-CN" altLang="en-US" b="1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3853" y="1821925"/>
            <a:ext cx="37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lt"/>
              </a:rPr>
              <a:t>引入半帧是为了和</a:t>
            </a:r>
            <a:r>
              <a:rPr lang="en-US" altLang="zh-CN" b="1" dirty="0" smtClean="0">
                <a:latin typeface="+mn-lt"/>
              </a:rPr>
              <a:t>TD-SCDMA</a:t>
            </a:r>
            <a:r>
              <a:rPr lang="zh-CN" altLang="en-US" b="1" dirty="0" smtClean="0">
                <a:latin typeface="+mn-lt"/>
              </a:rPr>
              <a:t>兼容</a:t>
            </a:r>
            <a:endParaRPr lang="zh-CN" altLang="en-US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频</a:t>
            </a:r>
            <a:r>
              <a:rPr lang="zh-CN" altLang="en-US" dirty="0" smtClean="0"/>
              <a:t>率</a:t>
            </a:r>
            <a:r>
              <a:rPr lang="zh-CN" altLang="en-US" dirty="0" smtClean="0"/>
              <a:t>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489" y="758217"/>
            <a:ext cx="5403671" cy="208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142" y="2908205"/>
            <a:ext cx="4678589" cy="189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时频分布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r>
              <a:rPr lang="zh-CN" altLang="en-US" dirty="0" smtClean="0"/>
              <a:t>下行参考信号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每个时隙重复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98" y="1205904"/>
            <a:ext cx="6965950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时频分布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r>
              <a:rPr lang="zh-CN" altLang="en-US" dirty="0" smtClean="0"/>
              <a:t>下行同步信号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62" y="1215639"/>
            <a:ext cx="5713281" cy="2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140" y="3258838"/>
            <a:ext cx="4620127" cy="12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812" y="4509347"/>
            <a:ext cx="996903" cy="3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 smtClean="0"/>
          </a:p>
          <a:p>
            <a:pPr marL="0" indent="0" hangingPunct="0">
              <a:buNone/>
            </a:pPr>
            <a:r>
              <a:rPr lang="zh-CN" altLang="en-US" sz="1000" dirty="0" smtClean="0"/>
              <a:t>判</a:t>
            </a:r>
            <a:r>
              <a:rPr lang="zh-CN" altLang="en-US" sz="1000" dirty="0" smtClean="0"/>
              <a:t>断小区的覆盖范围</a:t>
            </a:r>
            <a:endParaRPr lang="en-US" altLang="zh-CN" sz="1000" dirty="0" smtClean="0"/>
          </a:p>
          <a:p>
            <a:pPr marL="0" indent="0" hangingPunct="0">
              <a:buNone/>
            </a:pPr>
            <a:r>
              <a:rPr lang="zh-CN" altLang="en-US" sz="1000" dirty="0" smtClean="0"/>
              <a:t>确定无线信道的状态</a:t>
            </a:r>
            <a:endParaRPr lang="en-US" altLang="zh-CN" sz="1000" dirty="0" smtClean="0"/>
          </a:p>
          <a:p>
            <a:pPr marL="0" indent="0" hangingPunct="0">
              <a:buNone/>
            </a:pPr>
            <a:r>
              <a:rPr lang="zh-CN" altLang="en-US" sz="1000" dirty="0" smtClean="0"/>
              <a:t>支持相干解调</a:t>
            </a:r>
            <a:endParaRPr lang="en-US" altLang="zh-CN" sz="1000" dirty="0" smtClean="0"/>
          </a:p>
          <a:p>
            <a:pPr marL="0" indent="0" hangingPunct="0">
              <a:buNone/>
            </a:pPr>
            <a:endParaRPr lang="en-US" altLang="zh-CN" sz="1000" dirty="0" smtClean="0"/>
          </a:p>
          <a:p>
            <a:pPr marL="0" indent="0" hangingPunct="0">
              <a:buNone/>
            </a:pPr>
            <a:r>
              <a:rPr lang="en-US" altLang="zh-CN" sz="1000" dirty="0" smtClean="0"/>
              <a:t>KPI</a:t>
            </a:r>
            <a:endParaRPr lang="en-US" altLang="zh-CN" sz="1000" dirty="0" smtClean="0"/>
          </a:p>
          <a:p>
            <a:pPr marL="0" indent="0" hangingPunct="0">
              <a:buNone/>
            </a:pPr>
            <a:r>
              <a:rPr lang="zh-CN" altLang="en-US" sz="1000" dirty="0" smtClean="0"/>
              <a:t>参考信号强度</a:t>
            </a:r>
            <a:r>
              <a:rPr lang="en-US" altLang="zh-CN" sz="1000" dirty="0" smtClean="0"/>
              <a:t>: RSRP (Reference Signal Received Power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marL="0" indent="0" hangingPunct="0">
              <a:buNone/>
            </a:pPr>
            <a:r>
              <a:rPr lang="zh-CN" altLang="en-US" sz="1000" dirty="0" smtClean="0"/>
              <a:t>参考信号质量</a:t>
            </a:r>
            <a:r>
              <a:rPr lang="en-US" altLang="zh-CN" sz="1000" dirty="0" smtClean="0"/>
              <a:t>: RSRQ (Reference Signal Receiving Quality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marL="0" indent="0" hangingPunct="0">
              <a:buNone/>
            </a:pPr>
            <a:r>
              <a:rPr lang="zh-CN" altLang="en-US" sz="1000" dirty="0" smtClean="0"/>
              <a:t>参考信号信噪比</a:t>
            </a:r>
            <a:r>
              <a:rPr lang="en-US" altLang="zh-CN" sz="1000" dirty="0" smtClean="0"/>
              <a:t>: RS-SINR</a:t>
            </a: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小区参考信号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主要作用和</a:t>
            </a:r>
            <a:r>
              <a:rPr lang="en-US" altLang="zh-CN" dirty="0" smtClean="0"/>
              <a:t>KPI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 smtClean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控制信道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下</a:t>
            </a:r>
            <a:r>
              <a:rPr lang="zh-CN" altLang="en-US" dirty="0" smtClean="0"/>
              <a:t>行控制信道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012" y="1057537"/>
            <a:ext cx="5403898" cy="245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43788" y="3588848"/>
            <a:ext cx="4090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n-lt"/>
              </a:rPr>
              <a:t>广播物理信道</a:t>
            </a:r>
            <a:r>
              <a:rPr lang="en-US" altLang="zh-CN" sz="1200" dirty="0" smtClean="0">
                <a:latin typeface="+mn-lt"/>
              </a:rPr>
              <a:t>PBCH – </a:t>
            </a:r>
            <a:r>
              <a:rPr lang="zh-CN" altLang="en-US" sz="1200" dirty="0" smtClean="0">
                <a:latin typeface="+mn-lt"/>
              </a:rPr>
              <a:t>广播系统信息</a:t>
            </a:r>
            <a:r>
              <a:rPr lang="en-US" altLang="zh-CN" sz="1200" dirty="0" smtClean="0">
                <a:latin typeface="+mn-lt"/>
              </a:rPr>
              <a:t>MIB</a:t>
            </a:r>
          </a:p>
          <a:p>
            <a:r>
              <a:rPr lang="zh-CN" altLang="en-US" sz="1200" dirty="0" smtClean="0">
                <a:latin typeface="+mn-lt"/>
              </a:rPr>
              <a:t>控</a:t>
            </a:r>
            <a:r>
              <a:rPr lang="zh-CN" altLang="en-US" sz="1200" dirty="0" smtClean="0">
                <a:latin typeface="+mn-lt"/>
              </a:rPr>
              <a:t>制格式指示物理信道</a:t>
            </a:r>
            <a:r>
              <a:rPr lang="en-US" altLang="zh-CN" sz="1200" dirty="0" smtClean="0">
                <a:latin typeface="+mn-lt"/>
              </a:rPr>
              <a:t>PCFICH</a:t>
            </a:r>
          </a:p>
          <a:p>
            <a:r>
              <a:rPr lang="en-US" altLang="zh-CN" sz="1200" dirty="0" smtClean="0">
                <a:latin typeface="+mn-lt"/>
              </a:rPr>
              <a:t>HARQ</a:t>
            </a:r>
            <a:r>
              <a:rPr lang="zh-CN" altLang="en-US" sz="1200" dirty="0" smtClean="0">
                <a:latin typeface="+mn-lt"/>
              </a:rPr>
              <a:t>指示物理信道</a:t>
            </a:r>
            <a:r>
              <a:rPr lang="en-US" altLang="zh-CN" sz="1200" dirty="0" smtClean="0">
                <a:latin typeface="+mn-lt"/>
              </a:rPr>
              <a:t>PHICH</a:t>
            </a:r>
          </a:p>
          <a:p>
            <a:r>
              <a:rPr lang="zh-CN" altLang="en-US" sz="1200" dirty="0" smtClean="0"/>
              <a:t>下行控制物理信道</a:t>
            </a:r>
            <a:r>
              <a:rPr lang="en-US" altLang="zh-CN" sz="1200" dirty="0" smtClean="0"/>
              <a:t>PDCCH – </a:t>
            </a:r>
            <a:r>
              <a:rPr lang="zh-CN" altLang="en-US" sz="1200" dirty="0" smtClean="0"/>
              <a:t>承载</a:t>
            </a:r>
            <a:r>
              <a:rPr lang="en-US" altLang="zh-CN" sz="1200" dirty="0" smtClean="0"/>
              <a:t>DCI (</a:t>
            </a:r>
            <a:r>
              <a:rPr lang="zh-CN" altLang="en-US" sz="1200" dirty="0" smtClean="0"/>
              <a:t>下行控制信息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endParaRPr lang="zh-CN" altLang="en-US" sz="1200" dirty="0" err="1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621</Words>
  <Application>Microsoft Office PowerPoint</Application>
  <PresentationFormat>全屏显示(16:9)</PresentationFormat>
  <Paragraphs>180</Paragraphs>
  <Slides>16</Slides>
  <Notes>12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NET_PPT_Temp_Arial_Macro_Free_v53</vt:lpstr>
      <vt:lpstr>Nokia Master Blue Background</vt:lpstr>
      <vt:lpstr>Final Slide</vt:lpstr>
      <vt:lpstr>幻灯片 1</vt:lpstr>
      <vt:lpstr>大纲  </vt:lpstr>
      <vt:lpstr>LTE的时间结构-FDD     </vt:lpstr>
      <vt:lpstr>LTE的时间结构-TDD     </vt:lpstr>
      <vt:lpstr>LTE频率结构     </vt:lpstr>
      <vt:lpstr>LTE时频分布     </vt:lpstr>
      <vt:lpstr>LTE时频分布     </vt:lpstr>
      <vt:lpstr>小区参考信号           </vt:lpstr>
      <vt:lpstr>LTE的控制信道           </vt:lpstr>
      <vt:lpstr>LTE的控制信道           </vt:lpstr>
      <vt:lpstr>LTE的业务信道           </vt:lpstr>
      <vt:lpstr>LTE的业务信道           </vt:lpstr>
      <vt:lpstr>缩略语  </vt:lpstr>
      <vt:lpstr>参考文献 </vt:lpstr>
      <vt:lpstr>幻灯片 15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2017-06-10T15:59:13Z</dcterms:modified>
</cp:coreProperties>
</file>