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58" r:id="rId3"/>
    <p:sldId id="330" r:id="rId4"/>
    <p:sldId id="346" r:id="rId5"/>
    <p:sldId id="345" r:id="rId6"/>
    <p:sldId id="342" r:id="rId7"/>
    <p:sldId id="343" r:id="rId8"/>
    <p:sldId id="268" r:id="rId9"/>
    <p:sldId id="347" r:id="rId10"/>
    <p:sldId id="34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封面" id="{972EC65A-60A7-44FD-BCE6-5D48DACA9F5C}">
          <p14:sldIdLst>
            <p14:sldId id="292"/>
          </p14:sldIdLst>
        </p14:section>
        <p14:section name="什么是 Github" id="{6BE8E430-C666-4A0E-8399-0DCA7BE8DC09}">
          <p14:sldIdLst>
            <p14:sldId id="326"/>
          </p14:sldIdLst>
        </p14:section>
        <p14:section name="学习 Github 的理由" id="{E95BDC69-6AFF-4EBF-A2BC-AF5AAEA38A74}">
          <p14:sldIdLst>
            <p14:sldId id="327"/>
            <p14:sldId id="328"/>
            <p14:sldId id="329"/>
            <p14:sldId id="330"/>
            <p14:sldId id="331"/>
          </p14:sldIdLst>
        </p14:section>
        <p14:section name="Github 的优势" id="{3FB39A56-7E0C-422F-9760-C8F73B3A62A8}">
          <p14:sldIdLst>
            <p14:sldId id="268"/>
          </p14:sldIdLst>
        </p14:section>
        <p14:section name="课程系列" id="{CA9F049D-0EE6-4BB9-AEBA-2FE06E985F3F}">
          <p14:sldIdLst>
            <p14:sldId id="325"/>
          </p14:sldIdLst>
        </p14:section>
        <p14:section name="第一季内容安排" id="{6E2C4C0D-F03A-4EF6-A149-7D58572721E4}">
          <p14:sldIdLst>
            <p14:sldId id="258"/>
          </p14:sldIdLst>
        </p14:section>
        <p14:section name="第一季课程目标" id="{8C8F5CD9-1185-403B-88B1-11C8CB6C25CE}">
          <p14:sldIdLst>
            <p14:sldId id="271"/>
          </p14:sldIdLst>
        </p14:section>
        <p14:section name="开源社区" id="{FE9254DB-EE5D-4304-BC37-665EBDC4CC22}">
          <p14:sldIdLst>
            <p14:sldId id="269"/>
          </p14:sldIdLst>
        </p14:section>
        <p14:section name="课程资料" id="{4E0069AA-C59C-4F11-B85B-A6B8AA5DB8B5}">
          <p14:sldIdLst>
            <p14:sldId id="332"/>
            <p14:sldId id="333"/>
          </p14:sldIdLst>
        </p14:section>
        <p14:section name="注册 Github 账户" id="{49A69F96-42A2-4880-A31D-F6481AADB10D}">
          <p14:sldIdLst>
            <p14:sldId id="291"/>
            <p14:sldId id="286"/>
          </p14:sldIdLst>
        </p14:section>
        <p14:section name="Github 个人主页" id="{733064C5-D644-4F67-89CC-4FB923BACD09}">
          <p14:sldIdLst>
            <p14:sldId id="295"/>
            <p14:sldId id="306"/>
          </p14:sldIdLst>
        </p14:section>
        <p14:section name="Github 挖宝" id="{18539A19-2274-4846-A3CF-4C668002F3DE}">
          <p14:sldIdLst>
            <p14:sldId id="294"/>
            <p14:sldId id="308"/>
          </p14:sldIdLst>
        </p14:section>
        <p14:section name="Github 仓库" id="{B7AB4074-916D-437A-81E7-A1A8C3943E18}">
          <p14:sldIdLst>
            <p14:sldId id="302"/>
            <p14:sldId id="307"/>
          </p14:sldIdLst>
        </p14:section>
        <p14:section name="Git 工具" id="{516F9FC8-51F1-4277-A1EA-DB8661BFCFA4}">
          <p14:sldIdLst>
            <p14:sldId id="296"/>
            <p14:sldId id="320"/>
            <p14:sldId id="323"/>
            <p14:sldId id="322"/>
            <p14:sldId id="324"/>
            <p14:sldId id="321"/>
            <p14:sldId id="309"/>
          </p14:sldIdLst>
        </p14:section>
        <p14:section name="Git 命令" id="{91917D24-FDB8-4AAC-8600-D9BB2EA09B18}">
          <p14:sldIdLst>
            <p14:sldId id="297"/>
            <p14:sldId id="315"/>
            <p14:sldId id="310"/>
            <p14:sldId id="319"/>
            <p14:sldId id="336"/>
            <p14:sldId id="337"/>
            <p14:sldId id="317"/>
            <p14:sldId id="314"/>
            <p14:sldId id="335"/>
            <p14:sldId id="316"/>
            <p14:sldId id="313"/>
            <p14:sldId id="334"/>
          </p14:sldIdLst>
        </p14:section>
        <p14:section name="下期预告" id="{E01946BC-6A67-477E-B772-D634768E0BFF}">
          <p14:sldIdLst>
            <p14:sldId id="311"/>
            <p14:sldId id="265"/>
            <p14:sldId id="274"/>
            <p14:sldId id="270"/>
            <p14:sldId id="272"/>
            <p14:sldId id="275"/>
            <p14:sldId id="276"/>
            <p14:sldId id="277"/>
            <p14:sldId id="278"/>
            <p14:sldId id="279"/>
            <p14:sldId id="280"/>
            <p14:sldId id="281"/>
            <p14:sldId id="288"/>
            <p14:sldId id="261"/>
            <p14:sldId id="262"/>
            <p14:sldId id="263"/>
            <p14:sldId id="264"/>
            <p14:sldId id="282"/>
            <p14:sldId id="283"/>
            <p14:sldId id="284"/>
            <p14:sldId id="285"/>
            <p14:sldId id="287"/>
            <p14:sldId id="293"/>
            <p14:sldId id="298"/>
            <p14:sldId id="299"/>
            <p14:sldId id="300"/>
            <p14:sldId id="301"/>
            <p14:sldId id="304"/>
            <p14:sldId id="303"/>
          </p14:sldIdLst>
        </p14:section>
      </p14:sectionLst>
    </p:ext>
    <p:ext uri="{EFAFB233-063F-42B5-8137-9DF3F51BA10A}">
      <p15:sldGuideLst xmlns:p15="http://schemas.microsoft.com/office/powerpoint/2012/main" xmlns="">
        <p15:guide id="1" orient="horz" pos="37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C047"/>
    <a:srgbClr val="EEECE1"/>
    <a:srgbClr val="FC611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35" autoAdjust="0"/>
    <p:restoredTop sz="94660"/>
  </p:normalViewPr>
  <p:slideViewPr>
    <p:cSldViewPr>
      <p:cViewPr varScale="1">
        <p:scale>
          <a:sx n="121" d="100"/>
          <a:sy n="121" d="100"/>
        </p:scale>
        <p:origin x="-96" y="-210"/>
      </p:cViewPr>
      <p:guideLst>
        <p:guide orient="horz" pos="3748"/>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p14="http://schemas.microsoft.com/office/powerpoint/2010/main" xmlns=""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xmlns="" val="203927920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xmlns="" val="161243297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2018/7/4</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daylight.org/" TargetMode="External"/><Relationship Id="rId2" Type="http://schemas.openxmlformats.org/officeDocument/2006/relationships/hyperlink" Target="https://www.opennetworking.or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31"/>
          <p:cNvSpPr txBox="1"/>
          <p:nvPr/>
        </p:nvSpPr>
        <p:spPr>
          <a:xfrm>
            <a:off x="3738546" y="5572140"/>
            <a:ext cx="5227457" cy="913007"/>
          </a:xfrm>
          <a:prstGeom prst="rect">
            <a:avLst/>
          </a:prstGeom>
          <a:noFill/>
        </p:spPr>
        <p:txBody>
          <a:bodyPr wrap="none" rtlCol="0">
            <a:spAutoFit/>
          </a:bodyPr>
          <a:lstStyle/>
          <a:p>
            <a:pPr algn="ctr"/>
            <a:r>
              <a:rPr lang="en-US" altLang="zh-CN" sz="5333" b="1" dirty="0" smtClean="0">
                <a:solidFill>
                  <a:srgbClr val="1C2B38"/>
                </a:solidFill>
                <a:ea typeface="微软雅黑" panose="020B0503020204020204" pitchFamily="34" charset="-122"/>
              </a:rPr>
              <a:t>SDN </a:t>
            </a:r>
            <a:r>
              <a:rPr lang="zh-CN" altLang="en-US" sz="5333" b="1" dirty="0" smtClean="0">
                <a:solidFill>
                  <a:srgbClr val="1C2B38"/>
                </a:solidFill>
                <a:ea typeface="微软雅黑" panose="020B0503020204020204" pitchFamily="34" charset="-122"/>
              </a:rPr>
              <a:t> </a:t>
            </a:r>
            <a:r>
              <a:rPr lang="en-US" altLang="zh-CN" sz="5333" b="1" dirty="0" smtClean="0">
                <a:solidFill>
                  <a:srgbClr val="1C2B38"/>
                </a:solidFill>
                <a:ea typeface="微软雅黑" panose="020B0503020204020204" pitchFamily="34" charset="-122"/>
              </a:rPr>
              <a:t>Introduction</a:t>
            </a:r>
            <a:endParaRPr lang="zh-CN" altLang="en-US" sz="5333" b="1" dirty="0">
              <a:solidFill>
                <a:srgbClr val="1C2B38"/>
              </a:solidFill>
              <a:latin typeface="微软雅黑" panose="020B0503020204020204" pitchFamily="34" charset="-122"/>
              <a:ea typeface="微软雅黑" panose="020B0503020204020204" pitchFamily="34" charset="-122"/>
            </a:endParaRPr>
          </a:p>
        </p:txBody>
      </p:sp>
      <p:sp>
        <p:nvSpPr>
          <p:cNvPr id="4" name="矩形 3"/>
          <p:cNvSpPr/>
          <p:nvPr/>
        </p:nvSpPr>
        <p:spPr>
          <a:xfrm>
            <a:off x="3260352" y="6279703"/>
            <a:ext cx="5687476" cy="461665"/>
          </a:xfrm>
          <a:prstGeom prst="rect">
            <a:avLst/>
          </a:prstGeom>
        </p:spPr>
        <p:txBody>
          <a:bodyPr wrap="square">
            <a:spAutoFit/>
          </a:bodyPr>
          <a:lstStyle/>
          <a:p>
            <a:pPr algn="ctr"/>
            <a:r>
              <a:rPr lang="zh-CN" altLang="en-US" sz="2400" dirty="0" smtClean="0">
                <a:solidFill>
                  <a:srgbClr val="1C2B38"/>
                </a:solidFill>
                <a:latin typeface="微软雅黑" panose="020B0503020204020204" pitchFamily="34" charset="-122"/>
                <a:ea typeface="微软雅黑" panose="020B0503020204020204" pitchFamily="34" charset="-122"/>
              </a:rPr>
              <a:t> </a:t>
            </a:r>
            <a:endParaRPr lang="zh-CN" altLang="en-US" sz="2400" dirty="0">
              <a:solidFill>
                <a:srgbClr val="1C2B38"/>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srcRect/>
          <a:stretch>
            <a:fillRect/>
          </a:stretch>
        </p:blipFill>
        <p:spPr bwMode="auto">
          <a:xfrm>
            <a:off x="0" y="0"/>
            <a:ext cx="12192000" cy="5419725"/>
          </a:xfrm>
          <a:prstGeom prst="rect">
            <a:avLst/>
          </a:prstGeom>
          <a:noFill/>
          <a:ln w="9525">
            <a:noFill/>
            <a:miter lim="800000"/>
            <a:headEnd/>
            <a:tailEnd/>
          </a:ln>
          <a:effectLst/>
        </p:spPr>
      </p:pic>
    </p:spTree>
    <p:extLst>
      <p:ext uri="{BB962C8B-B14F-4D97-AF65-F5344CB8AC3E}">
        <p14:creationId xmlns:p14="http://schemas.microsoft.com/office/powerpoint/2010/main" xmlns="" val="20595116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1" y="440667"/>
            <a:ext cx="2827668" cy="502766"/>
          </a:xfrm>
          <a:prstGeom prst="rect">
            <a:avLst/>
          </a:prstGeom>
        </p:spPr>
        <p:txBody>
          <a:bodyPr wrap="square">
            <a:spAutoFit/>
          </a:bodyPr>
          <a:lstStyle/>
          <a:p>
            <a:r>
              <a:rPr lang="zh-CN" altLang="en-US" sz="2667" b="1" dirty="0" smtClean="0">
                <a:solidFill>
                  <a:srgbClr val="FC611F"/>
                </a:solidFill>
                <a:latin typeface="Arial Unicode MS" pitchFamily="34" charset="-122"/>
                <a:ea typeface="Arial Unicode MS" pitchFamily="34" charset="-122"/>
                <a:cs typeface="Arial Unicode MS" pitchFamily="34" charset="-122"/>
              </a:rPr>
              <a:t>术语和参考资料</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19" name="矩形 18"/>
          <p:cNvSpPr/>
          <p:nvPr/>
        </p:nvSpPr>
        <p:spPr>
          <a:xfrm>
            <a:off x="380960" y="1214422"/>
            <a:ext cx="7936532" cy="2585323"/>
          </a:xfrm>
          <a:prstGeom prst="rect">
            <a:avLst/>
          </a:prstGeom>
        </p:spPr>
        <p:txBody>
          <a:bodyPr wrap="none">
            <a:spAutoFit/>
          </a:bodyPr>
          <a:lstStyle/>
          <a:p>
            <a:r>
              <a:rPr lang="en-US" altLang="zh-CN" dirty="0" smtClean="0"/>
              <a:t>ONF</a:t>
            </a:r>
            <a:r>
              <a:rPr lang="zh-CN" altLang="en-US" dirty="0" smtClean="0"/>
              <a:t>官网</a:t>
            </a:r>
            <a:r>
              <a:rPr lang="en-US" altLang="zh-CN" dirty="0" smtClean="0"/>
              <a:t>:</a:t>
            </a:r>
          </a:p>
          <a:p>
            <a:r>
              <a:rPr lang="en-US" altLang="zh-CN" dirty="0" smtClean="0">
                <a:hlinkClick r:id="rId2"/>
              </a:rPr>
              <a:t>https://www.opennetworking.org/</a:t>
            </a:r>
            <a:endParaRPr lang="en-US" altLang="zh-CN" dirty="0" smtClean="0"/>
          </a:p>
          <a:p>
            <a:endParaRPr lang="en-US" altLang="zh-CN" dirty="0" smtClean="0"/>
          </a:p>
          <a:p>
            <a:r>
              <a:rPr lang="en-US" altLang="zh-CN" dirty="0" smtClean="0"/>
              <a:t>ODL</a:t>
            </a:r>
            <a:r>
              <a:rPr lang="zh-CN" altLang="en-US" dirty="0" smtClean="0"/>
              <a:t>官网</a:t>
            </a:r>
            <a:r>
              <a:rPr lang="en-US" altLang="zh-CN" dirty="0" smtClean="0"/>
              <a:t>:</a:t>
            </a:r>
          </a:p>
          <a:p>
            <a:r>
              <a:rPr lang="en-US" altLang="zh-CN" dirty="0" smtClean="0">
                <a:hlinkClick r:id="rId3"/>
              </a:rPr>
              <a:t>https://www.opendaylight.org/</a:t>
            </a:r>
            <a:endParaRPr lang="en-US" altLang="zh-CN" dirty="0" smtClean="0"/>
          </a:p>
          <a:p>
            <a:endParaRPr lang="en-US" altLang="zh-CN" dirty="0" smtClean="0"/>
          </a:p>
          <a:p>
            <a:r>
              <a:rPr lang="zh-CN" altLang="en-US" dirty="0" smtClean="0"/>
              <a:t>参考书籍</a:t>
            </a:r>
            <a:endParaRPr lang="en-US" altLang="zh-CN" dirty="0" smtClean="0"/>
          </a:p>
          <a:p>
            <a:r>
              <a:rPr lang="en-US" altLang="zh-CN" dirty="0" smtClean="0"/>
              <a:t>SDN: Software Defined Networks </a:t>
            </a:r>
            <a:r>
              <a:rPr lang="zh-CN" altLang="en-US" dirty="0" smtClean="0"/>
              <a:t> </a:t>
            </a:r>
            <a:r>
              <a:rPr lang="en-US" altLang="zh-CN" dirty="0" smtClean="0"/>
              <a:t>-</a:t>
            </a:r>
            <a:r>
              <a:rPr lang="zh-CN" altLang="en-US" dirty="0" smtClean="0"/>
              <a:t> </a:t>
            </a:r>
            <a:r>
              <a:rPr lang="en-US" altLang="zh-CN" dirty="0" smtClean="0"/>
              <a:t>Thomas </a:t>
            </a:r>
            <a:r>
              <a:rPr lang="en-US" altLang="zh-CN" dirty="0" err="1" smtClean="0"/>
              <a:t>D.Nadeau</a:t>
            </a:r>
            <a:r>
              <a:rPr lang="en-US" altLang="zh-CN" dirty="0" smtClean="0"/>
              <a:t>, Ken Gray (Juniper Networks)</a:t>
            </a:r>
          </a:p>
          <a:p>
            <a:r>
              <a:rPr lang="zh-CN" altLang="en-US" dirty="0" smtClean="0"/>
              <a:t>深度解析</a:t>
            </a:r>
            <a:r>
              <a:rPr lang="en-US" altLang="zh-CN" dirty="0" smtClean="0"/>
              <a:t>SDN</a:t>
            </a:r>
            <a:r>
              <a:rPr lang="zh-CN" altLang="en-US" dirty="0" smtClean="0"/>
              <a:t>：利益、战略、技术、实践</a:t>
            </a:r>
            <a:r>
              <a:rPr lang="en-US" altLang="zh-CN" dirty="0" smtClean="0"/>
              <a:t> -</a:t>
            </a:r>
            <a:r>
              <a:rPr lang="zh-CN" altLang="en-US" dirty="0" smtClean="0"/>
              <a:t> 张卫峰 </a:t>
            </a:r>
            <a:r>
              <a:rPr lang="en-US" altLang="zh-CN" dirty="0" smtClean="0"/>
              <a:t>(</a:t>
            </a:r>
            <a:r>
              <a:rPr lang="zh-CN" altLang="en-US" dirty="0" smtClean="0"/>
              <a:t>盛科网络</a:t>
            </a:r>
            <a:r>
              <a:rPr lang="en-US" altLang="zh-CN" dirty="0" smtClean="0"/>
              <a:t>)</a:t>
            </a:r>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8" y="691542"/>
              <a:ext cx="2889206" cy="807913"/>
            </a:xfrm>
            <a:prstGeom prst="rect">
              <a:avLst/>
            </a:prstGeom>
            <a:noFill/>
          </p:spPr>
          <p:txBody>
            <a:bodyPr wrap="square" rtlCol="0">
              <a:spAutoFit/>
            </a:bodyPr>
            <a:lstStyle/>
            <a:p>
              <a:pPr algn="ctr"/>
              <a:r>
                <a:rPr lang="zh-CN" altLang="en-US" sz="6400" b="1" dirty="0" smtClean="0">
                  <a:solidFill>
                    <a:srgbClr val="1C2B38"/>
                  </a:solidFill>
                  <a:latin typeface="+mj-lt"/>
                  <a:ea typeface="微软雅黑" panose="020B0503020204020204" pitchFamily="34" charset="-122"/>
                </a:rPr>
                <a:t>  </a:t>
              </a:r>
              <a:r>
                <a:rPr lang="en-US" altLang="zh-CN" sz="6400" b="1" dirty="0" smtClean="0">
                  <a:solidFill>
                    <a:srgbClr val="1C2B38"/>
                  </a:solidFill>
                  <a:latin typeface="+mj-lt"/>
                  <a:ea typeface="微软雅黑" panose="020B0503020204020204" pitchFamily="34" charset="-122"/>
                </a:rPr>
                <a:t>Agenda</a:t>
              </a:r>
              <a:endParaRPr lang="zh-CN" altLang="en-US" sz="6400"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sp>
        <p:nvSpPr>
          <p:cNvPr id="30" name="圆角矩形 29"/>
          <p:cNvSpPr/>
          <p:nvPr/>
        </p:nvSpPr>
        <p:spPr>
          <a:xfrm>
            <a:off x="3952860" y="3643314"/>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的定义和架构</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2860" y="171448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的发展历史</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952860" y="4643446"/>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协议简介</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952860" y="564357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动手搭建</a:t>
            </a: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实验环境</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952860" y="2714620"/>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ONF </a:t>
            </a:r>
            <a:r>
              <a:rPr lang="en-US" altLang="zh-CN" sz="2400" dirty="0" err="1" smtClean="0">
                <a:solidFill>
                  <a:schemeClr val="bg1"/>
                </a:solidFill>
                <a:latin typeface="微软雅黑" panose="020B0503020204020204" pitchFamily="34" charset="-122"/>
                <a:ea typeface="微软雅黑" panose="020B0503020204020204" pitchFamily="34" charset="-122"/>
              </a:rPr>
              <a:t>vs</a:t>
            </a:r>
            <a:r>
              <a:rPr lang="en-US" altLang="zh-CN" sz="2400" dirty="0" smtClean="0">
                <a:solidFill>
                  <a:schemeClr val="bg1"/>
                </a:solidFill>
                <a:latin typeface="微软雅黑" panose="020B0503020204020204" pitchFamily="34" charset="-122"/>
                <a:ea typeface="微软雅黑" panose="020B0503020204020204" pitchFamily="34" charset="-122"/>
              </a:rPr>
              <a:t> ODL</a:t>
            </a:r>
          </a:p>
        </p:txBody>
      </p:sp>
    </p:spTree>
    <p:extLst>
      <p:ext uri="{BB962C8B-B14F-4D97-AF65-F5344CB8AC3E}">
        <p14:creationId xmlns:p14="http://schemas.microsoft.com/office/powerpoint/2010/main" xmlns="" val="36350602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2398" y="1142984"/>
            <a:ext cx="7715304" cy="364333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9" name="矩形 8"/>
          <p:cNvSpPr/>
          <p:nvPr/>
        </p:nvSpPr>
        <p:spPr>
          <a:xfrm>
            <a:off x="3024166" y="3500438"/>
            <a:ext cx="1000132" cy="500066"/>
          </a:xfrm>
          <a:prstGeom prst="rect">
            <a:avLst/>
          </a:prstGeom>
          <a:noFill/>
          <a:ln>
            <a:solidFill>
              <a:srgbClr val="6CC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2398" y="5072074"/>
            <a:ext cx="7715304" cy="1384995"/>
          </a:xfrm>
          <a:prstGeom prst="rect">
            <a:avLst/>
          </a:prstGeom>
          <a:ln w="19050">
            <a:solidFill>
              <a:srgbClr val="6CC047"/>
            </a:solidFill>
          </a:ln>
        </p:spPr>
        <p:txBody>
          <a:bodyPr wrap="square">
            <a:spAutoFit/>
          </a:bodyPr>
          <a:lstStyle/>
          <a:p>
            <a:r>
              <a:rPr lang="en-US" altLang="zh-CN" sz="1200" dirty="0" smtClean="0"/>
              <a:t>SDN</a:t>
            </a:r>
            <a:r>
              <a:rPr lang="zh-CN" altLang="en-US" sz="1200" dirty="0" smtClean="0"/>
              <a:t>是美国斯坦福大学</a:t>
            </a:r>
            <a:r>
              <a:rPr lang="en-US" altLang="zh-CN" sz="1200" dirty="0" smtClean="0"/>
              <a:t>clean slate</a:t>
            </a:r>
            <a:r>
              <a:rPr lang="zh-CN" altLang="en-US" sz="1200" dirty="0" smtClean="0"/>
              <a:t>研究组提出的一种新型网络架构。传统网络采用分布式策略工作，由设备制定转发策略，而</a:t>
            </a:r>
            <a:r>
              <a:rPr lang="en-US" altLang="zh-CN" sz="1200" dirty="0" smtClean="0"/>
              <a:t>SDN</a:t>
            </a:r>
            <a:r>
              <a:rPr lang="zh-CN" altLang="en-US" sz="1200" dirty="0" smtClean="0"/>
              <a:t>架构中设备不运行任何协议，转发表由控制器下发给设备，实现数据平台与控制平台的分离。</a:t>
            </a:r>
            <a:r>
              <a:rPr lang="en-US" altLang="zh-CN" sz="1200" dirty="0" smtClean="0"/>
              <a:t>SDN</a:t>
            </a:r>
            <a:r>
              <a:rPr lang="zh-CN" altLang="en-US" sz="1200" dirty="0" smtClean="0"/>
              <a:t>的核心思想就是控制与转发分离，将软件应用到网络控制中，并起到主导作用，而不是由固定模式的协议控制网络。</a:t>
            </a:r>
            <a:endParaRPr lang="en-US" altLang="zh-CN" sz="1200" dirty="0" smtClean="0"/>
          </a:p>
          <a:p>
            <a:r>
              <a:rPr lang="en-US" altLang="zh-CN" sz="1200" dirty="0" smtClean="0"/>
              <a:t>SDN</a:t>
            </a:r>
            <a:r>
              <a:rPr lang="zh-CN" altLang="en-US" sz="1200" dirty="0" smtClean="0"/>
              <a:t>的提出在业界引起了轩然大波，尤其是一直被网络设备商压制的网络用户，将其视为摆脱网络设备商牵制，翻身做主人的机会，于是</a:t>
            </a:r>
            <a:r>
              <a:rPr lang="en-US" altLang="zh-CN" sz="1200" dirty="0" smtClean="0"/>
              <a:t>2011</a:t>
            </a:r>
            <a:r>
              <a:rPr lang="zh-CN" altLang="en-US" sz="1200" dirty="0" smtClean="0"/>
              <a:t>年一个以网络用户为主导的非营利性组织</a:t>
            </a:r>
            <a:r>
              <a:rPr lang="en-US" altLang="zh-CN" sz="1200" dirty="0" smtClean="0"/>
              <a:t>ONF</a:t>
            </a:r>
            <a:r>
              <a:rPr lang="zh-CN" altLang="en-US" sz="1200" dirty="0" smtClean="0"/>
              <a:t>就此诞生了。</a:t>
            </a:r>
            <a:endParaRPr lang="en-US" altLang="zh-CN" sz="1200" dirty="0" smtClean="0"/>
          </a:p>
          <a:p>
            <a:r>
              <a:rPr lang="en-US" altLang="zh-CN" sz="1200" dirty="0" smtClean="0"/>
              <a:t>ONF</a:t>
            </a:r>
            <a:r>
              <a:rPr lang="zh-CN" altLang="en-US" sz="1200" dirty="0" smtClean="0"/>
              <a:t>宗旨是制定</a:t>
            </a:r>
            <a:r>
              <a:rPr lang="en-US" altLang="zh-CN" sz="1200" dirty="0" smtClean="0"/>
              <a:t>SDN</a:t>
            </a:r>
            <a:r>
              <a:rPr lang="zh-CN" altLang="en-US" sz="1200" dirty="0" smtClean="0"/>
              <a:t>统一标准，推动</a:t>
            </a:r>
            <a:r>
              <a:rPr lang="en-US" altLang="zh-CN" sz="1200" dirty="0" smtClean="0"/>
              <a:t>SDN</a:t>
            </a:r>
            <a:r>
              <a:rPr lang="zh-CN" altLang="en-US" sz="1200" dirty="0" smtClean="0"/>
              <a:t>产业化。</a:t>
            </a:r>
            <a:r>
              <a:rPr lang="en-US" altLang="zh-CN" sz="1200" dirty="0" smtClean="0"/>
              <a:t>ONF</a:t>
            </a:r>
            <a:r>
              <a:rPr lang="zh-CN" altLang="en-US" sz="1200" dirty="0" smtClean="0"/>
              <a:t>的工作重点是制定唯一的南向接口标准</a:t>
            </a:r>
            <a:r>
              <a:rPr lang="en-US" altLang="zh-CN" sz="1200" dirty="0" err="1" smtClean="0"/>
              <a:t>Openflow</a:t>
            </a:r>
            <a:r>
              <a:rPr lang="en-US" altLang="zh-CN" sz="1200" dirty="0" smtClean="0"/>
              <a:t>.</a:t>
            </a:r>
            <a:endParaRPr lang="zh-CN" altLang="en-US" sz="1200" dirty="0"/>
          </a:p>
        </p:txBody>
      </p:sp>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238876" y="1214422"/>
            <a:ext cx="5638244" cy="400052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9337400"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 </a:t>
            </a:r>
            <a:r>
              <a:rPr lang="en-US" altLang="zh-CN" sz="2667" b="1" dirty="0" smtClean="0">
                <a:solidFill>
                  <a:srgbClr val="FC611F"/>
                </a:solidFill>
                <a:latin typeface="Arial Unicode MS" pitchFamily="34" charset="-122"/>
                <a:ea typeface="Arial Unicode MS" pitchFamily="34" charset="-122"/>
                <a:cs typeface="Arial Unicode MS" pitchFamily="34" charset="-122"/>
              </a:rPr>
              <a:t>–</a:t>
            </a:r>
            <a:r>
              <a:rPr lang="zh-CN" altLang="en-US" sz="2667" b="1" dirty="0" smtClean="0">
                <a:solidFill>
                  <a:srgbClr val="FC611F"/>
                </a:solidFill>
                <a:latin typeface="Arial Unicode MS" pitchFamily="34" charset="-122"/>
                <a:ea typeface="Arial Unicode MS" pitchFamily="34" charset="-122"/>
                <a:cs typeface="Arial Unicode MS" pitchFamily="34" charset="-122"/>
              </a:rPr>
              <a:t>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google</a:t>
            </a:r>
            <a:r>
              <a:rPr lang="zh-CN" altLang="en-US" sz="2667" b="1" dirty="0" smtClean="0">
                <a:solidFill>
                  <a:srgbClr val="FC611F"/>
                </a:solidFill>
                <a:latin typeface="Arial Unicode MS" pitchFamily="34" charset="-122"/>
                <a:ea typeface="Arial Unicode MS" pitchFamily="34" charset="-122"/>
                <a:cs typeface="Arial Unicode MS" pitchFamily="34" charset="-122"/>
              </a:rPr>
              <a:t>的数据中心骨干网正式商用</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3" name="Picture 2"/>
          <p:cNvPicPr>
            <a:picLocks noChangeAspect="1" noChangeArrowheads="1"/>
          </p:cNvPicPr>
          <p:nvPr/>
        </p:nvPicPr>
        <p:blipFill>
          <a:blip r:embed="rId3"/>
          <a:srcRect/>
          <a:stretch>
            <a:fillRect/>
          </a:stretch>
        </p:blipFill>
        <p:spPr bwMode="auto">
          <a:xfrm>
            <a:off x="380960" y="1214422"/>
            <a:ext cx="5786478" cy="4000528"/>
          </a:xfrm>
          <a:prstGeom prst="rect">
            <a:avLst/>
          </a:prstGeom>
          <a:noFill/>
          <a:ln w="9525">
            <a:noFill/>
            <a:miter lim="800000"/>
            <a:headEnd/>
            <a:tailEnd/>
          </a:ln>
          <a:effectLst/>
        </p:spPr>
      </p:pic>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5</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3479483"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Opendaylight</a:t>
            </a:r>
            <a:r>
              <a:rPr lang="en-US" altLang="zh-CN" sz="2667" b="1" dirty="0" smtClean="0">
                <a:solidFill>
                  <a:srgbClr val="FC611F"/>
                </a:solidFill>
                <a:latin typeface="Arial Unicode MS" pitchFamily="34" charset="-122"/>
                <a:ea typeface="Arial Unicode MS" pitchFamily="34" charset="-122"/>
                <a:cs typeface="Arial Unicode MS" pitchFamily="34" charset="-122"/>
              </a:rPr>
              <a:t> (ODL)</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3595670" y="1142984"/>
            <a:ext cx="7500990" cy="1569660"/>
          </a:xfrm>
          <a:prstGeom prst="rect">
            <a:avLst/>
          </a:prstGeom>
          <a:noFill/>
          <a:ln w="19050">
            <a:solidFill>
              <a:srgbClr val="FF0000"/>
            </a:solidFill>
          </a:ln>
        </p:spPr>
        <p:txBody>
          <a:bodyPr wrap="square">
            <a:spAutoFit/>
          </a:bodyPr>
          <a:lstStyle/>
          <a:p>
            <a:r>
              <a:rPr lang="en-US" altLang="zh-CN" sz="1200" dirty="0" smtClean="0"/>
              <a:t>ONF</a:t>
            </a:r>
            <a:r>
              <a:rPr lang="zh-CN" altLang="en-US" sz="1200" dirty="0" smtClean="0"/>
              <a:t>从用户的角度制定协议，必然可以维护用户的利益，但是其间也出一些问题。网络设备的研发十分复杂，是一个系统化工程，需要结合方方面面考虑，需要丰富的实战经验，而这些正是网络用户所缺乏的，因此直接导致</a:t>
            </a:r>
            <a:r>
              <a:rPr lang="en-US" altLang="zh-CN" sz="1200" dirty="0" err="1" smtClean="0"/>
              <a:t>Openflow</a:t>
            </a:r>
            <a:r>
              <a:rPr lang="zh-CN" altLang="en-US" sz="1200" dirty="0" smtClean="0"/>
              <a:t>协议过于理想化，无法实现大规模商用。这种情况下</a:t>
            </a:r>
            <a:r>
              <a:rPr lang="en-US" altLang="zh-CN" sz="1200" dirty="0" smtClean="0"/>
              <a:t>ONF</a:t>
            </a:r>
            <a:r>
              <a:rPr lang="zh-CN" altLang="en-US" sz="1200" dirty="0" smtClean="0"/>
              <a:t>不得不接受网络设备商的参与，</a:t>
            </a:r>
            <a:r>
              <a:rPr lang="en-US" altLang="zh-CN" sz="1200" dirty="0" smtClean="0"/>
              <a:t>2013</a:t>
            </a:r>
            <a:r>
              <a:rPr lang="zh-CN" altLang="en-US" sz="1200" dirty="0" smtClean="0"/>
              <a:t>以设备商和软件商为主导的另一</a:t>
            </a:r>
            <a:r>
              <a:rPr lang="en-US" altLang="zh-CN" sz="1200" dirty="0" smtClean="0"/>
              <a:t>SDN</a:t>
            </a:r>
            <a:r>
              <a:rPr lang="zh-CN" altLang="en-US" sz="1200" dirty="0" smtClean="0"/>
              <a:t>组织</a:t>
            </a:r>
            <a:r>
              <a:rPr lang="en-US" altLang="zh-CN" sz="1200" dirty="0" smtClean="0"/>
              <a:t>ODL</a:t>
            </a:r>
            <a:r>
              <a:rPr lang="zh-CN" altLang="en-US" sz="1200" dirty="0" smtClean="0"/>
              <a:t>腾空出世，网络设备商出于自身利益出发，也加入到</a:t>
            </a:r>
            <a:r>
              <a:rPr lang="en-US" altLang="zh-CN" sz="1200" dirty="0" smtClean="0"/>
              <a:t>SDN</a:t>
            </a:r>
            <a:r>
              <a:rPr lang="zh-CN" altLang="en-US" sz="1200" dirty="0" smtClean="0"/>
              <a:t>大军中。并不是网络设备商都不计较利益，不计得失地贡献自己的技术，设备商也有自己的考量，越来越多的人看好</a:t>
            </a:r>
            <a:r>
              <a:rPr lang="en-US" altLang="zh-CN" sz="1200" dirty="0" smtClean="0"/>
              <a:t>SDN</a:t>
            </a:r>
            <a:r>
              <a:rPr lang="zh-CN" altLang="en-US" sz="1200" dirty="0" smtClean="0"/>
              <a:t>，这是一股不可逆转的趋势，与其坐等网络用户摆脱自己，不如化被动为主动积极参与其中，众多设备商联手研发出统一的控制框架，其中可以嵌入一些服务与应用模块，各大设备商都争相在大框架中融入更多的自己的技术，因为贡献越多意味着影响越大，在</a:t>
            </a:r>
            <a:r>
              <a:rPr lang="en-US" altLang="zh-CN" sz="1200" dirty="0" smtClean="0"/>
              <a:t>ODL</a:t>
            </a:r>
            <a:r>
              <a:rPr lang="zh-CN" altLang="en-US" sz="1200" dirty="0" smtClean="0"/>
              <a:t>中争得一席之地，才能为以后的发展留下生机。</a:t>
            </a:r>
            <a:endParaRPr lang="zh-CN" altLang="en-US" sz="1200" dirty="0"/>
          </a:p>
        </p:txBody>
      </p:sp>
      <p:pic>
        <p:nvPicPr>
          <p:cNvPr id="3074" name="Picture 2"/>
          <p:cNvPicPr>
            <a:picLocks noChangeAspect="1" noChangeArrowheads="1"/>
          </p:cNvPicPr>
          <p:nvPr/>
        </p:nvPicPr>
        <p:blipFill>
          <a:blip r:embed="rId2"/>
          <a:srcRect/>
          <a:stretch>
            <a:fillRect/>
          </a:stretch>
        </p:blipFill>
        <p:spPr bwMode="auto">
          <a:xfrm>
            <a:off x="380960" y="1142985"/>
            <a:ext cx="3071834" cy="5286412"/>
          </a:xfrm>
          <a:prstGeom prst="rect">
            <a:avLst/>
          </a:prstGeom>
          <a:noFill/>
          <a:ln w="9525">
            <a:noFill/>
            <a:miter lim="800000"/>
            <a:headEnd/>
            <a:tailEnd/>
          </a:ln>
          <a:effectLst/>
        </p:spPr>
      </p:pic>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6</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的定义</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80960" y="1142984"/>
            <a:ext cx="7715304" cy="3095625"/>
          </a:xfrm>
          <a:prstGeom prst="rect">
            <a:avLst/>
          </a:prstGeom>
          <a:noFill/>
          <a:ln w="9525">
            <a:noFill/>
            <a:miter lim="800000"/>
            <a:headEnd/>
            <a:tailEnd/>
          </a:ln>
          <a:effectLst/>
        </p:spPr>
      </p:pic>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sp>
        <p:nvSpPr>
          <p:cNvPr id="10" name="矩形 9"/>
          <p:cNvSpPr/>
          <p:nvPr/>
        </p:nvSpPr>
        <p:spPr>
          <a:xfrm>
            <a:off x="380960" y="4286256"/>
            <a:ext cx="7667636" cy="2031325"/>
          </a:xfrm>
          <a:prstGeom prst="rect">
            <a:avLst/>
          </a:prstGeom>
        </p:spPr>
        <p:txBody>
          <a:bodyPr wrap="square">
            <a:spAutoFit/>
          </a:bodyPr>
          <a:lstStyle/>
          <a:p>
            <a:r>
              <a:rPr lang="en-US" dirty="0" smtClean="0"/>
              <a:t>Software-Defined Networking (SDN) is an emerging architecture that is dynamic, manageable, cost-effective, and adaptable, making it ideal for the high-bandwidth, dynamic nature of today’s applications. This architecture decouples the network control and forwarding functions</a:t>
            </a:r>
          </a:p>
          <a:p>
            <a:r>
              <a:rPr lang="en-US" dirty="0" smtClean="0"/>
              <a:t>enabling the network control to become directly programmable and the underlying infrastructure to be abstracted for applications and network services. The </a:t>
            </a:r>
            <a:r>
              <a:rPr lang="en-US" dirty="0" err="1" smtClean="0"/>
              <a:t>OpenFlow</a:t>
            </a:r>
            <a:r>
              <a:rPr lang="en-US" dirty="0" smtClean="0"/>
              <a:t>® protocol is a foundational element for building SDN solutions.</a:t>
            </a:r>
            <a:endParaRPr lang="en-US" dirty="0"/>
          </a:p>
        </p:txBody>
      </p:sp>
      <p:sp>
        <p:nvSpPr>
          <p:cNvPr id="11" name="矩形 10"/>
          <p:cNvSpPr/>
          <p:nvPr/>
        </p:nvSpPr>
        <p:spPr>
          <a:xfrm>
            <a:off x="8953520" y="4357694"/>
            <a:ext cx="2786082" cy="923330"/>
          </a:xfrm>
          <a:prstGeom prst="rect">
            <a:avLst/>
          </a:prstGeom>
        </p:spPr>
        <p:txBody>
          <a:bodyPr wrap="square">
            <a:spAutoFit/>
          </a:bodyPr>
          <a:lstStyle/>
          <a:p>
            <a:r>
              <a:rPr lang="zh-CN" altLang="en-US" dirty="0" smtClean="0"/>
              <a:t>核心思想：</a:t>
            </a:r>
            <a:endParaRPr lang="en-US" altLang="zh-CN" dirty="0" smtClean="0"/>
          </a:p>
          <a:p>
            <a:r>
              <a:rPr lang="zh-CN" altLang="en-US" dirty="0" smtClean="0"/>
              <a:t>控制面和转发面分离</a:t>
            </a:r>
            <a:endParaRPr lang="en-US" altLang="zh-CN" dirty="0" smtClean="0"/>
          </a:p>
          <a:p>
            <a:r>
              <a:rPr lang="zh-CN" altLang="en-US" dirty="0" smtClean="0"/>
              <a:t>网络可编程</a:t>
            </a:r>
            <a:endParaRPr lang="en-US"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7</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的架构</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80960" y="1142984"/>
            <a:ext cx="4357681" cy="5331289"/>
          </a:xfrm>
          <a:prstGeom prst="rect">
            <a:avLst/>
          </a:prstGeom>
          <a:noFill/>
          <a:ln w="9525">
            <a:noFill/>
            <a:miter lim="800000"/>
            <a:headEnd/>
            <a:tailEnd/>
          </a:ln>
          <a:effectLst/>
        </p:spPr>
      </p:pic>
      <p:sp>
        <p:nvSpPr>
          <p:cNvPr id="10" name="矩形 9"/>
          <p:cNvSpPr/>
          <p:nvPr/>
        </p:nvSpPr>
        <p:spPr>
          <a:xfrm>
            <a:off x="5167306" y="1071546"/>
            <a:ext cx="6096000" cy="4832092"/>
          </a:xfrm>
          <a:prstGeom prst="rect">
            <a:avLst/>
          </a:prstGeom>
        </p:spPr>
        <p:txBody>
          <a:bodyPr>
            <a:spAutoFit/>
          </a:bodyPr>
          <a:lstStyle/>
          <a:p>
            <a:r>
              <a:rPr lang="en-US" sz="1400" b="1" dirty="0" smtClean="0"/>
              <a:t>DIRECTLY PROGRAMMABLE</a:t>
            </a:r>
          </a:p>
          <a:p>
            <a:r>
              <a:rPr lang="en-US" sz="1400" dirty="0" smtClean="0"/>
              <a:t>Network control is directly programmable because it is decoupled from forwarding functions.</a:t>
            </a:r>
          </a:p>
          <a:p>
            <a:endParaRPr lang="en-US" sz="1400" b="1" dirty="0" smtClean="0"/>
          </a:p>
          <a:p>
            <a:r>
              <a:rPr lang="en-US" sz="1400" b="1" dirty="0" smtClean="0"/>
              <a:t>AGILE</a:t>
            </a:r>
          </a:p>
          <a:p>
            <a:r>
              <a:rPr lang="en-US" sz="1400" dirty="0" smtClean="0"/>
              <a:t>Abstracting control from forwarding lets administrators dynamically adjust network-wide traffic flow to meet changing needs.</a:t>
            </a:r>
          </a:p>
          <a:p>
            <a:endParaRPr lang="en-US" sz="1400" b="1" dirty="0" smtClean="0"/>
          </a:p>
          <a:p>
            <a:r>
              <a:rPr lang="en-US" sz="1400" b="1" dirty="0" smtClean="0"/>
              <a:t>CENTRALLY MANAGED</a:t>
            </a:r>
          </a:p>
          <a:p>
            <a:r>
              <a:rPr lang="en-US" sz="1400" dirty="0" smtClean="0"/>
              <a:t>Network intelligence is (logically) centralized in software-based SDN controllers that maintain a global view of the network, which appears to applications and policy engines as a single, logical switch.</a:t>
            </a:r>
          </a:p>
          <a:p>
            <a:endParaRPr lang="en-US" sz="1400" b="1" dirty="0" smtClean="0"/>
          </a:p>
          <a:p>
            <a:r>
              <a:rPr lang="en-US" sz="1400" b="1" dirty="0" smtClean="0"/>
              <a:t>PROGRAMMATICALLY CONFIGURED</a:t>
            </a:r>
          </a:p>
          <a:p>
            <a:r>
              <a:rPr lang="en-US" sz="1400" dirty="0" smtClean="0"/>
              <a:t>SDN lets network managers configure, manage, secure, and optimize network resources very quickly via dynamic, automated SDN programs, which they can write themselves because the programs do not depend on proprietary software.</a:t>
            </a:r>
          </a:p>
          <a:p>
            <a:endParaRPr lang="en-US" sz="1400" b="1" dirty="0" smtClean="0"/>
          </a:p>
          <a:p>
            <a:r>
              <a:rPr lang="en-US" sz="1400" b="1" dirty="0" smtClean="0"/>
              <a:t>OPEN STANDARDS-BASED AND VENDOR-NEUTRAL</a:t>
            </a:r>
          </a:p>
          <a:p>
            <a:r>
              <a:rPr lang="en-US" sz="1400" dirty="0" smtClean="0"/>
              <a:t>When implemented through open standards, SDN simplifies network design and operation because instructions are provided by SDN controllers instead of multiple, vendor-specific devices and protocols.</a:t>
            </a:r>
            <a:endParaRPr lang="en-US" sz="1400"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8</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OpenFlow</a:t>
            </a:r>
            <a:r>
              <a:rPr lang="zh-CN" altLang="en-US" sz="2667" b="1" dirty="0" smtClean="0">
                <a:solidFill>
                  <a:srgbClr val="FC611F"/>
                </a:solidFill>
                <a:latin typeface="Arial Unicode MS" pitchFamily="34" charset="-122"/>
                <a:ea typeface="Arial Unicode MS" pitchFamily="34" charset="-122"/>
                <a:cs typeface="Arial Unicode MS" pitchFamily="34" charset="-122"/>
              </a:rPr>
              <a:t>协议简介</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9</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6265566" cy="523220"/>
          </a:xfrm>
          <a:prstGeom prst="rect">
            <a:avLst/>
          </a:prstGeom>
        </p:spPr>
        <p:txBody>
          <a:bodyPr wrap="square">
            <a:spAutoFit/>
          </a:bodyPr>
          <a:lstStyle/>
          <a:p>
            <a:r>
              <a:rPr lang="zh-CN" altLang="en-US" sz="2800" dirty="0" smtClean="0"/>
              <a:t>动手搭建</a:t>
            </a:r>
            <a:r>
              <a:rPr lang="en-US" altLang="zh-CN" sz="2800" dirty="0" smtClean="0"/>
              <a:t>SDN</a:t>
            </a:r>
            <a:r>
              <a:rPr lang="zh-CN" altLang="en-US" sz="2800" dirty="0" smtClean="0"/>
              <a:t>实验网络 </a:t>
            </a:r>
            <a:r>
              <a:rPr lang="en-US" altLang="zh-CN" sz="2800" dirty="0" smtClean="0"/>
              <a:t>–</a:t>
            </a:r>
            <a:r>
              <a:rPr lang="zh-CN" altLang="en-US" sz="2800" dirty="0" smtClean="0"/>
              <a:t> 基于</a:t>
            </a:r>
            <a:r>
              <a:rPr lang="en-US" altLang="zh-CN" sz="2800" dirty="0" err="1" smtClean="0"/>
              <a:t>Mininet</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960" y="1357298"/>
            <a:ext cx="4061881" cy="369332"/>
          </a:xfrm>
          <a:prstGeom prst="rect">
            <a:avLst/>
          </a:prstGeom>
        </p:spPr>
        <p:txBody>
          <a:bodyPr wrap="none">
            <a:spAutoFit/>
          </a:bodyPr>
          <a:lstStyle/>
          <a:p>
            <a:r>
              <a:rPr lang="en-US" altLang="zh-CN" dirty="0" smtClean="0"/>
              <a:t>https://github.com/mininet/mininet/wiki</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52398" y="1857364"/>
            <a:ext cx="4214842" cy="4857784"/>
          </a:xfrm>
          <a:prstGeom prst="rect">
            <a:avLst/>
          </a:prstGeom>
          <a:noFill/>
          <a:ln w="9525">
            <a:noFill/>
            <a:miter lim="800000"/>
            <a:headEnd/>
            <a:tailEnd/>
          </a:ln>
          <a:effectLst/>
        </p:spPr>
      </p:pic>
      <p:sp>
        <p:nvSpPr>
          <p:cNvPr id="11" name="TextBox 10"/>
          <p:cNvSpPr txBox="1"/>
          <p:nvPr/>
        </p:nvSpPr>
        <p:spPr>
          <a:xfrm>
            <a:off x="5524496" y="1857364"/>
            <a:ext cx="6357982" cy="1200329"/>
          </a:xfrm>
          <a:prstGeom prst="rect">
            <a:avLst/>
          </a:prstGeom>
          <a:noFill/>
        </p:spPr>
        <p:txBody>
          <a:bodyPr wrap="square" rtlCol="0">
            <a:spAutoFit/>
          </a:bodyPr>
          <a:lstStyle/>
          <a:p>
            <a:r>
              <a:rPr lang="zh-CN" altLang="en-US" dirty="0" smtClean="0"/>
              <a:t>实验环境：</a:t>
            </a:r>
            <a:endParaRPr lang="en-US" altLang="zh-CN" dirty="0" smtClean="0"/>
          </a:p>
          <a:p>
            <a:r>
              <a:rPr lang="en-US" b="1" dirty="0" err="1" smtClean="0"/>
              <a:t>ubuntu</a:t>
            </a:r>
            <a:r>
              <a:rPr lang="en-US" b="1" dirty="0" smtClean="0"/>
              <a:t>-releases/1</a:t>
            </a:r>
            <a:r>
              <a:rPr lang="en-US" altLang="zh-CN" b="1" dirty="0" smtClean="0"/>
              <a:t>6</a:t>
            </a:r>
            <a:r>
              <a:rPr lang="en-US" b="1" dirty="0" smtClean="0"/>
              <a:t>.04</a:t>
            </a:r>
            <a:r>
              <a:rPr lang="zh-CN" altLang="en-US" b="1" dirty="0" smtClean="0"/>
              <a:t>  </a:t>
            </a:r>
            <a:endParaRPr lang="en-US" altLang="zh-CN" b="1" dirty="0" smtClean="0"/>
          </a:p>
          <a:p>
            <a:r>
              <a:rPr lang="en-US" altLang="zh-CN" dirty="0" smtClean="0"/>
              <a:t>(</a:t>
            </a:r>
            <a:r>
              <a:rPr lang="zh-CN" altLang="en-US" dirty="0" smtClean="0"/>
              <a:t>镜像下载</a:t>
            </a:r>
            <a:r>
              <a:rPr lang="en-US" altLang="zh-CN" dirty="0" smtClean="0"/>
              <a:t>http</a:t>
            </a:r>
            <a:r>
              <a:rPr lang="en-US" altLang="zh-CN" smtClean="0"/>
              <a:t>://</a:t>
            </a:r>
            <a:r>
              <a:rPr lang="en-US" altLang="zh-CN" smtClean="0"/>
              <a:t>mirrors.zju.edu.cn/ubuntu-releases/16.04</a:t>
            </a:r>
            <a:r>
              <a:rPr lang="en-US" altLang="zh-CN" dirty="0" smtClean="0"/>
              <a:t>/)</a:t>
            </a:r>
            <a:endParaRPr lang="en-US" dirty="0" smtClean="0"/>
          </a:p>
          <a:p>
            <a:endParaRPr lang="zh-CN" altLang="en-US" dirty="0"/>
          </a:p>
        </p:txBody>
      </p:sp>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12599</TotalTime>
  <Words>767</Words>
  <Application>Microsoft Office PowerPoint</Application>
  <PresentationFormat>自定义</PresentationFormat>
  <Paragraphs>60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PCHSDS</cp:lastModifiedBy>
  <cp:revision>135</cp:revision>
  <dcterms:created xsi:type="dcterms:W3CDTF">2016-08-24T11:19:54Z</dcterms:created>
  <dcterms:modified xsi:type="dcterms:W3CDTF">2018-07-04T13:13:06Z</dcterms:modified>
</cp:coreProperties>
</file>