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2" r:id="rId2"/>
    <p:sldId id="258" r:id="rId3"/>
    <p:sldId id="330" r:id="rId4"/>
    <p:sldId id="346" r:id="rId5"/>
    <p:sldId id="342" r:id="rId6"/>
    <p:sldId id="343" r:id="rId7"/>
    <p:sldId id="268" r:id="rId8"/>
    <p:sldId id="347" r:id="rId9"/>
    <p:sldId id="345" r:id="rId10"/>
    <p:sldId id="34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封面" id="{972EC65A-60A7-44FD-BCE6-5D48DACA9F5C}">
          <p14:sldIdLst>
            <p14:sldId id="292"/>
          </p14:sldIdLst>
        </p14:section>
        <p14:section name="什么是 Github" id="{6BE8E430-C666-4A0E-8399-0DCA7BE8DC09}">
          <p14:sldIdLst>
            <p14:sldId id="326"/>
          </p14:sldIdLst>
        </p14:section>
        <p14:section name="学习 Github 的理由" id="{E95BDC69-6AFF-4EBF-A2BC-AF5AAEA38A74}">
          <p14:sldIdLst>
            <p14:sldId id="327"/>
            <p14:sldId id="328"/>
            <p14:sldId id="329"/>
            <p14:sldId id="330"/>
            <p14:sldId id="331"/>
          </p14:sldIdLst>
        </p14:section>
        <p14:section name="Github 的优势" id="{3FB39A56-7E0C-422F-9760-C8F73B3A62A8}">
          <p14:sldIdLst>
            <p14:sldId id="268"/>
          </p14:sldIdLst>
        </p14:section>
        <p14:section name="课程系列" id="{CA9F049D-0EE6-4BB9-AEBA-2FE06E985F3F}">
          <p14:sldIdLst>
            <p14:sldId id="325"/>
          </p14:sldIdLst>
        </p14:section>
        <p14:section name="第一季内容安排" id="{6E2C4C0D-F03A-4EF6-A149-7D58572721E4}">
          <p14:sldIdLst>
            <p14:sldId id="258"/>
          </p14:sldIdLst>
        </p14:section>
        <p14:section name="第一季课程目标" id="{8C8F5CD9-1185-403B-88B1-11C8CB6C25CE}">
          <p14:sldIdLst>
            <p14:sldId id="271"/>
          </p14:sldIdLst>
        </p14:section>
        <p14:section name="开源社区" id="{FE9254DB-EE5D-4304-BC37-665EBDC4CC22}">
          <p14:sldIdLst>
            <p14:sldId id="269"/>
          </p14:sldIdLst>
        </p14:section>
        <p14:section name="课程资料" id="{4E0069AA-C59C-4F11-B85B-A6B8AA5DB8B5}">
          <p14:sldIdLst>
            <p14:sldId id="332"/>
            <p14:sldId id="333"/>
          </p14:sldIdLst>
        </p14:section>
        <p14:section name="注册 Github 账户" id="{49A69F96-42A2-4880-A31D-F6481AADB10D}">
          <p14:sldIdLst>
            <p14:sldId id="291"/>
            <p14:sldId id="286"/>
          </p14:sldIdLst>
        </p14:section>
        <p14:section name="Github 个人主页" id="{733064C5-D644-4F67-89CC-4FB923BACD09}">
          <p14:sldIdLst>
            <p14:sldId id="295"/>
            <p14:sldId id="306"/>
          </p14:sldIdLst>
        </p14:section>
        <p14:section name="Github 挖宝" id="{18539A19-2274-4846-A3CF-4C668002F3DE}">
          <p14:sldIdLst>
            <p14:sldId id="294"/>
            <p14:sldId id="308"/>
          </p14:sldIdLst>
        </p14:section>
        <p14:section name="Github 仓库" id="{B7AB4074-916D-437A-81E7-A1A8C3943E18}">
          <p14:sldIdLst>
            <p14:sldId id="302"/>
            <p14:sldId id="307"/>
          </p14:sldIdLst>
        </p14:section>
        <p14:section name="Git 工具" id="{516F9FC8-51F1-4277-A1EA-DB8661BFCFA4}">
          <p14:sldIdLst>
            <p14:sldId id="296"/>
            <p14:sldId id="320"/>
            <p14:sldId id="323"/>
            <p14:sldId id="322"/>
            <p14:sldId id="324"/>
            <p14:sldId id="321"/>
            <p14:sldId id="309"/>
          </p14:sldIdLst>
        </p14:section>
        <p14:section name="Git 命令" id="{91917D24-FDB8-4AAC-8600-D9BB2EA09B18}">
          <p14:sldIdLst>
            <p14:sldId id="297"/>
            <p14:sldId id="315"/>
            <p14:sldId id="310"/>
            <p14:sldId id="319"/>
            <p14:sldId id="336"/>
            <p14:sldId id="337"/>
            <p14:sldId id="317"/>
            <p14:sldId id="314"/>
            <p14:sldId id="335"/>
            <p14:sldId id="316"/>
            <p14:sldId id="313"/>
            <p14:sldId id="334"/>
          </p14:sldIdLst>
        </p14:section>
        <p14:section name="下期预告" id="{E01946BC-6A67-477E-B772-D634768E0BFF}">
          <p14:sldIdLst>
            <p14:sldId id="311"/>
            <p14:sldId id="265"/>
            <p14:sldId id="274"/>
            <p14:sldId id="270"/>
            <p14:sldId id="272"/>
            <p14:sldId id="275"/>
            <p14:sldId id="276"/>
            <p14:sldId id="277"/>
            <p14:sldId id="278"/>
            <p14:sldId id="279"/>
            <p14:sldId id="280"/>
            <p14:sldId id="281"/>
            <p14:sldId id="288"/>
            <p14:sldId id="261"/>
            <p14:sldId id="262"/>
            <p14:sldId id="263"/>
            <p14:sldId id="264"/>
            <p14:sldId id="282"/>
            <p14:sldId id="283"/>
            <p14:sldId id="284"/>
            <p14:sldId id="285"/>
            <p14:sldId id="287"/>
            <p14:sldId id="293"/>
            <p14:sldId id="298"/>
            <p14:sldId id="299"/>
            <p14:sldId id="300"/>
            <p14:sldId id="301"/>
            <p14:sldId id="304"/>
            <p14:sldId id="303"/>
          </p14:sldIdLst>
        </p14:section>
      </p14:sectionLst>
    </p:ext>
    <p:ext uri="{EFAFB233-063F-42B5-8137-9DF3F51BA10A}">
      <p15:sldGuideLst xmlns="" xmlns:p15="http://schemas.microsoft.com/office/powerpoint/2012/main">
        <p15:guide id="1" orient="horz" pos="37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CC047"/>
    <a:srgbClr val="EEECE1"/>
    <a:srgbClr val="FC611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35" autoAdjust="0"/>
    <p:restoredTop sz="94660"/>
  </p:normalViewPr>
  <p:slideViewPr>
    <p:cSldViewPr>
      <p:cViewPr varScale="1">
        <p:scale>
          <a:sx n="121" d="100"/>
          <a:sy n="121" d="100"/>
        </p:scale>
        <p:origin x="852" y="-210"/>
      </p:cViewPr>
      <p:guideLst>
        <p:guide orient="horz" pos="3748"/>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D49B4-D9C2-456E-8C06-A1E83D0C7B6A}" type="datetimeFigureOut">
              <a:rPr lang="zh-CN" altLang="en-US" smtClean="0"/>
              <a:pPr/>
              <a:t>2018/7/6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2600E-CFFA-4159-A71B-00DBE6C33F6C}" type="slidenum">
              <a:rPr lang="zh-CN" altLang="en-US" smtClean="0"/>
              <a:pPr/>
              <a:t>‹#›</a:t>
            </a:fld>
            <a:endParaRPr lang="zh-CN" altLang="en-US"/>
          </a:p>
        </p:txBody>
      </p:sp>
    </p:spTree>
    <p:extLst>
      <p:ext uri="{BB962C8B-B14F-4D97-AF65-F5344CB8AC3E}">
        <p14:creationId xmlns="" xmlns:p14="http://schemas.microsoft.com/office/powerpoint/2010/main" val="34077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pPr/>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 xmlns:p14="http://schemas.microsoft.com/office/powerpoint/2010/main" val="203927920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E1FB8-671C-42D5-8780-4A37A3F9ABBB}" type="datetime1">
              <a:rPr lang="zh-CN" altLang="en-US" smtClean="0"/>
              <a:pPr/>
              <a:t>2018/7/6</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6" name="组合 15"/>
          <p:cNvGrpSpPr/>
          <p:nvPr userDrawn="1"/>
        </p:nvGrpSpPr>
        <p:grpSpPr>
          <a:xfrm>
            <a:off x="11386622" y="285543"/>
            <a:ext cx="479425" cy="696909"/>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8"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grpSp>
      <p:sp>
        <p:nvSpPr>
          <p:cNvPr id="20" name="灯片编号占位符 5"/>
          <p:cNvSpPr>
            <a:spLocks noGrp="1"/>
          </p:cNvSpPr>
          <p:nvPr>
            <p:ph type="sldNum" sz="quarter" idx="12"/>
          </p:nvPr>
        </p:nvSpPr>
        <p:spPr>
          <a:xfrm>
            <a:off x="10198997" y="348894"/>
            <a:ext cx="2844800" cy="366183"/>
          </a:xfrm>
        </p:spPr>
        <p:txBody>
          <a:bodyPr/>
          <a:lstStyle>
            <a:lvl1pPr algn="ctr">
              <a:defRPr sz="2133">
                <a:solidFill>
                  <a:schemeClr val="bg1"/>
                </a:solidFill>
              </a:defRPr>
            </a:lvl1pPr>
          </a:lstStyle>
          <a:p>
            <a:fld id="{58D60263-A96F-46DE-8AEE-71093E484CCF}" type="slidenum">
              <a:rPr lang="zh-CN" altLang="en-US" smtClean="0"/>
              <a:pPr/>
              <a:t>‹#›</a:t>
            </a:fld>
            <a:endParaRPr lang="zh-CN" altLang="en-US" dirty="0"/>
          </a:p>
        </p:txBody>
      </p:sp>
    </p:spTree>
    <p:extLst>
      <p:ext uri="{BB962C8B-B14F-4D97-AF65-F5344CB8AC3E}">
        <p14:creationId xmlns="" xmlns:p14="http://schemas.microsoft.com/office/powerpoint/2010/main" val="1612432978"/>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2018/7/6</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daylight.org/" TargetMode="External"/><Relationship Id="rId2" Type="http://schemas.openxmlformats.org/officeDocument/2006/relationships/hyperlink" Target="https://www.opennetworking.org/"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opennetworking.org/software-defined-standards/specifications/" TargetMode="Externa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mirrors.zju.edu.cn/ubuntu-releases/14.04/" TargetMode="External"/><Relationship Id="rId7" Type="http://schemas.openxmlformats.org/officeDocument/2006/relationships/image" Target="../media/image12.png"/><Relationship Id="rId2" Type="http://schemas.openxmlformats.org/officeDocument/2006/relationships/hyperlink" Target="https://github.com/mininet/mininet/wiki" TargetMode="Externa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031"/>
          <p:cNvSpPr txBox="1"/>
          <p:nvPr/>
        </p:nvSpPr>
        <p:spPr>
          <a:xfrm>
            <a:off x="3738546" y="5572140"/>
            <a:ext cx="5227457" cy="913007"/>
          </a:xfrm>
          <a:prstGeom prst="rect">
            <a:avLst/>
          </a:prstGeom>
          <a:noFill/>
        </p:spPr>
        <p:txBody>
          <a:bodyPr wrap="none" rtlCol="0">
            <a:spAutoFit/>
          </a:bodyPr>
          <a:lstStyle/>
          <a:p>
            <a:pPr algn="ctr"/>
            <a:r>
              <a:rPr lang="en-US" altLang="zh-CN" sz="5333" b="1" dirty="0" smtClean="0">
                <a:solidFill>
                  <a:srgbClr val="1C2B38"/>
                </a:solidFill>
                <a:ea typeface="微软雅黑" panose="020B0503020204020204" pitchFamily="34" charset="-122"/>
              </a:rPr>
              <a:t>SDN </a:t>
            </a:r>
            <a:r>
              <a:rPr lang="zh-CN" altLang="en-US" sz="5333" b="1" dirty="0" smtClean="0">
                <a:solidFill>
                  <a:srgbClr val="1C2B38"/>
                </a:solidFill>
                <a:ea typeface="微软雅黑" panose="020B0503020204020204" pitchFamily="34" charset="-122"/>
              </a:rPr>
              <a:t> </a:t>
            </a:r>
            <a:r>
              <a:rPr lang="en-US" altLang="zh-CN" sz="5333" b="1" dirty="0" smtClean="0">
                <a:solidFill>
                  <a:srgbClr val="1C2B38"/>
                </a:solidFill>
                <a:ea typeface="微软雅黑" panose="020B0503020204020204" pitchFamily="34" charset="-122"/>
              </a:rPr>
              <a:t>Introduction</a:t>
            </a:r>
            <a:endParaRPr lang="zh-CN" altLang="en-US" sz="5333" b="1" dirty="0">
              <a:solidFill>
                <a:srgbClr val="1C2B38"/>
              </a:solidFill>
              <a:latin typeface="微软雅黑" panose="020B0503020204020204" pitchFamily="34" charset="-122"/>
              <a:ea typeface="微软雅黑" panose="020B0503020204020204" pitchFamily="34" charset="-122"/>
            </a:endParaRPr>
          </a:p>
        </p:txBody>
      </p:sp>
      <p:sp>
        <p:nvSpPr>
          <p:cNvPr id="4" name="矩形 3"/>
          <p:cNvSpPr/>
          <p:nvPr/>
        </p:nvSpPr>
        <p:spPr>
          <a:xfrm>
            <a:off x="3260352" y="6279703"/>
            <a:ext cx="5687476" cy="461665"/>
          </a:xfrm>
          <a:prstGeom prst="rect">
            <a:avLst/>
          </a:prstGeom>
        </p:spPr>
        <p:txBody>
          <a:bodyPr wrap="square">
            <a:spAutoFit/>
          </a:bodyPr>
          <a:lstStyle/>
          <a:p>
            <a:pPr algn="ctr"/>
            <a:r>
              <a:rPr lang="zh-CN" altLang="en-US" sz="2400" dirty="0" smtClean="0">
                <a:solidFill>
                  <a:srgbClr val="1C2B38"/>
                </a:solidFill>
                <a:latin typeface="微软雅黑" panose="020B0503020204020204" pitchFamily="34" charset="-122"/>
                <a:ea typeface="微软雅黑" panose="020B0503020204020204" pitchFamily="34" charset="-122"/>
              </a:rPr>
              <a:t> </a:t>
            </a:r>
            <a:endParaRPr lang="zh-CN" altLang="en-US" sz="2400" dirty="0">
              <a:solidFill>
                <a:srgbClr val="1C2B38"/>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2"/>
          <a:srcRect/>
          <a:stretch>
            <a:fillRect/>
          </a:stretch>
        </p:blipFill>
        <p:spPr bwMode="auto">
          <a:xfrm>
            <a:off x="0" y="0"/>
            <a:ext cx="12192000" cy="5419725"/>
          </a:xfrm>
          <a:prstGeom prst="rect">
            <a:avLst/>
          </a:prstGeom>
          <a:noFill/>
          <a:ln w="9525">
            <a:noFill/>
            <a:miter lim="800000"/>
            <a:headEnd/>
            <a:tailEnd/>
          </a:ln>
          <a:effectLst/>
        </p:spPr>
      </p:pic>
    </p:spTree>
    <p:extLst>
      <p:ext uri="{BB962C8B-B14F-4D97-AF65-F5344CB8AC3E}">
        <p14:creationId xmlns="" xmlns:p14="http://schemas.microsoft.com/office/powerpoint/2010/main" val="20595116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10</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1" y="440667"/>
            <a:ext cx="2827668" cy="502766"/>
          </a:xfrm>
          <a:prstGeom prst="rect">
            <a:avLst/>
          </a:prstGeom>
        </p:spPr>
        <p:txBody>
          <a:bodyPr wrap="square">
            <a:spAutoFit/>
          </a:bodyPr>
          <a:lstStyle/>
          <a:p>
            <a:r>
              <a:rPr lang="zh-CN" altLang="en-US" sz="2667" b="1" dirty="0" smtClean="0">
                <a:solidFill>
                  <a:srgbClr val="FC611F"/>
                </a:solidFill>
                <a:latin typeface="Arial Unicode MS" pitchFamily="34" charset="-122"/>
                <a:ea typeface="Arial Unicode MS" pitchFamily="34" charset="-122"/>
                <a:cs typeface="Arial Unicode MS" pitchFamily="34" charset="-122"/>
              </a:rPr>
              <a:t>术语和参考资料</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19" name="矩形 18"/>
          <p:cNvSpPr/>
          <p:nvPr/>
        </p:nvSpPr>
        <p:spPr>
          <a:xfrm>
            <a:off x="380960" y="1214422"/>
            <a:ext cx="7936532" cy="2585323"/>
          </a:xfrm>
          <a:prstGeom prst="rect">
            <a:avLst/>
          </a:prstGeom>
        </p:spPr>
        <p:txBody>
          <a:bodyPr wrap="none">
            <a:spAutoFit/>
          </a:bodyPr>
          <a:lstStyle/>
          <a:p>
            <a:r>
              <a:rPr lang="en-US" altLang="zh-CN" dirty="0" smtClean="0"/>
              <a:t>ONF</a:t>
            </a:r>
            <a:r>
              <a:rPr lang="zh-CN" altLang="en-US" dirty="0" smtClean="0"/>
              <a:t>官网</a:t>
            </a:r>
            <a:r>
              <a:rPr lang="en-US" altLang="zh-CN" dirty="0" smtClean="0"/>
              <a:t>:</a:t>
            </a:r>
          </a:p>
          <a:p>
            <a:r>
              <a:rPr lang="en-US" altLang="zh-CN" dirty="0" smtClean="0">
                <a:hlinkClick r:id="rId2"/>
              </a:rPr>
              <a:t>https://www.opennetworking.org/</a:t>
            </a:r>
            <a:endParaRPr lang="en-US" altLang="zh-CN" dirty="0" smtClean="0"/>
          </a:p>
          <a:p>
            <a:endParaRPr lang="en-US" altLang="zh-CN" dirty="0" smtClean="0"/>
          </a:p>
          <a:p>
            <a:r>
              <a:rPr lang="en-US" altLang="zh-CN" dirty="0" smtClean="0"/>
              <a:t>ODL</a:t>
            </a:r>
            <a:r>
              <a:rPr lang="zh-CN" altLang="en-US" dirty="0" smtClean="0"/>
              <a:t>官网</a:t>
            </a:r>
            <a:r>
              <a:rPr lang="en-US" altLang="zh-CN" dirty="0" smtClean="0"/>
              <a:t>:</a:t>
            </a:r>
          </a:p>
          <a:p>
            <a:r>
              <a:rPr lang="en-US" altLang="zh-CN" dirty="0" smtClean="0">
                <a:hlinkClick r:id="rId3"/>
              </a:rPr>
              <a:t>https://www.opendaylight.org/</a:t>
            </a:r>
            <a:endParaRPr lang="en-US" altLang="zh-CN" dirty="0" smtClean="0"/>
          </a:p>
          <a:p>
            <a:endParaRPr lang="en-US" altLang="zh-CN" dirty="0" smtClean="0"/>
          </a:p>
          <a:p>
            <a:r>
              <a:rPr lang="zh-CN" altLang="en-US" dirty="0" smtClean="0"/>
              <a:t>参考书籍</a:t>
            </a:r>
            <a:endParaRPr lang="en-US" altLang="zh-CN" dirty="0" smtClean="0"/>
          </a:p>
          <a:p>
            <a:r>
              <a:rPr lang="en-US" altLang="zh-CN" dirty="0" smtClean="0"/>
              <a:t>SDN: Software Defined Networks </a:t>
            </a:r>
            <a:r>
              <a:rPr lang="zh-CN" altLang="en-US" dirty="0" smtClean="0"/>
              <a:t> </a:t>
            </a:r>
            <a:r>
              <a:rPr lang="en-US" altLang="zh-CN" dirty="0" smtClean="0"/>
              <a:t>-</a:t>
            </a:r>
            <a:r>
              <a:rPr lang="zh-CN" altLang="en-US" dirty="0" smtClean="0"/>
              <a:t> </a:t>
            </a:r>
            <a:r>
              <a:rPr lang="en-US" altLang="zh-CN" dirty="0" smtClean="0"/>
              <a:t>Thomas </a:t>
            </a:r>
            <a:r>
              <a:rPr lang="en-US" altLang="zh-CN" dirty="0" err="1" smtClean="0"/>
              <a:t>D.Nadeau</a:t>
            </a:r>
            <a:r>
              <a:rPr lang="en-US" altLang="zh-CN" dirty="0" smtClean="0"/>
              <a:t>, Ken Gray (Juniper Networks)</a:t>
            </a:r>
          </a:p>
          <a:p>
            <a:r>
              <a:rPr lang="zh-CN" altLang="en-US" dirty="0" smtClean="0"/>
              <a:t>深度解析</a:t>
            </a:r>
            <a:r>
              <a:rPr lang="en-US" altLang="zh-CN" dirty="0" smtClean="0"/>
              <a:t>SDN</a:t>
            </a:r>
            <a:r>
              <a:rPr lang="zh-CN" altLang="en-US" dirty="0" smtClean="0"/>
              <a:t>：利益、战略、技术、实践</a:t>
            </a:r>
            <a:r>
              <a:rPr lang="en-US" altLang="zh-CN" dirty="0" smtClean="0"/>
              <a:t> -</a:t>
            </a:r>
            <a:r>
              <a:rPr lang="zh-CN" altLang="en-US" dirty="0" smtClean="0"/>
              <a:t> 张卫峰 </a:t>
            </a:r>
            <a:r>
              <a:rPr lang="en-US" altLang="zh-CN" dirty="0" smtClean="0"/>
              <a:t>(</a:t>
            </a:r>
            <a:r>
              <a:rPr lang="zh-CN" altLang="en-US" dirty="0" smtClean="0"/>
              <a:t>盛科网络</a:t>
            </a:r>
            <a:r>
              <a:rPr lang="en-US" altLang="zh-CN" dirty="0" smtClean="0"/>
              <a:t>)</a:t>
            </a:r>
          </a:p>
        </p:txBody>
      </p:sp>
    </p:spTree>
    <p:extLst>
      <p:ext uri="{BB962C8B-B14F-4D97-AF65-F5344CB8AC3E}">
        <p14:creationId xmlns="" xmlns:p14="http://schemas.microsoft.com/office/powerpoint/2010/main" val="32218077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11005" y="629448"/>
            <a:ext cx="5349120" cy="1077218"/>
            <a:chOff x="2558254" y="691542"/>
            <a:chExt cx="4011840" cy="807913"/>
          </a:xfrm>
        </p:grpSpPr>
        <p:sp>
          <p:nvSpPr>
            <p:cNvPr id="2049" name="TextBox 2048"/>
            <p:cNvSpPr txBox="1"/>
            <p:nvPr/>
          </p:nvSpPr>
          <p:spPr>
            <a:xfrm>
              <a:off x="3106438" y="691542"/>
              <a:ext cx="2889206" cy="807913"/>
            </a:xfrm>
            <a:prstGeom prst="rect">
              <a:avLst/>
            </a:prstGeom>
            <a:noFill/>
          </p:spPr>
          <p:txBody>
            <a:bodyPr wrap="square" rtlCol="0">
              <a:spAutoFit/>
            </a:bodyPr>
            <a:lstStyle/>
            <a:p>
              <a:pPr algn="ctr"/>
              <a:r>
                <a:rPr lang="zh-CN" altLang="en-US" sz="6400" b="1" dirty="0" smtClean="0">
                  <a:solidFill>
                    <a:srgbClr val="1C2B38"/>
                  </a:solidFill>
                  <a:latin typeface="+mj-lt"/>
                  <a:ea typeface="微软雅黑" panose="020B0503020204020204" pitchFamily="34" charset="-122"/>
                </a:rPr>
                <a:t>  </a:t>
              </a:r>
              <a:r>
                <a:rPr lang="en-US" altLang="zh-CN" sz="6400" b="1" dirty="0" smtClean="0">
                  <a:solidFill>
                    <a:srgbClr val="1C2B38"/>
                  </a:solidFill>
                  <a:latin typeface="+mj-lt"/>
                  <a:ea typeface="微软雅黑" panose="020B0503020204020204" pitchFamily="34" charset="-122"/>
                </a:rPr>
                <a:t>Agenda</a:t>
              </a:r>
              <a:endParaRPr lang="zh-CN" altLang="en-US" sz="6400" b="1" dirty="0">
                <a:solidFill>
                  <a:srgbClr val="1C2B38"/>
                </a:solidFill>
                <a:latin typeface="+mj-lt"/>
                <a:ea typeface="微软雅黑" panose="020B0503020204020204" pitchFamily="34" charset="-122"/>
              </a:endParaRPr>
            </a:p>
          </p:txBody>
        </p:sp>
        <p:grpSp>
          <p:nvGrpSpPr>
            <p:cNvPr id="162" name="组合 161"/>
            <p:cNvGrpSpPr>
              <a:grpSpLocks noChangeAspect="1"/>
            </p:cNvGrpSpPr>
            <p:nvPr/>
          </p:nvGrpSpPr>
          <p:grpSpPr>
            <a:xfrm>
              <a:off x="2558254" y="904761"/>
              <a:ext cx="491493" cy="404558"/>
              <a:chOff x="1928813" y="1763600"/>
              <a:chExt cx="1373188" cy="1130300"/>
            </a:xfrm>
          </p:grpSpPr>
          <p:sp>
            <p:nvSpPr>
              <p:cNvPr id="164"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5"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6"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7"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8"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9"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nvGrpSpPr>
            <p:cNvPr id="170" name="组合 169"/>
            <p:cNvGrpSpPr>
              <a:grpSpLocks noChangeAspect="1"/>
            </p:cNvGrpSpPr>
            <p:nvPr/>
          </p:nvGrpSpPr>
          <p:grpSpPr>
            <a:xfrm flipH="1">
              <a:off x="6078601" y="904761"/>
              <a:ext cx="491493" cy="404558"/>
              <a:chOff x="1928813" y="1763600"/>
              <a:chExt cx="1373188" cy="1130300"/>
            </a:xfrm>
          </p:grpSpPr>
          <p:sp>
            <p:nvSpPr>
              <p:cNvPr id="172"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3"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4"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5"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6"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7"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sp>
        <p:nvSpPr>
          <p:cNvPr id="30" name="圆角矩形 29"/>
          <p:cNvSpPr/>
          <p:nvPr/>
        </p:nvSpPr>
        <p:spPr>
          <a:xfrm>
            <a:off x="3952860" y="2714620"/>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的定义和架构</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3952860" y="171448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的发展历史</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3952860" y="3714752"/>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bg1"/>
                </a:solidFill>
                <a:latin typeface="微软雅黑" panose="020B0503020204020204" pitchFamily="34" charset="-122"/>
                <a:ea typeface="微软雅黑" panose="020B0503020204020204" pitchFamily="34" charset="-122"/>
              </a:rPr>
              <a:t>OpenFlow</a:t>
            </a:r>
            <a:r>
              <a:rPr lang="zh-CN" altLang="en-US" sz="2400" dirty="0" smtClean="0">
                <a:solidFill>
                  <a:schemeClr val="bg1"/>
                </a:solidFill>
                <a:latin typeface="微软雅黑" panose="020B0503020204020204" pitchFamily="34" charset="-122"/>
                <a:ea typeface="微软雅黑" panose="020B0503020204020204" pitchFamily="34" charset="-122"/>
              </a:rPr>
              <a:t>协议简介</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3952860" y="4714884"/>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动手搭建</a:t>
            </a: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实验环境</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3952860" y="564357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ONF </a:t>
            </a:r>
            <a:r>
              <a:rPr lang="en-US" altLang="zh-CN" sz="2400" dirty="0" err="1" smtClean="0">
                <a:solidFill>
                  <a:schemeClr val="bg1"/>
                </a:solidFill>
                <a:latin typeface="微软雅黑" panose="020B0503020204020204" pitchFamily="34" charset="-122"/>
                <a:ea typeface="微软雅黑" panose="020B0503020204020204" pitchFamily="34" charset="-122"/>
              </a:rPr>
              <a:t>vs</a:t>
            </a:r>
            <a:r>
              <a:rPr lang="en-US" altLang="zh-CN" sz="2400" dirty="0" smtClean="0">
                <a:solidFill>
                  <a:schemeClr val="bg1"/>
                </a:solidFill>
                <a:latin typeface="微软雅黑" panose="020B0503020204020204" pitchFamily="34" charset="-122"/>
                <a:ea typeface="微软雅黑" panose="020B0503020204020204" pitchFamily="34" charset="-122"/>
              </a:rPr>
              <a:t> ODL</a:t>
            </a:r>
          </a:p>
        </p:txBody>
      </p:sp>
    </p:spTree>
    <p:extLst>
      <p:ext uri="{BB962C8B-B14F-4D97-AF65-F5344CB8AC3E}">
        <p14:creationId xmlns="" xmlns:p14="http://schemas.microsoft.com/office/powerpoint/2010/main" val="36350602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2398" y="1142984"/>
            <a:ext cx="7715304" cy="364333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的发展历史</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9" name="矩形 8"/>
          <p:cNvSpPr/>
          <p:nvPr/>
        </p:nvSpPr>
        <p:spPr>
          <a:xfrm>
            <a:off x="3024166" y="3500438"/>
            <a:ext cx="1000132" cy="500066"/>
          </a:xfrm>
          <a:prstGeom prst="rect">
            <a:avLst/>
          </a:prstGeom>
          <a:noFill/>
          <a:ln>
            <a:solidFill>
              <a:srgbClr val="6CC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2398" y="5072074"/>
            <a:ext cx="7715304" cy="1384995"/>
          </a:xfrm>
          <a:prstGeom prst="rect">
            <a:avLst/>
          </a:prstGeom>
          <a:ln w="19050">
            <a:solidFill>
              <a:srgbClr val="6CC047"/>
            </a:solidFill>
          </a:ln>
        </p:spPr>
        <p:txBody>
          <a:bodyPr wrap="square">
            <a:spAutoFit/>
          </a:bodyPr>
          <a:lstStyle/>
          <a:p>
            <a:r>
              <a:rPr lang="en-US" altLang="zh-CN" sz="1200" dirty="0" smtClean="0"/>
              <a:t>SDN</a:t>
            </a:r>
            <a:r>
              <a:rPr lang="zh-CN" altLang="en-US" sz="1200" dirty="0" smtClean="0"/>
              <a:t>是美国斯坦福大学</a:t>
            </a:r>
            <a:r>
              <a:rPr lang="en-US" altLang="zh-CN" sz="1200" dirty="0" smtClean="0"/>
              <a:t>clean slate</a:t>
            </a:r>
            <a:r>
              <a:rPr lang="zh-CN" altLang="en-US" sz="1200" dirty="0" smtClean="0"/>
              <a:t>研究组提出的一种新型网络架构。传统网络采用分布式策略工作，由设备制定转发策略，而</a:t>
            </a:r>
            <a:r>
              <a:rPr lang="en-US" altLang="zh-CN" sz="1200" dirty="0" smtClean="0"/>
              <a:t>SDN</a:t>
            </a:r>
            <a:r>
              <a:rPr lang="zh-CN" altLang="en-US" sz="1200" dirty="0" smtClean="0"/>
              <a:t>架构中设备不运行任何协议，转发表由控制器下发给设备，实现数据平台与控制平台的分离。</a:t>
            </a:r>
            <a:r>
              <a:rPr lang="en-US" altLang="zh-CN" sz="1200" dirty="0" smtClean="0"/>
              <a:t>SDN</a:t>
            </a:r>
            <a:r>
              <a:rPr lang="zh-CN" altLang="en-US" sz="1200" dirty="0" smtClean="0"/>
              <a:t>的核心思想就是控制与转发分离，将软件应用到网络控制中，并起到主导作用，而不是由固定模式的协议控制网络。</a:t>
            </a:r>
            <a:endParaRPr lang="en-US" altLang="zh-CN" sz="1200" dirty="0" smtClean="0"/>
          </a:p>
          <a:p>
            <a:r>
              <a:rPr lang="en-US" altLang="zh-CN" sz="1200" dirty="0" smtClean="0"/>
              <a:t>SDN</a:t>
            </a:r>
            <a:r>
              <a:rPr lang="zh-CN" altLang="en-US" sz="1200" dirty="0" smtClean="0"/>
              <a:t>的提出在业界引起了轩然大波，尤其是一直被网络设备商压制的网络用户，将其视为摆脱网络设备商牵制，翻身做主人的机会，于是</a:t>
            </a:r>
            <a:r>
              <a:rPr lang="en-US" altLang="zh-CN" sz="1200" dirty="0" smtClean="0"/>
              <a:t>2011</a:t>
            </a:r>
            <a:r>
              <a:rPr lang="zh-CN" altLang="en-US" sz="1200" dirty="0" smtClean="0"/>
              <a:t>年一个以网络用户为主导的非营利性组织</a:t>
            </a:r>
            <a:r>
              <a:rPr lang="en-US" altLang="zh-CN" sz="1200" dirty="0" smtClean="0"/>
              <a:t>ONF</a:t>
            </a:r>
            <a:r>
              <a:rPr lang="zh-CN" altLang="en-US" sz="1200" dirty="0" smtClean="0"/>
              <a:t>就此诞生了。</a:t>
            </a:r>
            <a:endParaRPr lang="en-US" altLang="zh-CN" sz="1200" dirty="0" smtClean="0"/>
          </a:p>
          <a:p>
            <a:r>
              <a:rPr lang="en-US" altLang="zh-CN" sz="1200" dirty="0" smtClean="0"/>
              <a:t>ONF</a:t>
            </a:r>
            <a:r>
              <a:rPr lang="zh-CN" altLang="en-US" sz="1200" dirty="0" smtClean="0"/>
              <a:t>宗旨是制定</a:t>
            </a:r>
            <a:r>
              <a:rPr lang="en-US" altLang="zh-CN" sz="1200" dirty="0" smtClean="0"/>
              <a:t>SDN</a:t>
            </a:r>
            <a:r>
              <a:rPr lang="zh-CN" altLang="en-US" sz="1200" dirty="0" smtClean="0"/>
              <a:t>统一标准，推动</a:t>
            </a:r>
            <a:r>
              <a:rPr lang="en-US" altLang="zh-CN" sz="1200" dirty="0" smtClean="0"/>
              <a:t>SDN</a:t>
            </a:r>
            <a:r>
              <a:rPr lang="zh-CN" altLang="en-US" sz="1200" dirty="0" smtClean="0"/>
              <a:t>产业化。</a:t>
            </a:r>
            <a:r>
              <a:rPr lang="en-US" altLang="zh-CN" sz="1200" dirty="0" smtClean="0"/>
              <a:t>ONF</a:t>
            </a:r>
            <a:r>
              <a:rPr lang="zh-CN" altLang="en-US" sz="1200" dirty="0" smtClean="0"/>
              <a:t>的工作重点是制定唯一的南向接口标准</a:t>
            </a:r>
            <a:r>
              <a:rPr lang="en-US" altLang="zh-CN" sz="1200" dirty="0" err="1" smtClean="0"/>
              <a:t>Openflow</a:t>
            </a:r>
            <a:r>
              <a:rPr lang="en-US" altLang="zh-CN" sz="1200" dirty="0" smtClean="0"/>
              <a:t>.</a:t>
            </a:r>
            <a:endParaRPr lang="zh-CN" altLang="en-US" sz="1200" dirty="0"/>
          </a:p>
        </p:txBody>
      </p:sp>
    </p:spTree>
    <p:extLst>
      <p:ext uri="{BB962C8B-B14F-4D97-AF65-F5344CB8AC3E}">
        <p14:creationId xmlns="" xmlns:p14="http://schemas.microsoft.com/office/powerpoint/2010/main" val="376767955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238876" y="1214422"/>
            <a:ext cx="5638244" cy="400052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9337400"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的发展历史 </a:t>
            </a:r>
            <a:r>
              <a:rPr lang="en-US" altLang="zh-CN" sz="2667" b="1" dirty="0" smtClean="0">
                <a:solidFill>
                  <a:srgbClr val="FC611F"/>
                </a:solidFill>
                <a:latin typeface="Arial Unicode MS" pitchFamily="34" charset="-122"/>
                <a:ea typeface="Arial Unicode MS" pitchFamily="34" charset="-122"/>
                <a:cs typeface="Arial Unicode MS" pitchFamily="34" charset="-122"/>
              </a:rPr>
              <a:t>–</a:t>
            </a:r>
            <a:r>
              <a:rPr lang="zh-CN" altLang="en-US" sz="2667" b="1" dirty="0" smtClean="0">
                <a:solidFill>
                  <a:srgbClr val="FC611F"/>
                </a:solidFill>
                <a:latin typeface="Arial Unicode MS" pitchFamily="34" charset="-122"/>
                <a:ea typeface="Arial Unicode MS" pitchFamily="34" charset="-122"/>
                <a:cs typeface="Arial Unicode MS" pitchFamily="34" charset="-122"/>
              </a:rPr>
              <a:t> </a:t>
            </a:r>
            <a:r>
              <a:rPr lang="en-US" altLang="zh-CN" sz="2667" b="1" dirty="0" err="1" smtClean="0">
                <a:solidFill>
                  <a:srgbClr val="FC611F"/>
                </a:solidFill>
                <a:latin typeface="Arial Unicode MS" pitchFamily="34" charset="-122"/>
                <a:ea typeface="Arial Unicode MS" pitchFamily="34" charset="-122"/>
                <a:cs typeface="Arial Unicode MS" pitchFamily="34" charset="-122"/>
              </a:rPr>
              <a:t>google</a:t>
            </a:r>
            <a:r>
              <a:rPr lang="zh-CN" altLang="en-US" sz="2667" b="1" dirty="0" smtClean="0">
                <a:solidFill>
                  <a:srgbClr val="FC611F"/>
                </a:solidFill>
                <a:latin typeface="Arial Unicode MS" pitchFamily="34" charset="-122"/>
                <a:ea typeface="Arial Unicode MS" pitchFamily="34" charset="-122"/>
                <a:cs typeface="Arial Unicode MS" pitchFamily="34" charset="-122"/>
              </a:rPr>
              <a:t>的数据中心骨干网正式商用</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3" name="Picture 2"/>
          <p:cNvPicPr>
            <a:picLocks noChangeAspect="1" noChangeArrowheads="1"/>
          </p:cNvPicPr>
          <p:nvPr/>
        </p:nvPicPr>
        <p:blipFill>
          <a:blip r:embed="rId3"/>
          <a:srcRect/>
          <a:stretch>
            <a:fillRect/>
          </a:stretch>
        </p:blipFill>
        <p:spPr bwMode="auto">
          <a:xfrm>
            <a:off x="380960" y="1214422"/>
            <a:ext cx="5786478" cy="4000528"/>
          </a:xfrm>
          <a:prstGeom prst="rect">
            <a:avLst/>
          </a:prstGeom>
          <a:noFill/>
          <a:ln w="9525">
            <a:noFill/>
            <a:miter lim="800000"/>
            <a:headEnd/>
            <a:tailEnd/>
          </a:ln>
          <a:effectLst/>
        </p:spPr>
      </p:pic>
    </p:spTree>
    <p:extLst>
      <p:ext uri="{BB962C8B-B14F-4D97-AF65-F5344CB8AC3E}">
        <p14:creationId xmlns="" xmlns:p14="http://schemas.microsoft.com/office/powerpoint/2010/main" val="376767955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5</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a:t>
            </a:r>
            <a:r>
              <a:rPr lang="zh-CN" altLang="en-US" sz="2667" b="1" dirty="0" smtClean="0">
                <a:solidFill>
                  <a:srgbClr val="FC611F"/>
                </a:solidFill>
                <a:latin typeface="Arial Unicode MS" pitchFamily="34" charset="-122"/>
                <a:ea typeface="Arial Unicode MS" pitchFamily="34" charset="-122"/>
                <a:cs typeface="Arial Unicode MS" pitchFamily="34" charset="-122"/>
              </a:rPr>
              <a:t>定义</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srcRect/>
          <a:stretch>
            <a:fillRect/>
          </a:stretch>
        </p:blipFill>
        <p:spPr bwMode="auto">
          <a:xfrm>
            <a:off x="380960" y="1142984"/>
            <a:ext cx="7715304" cy="3095625"/>
          </a:xfrm>
          <a:prstGeom prst="rect">
            <a:avLst/>
          </a:prstGeom>
          <a:noFill/>
          <a:ln w="9525">
            <a:noFill/>
            <a:miter lim="800000"/>
            <a:headEnd/>
            <a:tailEnd/>
          </a:ln>
          <a:effectLst/>
        </p:spPr>
      </p:pic>
      <p:sp>
        <p:nvSpPr>
          <p:cNvPr id="8" name="矩形 7"/>
          <p:cNvSpPr/>
          <p:nvPr/>
        </p:nvSpPr>
        <p:spPr>
          <a:xfrm>
            <a:off x="8596330" y="6357958"/>
            <a:ext cx="3359894" cy="369332"/>
          </a:xfrm>
          <a:prstGeom prst="rect">
            <a:avLst/>
          </a:prstGeom>
        </p:spPr>
        <p:txBody>
          <a:bodyPr wrap="none">
            <a:spAutoFit/>
          </a:bodyPr>
          <a:lstStyle/>
          <a:p>
            <a:r>
              <a:rPr lang="en-US" altLang="zh-CN" dirty="0" smtClean="0"/>
              <a:t>https://www.opennetworking.org</a:t>
            </a:r>
            <a:endParaRPr lang="zh-CN" altLang="en-US" dirty="0"/>
          </a:p>
        </p:txBody>
      </p:sp>
      <p:sp>
        <p:nvSpPr>
          <p:cNvPr id="10" name="矩形 9"/>
          <p:cNvSpPr/>
          <p:nvPr/>
        </p:nvSpPr>
        <p:spPr>
          <a:xfrm>
            <a:off x="380960" y="4286256"/>
            <a:ext cx="7667636" cy="2031325"/>
          </a:xfrm>
          <a:prstGeom prst="rect">
            <a:avLst/>
          </a:prstGeom>
        </p:spPr>
        <p:txBody>
          <a:bodyPr wrap="square">
            <a:spAutoFit/>
          </a:bodyPr>
          <a:lstStyle/>
          <a:p>
            <a:r>
              <a:rPr lang="en-US" dirty="0" smtClean="0"/>
              <a:t>Software-Defined Networking (SDN) is an emerging architecture that is dynamic, manageable, cost-effective, and adaptable, making it ideal for the high-bandwidth, dynamic nature of today’s applications. This architecture decouples the network control and forwarding functions</a:t>
            </a:r>
          </a:p>
          <a:p>
            <a:r>
              <a:rPr lang="en-US" dirty="0" smtClean="0"/>
              <a:t>enabling the network control to become directly programmable and the underlying infrastructure to be abstracted for applications and network services. The </a:t>
            </a:r>
            <a:r>
              <a:rPr lang="en-US" dirty="0" err="1" smtClean="0"/>
              <a:t>OpenFlow</a:t>
            </a:r>
            <a:r>
              <a:rPr lang="en-US" dirty="0" smtClean="0"/>
              <a:t>® protocol is a foundational element for building SDN solutions.</a:t>
            </a:r>
            <a:endParaRPr lang="en-US" dirty="0"/>
          </a:p>
        </p:txBody>
      </p:sp>
      <p:sp>
        <p:nvSpPr>
          <p:cNvPr id="11" name="矩形 10"/>
          <p:cNvSpPr/>
          <p:nvPr/>
        </p:nvSpPr>
        <p:spPr>
          <a:xfrm>
            <a:off x="8953520" y="4357694"/>
            <a:ext cx="2786082" cy="923330"/>
          </a:xfrm>
          <a:prstGeom prst="rect">
            <a:avLst/>
          </a:prstGeom>
        </p:spPr>
        <p:txBody>
          <a:bodyPr wrap="square">
            <a:spAutoFit/>
          </a:bodyPr>
          <a:lstStyle/>
          <a:p>
            <a:r>
              <a:rPr lang="zh-CN" altLang="en-US" b="1" dirty="0" smtClean="0"/>
              <a:t>核心思想：</a:t>
            </a:r>
            <a:endParaRPr lang="en-US" altLang="zh-CN" b="1" dirty="0" smtClean="0"/>
          </a:p>
          <a:p>
            <a:r>
              <a:rPr lang="zh-CN" altLang="en-US" dirty="0" smtClean="0"/>
              <a:t>控制面和转发面分离</a:t>
            </a:r>
            <a:endParaRPr lang="en-US" altLang="zh-CN" dirty="0" smtClean="0"/>
          </a:p>
          <a:p>
            <a:r>
              <a:rPr lang="zh-CN" altLang="en-US" dirty="0" smtClean="0"/>
              <a:t>网络可编程</a:t>
            </a:r>
            <a:endParaRPr lang="en-US" dirty="0"/>
          </a:p>
        </p:txBody>
      </p:sp>
    </p:spTree>
    <p:extLst>
      <p:ext uri="{BB962C8B-B14F-4D97-AF65-F5344CB8AC3E}">
        <p14:creationId xmlns="" xmlns:p14="http://schemas.microsoft.com/office/powerpoint/2010/main" val="32218077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6</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a:t>
            </a:r>
            <a:r>
              <a:rPr lang="zh-CN" altLang="en-US" sz="2667" b="1" dirty="0" smtClean="0">
                <a:solidFill>
                  <a:srgbClr val="FC611F"/>
                </a:solidFill>
                <a:latin typeface="Arial Unicode MS" pitchFamily="34" charset="-122"/>
                <a:ea typeface="Arial Unicode MS" pitchFamily="34" charset="-122"/>
                <a:cs typeface="Arial Unicode MS" pitchFamily="34" charset="-122"/>
              </a:rPr>
              <a:t>架构</a:t>
            </a:r>
            <a:endParaRPr lang="zh-CN" altLang="en-US" sz="2667" b="1" dirty="0" smtClean="0">
              <a:solidFill>
                <a:srgbClr val="FC611F"/>
              </a:solidFill>
              <a:latin typeface="Arial Unicode MS" pitchFamily="34" charset="-122"/>
              <a:ea typeface="Arial Unicode MS" pitchFamily="34" charset="-122"/>
              <a:cs typeface="Arial Unicode MS" pitchFamily="34" charset="-122"/>
            </a:endParaRPr>
          </a:p>
        </p:txBody>
      </p:sp>
      <p:sp>
        <p:nvSpPr>
          <p:cNvPr id="8" name="矩形 7"/>
          <p:cNvSpPr/>
          <p:nvPr/>
        </p:nvSpPr>
        <p:spPr>
          <a:xfrm>
            <a:off x="8596330" y="6357958"/>
            <a:ext cx="3359894" cy="369332"/>
          </a:xfrm>
          <a:prstGeom prst="rect">
            <a:avLst/>
          </a:prstGeom>
        </p:spPr>
        <p:txBody>
          <a:bodyPr wrap="none">
            <a:spAutoFit/>
          </a:bodyPr>
          <a:lstStyle/>
          <a:p>
            <a:r>
              <a:rPr lang="en-US" altLang="zh-CN" dirty="0" smtClean="0"/>
              <a:t>https://www.opennetworking.org</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380960" y="1142984"/>
            <a:ext cx="4357681" cy="5331289"/>
          </a:xfrm>
          <a:prstGeom prst="rect">
            <a:avLst/>
          </a:prstGeom>
          <a:noFill/>
          <a:ln w="9525">
            <a:noFill/>
            <a:miter lim="800000"/>
            <a:headEnd/>
            <a:tailEnd/>
          </a:ln>
          <a:effectLst/>
        </p:spPr>
      </p:pic>
      <p:sp>
        <p:nvSpPr>
          <p:cNvPr id="10" name="矩形 9"/>
          <p:cNvSpPr/>
          <p:nvPr/>
        </p:nvSpPr>
        <p:spPr>
          <a:xfrm>
            <a:off x="5167306" y="1071546"/>
            <a:ext cx="6096000" cy="4832092"/>
          </a:xfrm>
          <a:prstGeom prst="rect">
            <a:avLst/>
          </a:prstGeom>
        </p:spPr>
        <p:txBody>
          <a:bodyPr>
            <a:spAutoFit/>
          </a:bodyPr>
          <a:lstStyle/>
          <a:p>
            <a:r>
              <a:rPr lang="en-US" sz="1400" b="1" dirty="0" smtClean="0"/>
              <a:t>DIRECTLY PROGRAMMABLE</a:t>
            </a:r>
          </a:p>
          <a:p>
            <a:r>
              <a:rPr lang="en-US" sz="1400" dirty="0" smtClean="0"/>
              <a:t>Network control is directly programmable because it is decoupled from forwarding functions.</a:t>
            </a:r>
          </a:p>
          <a:p>
            <a:endParaRPr lang="en-US" sz="1400" b="1" dirty="0" smtClean="0"/>
          </a:p>
          <a:p>
            <a:r>
              <a:rPr lang="en-US" sz="1400" b="1" dirty="0" smtClean="0"/>
              <a:t>AGILE</a:t>
            </a:r>
          </a:p>
          <a:p>
            <a:r>
              <a:rPr lang="en-US" sz="1400" dirty="0" smtClean="0"/>
              <a:t>Abstracting control from forwarding lets administrators dynamically adjust network-wide traffic flow to meet changing needs.</a:t>
            </a:r>
          </a:p>
          <a:p>
            <a:endParaRPr lang="en-US" sz="1400" b="1" dirty="0" smtClean="0"/>
          </a:p>
          <a:p>
            <a:r>
              <a:rPr lang="en-US" sz="1400" b="1" dirty="0" smtClean="0"/>
              <a:t>CENTRALLY MANAGED</a:t>
            </a:r>
          </a:p>
          <a:p>
            <a:r>
              <a:rPr lang="en-US" sz="1400" dirty="0" smtClean="0"/>
              <a:t>Network intelligence is (logically) centralized in software-based SDN controllers that maintain a global view of the network, which appears to applications and policy engines as a single, logical switch.</a:t>
            </a:r>
          </a:p>
          <a:p>
            <a:endParaRPr lang="en-US" sz="1400" b="1" dirty="0" smtClean="0"/>
          </a:p>
          <a:p>
            <a:r>
              <a:rPr lang="en-US" sz="1400" b="1" dirty="0" smtClean="0"/>
              <a:t>PROGRAMMATICALLY CONFIGURED</a:t>
            </a:r>
          </a:p>
          <a:p>
            <a:r>
              <a:rPr lang="en-US" sz="1400" dirty="0" smtClean="0"/>
              <a:t>SDN lets network managers configure, manage, secure, and optimize network resources very quickly via dynamic, automated SDN programs, which they can write themselves because the programs do not depend on proprietary software.</a:t>
            </a:r>
          </a:p>
          <a:p>
            <a:endParaRPr lang="en-US" sz="1400" b="1" dirty="0" smtClean="0"/>
          </a:p>
          <a:p>
            <a:r>
              <a:rPr lang="en-US" sz="1400" b="1" dirty="0" smtClean="0"/>
              <a:t>OPEN STANDARDS-BASED AND VENDOR-NEUTRAL</a:t>
            </a:r>
          </a:p>
          <a:p>
            <a:r>
              <a:rPr lang="en-US" sz="1400" dirty="0" smtClean="0"/>
              <a:t>When implemented through open standards, SDN simplifies network design and operation because instructions are provided by SDN controllers instead of multiple, vendor-specific devices and protocols.</a:t>
            </a:r>
            <a:endParaRPr lang="en-US" sz="1400" dirty="0"/>
          </a:p>
        </p:txBody>
      </p:sp>
    </p:spTree>
    <p:extLst>
      <p:ext uri="{BB962C8B-B14F-4D97-AF65-F5344CB8AC3E}">
        <p14:creationId xmlns="" xmlns:p14="http://schemas.microsoft.com/office/powerpoint/2010/main" val="32218077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7</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3336607" cy="502766"/>
          </a:xfrm>
          <a:prstGeom prst="rect">
            <a:avLst/>
          </a:prstGeom>
        </p:spPr>
        <p:txBody>
          <a:bodyPr wrap="square">
            <a:spAutoFit/>
          </a:bodyPr>
          <a:lstStyle/>
          <a:p>
            <a:r>
              <a:rPr lang="en-US" altLang="zh-CN" sz="2667" b="1" dirty="0" err="1" smtClean="0">
                <a:solidFill>
                  <a:srgbClr val="FC611F"/>
                </a:solidFill>
                <a:latin typeface="Arial Unicode MS" pitchFamily="34" charset="-122"/>
                <a:ea typeface="Arial Unicode MS" pitchFamily="34" charset="-122"/>
                <a:cs typeface="Arial Unicode MS" pitchFamily="34" charset="-122"/>
              </a:rPr>
              <a:t>OpenFlow</a:t>
            </a:r>
            <a:r>
              <a:rPr lang="zh-CN" altLang="en-US" sz="2667" b="1" dirty="0" smtClean="0">
                <a:solidFill>
                  <a:srgbClr val="FC611F"/>
                </a:solidFill>
                <a:latin typeface="Arial Unicode MS" pitchFamily="34" charset="-122"/>
                <a:ea typeface="Arial Unicode MS" pitchFamily="34" charset="-122"/>
                <a:cs typeface="Arial Unicode MS" pitchFamily="34" charset="-122"/>
              </a:rPr>
              <a:t>协议简介</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9522" y="1214422"/>
            <a:ext cx="7500990" cy="646331"/>
          </a:xfrm>
          <a:prstGeom prst="rect">
            <a:avLst/>
          </a:prstGeom>
        </p:spPr>
        <p:txBody>
          <a:bodyPr wrap="square">
            <a:spAutoFit/>
          </a:bodyPr>
          <a:lstStyle/>
          <a:p>
            <a:r>
              <a:rPr lang="en-US" altLang="zh-CN" dirty="0" smtClean="0">
                <a:hlinkClick r:id="rId2"/>
              </a:rPr>
              <a:t>https://www.opennetworking.org/software-defined-standards/specifications</a:t>
            </a:r>
            <a:r>
              <a:rPr lang="en-US" altLang="zh-CN" dirty="0" smtClean="0">
                <a:hlinkClick r:id="rId2"/>
              </a:rPr>
              <a:t>/</a:t>
            </a:r>
            <a:endParaRPr lang="en-US" altLang="zh-CN" dirty="0" smtClean="0"/>
          </a:p>
          <a:p>
            <a:endParaRPr lang="zh-CN" altLang="en-US" dirty="0"/>
          </a:p>
        </p:txBody>
      </p:sp>
      <p:sp>
        <p:nvSpPr>
          <p:cNvPr id="8" name="矩形 7"/>
          <p:cNvSpPr/>
          <p:nvPr/>
        </p:nvSpPr>
        <p:spPr>
          <a:xfrm>
            <a:off x="6167438" y="1928802"/>
            <a:ext cx="7286676" cy="2708434"/>
          </a:xfrm>
          <a:prstGeom prst="rect">
            <a:avLst/>
          </a:prstGeom>
        </p:spPr>
        <p:txBody>
          <a:bodyPr wrap="square">
            <a:spAutoFit/>
          </a:bodyPr>
          <a:lstStyle/>
          <a:p>
            <a:r>
              <a:rPr lang="en-US" sz="1000" dirty="0" err="1" smtClean="0"/>
              <a:t>OpenFlow</a:t>
            </a:r>
            <a:r>
              <a:rPr lang="zh-CN" altLang="en-US" sz="1000" dirty="0" smtClean="0"/>
              <a:t>协议主要是通过对不同类型消息的处理来实现控制器与交换机之间的路由控制的</a:t>
            </a:r>
            <a:r>
              <a:rPr lang="zh-CN" altLang="en-US" sz="1000" dirty="0" smtClean="0"/>
              <a:t>。</a:t>
            </a:r>
            <a:endParaRPr lang="en-US" altLang="zh-CN" sz="1000" dirty="0" smtClean="0"/>
          </a:p>
          <a:p>
            <a:r>
              <a:rPr lang="zh-CN" altLang="en-US" sz="1000" dirty="0" smtClean="0"/>
              <a:t>目前</a:t>
            </a:r>
            <a:r>
              <a:rPr lang="en-US" sz="1000" dirty="0" err="1" smtClean="0"/>
              <a:t>OpenFlow</a:t>
            </a:r>
            <a:r>
              <a:rPr lang="zh-CN" altLang="en-US" sz="1000" dirty="0" smtClean="0"/>
              <a:t>协议主要支持三种消息类型，分别</a:t>
            </a:r>
            <a:r>
              <a:rPr lang="zh-CN" altLang="en-US" sz="1000" dirty="0" smtClean="0"/>
              <a:t>是</a:t>
            </a:r>
            <a:r>
              <a:rPr lang="en-US" altLang="zh-CN" sz="1000" dirty="0" smtClean="0"/>
              <a:t>:</a:t>
            </a:r>
          </a:p>
          <a:p>
            <a:r>
              <a:rPr lang="en-US" sz="1000" dirty="0" smtClean="0"/>
              <a:t>controller-to-</a:t>
            </a:r>
            <a:r>
              <a:rPr lang="en-US" sz="1000" dirty="0" err="1" smtClean="0"/>
              <a:t>switch、symmetric</a:t>
            </a:r>
            <a:r>
              <a:rPr lang="en-US" sz="1000" dirty="0" smtClean="0"/>
              <a:t>(</a:t>
            </a:r>
            <a:r>
              <a:rPr lang="zh-CN" altLang="en-US" sz="1000" dirty="0" smtClean="0"/>
              <a:t>对称型消息</a:t>
            </a:r>
            <a:r>
              <a:rPr lang="en-US" altLang="zh-CN" sz="1000" dirty="0" smtClean="0"/>
              <a:t>)</a:t>
            </a:r>
            <a:r>
              <a:rPr lang="zh-CN" altLang="en-US" sz="1000" dirty="0" smtClean="0"/>
              <a:t>以及</a:t>
            </a:r>
            <a:r>
              <a:rPr lang="en-US" sz="1000" dirty="0" smtClean="0"/>
              <a:t>asynchronous(</a:t>
            </a:r>
            <a:r>
              <a:rPr lang="zh-CN" altLang="en-US" sz="1000" dirty="0" smtClean="0"/>
              <a:t>异步消息类型</a:t>
            </a:r>
            <a:r>
              <a:rPr lang="en-US" altLang="zh-CN" sz="1000" dirty="0" smtClean="0"/>
              <a:t>)</a:t>
            </a:r>
            <a:r>
              <a:rPr lang="zh-CN" altLang="en-US" sz="1000" dirty="0" smtClean="0"/>
              <a:t>。</a:t>
            </a:r>
            <a:endParaRPr lang="en-US" altLang="zh-CN" sz="1000" dirty="0" smtClean="0"/>
          </a:p>
          <a:p>
            <a:endParaRPr lang="en-US" altLang="zh-CN" sz="1000" b="1" dirty="0" smtClean="0"/>
          </a:p>
          <a:p>
            <a:r>
              <a:rPr lang="zh-CN" altLang="en-US" sz="1000" b="1" dirty="0" smtClean="0"/>
              <a:t>流表是核心，</a:t>
            </a:r>
            <a:r>
              <a:rPr lang="zh-CN" altLang="en-US" sz="1000" dirty="0" smtClean="0"/>
              <a:t>流表由一系列连续的表项</a:t>
            </a:r>
            <a:r>
              <a:rPr lang="zh-CN" altLang="en-US" sz="1000" dirty="0" smtClean="0"/>
              <a:t>组成，每个表项包括</a:t>
            </a:r>
            <a:r>
              <a:rPr lang="en-US" altLang="zh-CN" sz="1000" dirty="0" smtClean="0"/>
              <a:t>:</a:t>
            </a:r>
          </a:p>
          <a:p>
            <a:r>
              <a:rPr lang="zh-CN" altLang="en-US" sz="1000" dirty="0" smtClean="0"/>
              <a:t>包头</a:t>
            </a:r>
            <a:r>
              <a:rPr lang="zh-CN" altLang="en-US" sz="1000" dirty="0" smtClean="0"/>
              <a:t>域（</a:t>
            </a:r>
            <a:r>
              <a:rPr lang="en-US" altLang="zh-CN" sz="1000" dirty="0" smtClean="0"/>
              <a:t>header </a:t>
            </a:r>
            <a:r>
              <a:rPr lang="en-US" altLang="zh-CN" sz="1000" dirty="0" err="1" smtClean="0"/>
              <a:t>fileds</a:t>
            </a:r>
            <a:r>
              <a:rPr lang="zh-CN" altLang="en-US" sz="1000" dirty="0" smtClean="0"/>
              <a:t>，匹配包头多个域）、活动</a:t>
            </a:r>
            <a:r>
              <a:rPr lang="zh-CN" altLang="en-US" sz="1000" dirty="0" smtClean="0"/>
              <a:t>计数器（</a:t>
            </a:r>
            <a:r>
              <a:rPr lang="en-US" altLang="zh-CN" sz="1000" dirty="0" smtClean="0"/>
              <a:t>counters</a:t>
            </a:r>
            <a:r>
              <a:rPr lang="zh-CN" altLang="en-US" sz="1000" dirty="0" smtClean="0"/>
              <a:t>）</a:t>
            </a:r>
            <a:r>
              <a:rPr lang="zh-CN" altLang="en-US" sz="1000" dirty="0" smtClean="0"/>
              <a:t>、</a:t>
            </a:r>
            <a:r>
              <a:rPr lang="en-US" altLang="zh-CN" sz="1000" dirty="0" smtClean="0"/>
              <a:t>0 </a:t>
            </a:r>
            <a:r>
              <a:rPr lang="zh-CN" altLang="en-US" sz="1000" dirty="0" smtClean="0"/>
              <a:t>个</a:t>
            </a:r>
            <a:r>
              <a:rPr lang="zh-CN" altLang="en-US" sz="1000" dirty="0" smtClean="0"/>
              <a:t>或多</a:t>
            </a:r>
            <a:r>
              <a:rPr lang="zh-CN" altLang="en-US" sz="1000" dirty="0" smtClean="0"/>
              <a:t>个执行行动（</a:t>
            </a:r>
            <a:r>
              <a:rPr lang="en-US" altLang="zh-CN" sz="1000" dirty="0" smtClean="0"/>
              <a:t>actions</a:t>
            </a:r>
            <a:r>
              <a:rPr lang="zh-CN" altLang="en-US" sz="1000" dirty="0" smtClean="0"/>
              <a:t>）</a:t>
            </a:r>
            <a:r>
              <a:rPr lang="zh-CN" altLang="en-US" sz="1000" dirty="0" smtClean="0"/>
              <a:t>。</a:t>
            </a:r>
            <a:endParaRPr lang="en-US" altLang="zh-CN" sz="1000" dirty="0" smtClean="0"/>
          </a:p>
          <a:p>
            <a:endParaRPr lang="en-US" altLang="zh-CN" sz="1000" dirty="0" smtClean="0"/>
          </a:p>
          <a:p>
            <a:r>
              <a:rPr lang="zh-CN" altLang="en-US" sz="1000" dirty="0" smtClean="0"/>
              <a:t>每个</a:t>
            </a:r>
            <a:r>
              <a:rPr lang="zh-CN" altLang="en-US" sz="1000" dirty="0" smtClean="0"/>
              <a:t>包按照优先级依次去匹配流表中表项，如果匹配则执行相关策略</a:t>
            </a:r>
            <a:r>
              <a:rPr lang="zh-CN" altLang="en-US" sz="1000" dirty="0" smtClean="0"/>
              <a:t>，否则</a:t>
            </a:r>
            <a:r>
              <a:rPr lang="zh-CN" altLang="en-US" sz="1000" dirty="0" smtClean="0"/>
              <a:t>通过</a:t>
            </a:r>
            <a:r>
              <a:rPr lang="zh-CN" altLang="en-US" sz="1000" dirty="0" smtClean="0"/>
              <a:t>安全</a:t>
            </a:r>
            <a:r>
              <a:rPr lang="zh-CN" altLang="en-US" sz="1000" dirty="0" smtClean="0"/>
              <a:t>通道将包转发</a:t>
            </a:r>
            <a:r>
              <a:rPr lang="zh-CN" altLang="en-US" sz="1000" dirty="0" smtClean="0"/>
              <a:t>到</a:t>
            </a:r>
            <a:endParaRPr lang="en-US" altLang="zh-CN" sz="1000" dirty="0" smtClean="0"/>
          </a:p>
          <a:p>
            <a:r>
              <a:rPr lang="zh-CN" altLang="en-US" sz="1000" dirty="0" smtClean="0"/>
              <a:t>控制器，控制器</a:t>
            </a:r>
            <a:r>
              <a:rPr lang="zh-CN" altLang="en-US" sz="1000" dirty="0" smtClean="0"/>
              <a:t>来决策相关行为</a:t>
            </a:r>
            <a:r>
              <a:rPr lang="zh-CN" altLang="en-US" sz="1000" dirty="0" smtClean="0"/>
              <a:t>。</a:t>
            </a:r>
            <a:endParaRPr lang="en-US" altLang="zh-CN" sz="1000" dirty="0" smtClean="0"/>
          </a:p>
          <a:p>
            <a:endParaRPr lang="en-US" altLang="zh-CN" sz="1000" dirty="0" smtClean="0"/>
          </a:p>
          <a:p>
            <a:r>
              <a:rPr lang="zh-CN" altLang="en-US" sz="1000" dirty="0" smtClean="0"/>
              <a:t>如果拿传统网络中的技术来类比流表，那么流表就</a:t>
            </a:r>
            <a:r>
              <a:rPr lang="zh-CN" altLang="en-US" sz="1000" dirty="0" smtClean="0"/>
              <a:t>相当于路由</a:t>
            </a:r>
            <a:r>
              <a:rPr lang="zh-CN" altLang="en-US" sz="1000" dirty="0" smtClean="0"/>
              <a:t>选路中的路由表，交换机中的</a:t>
            </a:r>
            <a:r>
              <a:rPr lang="en-US" altLang="zh-CN" sz="1000" dirty="0" smtClean="0"/>
              <a:t>MAC</a:t>
            </a:r>
            <a:r>
              <a:rPr lang="zh-CN" altLang="en-US" sz="1000" dirty="0" smtClean="0"/>
              <a:t>地址表</a:t>
            </a:r>
            <a:r>
              <a:rPr lang="zh-CN" altLang="en-US" sz="1000" dirty="0" smtClean="0"/>
              <a:t>；</a:t>
            </a:r>
            <a:endParaRPr lang="en-US" altLang="zh-CN" sz="1000" dirty="0" smtClean="0"/>
          </a:p>
          <a:p>
            <a:r>
              <a:rPr lang="zh-CN" altLang="en-US" sz="1000" dirty="0" smtClean="0"/>
              <a:t>有了</a:t>
            </a:r>
            <a:r>
              <a:rPr lang="zh-CN" altLang="en-US" sz="1000" dirty="0" smtClean="0"/>
              <a:t>流表，交换机才能进行转发工作</a:t>
            </a:r>
            <a:r>
              <a:rPr lang="zh-CN" altLang="en-US" sz="1000" dirty="0" smtClean="0"/>
              <a:t>，。</a:t>
            </a:r>
            <a:endParaRPr lang="en-US" altLang="zh-CN" sz="1000" dirty="0" smtClean="0"/>
          </a:p>
          <a:p>
            <a:r>
              <a:rPr lang="zh-CN" altLang="en-US" sz="1000" dirty="0" smtClean="0"/>
              <a:t>流经</a:t>
            </a:r>
            <a:r>
              <a:rPr lang="zh-CN" altLang="en-US" sz="1000" dirty="0" smtClean="0"/>
              <a:t>过一个交换机之后，最后结果和传统的路由器相类似：</a:t>
            </a:r>
            <a:r>
              <a:rPr lang="zh-CN" altLang="en-US" sz="1000" dirty="0" smtClean="0"/>
              <a:t>转发，或者丢弃。</a:t>
            </a:r>
            <a:r>
              <a:rPr lang="zh-CN" altLang="en-US" sz="1000" dirty="0" smtClean="0"/>
              <a:t/>
            </a:r>
            <a:br>
              <a:rPr lang="zh-CN" altLang="en-US" sz="1000" dirty="0" smtClean="0"/>
            </a:br>
            <a:r>
              <a:rPr lang="zh-CN" altLang="en-US" sz="1000" dirty="0" smtClean="0"/>
              <a:t>如果</a:t>
            </a:r>
            <a:r>
              <a:rPr lang="zh-CN" altLang="en-US" sz="1000" dirty="0" smtClean="0"/>
              <a:t>一个交换机同时拥有多张流表，那么比起传统</a:t>
            </a:r>
            <a:r>
              <a:rPr lang="zh-CN" altLang="en-US" sz="1000" dirty="0" smtClean="0"/>
              <a:t>路由器查</a:t>
            </a:r>
            <a:r>
              <a:rPr lang="zh-CN" altLang="en-US" sz="1000" dirty="0" smtClean="0"/>
              <a:t>完唯一的一张路由</a:t>
            </a:r>
            <a:r>
              <a:rPr lang="zh-CN" altLang="en-US" sz="1000" dirty="0" smtClean="0"/>
              <a:t>表以外，</a:t>
            </a:r>
            <a:endParaRPr lang="en-US" altLang="zh-CN" sz="1000" dirty="0" smtClean="0"/>
          </a:p>
          <a:p>
            <a:r>
              <a:rPr lang="zh-CN" altLang="en-US" sz="1000" dirty="0" smtClean="0"/>
              <a:t>还有</a:t>
            </a:r>
            <a:r>
              <a:rPr lang="zh-CN" altLang="en-US" sz="1000" dirty="0" smtClean="0"/>
              <a:t>第三种选择：</a:t>
            </a:r>
            <a:r>
              <a:rPr lang="zh-CN" altLang="en-US" sz="1000" dirty="0" smtClean="0"/>
              <a:t>继续查下一张表。</a:t>
            </a:r>
            <a:endParaRPr lang="en-US" altLang="zh-CN" sz="1000" dirty="0" smtClean="0"/>
          </a:p>
          <a:p>
            <a:endParaRPr lang="en-US" altLang="zh-CN" sz="1000" dirty="0" smtClean="0"/>
          </a:p>
          <a:p>
            <a:r>
              <a:rPr lang="zh-CN" altLang="en-US" sz="1000" dirty="0" smtClean="0"/>
              <a:t>                                                                                  </a:t>
            </a:r>
            <a:r>
              <a:rPr lang="en-US" altLang="zh-CN" sz="1000" dirty="0" err="1" smtClean="0"/>
              <a:t>OpenFlow</a:t>
            </a:r>
            <a:r>
              <a:rPr lang="en-US" altLang="zh-CN" sz="1000" dirty="0" smtClean="0"/>
              <a:t> 1.3</a:t>
            </a:r>
            <a:r>
              <a:rPr lang="zh-CN" altLang="en-US" sz="1000" dirty="0" smtClean="0"/>
              <a:t>版本之后支持多流表，多控制器，计量表等等</a:t>
            </a:r>
            <a:endParaRPr lang="zh-CN" altLang="en-US" sz="1000" dirty="0" smtClean="0"/>
          </a:p>
        </p:txBody>
      </p:sp>
      <p:pic>
        <p:nvPicPr>
          <p:cNvPr id="2051" name="Picture 3"/>
          <p:cNvPicPr>
            <a:picLocks noChangeAspect="1" noChangeArrowheads="1"/>
          </p:cNvPicPr>
          <p:nvPr/>
        </p:nvPicPr>
        <p:blipFill>
          <a:blip r:embed="rId3"/>
          <a:srcRect/>
          <a:stretch>
            <a:fillRect/>
          </a:stretch>
        </p:blipFill>
        <p:spPr bwMode="auto">
          <a:xfrm>
            <a:off x="309522" y="1857364"/>
            <a:ext cx="5803912" cy="3714776"/>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8596330" y="4572008"/>
            <a:ext cx="3286148" cy="2071702"/>
          </a:xfrm>
          <a:prstGeom prst="rect">
            <a:avLst/>
          </a:prstGeom>
          <a:noFill/>
          <a:ln w="9525">
            <a:noFill/>
            <a:miter lim="800000"/>
            <a:headEnd/>
            <a:tailEnd/>
          </a:ln>
          <a:effectLst/>
        </p:spPr>
      </p:pic>
    </p:spTree>
    <p:extLst>
      <p:ext uri="{BB962C8B-B14F-4D97-AF65-F5344CB8AC3E}">
        <p14:creationId xmlns="" xmlns:p14="http://schemas.microsoft.com/office/powerpoint/2010/main" val="36207995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8</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6265566" cy="523220"/>
          </a:xfrm>
          <a:prstGeom prst="rect">
            <a:avLst/>
          </a:prstGeom>
        </p:spPr>
        <p:txBody>
          <a:bodyPr wrap="square">
            <a:spAutoFit/>
          </a:bodyPr>
          <a:lstStyle/>
          <a:p>
            <a:r>
              <a:rPr lang="zh-CN" altLang="en-US" sz="2800" dirty="0" smtClean="0"/>
              <a:t>动手搭建</a:t>
            </a:r>
            <a:r>
              <a:rPr lang="en-US" altLang="zh-CN" sz="2800" dirty="0" smtClean="0"/>
              <a:t>SDN</a:t>
            </a:r>
            <a:r>
              <a:rPr lang="zh-CN" altLang="en-US" sz="2800" dirty="0" smtClean="0"/>
              <a:t>实验网络 </a:t>
            </a:r>
            <a:r>
              <a:rPr lang="en-US" altLang="zh-CN" sz="2800" dirty="0" smtClean="0"/>
              <a:t>–</a:t>
            </a:r>
            <a:r>
              <a:rPr lang="zh-CN" altLang="en-US" sz="2800" dirty="0" smtClean="0"/>
              <a:t> </a:t>
            </a:r>
            <a:r>
              <a:rPr lang="en-US" altLang="zh-CN" sz="2800" dirty="0" err="1" smtClean="0"/>
              <a:t>Mininet</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80960" y="1071546"/>
            <a:ext cx="6612259" cy="830997"/>
          </a:xfrm>
          <a:prstGeom prst="rect">
            <a:avLst/>
          </a:prstGeom>
        </p:spPr>
        <p:txBody>
          <a:bodyPr wrap="none">
            <a:spAutoFit/>
          </a:bodyPr>
          <a:lstStyle/>
          <a:p>
            <a:r>
              <a:rPr lang="en-US" sz="1200" dirty="0" err="1" smtClean="0"/>
              <a:t>Mininet</a:t>
            </a:r>
            <a:r>
              <a:rPr lang="en-US" sz="1200" dirty="0" smtClean="0"/>
              <a:t> is a </a:t>
            </a:r>
            <a:r>
              <a:rPr lang="en-US" sz="1200" i="1" dirty="0" smtClean="0"/>
              <a:t>network emulator</a:t>
            </a:r>
            <a:r>
              <a:rPr lang="en-US" sz="1200" dirty="0" smtClean="0"/>
              <a:t> which creates a network of virtual hosts, switches, controllers, and links.</a:t>
            </a:r>
          </a:p>
          <a:p>
            <a:r>
              <a:rPr lang="en-US" altLang="zh-CN" dirty="0" smtClean="0">
                <a:hlinkClick r:id="rId2"/>
              </a:rPr>
              <a:t>https://github.com/mininet/mininet/wiki</a:t>
            </a:r>
            <a:endParaRPr lang="en-US" altLang="zh-CN" dirty="0" smtClean="0"/>
          </a:p>
          <a:p>
            <a:endParaRPr lang="zh-CN" altLang="en-US" dirty="0"/>
          </a:p>
        </p:txBody>
      </p:sp>
      <p:sp>
        <p:nvSpPr>
          <p:cNvPr id="11" name="TextBox 10"/>
          <p:cNvSpPr txBox="1"/>
          <p:nvPr/>
        </p:nvSpPr>
        <p:spPr>
          <a:xfrm>
            <a:off x="452398" y="2000240"/>
            <a:ext cx="6357982" cy="1292662"/>
          </a:xfrm>
          <a:prstGeom prst="rect">
            <a:avLst/>
          </a:prstGeom>
          <a:noFill/>
        </p:spPr>
        <p:txBody>
          <a:bodyPr wrap="square" rtlCol="0">
            <a:spAutoFit/>
          </a:bodyPr>
          <a:lstStyle/>
          <a:p>
            <a:r>
              <a:rPr lang="zh-CN" altLang="en-US" dirty="0" smtClean="0"/>
              <a:t>实验环境</a:t>
            </a:r>
            <a:r>
              <a:rPr lang="en-US" altLang="zh-CN" dirty="0" smtClean="0"/>
              <a:t>( </a:t>
            </a:r>
            <a:r>
              <a:rPr lang="zh-CN" altLang="en-US" dirty="0" smtClean="0"/>
              <a:t>使用源码安装</a:t>
            </a:r>
            <a:r>
              <a:rPr lang="en-US" altLang="zh-CN" dirty="0" smtClean="0"/>
              <a:t>)</a:t>
            </a:r>
            <a:r>
              <a:rPr lang="zh-CN" altLang="en-US" dirty="0" smtClean="0"/>
              <a:t>：</a:t>
            </a:r>
            <a:endParaRPr lang="en-US" altLang="zh-CN" dirty="0" smtClean="0"/>
          </a:p>
          <a:p>
            <a:r>
              <a:rPr lang="en-US" altLang="zh-CN" sz="1400" dirty="0" smtClean="0"/>
              <a:t>1.</a:t>
            </a:r>
            <a:r>
              <a:rPr lang="zh-CN" altLang="en-US" sz="1400" dirty="0" smtClean="0"/>
              <a:t> 虚拟机上安装</a:t>
            </a:r>
            <a:r>
              <a:rPr lang="en-US" altLang="zh-CN" sz="1400" dirty="0" err="1" smtClean="0"/>
              <a:t>ubuntu</a:t>
            </a:r>
            <a:r>
              <a:rPr lang="en-US" altLang="zh-CN" sz="1400" dirty="0" smtClean="0"/>
              <a:t>(</a:t>
            </a:r>
            <a:r>
              <a:rPr lang="zh-CN" altLang="en-US" sz="1400" dirty="0" smtClean="0"/>
              <a:t>官方推荐</a:t>
            </a:r>
            <a:r>
              <a:rPr lang="en-US" altLang="zh-CN" sz="1400" dirty="0" smtClean="0"/>
              <a:t>)</a:t>
            </a:r>
          </a:p>
          <a:p>
            <a:r>
              <a:rPr lang="en-US" altLang="zh-CN" sz="1400" dirty="0" smtClean="0"/>
              <a:t>(</a:t>
            </a:r>
            <a:r>
              <a:rPr lang="zh-CN" altLang="en-US" sz="1400" dirty="0" smtClean="0"/>
              <a:t>镜像下载</a:t>
            </a:r>
            <a:r>
              <a:rPr lang="en-US" altLang="zh-CN" sz="1400" dirty="0" smtClean="0">
                <a:hlinkClick r:id="rId3"/>
              </a:rPr>
              <a:t>http://mirrors.zju.edu.cn/ubuntu-releases/14.04/</a:t>
            </a:r>
            <a:r>
              <a:rPr lang="en-US" altLang="zh-CN" sz="1400" dirty="0" smtClean="0"/>
              <a:t>)</a:t>
            </a:r>
          </a:p>
          <a:p>
            <a:r>
              <a:rPr lang="en-US" altLang="zh-CN" sz="1400" dirty="0" smtClean="0"/>
              <a:t>2. </a:t>
            </a:r>
            <a:r>
              <a:rPr lang="zh-CN" altLang="en-US" sz="1400" dirty="0" smtClean="0"/>
              <a:t>通过源码进行安装</a:t>
            </a:r>
            <a:endParaRPr lang="en-US" sz="1400" dirty="0" smtClean="0"/>
          </a:p>
          <a:p>
            <a:endParaRPr lang="zh-CN" altLang="en-US" dirty="0"/>
          </a:p>
        </p:txBody>
      </p:sp>
      <p:pic>
        <p:nvPicPr>
          <p:cNvPr id="4" name="Picture 2"/>
          <p:cNvPicPr>
            <a:picLocks noChangeAspect="1" noChangeArrowheads="1"/>
          </p:cNvPicPr>
          <p:nvPr/>
        </p:nvPicPr>
        <p:blipFill>
          <a:blip r:embed="rId4"/>
          <a:srcRect/>
          <a:stretch>
            <a:fillRect/>
          </a:stretch>
        </p:blipFill>
        <p:spPr bwMode="auto">
          <a:xfrm>
            <a:off x="595273" y="3000372"/>
            <a:ext cx="4572032" cy="209550"/>
          </a:xfrm>
          <a:prstGeom prst="rect">
            <a:avLst/>
          </a:prstGeom>
          <a:noFill/>
          <a:ln w="9525">
            <a:noFill/>
            <a:miter lim="800000"/>
            <a:headEnd/>
            <a:tailEnd/>
          </a:ln>
          <a:effectLst/>
        </p:spPr>
      </p:pic>
      <p:pic>
        <p:nvPicPr>
          <p:cNvPr id="5" name="Picture 3"/>
          <p:cNvPicPr>
            <a:picLocks noChangeAspect="1" noChangeArrowheads="1"/>
          </p:cNvPicPr>
          <p:nvPr/>
        </p:nvPicPr>
        <p:blipFill>
          <a:blip r:embed="rId5"/>
          <a:srcRect/>
          <a:stretch>
            <a:fillRect/>
          </a:stretch>
        </p:blipFill>
        <p:spPr bwMode="auto">
          <a:xfrm>
            <a:off x="595274" y="3214686"/>
            <a:ext cx="4572031" cy="1500198"/>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a:srcRect/>
          <a:stretch>
            <a:fillRect/>
          </a:stretch>
        </p:blipFill>
        <p:spPr bwMode="auto">
          <a:xfrm>
            <a:off x="3595670" y="4857760"/>
            <a:ext cx="3214710" cy="1714512"/>
          </a:xfrm>
          <a:prstGeom prst="rect">
            <a:avLst/>
          </a:prstGeom>
          <a:noFill/>
          <a:ln w="9525">
            <a:noFill/>
            <a:miter lim="800000"/>
            <a:headEnd/>
            <a:tailEnd/>
          </a:ln>
          <a:effectLst/>
        </p:spPr>
      </p:pic>
      <p:pic>
        <p:nvPicPr>
          <p:cNvPr id="2" name="Picture 2"/>
          <p:cNvPicPr>
            <a:picLocks noChangeAspect="1" noChangeArrowheads="1"/>
          </p:cNvPicPr>
          <p:nvPr/>
        </p:nvPicPr>
        <p:blipFill>
          <a:blip r:embed="rId7"/>
          <a:srcRect/>
          <a:stretch>
            <a:fillRect/>
          </a:stretch>
        </p:blipFill>
        <p:spPr bwMode="auto">
          <a:xfrm>
            <a:off x="523836" y="5643578"/>
            <a:ext cx="2849430" cy="928694"/>
          </a:xfrm>
          <a:prstGeom prst="rect">
            <a:avLst/>
          </a:prstGeom>
          <a:noFill/>
          <a:ln w="9525">
            <a:noFill/>
            <a:miter lim="800000"/>
            <a:headEnd/>
            <a:tailEnd/>
          </a:ln>
          <a:effectLst/>
        </p:spPr>
      </p:pic>
      <p:sp>
        <p:nvSpPr>
          <p:cNvPr id="13" name="矩形 12"/>
          <p:cNvSpPr/>
          <p:nvPr/>
        </p:nvSpPr>
        <p:spPr>
          <a:xfrm>
            <a:off x="1023902" y="5429264"/>
            <a:ext cx="1980029" cy="246221"/>
          </a:xfrm>
          <a:prstGeom prst="rect">
            <a:avLst/>
          </a:prstGeom>
        </p:spPr>
        <p:txBody>
          <a:bodyPr wrap="none">
            <a:spAutoFit/>
          </a:bodyPr>
          <a:lstStyle/>
          <a:p>
            <a:r>
              <a:rPr lang="zh-CN" altLang="en-US" sz="1000" dirty="0" smtClean="0"/>
              <a:t>使用命令行来启动</a:t>
            </a:r>
            <a:r>
              <a:rPr lang="zh-CN" altLang="en-US" sz="1000" dirty="0" smtClean="0"/>
              <a:t>一个最小</a:t>
            </a:r>
            <a:r>
              <a:rPr lang="zh-CN" altLang="en-US" sz="1000" dirty="0" smtClean="0"/>
              <a:t>拓扑</a:t>
            </a:r>
            <a:endParaRPr lang="en-US" altLang="zh-CN" sz="1000" dirty="0" smtClean="0"/>
          </a:p>
        </p:txBody>
      </p:sp>
      <p:pic>
        <p:nvPicPr>
          <p:cNvPr id="1028" name="Picture 4"/>
          <p:cNvPicPr>
            <a:picLocks noChangeAspect="1" noChangeArrowheads="1"/>
          </p:cNvPicPr>
          <p:nvPr/>
        </p:nvPicPr>
        <p:blipFill>
          <a:blip r:embed="rId8"/>
          <a:srcRect/>
          <a:stretch>
            <a:fillRect/>
          </a:stretch>
        </p:blipFill>
        <p:spPr bwMode="auto">
          <a:xfrm>
            <a:off x="6953256" y="3500438"/>
            <a:ext cx="4857784" cy="3071834"/>
          </a:xfrm>
          <a:prstGeom prst="rect">
            <a:avLst/>
          </a:prstGeom>
          <a:noFill/>
          <a:ln w="9525">
            <a:noFill/>
            <a:miter lim="800000"/>
            <a:headEnd/>
            <a:tailEnd/>
          </a:ln>
          <a:effectLst/>
        </p:spPr>
      </p:pic>
      <p:sp>
        <p:nvSpPr>
          <p:cNvPr id="16" name="矩形 15"/>
          <p:cNvSpPr/>
          <p:nvPr/>
        </p:nvSpPr>
        <p:spPr>
          <a:xfrm>
            <a:off x="6881818" y="2571744"/>
            <a:ext cx="5453737" cy="861774"/>
          </a:xfrm>
          <a:prstGeom prst="rect">
            <a:avLst/>
          </a:prstGeom>
        </p:spPr>
        <p:txBody>
          <a:bodyPr wrap="none">
            <a:spAutoFit/>
          </a:bodyPr>
          <a:lstStyle/>
          <a:p>
            <a:r>
              <a:rPr lang="zh-CN" altLang="en-US" sz="1000" dirty="0" smtClean="0"/>
              <a:t>当使用默认的拓扑结构建立起</a:t>
            </a:r>
            <a:r>
              <a:rPr lang="en-US" altLang="zh-CN" sz="1000" dirty="0" err="1" smtClean="0"/>
              <a:t>Mininet</a:t>
            </a:r>
            <a:r>
              <a:rPr lang="en-US" altLang="zh-CN" sz="1000" dirty="0" smtClean="0"/>
              <a:t> </a:t>
            </a:r>
            <a:r>
              <a:rPr lang="zh-CN" altLang="en-US" sz="1000" dirty="0" smtClean="0"/>
              <a:t>仿真环境后，</a:t>
            </a:r>
            <a:r>
              <a:rPr lang="en-US" altLang="zh-CN" sz="1000" dirty="0" err="1" smtClean="0"/>
              <a:t>OpenFlow</a:t>
            </a:r>
            <a:r>
              <a:rPr lang="zh-CN" altLang="en-US" sz="1000" dirty="0" smtClean="0"/>
              <a:t>控制器和交换机就</a:t>
            </a:r>
            <a:r>
              <a:rPr lang="zh-CN" altLang="en-US" sz="1000" dirty="0" smtClean="0"/>
              <a:t>启动</a:t>
            </a:r>
            <a:endParaRPr lang="en-US" altLang="zh-CN" sz="1000" dirty="0" smtClean="0"/>
          </a:p>
          <a:p>
            <a:r>
              <a:rPr lang="en-US" altLang="zh-CN" sz="1000" dirty="0" err="1" smtClean="0"/>
              <a:t>OpenFlow</a:t>
            </a:r>
            <a:r>
              <a:rPr lang="zh-CN" altLang="en-US" sz="1000" dirty="0" smtClean="0"/>
              <a:t>协议的通信</a:t>
            </a:r>
            <a:r>
              <a:rPr lang="zh-CN" altLang="en-US" sz="1000" dirty="0" smtClean="0"/>
              <a:t>，这时</a:t>
            </a:r>
            <a:r>
              <a:rPr lang="zh-CN" altLang="en-US" sz="1000" dirty="0" smtClean="0"/>
              <a:t>便可以在</a:t>
            </a:r>
            <a:r>
              <a:rPr lang="en-US" altLang="zh-CN" sz="1000" dirty="0" err="1" smtClean="0"/>
              <a:t>Wireshark</a:t>
            </a:r>
            <a:r>
              <a:rPr lang="zh-CN" altLang="en-US" sz="1000" dirty="0" smtClean="0"/>
              <a:t>的</a:t>
            </a:r>
            <a:r>
              <a:rPr lang="zh-CN" altLang="en-US" sz="1000" dirty="0" smtClean="0"/>
              <a:t>捕获窗口</a:t>
            </a:r>
            <a:r>
              <a:rPr lang="zh-CN" altLang="en-US" sz="1000" dirty="0" smtClean="0"/>
              <a:t>查看捕获的数据包了</a:t>
            </a:r>
            <a:r>
              <a:rPr lang="zh-CN" altLang="en-US" sz="1000" dirty="0" smtClean="0"/>
              <a:t>。</a:t>
            </a:r>
            <a:endParaRPr lang="en-US" altLang="zh-CN" sz="1000" dirty="0" smtClean="0"/>
          </a:p>
          <a:p>
            <a:r>
              <a:rPr lang="zh-CN" altLang="en-US" sz="1000" dirty="0" smtClean="0"/>
              <a:t>控制器默认监听端口是 </a:t>
            </a:r>
            <a:r>
              <a:rPr lang="en-US" altLang="zh-CN" sz="1000" dirty="0" smtClean="0"/>
              <a:t>6633</a:t>
            </a:r>
            <a:endParaRPr lang="en-US" altLang="zh-CN" sz="1000" dirty="0" smtClean="0"/>
          </a:p>
          <a:p>
            <a:r>
              <a:rPr lang="zh-CN" altLang="en-US" sz="1000" dirty="0" smtClean="0"/>
              <a:t>从中</a:t>
            </a:r>
            <a:r>
              <a:rPr lang="zh-CN" altLang="en-US" sz="1000" dirty="0" smtClean="0"/>
              <a:t>可以观察</a:t>
            </a:r>
            <a:r>
              <a:rPr lang="zh-CN" altLang="en-US" sz="1000" dirty="0" smtClean="0"/>
              <a:t>到握手</a:t>
            </a:r>
            <a:r>
              <a:rPr lang="zh-CN" altLang="en-US" sz="1000" dirty="0" smtClean="0"/>
              <a:t>（</a:t>
            </a:r>
            <a:r>
              <a:rPr lang="en-US" altLang="zh-CN" sz="1000" dirty="0" smtClean="0"/>
              <a:t>Hello</a:t>
            </a:r>
            <a:r>
              <a:rPr lang="zh-CN" altLang="en-US" sz="1000" dirty="0" smtClean="0"/>
              <a:t>）消息</a:t>
            </a:r>
            <a:r>
              <a:rPr lang="zh-CN" altLang="en-US" sz="1000" dirty="0" smtClean="0"/>
              <a:t>，特性</a:t>
            </a:r>
            <a:r>
              <a:rPr lang="zh-CN" altLang="en-US" sz="1000" dirty="0" smtClean="0"/>
              <a:t>（</a:t>
            </a:r>
            <a:r>
              <a:rPr lang="en-US" altLang="zh-CN" sz="1000" dirty="0" smtClean="0"/>
              <a:t>feature</a:t>
            </a:r>
            <a:r>
              <a:rPr lang="zh-CN" altLang="en-US" sz="1000" dirty="0" smtClean="0"/>
              <a:t>）</a:t>
            </a:r>
            <a:r>
              <a:rPr lang="zh-CN" altLang="en-US" sz="1000" dirty="0" smtClean="0"/>
              <a:t>请求和</a:t>
            </a:r>
            <a:r>
              <a:rPr lang="zh-CN" altLang="en-US" sz="1000" dirty="0" smtClean="0"/>
              <a:t>响应消息，以及若干</a:t>
            </a:r>
            <a:r>
              <a:rPr lang="zh-CN" altLang="en-US" sz="1000" dirty="0" smtClean="0"/>
              <a:t>数据包消息，</a:t>
            </a:r>
            <a:endParaRPr lang="en-US" altLang="zh-CN" sz="1000" dirty="0" smtClean="0"/>
          </a:p>
          <a:p>
            <a:r>
              <a:rPr lang="zh-CN" altLang="en-US" sz="1000" dirty="0" smtClean="0"/>
              <a:t>可见</a:t>
            </a:r>
            <a:r>
              <a:rPr lang="en-US" altLang="zh-CN" sz="1000" dirty="0" err="1" smtClean="0"/>
              <a:t>OpenFlow</a:t>
            </a:r>
            <a:r>
              <a:rPr lang="zh-CN" altLang="en-US" sz="1000" dirty="0" smtClean="0"/>
              <a:t>交换机已经与</a:t>
            </a:r>
            <a:r>
              <a:rPr lang="en-US" altLang="zh-CN" sz="1000" dirty="0" err="1" smtClean="0"/>
              <a:t>OpenFlow</a:t>
            </a:r>
            <a:r>
              <a:rPr lang="zh-CN" altLang="en-US" sz="1000" dirty="0" smtClean="0"/>
              <a:t>控制器建立起了连接。</a:t>
            </a:r>
            <a:endParaRPr lang="zh-CN" altLang="en-US" sz="1000" dirty="0"/>
          </a:p>
        </p:txBody>
      </p:sp>
      <p:sp>
        <p:nvSpPr>
          <p:cNvPr id="17" name="矩形 16"/>
          <p:cNvSpPr/>
          <p:nvPr/>
        </p:nvSpPr>
        <p:spPr>
          <a:xfrm>
            <a:off x="881026" y="6611779"/>
            <a:ext cx="2165978" cy="246221"/>
          </a:xfrm>
          <a:prstGeom prst="rect">
            <a:avLst/>
          </a:prstGeom>
        </p:spPr>
        <p:txBody>
          <a:bodyPr wrap="none">
            <a:spAutoFit/>
          </a:bodyPr>
          <a:lstStyle/>
          <a:p>
            <a:r>
              <a:rPr lang="zh-CN" altLang="en-US" sz="1000" dirty="0" smtClean="0"/>
              <a:t>也可以使用</a:t>
            </a:r>
            <a:r>
              <a:rPr lang="en-US" altLang="zh-CN" sz="1000" dirty="0" smtClean="0"/>
              <a:t>python API</a:t>
            </a:r>
            <a:r>
              <a:rPr lang="zh-CN" altLang="en-US" sz="1000" dirty="0" smtClean="0"/>
              <a:t>来自定义拓扑</a:t>
            </a:r>
            <a:endParaRPr lang="en-US" altLang="zh-CN" sz="1000" dirty="0" smtClean="0"/>
          </a:p>
        </p:txBody>
      </p:sp>
    </p:spTree>
    <p:extLst>
      <p:ext uri="{BB962C8B-B14F-4D97-AF65-F5344CB8AC3E}">
        <p14:creationId xmlns="" xmlns:p14="http://schemas.microsoft.com/office/powerpoint/2010/main" val="36207995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9</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3479483" cy="913199"/>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ONF </a:t>
            </a:r>
            <a:r>
              <a:rPr lang="en-US" altLang="zh-CN" sz="2667" b="1" dirty="0" err="1" smtClean="0">
                <a:solidFill>
                  <a:srgbClr val="FC611F"/>
                </a:solidFill>
                <a:latin typeface="Arial Unicode MS" pitchFamily="34" charset="-122"/>
                <a:ea typeface="Arial Unicode MS" pitchFamily="34" charset="-122"/>
                <a:cs typeface="Arial Unicode MS" pitchFamily="34" charset="-122"/>
              </a:rPr>
              <a:t>vs</a:t>
            </a:r>
            <a:r>
              <a:rPr lang="en-US" altLang="zh-CN" sz="2667" b="1" dirty="0" smtClean="0">
                <a:solidFill>
                  <a:srgbClr val="FC611F"/>
                </a:solidFill>
                <a:latin typeface="Arial Unicode MS" pitchFamily="34" charset="-122"/>
                <a:ea typeface="Arial Unicode MS" pitchFamily="34" charset="-122"/>
                <a:cs typeface="Arial Unicode MS" pitchFamily="34" charset="-122"/>
              </a:rPr>
              <a:t> ODL</a:t>
            </a:r>
          </a:p>
          <a:p>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2"/>
          <a:srcRect/>
          <a:stretch>
            <a:fillRect/>
          </a:stretch>
        </p:blipFill>
        <p:spPr bwMode="auto">
          <a:xfrm>
            <a:off x="8024826" y="1071546"/>
            <a:ext cx="3071834" cy="542928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09522" y="1071546"/>
            <a:ext cx="7643866" cy="321471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09522" y="4357694"/>
            <a:ext cx="3667125" cy="2143122"/>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3952861" y="4357694"/>
            <a:ext cx="4000528" cy="2143140"/>
          </a:xfrm>
          <a:prstGeom prst="rect">
            <a:avLst/>
          </a:prstGeom>
          <a:noFill/>
          <a:ln w="9525">
            <a:noFill/>
            <a:miter lim="800000"/>
            <a:headEnd/>
            <a:tailEnd/>
          </a:ln>
          <a:effectLst/>
        </p:spPr>
      </p:pic>
    </p:spTree>
    <p:extLst>
      <p:ext uri="{BB962C8B-B14F-4D97-AF65-F5344CB8AC3E}">
        <p14:creationId xmlns="" xmlns:p14="http://schemas.microsoft.com/office/powerpoint/2010/main" val="32218077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12999</TotalTime>
  <Words>873</Words>
  <Application>Microsoft Office PowerPoint</Application>
  <PresentationFormat>自定义</PresentationFormat>
  <Paragraphs>85</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PCHSDS</cp:lastModifiedBy>
  <cp:revision>191</cp:revision>
  <dcterms:created xsi:type="dcterms:W3CDTF">2016-08-24T11:19:54Z</dcterms:created>
  <dcterms:modified xsi:type="dcterms:W3CDTF">2018-07-06T15:56:40Z</dcterms:modified>
</cp:coreProperties>
</file>