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59" r:id="rId2"/>
    <p:sldId id="984" r:id="rId3"/>
    <p:sldId id="1276" r:id="rId4"/>
    <p:sldId id="1381" r:id="rId5"/>
    <p:sldId id="1336" r:id="rId6"/>
    <p:sldId id="1386" r:id="rId7"/>
    <p:sldId id="256" r:id="rId8"/>
    <p:sldId id="264" r:id="rId9"/>
    <p:sldId id="1375" r:id="rId10"/>
    <p:sldId id="1385" r:id="rId11"/>
    <p:sldId id="1388" r:id="rId12"/>
    <p:sldId id="1392" r:id="rId13"/>
    <p:sldId id="1391" r:id="rId14"/>
    <p:sldId id="1401" r:id="rId15"/>
    <p:sldId id="1396" r:id="rId16"/>
    <p:sldId id="1398" r:id="rId17"/>
    <p:sldId id="1400" r:id="rId18"/>
    <p:sldId id="1403" r:id="rId19"/>
    <p:sldId id="1404" r:id="rId20"/>
    <p:sldId id="1407" r:id="rId21"/>
    <p:sldId id="1395" r:id="rId22"/>
    <p:sldId id="1378" r:id="rId23"/>
    <p:sldId id="1379" r:id="rId24"/>
    <p:sldId id="1311" r:id="rId25"/>
    <p:sldId id="1399" r:id="rId26"/>
    <p:sldId id="1387" r:id="rId2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17" userDrawn="1">
          <p15:clr>
            <a:srgbClr val="A4A3A4"/>
          </p15:clr>
        </p15:guide>
        <p15:guide id="2" pos="933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FE2"/>
    <a:srgbClr val="8B4AFB"/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5714" autoAdjust="0"/>
  </p:normalViewPr>
  <p:slideViewPr>
    <p:cSldViewPr snapToGrid="0" snapToObjects="1">
      <p:cViewPr varScale="1">
        <p:scale>
          <a:sx n="49" d="100"/>
          <a:sy n="49" d="100"/>
        </p:scale>
        <p:origin x="-1040" y="-112"/>
      </p:cViewPr>
      <p:guideLst>
        <p:guide orient="horz" pos="3617"/>
        <p:guide pos="93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000">
                <a:latin typeface="Lato Regular"/>
                <a:cs typeface="Lato Regular"/>
              </a:defRPr>
            </a:pPr>
            <a:r>
              <a:rPr lang="en-US" altLang="zh-CN" sz="3000" dirty="0" err="1">
                <a:latin typeface="Lato Regular"/>
                <a:cs typeface="Lato Regular"/>
              </a:rPr>
              <a:t>Github</a:t>
            </a:r>
            <a:r>
              <a:rPr lang="zh-CN" altLang="en-US" sz="3000" baseline="0" dirty="0">
                <a:latin typeface="Lato Regular"/>
                <a:cs typeface="Lato Regular"/>
              </a:rPr>
              <a:t> 趋势</a:t>
            </a:r>
            <a:endParaRPr lang="en-US" sz="3000" dirty="0">
              <a:latin typeface="Lato Regular"/>
              <a:cs typeface="Lato Regular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2017.05</c:v>
                </c:pt>
                <c:pt idx="1">
                  <c:v>06</c:v>
                </c:pt>
                <c:pt idx="2">
                  <c:v>07</c:v>
                </c:pt>
                <c:pt idx="3">
                  <c:v>08</c:v>
                </c:pt>
                <c:pt idx="4">
                  <c:v>09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2018.01</c:v>
                </c:pt>
                <c:pt idx="9">
                  <c:v>02</c:v>
                </c:pt>
                <c:pt idx="10">
                  <c:v>06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381.0</c:v>
                </c:pt>
                <c:pt idx="1">
                  <c:v>737.0</c:v>
                </c:pt>
                <c:pt idx="2">
                  <c:v>1135.0</c:v>
                </c:pt>
                <c:pt idx="3">
                  <c:v>2137.0</c:v>
                </c:pt>
                <c:pt idx="4">
                  <c:v>3059.0</c:v>
                </c:pt>
                <c:pt idx="5">
                  <c:v>4164.0</c:v>
                </c:pt>
                <c:pt idx="6">
                  <c:v>5661.0</c:v>
                </c:pt>
                <c:pt idx="7">
                  <c:v>6698.0</c:v>
                </c:pt>
                <c:pt idx="8">
                  <c:v>7631.0</c:v>
                </c:pt>
                <c:pt idx="9">
                  <c:v>8563.0</c:v>
                </c:pt>
                <c:pt idx="10">
                  <c:v>10482.0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76E9-1B46-AD61-21A843C380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Fork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2017.05</c:v>
                </c:pt>
                <c:pt idx="1">
                  <c:v>06</c:v>
                </c:pt>
                <c:pt idx="2">
                  <c:v>07</c:v>
                </c:pt>
                <c:pt idx="3">
                  <c:v>08</c:v>
                </c:pt>
                <c:pt idx="4">
                  <c:v>09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2018.01</c:v>
                </c:pt>
                <c:pt idx="9">
                  <c:v>02</c:v>
                </c:pt>
                <c:pt idx="10">
                  <c:v>06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294.0</c:v>
                </c:pt>
                <c:pt idx="1">
                  <c:v>563.0</c:v>
                </c:pt>
                <c:pt idx="2">
                  <c:v>848.0</c:v>
                </c:pt>
                <c:pt idx="3">
                  <c:v>1376.0</c:v>
                </c:pt>
                <c:pt idx="4">
                  <c:v>1850.0</c:v>
                </c:pt>
                <c:pt idx="5">
                  <c:v>2219.0</c:v>
                </c:pt>
                <c:pt idx="6">
                  <c:v>2745.0</c:v>
                </c:pt>
                <c:pt idx="7">
                  <c:v>3207.0</c:v>
                </c:pt>
                <c:pt idx="8">
                  <c:v>3642.0</c:v>
                </c:pt>
                <c:pt idx="9">
                  <c:v>3920.0</c:v>
                </c:pt>
                <c:pt idx="10">
                  <c:v>5019.0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76E9-1B46-AD61-21A843C380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Watch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2017.05</c:v>
                </c:pt>
                <c:pt idx="1">
                  <c:v>06</c:v>
                </c:pt>
                <c:pt idx="2">
                  <c:v>07</c:v>
                </c:pt>
                <c:pt idx="3">
                  <c:v>08</c:v>
                </c:pt>
                <c:pt idx="4">
                  <c:v>09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2018.01</c:v>
                </c:pt>
                <c:pt idx="9">
                  <c:v>02</c:v>
                </c:pt>
                <c:pt idx="10">
                  <c:v>06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30.0</c:v>
                </c:pt>
                <c:pt idx="1">
                  <c:v>70.0</c:v>
                </c:pt>
                <c:pt idx="2">
                  <c:v>141.0</c:v>
                </c:pt>
                <c:pt idx="3">
                  <c:v>258.0</c:v>
                </c:pt>
                <c:pt idx="4">
                  <c:v>390.0</c:v>
                </c:pt>
                <c:pt idx="5">
                  <c:v>436.0</c:v>
                </c:pt>
                <c:pt idx="6">
                  <c:v>639.0</c:v>
                </c:pt>
                <c:pt idx="7">
                  <c:v>729.0</c:v>
                </c:pt>
                <c:pt idx="8">
                  <c:v>844.0</c:v>
                </c:pt>
                <c:pt idx="9">
                  <c:v>886.0</c:v>
                </c:pt>
                <c:pt idx="10">
                  <c:v>1130.0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6-76E9-1B46-AD61-21A843C38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190216"/>
        <c:axId val="-2120669544"/>
      </c:lineChart>
      <c:catAx>
        <c:axId val="-211719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800">
                <a:solidFill>
                  <a:schemeClr val="tx1"/>
                </a:solidFill>
                <a:latin typeface="Lato Light"/>
                <a:cs typeface="Lato Light"/>
              </a:defRPr>
            </a:pPr>
            <a:endParaRPr lang="zh-CN"/>
          </a:p>
        </c:txPr>
        <c:crossAx val="-2120669544"/>
        <c:crosses val="autoZero"/>
        <c:auto val="1"/>
        <c:lblAlgn val="ctr"/>
        <c:lblOffset val="100"/>
        <c:noMultiLvlLbl val="0"/>
      </c:catAx>
      <c:valAx>
        <c:axId val="-21206695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400">
                <a:solidFill>
                  <a:schemeClr val="tx1"/>
                </a:solidFill>
                <a:latin typeface="Lato Light"/>
                <a:cs typeface="Lato Light"/>
              </a:defRPr>
            </a:pPr>
            <a:endParaRPr lang="zh-CN"/>
          </a:p>
        </c:txPr>
        <c:crossAx val="-211719021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3200">
              <a:latin typeface="Lato Light"/>
              <a:cs typeface="Lato Light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18/7/28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4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2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2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7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3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4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7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44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6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8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42676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6468" y="3965388"/>
            <a:ext cx="4842680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807061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5131015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807061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5131015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4432315" y="293036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6764978" y="293036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19088932" y="293036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14432315" y="525282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16764978" y="525282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19088932" y="525282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7451745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9784406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12108361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7451745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784406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12108361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2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0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8675649" y="12511668"/>
            <a:ext cx="7225990" cy="93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09415" y="0"/>
            <a:ext cx="1216823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91465" y="12512739"/>
            <a:ext cx="8807512" cy="861702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accent1"/>
                </a:solidFill>
                <a:latin typeface="Lato Light"/>
                <a:cs typeface="Lato Light"/>
              </a:rPr>
              <a:t>dubbo.apache.org</a:t>
            </a:r>
            <a:endParaRPr lang="id-ID" sz="2400" dirty="0">
              <a:solidFill>
                <a:schemeClr val="accent1"/>
              </a:solidFill>
              <a:latin typeface="Lato Light"/>
              <a:cs typeface="Lato Light"/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  <a:latin typeface="+mn-lt"/>
                <a:cs typeface="Lato Light"/>
              </a:rPr>
              <a:t>Copyright © 2018 The Apache Software Foundation</a:t>
            </a:r>
            <a:endParaRPr lang="id-ID" sz="20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88" r:id="rId3"/>
    <p:sldLayoutId id="2147483748" r:id="rId4"/>
    <p:sldLayoutId id="2147483749" r:id="rId5"/>
    <p:sldLayoutId id="2147483657" r:id="rId6"/>
    <p:sldLayoutId id="2147483746" r:id="rId7"/>
    <p:sldLayoutId id="2147483752" r:id="rId8"/>
    <p:sldLayoutId id="2147483736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  <p:sldLayoutId id="2147483793" r:id="rId21"/>
    <p:sldLayoutId id="2147483794" r:id="rId22"/>
    <p:sldLayoutId id="2147483798" r:id="rId23"/>
    <p:sldLayoutId id="2147483800" r:id="rId24"/>
    <p:sldLayoutId id="2147483801" r:id="rId2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.sv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jpe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板-DUBBO+keynote（微软黑体）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242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397972" y="4234266"/>
            <a:ext cx="15581707" cy="2800749"/>
            <a:chOff x="5988388" y="483017"/>
            <a:chExt cx="12359700" cy="2800749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483017"/>
              <a:ext cx="12359700" cy="280074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Apache</a:t>
              </a:r>
              <a:r>
                <a:rPr lang="zh-CN" altLang="en-US" sz="8800" b="1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Dubbo</a:t>
              </a:r>
              <a:r>
                <a:rPr lang="zh-CN" altLang="en-US" sz="8800" b="1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 </a:t>
              </a:r>
              <a:r>
                <a:rPr lang="en-US" altLang="zh-CN" sz="8800" b="1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(Incubating)</a:t>
              </a:r>
            </a:p>
            <a:p>
              <a:pPr algn="ctr"/>
              <a:r>
                <a:rPr lang="zh-CN" altLang="en-US" sz="8800" b="1" dirty="0" smtClean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开源现状和</a:t>
              </a:r>
              <a:r>
                <a:rPr lang="en-US" altLang="zh-CN" sz="8800" b="1" dirty="0" smtClean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2.7</a:t>
              </a:r>
              <a:r>
                <a:rPr lang="zh-CN" altLang="en-US" sz="8800" b="1" dirty="0" smtClean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版本规划</a:t>
              </a:r>
              <a:endParaRPr lang="id-ID" sz="8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7230B6BD-CB67-EA4C-98F2-031F61EF4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16" y="689041"/>
            <a:ext cx="3048000" cy="749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13639" y="8916221"/>
            <a:ext cx="63503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阿里巴巴-</a:t>
            </a:r>
            <a:r>
              <a:rPr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中间件技术部</a:t>
            </a:r>
            <a:endParaRPr lang="en-US" altLang="zh-CN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陈志轩</a:t>
            </a:r>
            <a:r>
              <a:rPr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断岭</a:t>
            </a:r>
            <a:endParaRPr lang="en-US" altLang="zh-CN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7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404411"/>
            <a:ext cx="2437765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854708" y="7225991"/>
            <a:ext cx="356840" cy="356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43707" y="7225991"/>
            <a:ext cx="356840" cy="356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210707" y="7225991"/>
            <a:ext cx="356840" cy="3568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621707" y="7225991"/>
            <a:ext cx="356840" cy="356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2032707" y="7225991"/>
            <a:ext cx="356840" cy="356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6096814" y="6252337"/>
            <a:ext cx="141577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生态系统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43" name="Shape 2783"/>
          <p:cNvSpPr/>
          <p:nvPr/>
        </p:nvSpPr>
        <p:spPr>
          <a:xfrm>
            <a:off x="11736226" y="5896380"/>
            <a:ext cx="982428" cy="848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1597" y="6252337"/>
            <a:ext cx="80021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核心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547875" y="8354543"/>
            <a:ext cx="148470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全新 </a:t>
            </a:r>
            <a:r>
              <a:rPr lang="en-US" altLang="zh-CN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Ops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284363" y="8182910"/>
            <a:ext cx="22095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Dubbo</a:t>
            </a:r>
            <a:r>
              <a:rPr lang="zh-CN" altLang="en-US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Mesh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94664" y="8437162"/>
            <a:ext cx="268695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全新 </a:t>
            </a:r>
            <a:r>
              <a:rPr lang="en-US" altLang="zh-CN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Logo</a:t>
            </a:r>
            <a:r>
              <a:rPr lang="zh-CN" altLang="en-US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&amp;</a:t>
            </a:r>
            <a:r>
              <a:rPr lang="zh-CN" altLang="en-US" sz="2400" dirty="0" smtClean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 官网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9520" y="483017"/>
            <a:ext cx="4698686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tx2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" charset="0"/>
              </a:rPr>
              <a:t>开源现状</a:t>
            </a:r>
            <a:endParaRPr lang="id-ID" sz="8800" b="1" dirty="0">
              <a:solidFill>
                <a:schemeClr val="tx2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Lato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797182" y="1634834"/>
            <a:ext cx="2824497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00" dirty="0" smtClean="0"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rPr>
              <a:t>进行中的事项</a:t>
            </a:r>
            <a:endParaRPr lang="en-US" sz="3100" dirty="0">
              <a:solidFill>
                <a:schemeClr val="accent1"/>
              </a:solidFill>
              <a:latin typeface="PingFang SC Light" panose="020B0300000000000000" pitchFamily="34" charset="-122"/>
              <a:ea typeface="PingFang SC Light" panose="020B0300000000000000" pitchFamily="34" charset="-122"/>
              <a:cs typeface="Lato Light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20034487" y="9101381"/>
            <a:ext cx="3741620" cy="18968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fr-FR" altLang="zh-CN" dirty="0" err="1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envoy</a:t>
            </a:r>
            <a:r>
              <a:rPr lang="zh-CN" altLang="fr-FR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的插</a:t>
            </a:r>
            <a:r>
              <a:rPr lang="zh-CN" altLang="fr-FR" dirty="0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件</a:t>
            </a:r>
            <a:endParaRPr lang="en-US" altLang="zh-CN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  <a:p>
            <a:pPr algn="l">
              <a:lnSpc>
                <a:spcPts val="4040"/>
              </a:lnSpc>
            </a:pPr>
            <a:r>
              <a:rPr lang="fr-FR" altLang="zh-CN" dirty="0" err="1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dubbo</a:t>
            </a:r>
            <a:r>
              <a:rPr lang="zh-CN" altLang="fr-FR" dirty="0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协议</a:t>
            </a:r>
            <a:endParaRPr lang="en-US" altLang="zh-CN" dirty="0" smtClean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  <a:p>
            <a:pPr algn="l">
              <a:lnSpc>
                <a:spcPts val="404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istio</a:t>
            </a:r>
            <a:r>
              <a:rPr lang="zh-CN" altLang="en-US" dirty="0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集成</a:t>
            </a: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1190283" y="8969659"/>
            <a:ext cx="4042529" cy="7325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文档、博客、活动、社区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0737838" y="9101381"/>
            <a:ext cx="4496195" cy="19062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拥抱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Spring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Boot</a:t>
            </a:r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  <a:p>
            <a:pPr algn="l">
              <a:lnSpc>
                <a:spcPts val="4040"/>
              </a:lnSpc>
            </a:pP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Admin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与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Monitor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融合</a:t>
            </a:r>
          </a:p>
          <a:p>
            <a:pPr algn="l"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对接不同的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Registry</a:t>
            </a:r>
            <a:endParaRPr lang="en-US" altLang="zh-CN" dirty="0" smtClean="0">
              <a:solidFill>
                <a:srgbClr val="445469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5947605" y="2872414"/>
            <a:ext cx="4549706" cy="30798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异步 </a:t>
            </a:r>
            <a:r>
              <a:rPr lang="en-US" altLang="zh-CN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API</a:t>
            </a:r>
          </a:p>
          <a:p>
            <a:pPr algn="l">
              <a:lnSpc>
                <a:spcPts val="4040"/>
              </a:lnSpc>
            </a:pPr>
            <a:r>
              <a:rPr lang="en-US" altLang="zh-CN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Metrics</a:t>
            </a:r>
            <a:r>
              <a:rPr lang="zh-CN" altLang="en-US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API</a:t>
            </a:r>
          </a:p>
          <a:p>
            <a:pPr algn="l">
              <a:lnSpc>
                <a:spcPts val="4040"/>
              </a:lnSpc>
            </a:pPr>
            <a:r>
              <a:rPr lang="zh-CN" altLang="en-US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熔断，</a:t>
            </a:r>
            <a:r>
              <a:rPr lang="en-US" altLang="zh-CN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Latency-aware</a:t>
            </a:r>
            <a:r>
              <a:rPr lang="zh-CN" altLang="en-US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LB</a:t>
            </a:r>
          </a:p>
          <a:p>
            <a:pPr algn="l">
              <a:lnSpc>
                <a:spcPts val="4040"/>
              </a:lnSpc>
            </a:pPr>
            <a:r>
              <a:rPr lang="en-US" altLang="zh-CN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Bootstrap</a:t>
            </a:r>
            <a:r>
              <a:rPr lang="zh-CN" altLang="en-US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API</a:t>
            </a:r>
          </a:p>
          <a:p>
            <a:pPr algn="l">
              <a:lnSpc>
                <a:spcPts val="4040"/>
              </a:lnSpc>
            </a:pPr>
            <a:r>
              <a:rPr lang="en-US" altLang="zh-CN" dirty="0" smtClean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Performance</a:t>
            </a:r>
            <a:r>
              <a:rPr lang="zh-CN" altLang="en-US" dirty="0" smtClean="0">
                <a:solidFill>
                  <a:srgbClr val="445469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调优</a:t>
            </a:r>
            <a:endParaRPr lang="en-US" altLang="zh-CN" dirty="0">
              <a:solidFill>
                <a:srgbClr val="445469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3727871" y="4050277"/>
            <a:ext cx="6556492" cy="19062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多语言客户端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Node,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Python,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PHP,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GO</a:t>
            </a:r>
          </a:p>
          <a:p>
            <a:pPr algn="l"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扩展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native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Hessian,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native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Thrift,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HTTP2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  <a:p>
            <a:pPr algn="l">
              <a:lnSpc>
                <a:spcPts val="4040"/>
              </a:lnSpc>
            </a:pPr>
            <a:r>
              <a:rPr lang="en-US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Initializr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快速开始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Spring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Boot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Dubbo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应用</a:t>
            </a:r>
            <a:endParaRPr lang="en-US" dirty="0" smtClean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38" name="Shape 2686">
            <a:extLst>
              <a:ext uri="{FF2B5EF4-FFF2-40B4-BE49-F238E27FC236}">
                <a16:creationId xmlns="" xmlns:a16="http://schemas.microsoft.com/office/drawing/2014/main" id="{56CAF6EE-4A94-1348-976A-60500C4CD4C9}"/>
              </a:ext>
            </a:extLst>
          </p:cNvPr>
          <p:cNvSpPr>
            <a:spLocks noChangeAspect="1"/>
          </p:cNvSpPr>
          <p:nvPr/>
        </p:nvSpPr>
        <p:spPr>
          <a:xfrm>
            <a:off x="16310527" y="7917496"/>
            <a:ext cx="979200" cy="9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42" name="Shape 2761">
            <a:extLst>
              <a:ext uri="{FF2B5EF4-FFF2-40B4-BE49-F238E27FC236}">
                <a16:creationId xmlns="" xmlns:a16="http://schemas.microsoft.com/office/drawing/2014/main" id="{95856257-F0D3-7C41-9855-C6C2F86B9556}"/>
              </a:ext>
            </a:extLst>
          </p:cNvPr>
          <p:cNvSpPr>
            <a:spLocks noChangeAspect="1"/>
          </p:cNvSpPr>
          <p:nvPr/>
        </p:nvSpPr>
        <p:spPr>
          <a:xfrm>
            <a:off x="7142100" y="7918014"/>
            <a:ext cx="979200" cy="9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47" name="Shape 2587">
            <a:extLst>
              <a:ext uri="{FF2B5EF4-FFF2-40B4-BE49-F238E27FC236}">
                <a16:creationId xmlns="" xmlns:a16="http://schemas.microsoft.com/office/drawing/2014/main" id="{C02B564A-4095-464F-B804-EE85A70F0B52}"/>
              </a:ext>
            </a:extLst>
          </p:cNvPr>
          <p:cNvSpPr>
            <a:spLocks noChangeAspect="1"/>
          </p:cNvSpPr>
          <p:nvPr/>
        </p:nvSpPr>
        <p:spPr>
          <a:xfrm>
            <a:off x="20926097" y="5825132"/>
            <a:ext cx="979200" cy="9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3" name="图片 2" descr="dubbo_colorf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28" y="6253085"/>
            <a:ext cx="2438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 bwMode="auto">
          <a:xfrm>
            <a:off x="5388792" y="6364137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3785513" y="4320010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2.7</a:t>
              </a:r>
              <a:r>
                <a:rPr lang="zh-CN" altLang="en-US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版本规划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err="1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Dubbo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核心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963072" y="4124143"/>
            <a:ext cx="2691662" cy="126800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3400" b="1" dirty="0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rPr>
              <a:t>Repackage</a:t>
            </a:r>
          </a:p>
          <a:p>
            <a:endParaRPr lang="en-US" sz="34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1628" y="4663599"/>
            <a:ext cx="6442430" cy="96073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Apache</a:t>
            </a:r>
            <a:r>
              <a:rPr lang="zh-CN" altLang="en-US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的项目</a:t>
            </a:r>
            <a:endParaRPr lang="en-US" altLang="zh-CN" sz="2200" dirty="0" smtClean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  <a:p>
            <a:pPr>
              <a:lnSpc>
                <a:spcPct val="110000"/>
              </a:lnSpc>
            </a:pPr>
            <a:r>
              <a:rPr lang="en-US" sz="2200" dirty="0" err="1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org.apache.dubbo</a:t>
            </a:r>
            <a:endParaRPr lang="en-US" sz="2200" dirty="0" smtClean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5375265" y="4346607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13793153" y="6324743"/>
            <a:ext cx="1529720" cy="153011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5379690" y="8338326"/>
            <a:ext cx="1529720" cy="153011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13793153" y="8352501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5399459" y="4112954"/>
            <a:ext cx="1969182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3400" b="1" dirty="0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rPr>
              <a:t>M</a:t>
            </a:r>
            <a:r>
              <a:rPr lang="en-US" altLang="zh-CN" sz="3400" b="1" dirty="0" err="1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rPr>
              <a:t>etrics</a:t>
            </a:r>
            <a:endParaRPr lang="en-US" altLang="zh-CN" sz="3400" b="1" dirty="0" smtClean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Regular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428015" y="4652410"/>
            <a:ext cx="6442430" cy="96073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基础设施</a:t>
            </a:r>
            <a:endParaRPr lang="en-US" altLang="zh-CN" sz="2200" dirty="0" smtClean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Metric 2.0</a:t>
            </a:r>
            <a:endParaRPr lang="en-US" sz="22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5405735" y="6112000"/>
            <a:ext cx="2251311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3400" b="1" dirty="0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rPr>
              <a:t>异步支持</a:t>
            </a:r>
            <a:endParaRPr lang="en-US" sz="34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Regula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434291" y="6651456"/>
            <a:ext cx="6442430" cy="96073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 err="1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CompleableFuture</a:t>
            </a:r>
            <a:endParaRPr lang="en-US" altLang="zh-CN" sz="2200" dirty="0" smtClean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@</a:t>
            </a:r>
            <a:r>
              <a:rPr lang="en-US" sz="2200" dirty="0" err="1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DubboAsync</a:t>
            </a:r>
            <a:endParaRPr lang="en-US" sz="22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5421739" y="8098647"/>
            <a:ext cx="262320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3400" b="1" dirty="0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rPr>
              <a:t>元数据改造</a:t>
            </a:r>
            <a:endParaRPr lang="en-US" sz="34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Regula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450295" y="8638103"/>
            <a:ext cx="6442430" cy="96073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注册中心</a:t>
            </a:r>
            <a:endParaRPr lang="en-US" altLang="zh-CN" sz="2200" dirty="0" smtClean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配置中心</a:t>
            </a:r>
            <a:endParaRPr lang="en-US" sz="22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55547" y="6083512"/>
            <a:ext cx="1538833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3400" b="1" dirty="0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rPr>
              <a:t>JDK8</a:t>
            </a:r>
            <a:endParaRPr lang="en-US" sz="34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Regula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84103" y="6622968"/>
            <a:ext cx="6442430" cy="96073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Default</a:t>
            </a:r>
            <a:r>
              <a:rPr lang="zh-CN" altLang="en-US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 </a:t>
            </a:r>
            <a:r>
              <a:rPr lang="en-US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method</a:t>
            </a:r>
            <a:endParaRPr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 err="1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CompletableFuture</a:t>
            </a:r>
            <a:endParaRPr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955547" y="8112149"/>
            <a:ext cx="1789646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3400" b="1" dirty="0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rPr>
              <a:t>Netty4</a:t>
            </a:r>
            <a:endParaRPr lang="en-US" sz="34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Regular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84103" y="8651605"/>
            <a:ext cx="6442430" cy="133314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Buffer</a:t>
            </a:r>
            <a:r>
              <a:rPr lang="en-US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 </a:t>
            </a:r>
            <a:r>
              <a:rPr lang="en-US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Po</a:t>
            </a:r>
            <a:r>
              <a:rPr lang="en-US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oling</a:t>
            </a:r>
            <a:endParaRPr lang="en-US" altLang="zh-CN" sz="2200" dirty="0" smtClean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  <a:p>
            <a:pPr>
              <a:lnSpc>
                <a:spcPct val="110000"/>
              </a:lnSpc>
            </a:pPr>
            <a:r>
              <a:rPr lang="zh-CN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N</a:t>
            </a:r>
            <a:r>
              <a:rPr lang="en-US" altLang="zh-CN" sz="2200" dirty="0" err="1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ative</a:t>
            </a:r>
            <a:r>
              <a:rPr lang="zh-CN" altLang="en-US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 </a:t>
            </a:r>
            <a:r>
              <a:rPr lang="en-US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Transport</a:t>
            </a:r>
          </a:p>
          <a:p>
            <a:pPr>
              <a:lnSpc>
                <a:spcPct val="110000"/>
              </a:lnSpc>
            </a:pPr>
            <a:r>
              <a:rPr lang="zh-CN" altLang="zh-CN" sz="2200" dirty="0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S</a:t>
            </a:r>
            <a:r>
              <a:rPr lang="en-US" altLang="zh-CN" sz="2200" dirty="0" err="1" smtClean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SLEngine</a:t>
            </a:r>
            <a:endParaRPr lang="en-US" sz="22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32" name="Shape 2746">
            <a:extLst>
              <a:ext uri="{FF2B5EF4-FFF2-40B4-BE49-F238E27FC236}">
                <a16:creationId xmlns="" xmlns:a16="http://schemas.microsoft.com/office/drawing/2014/main" id="{7CC8C953-FAA8-A24F-A46F-1B79EDEB62CA}"/>
              </a:ext>
            </a:extLst>
          </p:cNvPr>
          <p:cNvSpPr>
            <a:spLocks noChangeAspect="1"/>
          </p:cNvSpPr>
          <p:nvPr/>
        </p:nvSpPr>
        <p:spPr>
          <a:xfrm>
            <a:off x="5783725" y="4755266"/>
            <a:ext cx="712800" cy="71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3" name="Shape 2932">
            <a:extLst>
              <a:ext uri="{FF2B5EF4-FFF2-40B4-BE49-F238E27FC236}">
                <a16:creationId xmlns="" xmlns:a16="http://schemas.microsoft.com/office/drawing/2014/main" id="{F5FBC719-F0EA-0346-9554-CB03422D5520}"/>
              </a:ext>
            </a:extLst>
          </p:cNvPr>
          <p:cNvSpPr>
            <a:spLocks noChangeAspect="1"/>
          </p:cNvSpPr>
          <p:nvPr/>
        </p:nvSpPr>
        <p:spPr>
          <a:xfrm>
            <a:off x="5708950" y="8746985"/>
            <a:ext cx="871200" cy="71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Shape 2584">
            <a:extLst>
              <a:ext uri="{FF2B5EF4-FFF2-40B4-BE49-F238E27FC236}">
                <a16:creationId xmlns="" xmlns:a16="http://schemas.microsoft.com/office/drawing/2014/main" id="{44B063E7-AC2A-2748-9044-ED8F4929BC06}"/>
              </a:ext>
            </a:extLst>
          </p:cNvPr>
          <p:cNvSpPr>
            <a:spLocks noChangeAspect="1"/>
          </p:cNvSpPr>
          <p:nvPr/>
        </p:nvSpPr>
        <p:spPr>
          <a:xfrm>
            <a:off x="5797252" y="6772796"/>
            <a:ext cx="712800" cy="71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Shape 2696">
            <a:extLst>
              <a:ext uri="{FF2B5EF4-FFF2-40B4-BE49-F238E27FC236}">
                <a16:creationId xmlns="" xmlns:a16="http://schemas.microsoft.com/office/drawing/2014/main" id="{0F8343F2-0B22-5140-8B18-187A28F9DB4B}"/>
              </a:ext>
            </a:extLst>
          </p:cNvPr>
          <p:cNvSpPr>
            <a:spLocks noChangeAspect="1"/>
          </p:cNvSpPr>
          <p:nvPr/>
        </p:nvSpPr>
        <p:spPr>
          <a:xfrm>
            <a:off x="14201613" y="6733402"/>
            <a:ext cx="712800" cy="71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8" name="Shape 2931">
            <a:extLst>
              <a:ext uri="{FF2B5EF4-FFF2-40B4-BE49-F238E27FC236}">
                <a16:creationId xmlns="" xmlns:a16="http://schemas.microsoft.com/office/drawing/2014/main" id="{0C5949BA-778C-C247-88E9-2BCC9599E1E1}"/>
              </a:ext>
            </a:extLst>
          </p:cNvPr>
          <p:cNvSpPr>
            <a:spLocks noChangeAspect="1"/>
          </p:cNvSpPr>
          <p:nvPr/>
        </p:nvSpPr>
        <p:spPr>
          <a:xfrm>
            <a:off x="14134573" y="4782669"/>
            <a:ext cx="831600" cy="6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9" name="Shape 2854">
            <a:extLst>
              <a:ext uri="{FF2B5EF4-FFF2-40B4-BE49-F238E27FC236}">
                <a16:creationId xmlns="" xmlns:a16="http://schemas.microsoft.com/office/drawing/2014/main" id="{610C82BA-F305-A242-959F-B34F0A1869B0}"/>
              </a:ext>
            </a:extLst>
          </p:cNvPr>
          <p:cNvSpPr>
            <a:spLocks noChangeAspect="1"/>
          </p:cNvSpPr>
          <p:nvPr/>
        </p:nvSpPr>
        <p:spPr>
          <a:xfrm>
            <a:off x="14201613" y="8761160"/>
            <a:ext cx="712800" cy="71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768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JDK8/Netty4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/>
        </p:nvSpPr>
        <p:spPr>
          <a:xfrm>
            <a:off x="8455762" y="4100660"/>
            <a:ext cx="17123919" cy="258316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default 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method</a:t>
            </a: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CompletableFuture</a:t>
            </a:r>
            <a:endParaRPr lang="en-US" altLang="zh-CN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Optional</a:t>
            </a:r>
            <a:endParaRPr lang="en-US" altLang="zh-CN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Lambda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8573334" y="3338124"/>
            <a:ext cx="144422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JDK8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8440836" y="8050429"/>
            <a:ext cx="14233427" cy="258316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Buffer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Pool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ing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IO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-Thread/</a:t>
            </a:r>
            <a:r>
              <a:rPr lang="en-US" altLang="zh-CN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EventExecutor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Native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Transport/</a:t>
            </a:r>
            <a:r>
              <a:rPr lang="en-US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Epoll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TLS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altLang="zh-CN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SSLEngine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8558407" y="7287893"/>
            <a:ext cx="180355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Netty4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" name="Oval 54"/>
          <p:cNvSpPr>
            <a:spLocks noChangeAspect="1"/>
          </p:cNvSpPr>
          <p:nvPr/>
        </p:nvSpPr>
        <p:spPr>
          <a:xfrm>
            <a:off x="7224115" y="7466318"/>
            <a:ext cx="1027094" cy="1027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26" name="Oval 56"/>
          <p:cNvSpPr>
            <a:spLocks noChangeAspect="1"/>
          </p:cNvSpPr>
          <p:nvPr/>
        </p:nvSpPr>
        <p:spPr>
          <a:xfrm>
            <a:off x="7239042" y="3545222"/>
            <a:ext cx="1027094" cy="102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27" name="Shape 2687"/>
          <p:cNvSpPr/>
          <p:nvPr/>
        </p:nvSpPr>
        <p:spPr>
          <a:xfrm>
            <a:off x="7484567" y="377659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Shape 2783"/>
          <p:cNvSpPr/>
          <p:nvPr/>
        </p:nvSpPr>
        <p:spPr>
          <a:xfrm>
            <a:off x="7469639" y="7746183"/>
            <a:ext cx="558655" cy="4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4115" y="11317609"/>
            <a:ext cx="11733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/apache/incubator-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/issues/2029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28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zh-CN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R</a:t>
              </a:r>
              <a:r>
                <a:rPr lang="en-US" altLang="zh-CN" sz="8800" b="1" dirty="0" err="1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epackage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/>
        </p:nvSpPr>
        <p:spPr>
          <a:xfrm>
            <a:off x="8455762" y="4100660"/>
            <a:ext cx="17123919" cy="7334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GroupId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/Package: </a:t>
            </a:r>
            <a:r>
              <a:rPr lang="en-US" altLang="zh-CN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org.apache.dubbo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8573334" y="3338124"/>
            <a:ext cx="359684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Apache 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Dubbo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8455763" y="6456952"/>
            <a:ext cx="8357361" cy="7334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dubbo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-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compatible: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核心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API/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扩展兼容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8573334" y="5694416"/>
            <a:ext cx="172354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兼</a:t>
            </a:r>
            <a:r>
              <a:rPr lang="zh-CN" alt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容包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" name="Oval 54"/>
          <p:cNvSpPr>
            <a:spLocks noChangeAspect="1"/>
          </p:cNvSpPr>
          <p:nvPr/>
        </p:nvSpPr>
        <p:spPr>
          <a:xfrm>
            <a:off x="7239042" y="5872841"/>
            <a:ext cx="1027094" cy="1027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26" name="Oval 56"/>
          <p:cNvSpPr>
            <a:spLocks noChangeAspect="1"/>
          </p:cNvSpPr>
          <p:nvPr/>
        </p:nvSpPr>
        <p:spPr>
          <a:xfrm>
            <a:off x="7239042" y="3545222"/>
            <a:ext cx="1027094" cy="102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27" name="Shape 2687"/>
          <p:cNvSpPr/>
          <p:nvPr/>
        </p:nvSpPr>
        <p:spPr>
          <a:xfrm>
            <a:off x="7484567" y="377659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Shape 2783"/>
          <p:cNvSpPr/>
          <p:nvPr/>
        </p:nvSpPr>
        <p:spPr>
          <a:xfrm>
            <a:off x="7484566" y="6152706"/>
            <a:ext cx="558655" cy="4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0" name="Oval 162"/>
          <p:cNvSpPr>
            <a:spLocks noChangeAspect="1"/>
          </p:cNvSpPr>
          <p:nvPr/>
        </p:nvSpPr>
        <p:spPr>
          <a:xfrm>
            <a:off x="7238242" y="7919126"/>
            <a:ext cx="1027894" cy="10281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31" name="Shape 2645"/>
          <p:cNvSpPr/>
          <p:nvPr/>
        </p:nvSpPr>
        <p:spPr>
          <a:xfrm>
            <a:off x="7438764" y="8174140"/>
            <a:ext cx="604457" cy="439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8455762" y="8582733"/>
            <a:ext cx="7805207" cy="7334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JDK8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default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method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TextBox 39"/>
          <p:cNvSpPr txBox="1"/>
          <p:nvPr/>
        </p:nvSpPr>
        <p:spPr>
          <a:xfrm>
            <a:off x="8573334" y="7820197"/>
            <a:ext cx="121058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实现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9042" y="10279641"/>
            <a:ext cx="11260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/apache/incubator-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/pull/1941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/apache/incubator-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/pull/1952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3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zh-CN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R</a:t>
              </a:r>
              <a:r>
                <a:rPr lang="en-US" altLang="zh-CN" sz="8800" b="1" dirty="0" err="1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epackage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44317" y="3173480"/>
            <a:ext cx="23833333" cy="8402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Monaco"/>
              </a:rPr>
              <a:t>@Deprecated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strike="sngStrike" dirty="0">
                <a:solidFill>
                  <a:srgbClr val="000000"/>
                </a:solidFill>
                <a:latin typeface="Monaco"/>
              </a:rPr>
              <a:t>Filter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org.apache.dubbo.rpc.Filter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strike="sngStrike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en-US" altLang="zh-CN" dirty="0">
              <a:latin typeface="Monac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Result invoke(Invoker&lt;?&gt; </a:t>
            </a:r>
            <a:r>
              <a:rPr lang="en-US" altLang="zh-CN" dirty="0">
                <a:solidFill>
                  <a:srgbClr val="6A3E3E"/>
                </a:solidFill>
                <a:latin typeface="Monaco"/>
              </a:rPr>
              <a:t>invoker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 Invocation </a:t>
            </a:r>
            <a:r>
              <a:rPr lang="en-US" altLang="zh-CN" dirty="0">
                <a:solidFill>
                  <a:srgbClr val="6A3E3E"/>
                </a:solidFill>
                <a:latin typeface="Monaco"/>
              </a:rPr>
              <a:t>invocation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RpcException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altLang="zh-CN" dirty="0">
              <a:latin typeface="Monac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default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org.apache.dubbo.rpc.Result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invoke</a:t>
            </a:r>
            <a:r>
              <a:rPr lang="en-US" altLang="zh-CN" b="1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zh-CN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Monaco"/>
              </a:rPr>
              <a:t>                       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Monaco"/>
              </a:rPr>
              <a:t>org.apache.dubbo.rpc.Invoker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&lt;?&gt; </a:t>
            </a:r>
            <a:r>
              <a:rPr lang="en-US" altLang="zh-CN" b="1" dirty="0">
                <a:solidFill>
                  <a:srgbClr val="6A3E3E"/>
                </a:solidFill>
                <a:latin typeface="Monaco"/>
              </a:rPr>
              <a:t>invoker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mr-IN" altLang="zh-CN" dirty="0">
                <a:solidFill>
                  <a:srgbClr val="000000"/>
                </a:solidFill>
                <a:latin typeface="Monaco"/>
              </a:rPr>
              <a:t>                                               org.apache.dubbo.rpc.Invocation </a:t>
            </a:r>
            <a:r>
              <a:rPr lang="mr-IN" altLang="zh-CN" dirty="0" smtClean="0">
                <a:solidFill>
                  <a:srgbClr val="6A3E3E"/>
                </a:solidFill>
                <a:latin typeface="Monaco"/>
              </a:rPr>
              <a:t>invocation</a:t>
            </a:r>
            <a:r>
              <a:rPr lang="zh-CN" altLang="zh-CN" dirty="0" smtClean="0">
                <a:solidFill>
                  <a:srgbClr val="000000"/>
                </a:solidFill>
                <a:latin typeface="Monaco"/>
              </a:rPr>
              <a:t>)</a:t>
            </a:r>
            <a:endParaRPr lang="mr-IN" altLang="zh-CN" dirty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org.apache.dubbo.rpc.RpcException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Result.CompatibleResult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Monaco"/>
              </a:rPr>
              <a:t>result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Result.CompatibleResult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altLang="zh-CN" strike="sngStrike" dirty="0">
                <a:solidFill>
                  <a:srgbClr val="000000"/>
                </a:solidFill>
                <a:latin typeface="Monaco"/>
              </a:rPr>
              <a:t>invoke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zh-CN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Monaco"/>
              </a:rPr>
              <a:t>                               </a:t>
            </a:r>
            <a:r>
              <a:rPr lang="en-US" altLang="zh-CN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Invoker.CompatibleInvoker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&lt;&gt;(</a:t>
            </a:r>
            <a:r>
              <a:rPr lang="en-US" altLang="zh-CN" b="1" dirty="0">
                <a:solidFill>
                  <a:srgbClr val="6A3E3E"/>
                </a:solidFill>
                <a:latin typeface="Monaco"/>
              </a:rPr>
              <a:t>invoker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Invocation.CompatibleInvocation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Monaco"/>
              </a:rPr>
              <a:t>invocation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Monaco"/>
              </a:rPr>
              <a:t>result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.getDelegate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mr-IN" altLang="zh-CN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mr-IN" altLang="zh-CN" dirty="0" smtClean="0">
                <a:solidFill>
                  <a:srgbClr val="000000"/>
                </a:solidFill>
                <a:latin typeface="Monaco"/>
              </a:rPr>
              <a:t>}</a:t>
            </a:r>
            <a:endParaRPr lang="mr-IN" altLang="zh-CN" dirty="0">
              <a:solidFill>
                <a:srgbClr val="000000"/>
              </a:solidFill>
              <a:latin typeface="Monaco"/>
            </a:endParaRPr>
          </a:p>
          <a:p>
            <a:r>
              <a:rPr lang="mr-IN" altLang="zh-CN" dirty="0">
                <a:solidFill>
                  <a:srgbClr val="000000"/>
                </a:solidFill>
                <a:latin typeface="Monaco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53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Metrics API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18" name="Oval 53"/>
          <p:cNvSpPr>
            <a:spLocks noChangeAspect="1"/>
          </p:cNvSpPr>
          <p:nvPr/>
        </p:nvSpPr>
        <p:spPr>
          <a:xfrm>
            <a:off x="7239042" y="9593741"/>
            <a:ext cx="1027094" cy="1027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455762" y="4100660"/>
            <a:ext cx="17123919" cy="7334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Micrometer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altLang="zh-CN" sz="3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Dropwizard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Metrics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8573334" y="3338124"/>
            <a:ext cx="203644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基础</a:t>
            </a:r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API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8455763" y="10118277"/>
            <a:ext cx="14233427" cy="13500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避免重复统计</a:t>
            </a: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TW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ilter/</a:t>
            </a:r>
            <a:r>
              <a:rPr lang="zh-TW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熔断器</a:t>
            </a:r>
            <a:r>
              <a:rPr lang="en-US" altLang="zh-TW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zh-TW" altLang="en-US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负载均衡</a:t>
            </a:r>
            <a:r>
              <a:rPr lang="en-US" altLang="zh-TW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en-US" altLang="zh-TW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onitor</a:t>
            </a:r>
            <a:endParaRPr lang="en-US" altLang="zh-CN" sz="3200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8573334" y="9355741"/>
            <a:ext cx="274947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基础数据源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8455763" y="5950695"/>
            <a:ext cx="14233427" cy="13500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MetricName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(String key, Map&lt;String, String&gt; tags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)</a:t>
            </a: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MetricLevel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: 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TRIVIAL/MINOR/NORMAL/MAJOR/CRITICAL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8573334" y="5188159"/>
            <a:ext cx="379586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Metrics</a:t>
            </a:r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2.0</a:t>
            </a:r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规范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" name="Oval 54"/>
          <p:cNvSpPr>
            <a:spLocks noChangeAspect="1"/>
          </p:cNvSpPr>
          <p:nvPr/>
        </p:nvSpPr>
        <p:spPr>
          <a:xfrm>
            <a:off x="7239042" y="5366584"/>
            <a:ext cx="1027094" cy="1027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26" name="Oval 56"/>
          <p:cNvSpPr>
            <a:spLocks noChangeAspect="1"/>
          </p:cNvSpPr>
          <p:nvPr/>
        </p:nvSpPr>
        <p:spPr>
          <a:xfrm>
            <a:off x="7239042" y="3545222"/>
            <a:ext cx="1027094" cy="102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27" name="Shape 2687"/>
          <p:cNvSpPr/>
          <p:nvPr/>
        </p:nvSpPr>
        <p:spPr>
          <a:xfrm>
            <a:off x="7484567" y="377659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Shape 2783"/>
          <p:cNvSpPr/>
          <p:nvPr/>
        </p:nvSpPr>
        <p:spPr>
          <a:xfrm>
            <a:off x="7484566" y="5646449"/>
            <a:ext cx="558655" cy="4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9" name="Shape 2547"/>
          <p:cNvSpPr/>
          <p:nvPr/>
        </p:nvSpPr>
        <p:spPr>
          <a:xfrm>
            <a:off x="7484565" y="98341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0" name="Oval 162"/>
          <p:cNvSpPr>
            <a:spLocks noChangeAspect="1"/>
          </p:cNvSpPr>
          <p:nvPr/>
        </p:nvSpPr>
        <p:spPr>
          <a:xfrm>
            <a:off x="7238242" y="7479522"/>
            <a:ext cx="1027894" cy="10281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31" name="Shape 2645"/>
          <p:cNvSpPr/>
          <p:nvPr/>
        </p:nvSpPr>
        <p:spPr>
          <a:xfrm>
            <a:off x="7438764" y="7734536"/>
            <a:ext cx="604457" cy="439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8455762" y="8143129"/>
            <a:ext cx="17123919" cy="7334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Counter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altLang="zh-CN" sz="3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BucketCounter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/Gauge/Compass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TextBox 39"/>
          <p:cNvSpPr txBox="1"/>
          <p:nvPr/>
        </p:nvSpPr>
        <p:spPr>
          <a:xfrm>
            <a:off x="8573334" y="7380593"/>
            <a:ext cx="223651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数据类型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38764" y="11963940"/>
            <a:ext cx="11260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/apache/incubator-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/pull/1966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42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异步支持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/>
        </p:nvSpPr>
        <p:spPr>
          <a:xfrm>
            <a:off x="8455762" y="4100660"/>
            <a:ext cx="17123919" cy="13500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新接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口</a:t>
            </a:r>
            <a:endParaRPr lang="en-US" altLang="zh-CN" sz="3200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provider/consumer 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支持</a:t>
            </a:r>
            <a:endParaRPr lang="en-US" altLang="zh-CN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8573334" y="3338124"/>
            <a:ext cx="460966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en-US" sz="40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CompletableFuture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8440836" y="8050429"/>
            <a:ext cx="14233427" cy="19665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已有接口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编绎生成</a:t>
            </a:r>
            <a:r>
              <a:rPr lang="en-US" altLang="zh-CN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Async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接口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AsyncContext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8558407" y="7287893"/>
            <a:ext cx="356247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@</a:t>
            </a:r>
            <a:r>
              <a:rPr lang="en-US" altLang="zh-CN" sz="4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DubboAsync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" name="Oval 54"/>
          <p:cNvSpPr>
            <a:spLocks noChangeAspect="1"/>
          </p:cNvSpPr>
          <p:nvPr/>
        </p:nvSpPr>
        <p:spPr>
          <a:xfrm>
            <a:off x="7224115" y="7466318"/>
            <a:ext cx="1027094" cy="1027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26" name="Oval 56"/>
          <p:cNvSpPr>
            <a:spLocks noChangeAspect="1"/>
          </p:cNvSpPr>
          <p:nvPr/>
        </p:nvSpPr>
        <p:spPr>
          <a:xfrm>
            <a:off x="7239042" y="3545222"/>
            <a:ext cx="1027094" cy="102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27" name="Shape 2687"/>
          <p:cNvSpPr/>
          <p:nvPr/>
        </p:nvSpPr>
        <p:spPr>
          <a:xfrm>
            <a:off x="7484567" y="377659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Shape 2783"/>
          <p:cNvSpPr/>
          <p:nvPr/>
        </p:nvSpPr>
        <p:spPr>
          <a:xfrm>
            <a:off x="7469639" y="7746183"/>
            <a:ext cx="558655" cy="4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4115" y="10696150"/>
            <a:ext cx="1342105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https://github.com/apache/incubator-dubbo/pull/</a:t>
            </a:r>
            <a:r>
              <a:rPr kumimoji="1" lang="en-US" altLang="zh-CN" dirty="0" smtClean="0"/>
              <a:t>1957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-samples/tree/samples-for-2.7.0-SNAPSHOT/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-samples-</a:t>
            </a:r>
            <a:r>
              <a:rPr kumimoji="1" lang="en-US" altLang="zh-CN" dirty="0" err="1"/>
              <a:t>async</a:t>
            </a:r>
            <a:r>
              <a:rPr kumimoji="1" lang="en-US" altLang="zh-CN" dirty="0"/>
              <a:t>-provider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0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异步支持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822793" y="4166723"/>
            <a:ext cx="12188825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FooService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String 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findFoo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(String </a:t>
            </a:r>
            <a:r>
              <a:rPr lang="en-US" altLang="zh-CN" dirty="0">
                <a:solidFill>
                  <a:srgbClr val="6A3E3E"/>
                </a:solidFill>
                <a:latin typeface="Monaco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22793" y="7697676"/>
            <a:ext cx="163262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en-US" altLang="zh-CN" dirty="0">
                <a:solidFill>
                  <a:srgbClr val="3F7F5F"/>
                </a:solidFill>
                <a:latin typeface="Monaco"/>
              </a:rPr>
              <a:t>/ </a:t>
            </a:r>
            <a:r>
              <a:rPr lang="zh-CN" altLang="en-US" dirty="0">
                <a:solidFill>
                  <a:srgbClr val="3F7F5F"/>
                </a:solidFill>
                <a:latin typeface="Monaco"/>
              </a:rPr>
              <a:t>此调用会立即返回</a:t>
            </a:r>
            <a:r>
              <a:rPr lang="en-US" altLang="zh-CN" dirty="0">
                <a:solidFill>
                  <a:srgbClr val="3F7F5F"/>
                </a:solidFill>
                <a:latin typeface="Monaco"/>
              </a:rPr>
              <a:t>null</a:t>
            </a:r>
          </a:p>
          <a:p>
            <a:r>
              <a:rPr lang="en-US" altLang="zh-CN" dirty="0" err="1" smtClean="0">
                <a:solidFill>
                  <a:srgbClr val="6A3E3E"/>
                </a:solidFill>
                <a:latin typeface="Monaco"/>
              </a:rPr>
              <a:t>fooService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.findFoo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dirty="0" err="1">
                <a:solidFill>
                  <a:srgbClr val="6A3E3E"/>
                </a:solidFill>
                <a:latin typeface="Monaco"/>
              </a:rPr>
              <a:t>fooId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altLang="zh-CN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en-US" altLang="zh-CN" dirty="0">
                <a:solidFill>
                  <a:srgbClr val="3F7F5F"/>
                </a:solidFill>
                <a:latin typeface="Monaco"/>
              </a:rPr>
              <a:t>/ </a:t>
            </a:r>
            <a:r>
              <a:rPr lang="zh-CN" altLang="en-US" dirty="0">
                <a:solidFill>
                  <a:srgbClr val="3F7F5F"/>
                </a:solidFill>
                <a:latin typeface="Monaco"/>
              </a:rPr>
              <a:t>拿到调用的</a:t>
            </a:r>
            <a:r>
              <a:rPr lang="en-US" altLang="zh-CN" dirty="0">
                <a:solidFill>
                  <a:srgbClr val="3F7F5F"/>
                </a:solidFill>
                <a:latin typeface="Monaco"/>
              </a:rPr>
              <a:t>Future</a:t>
            </a:r>
            <a:r>
              <a:rPr lang="zh-CN" altLang="en-US" dirty="0">
                <a:solidFill>
                  <a:srgbClr val="3F7F5F"/>
                </a:solidFill>
                <a:latin typeface="Monaco"/>
              </a:rPr>
              <a:t>引用，当结果返回后，会被通知和设置到此</a:t>
            </a:r>
            <a:r>
              <a:rPr lang="en-US" altLang="zh-CN" dirty="0">
                <a:solidFill>
                  <a:srgbClr val="3F7F5F"/>
                </a:solidFill>
                <a:latin typeface="Monaco"/>
              </a:rPr>
              <a:t>Future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Future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&lt;Foo&gt; </a:t>
            </a:r>
            <a:r>
              <a:rPr lang="en-US" altLang="zh-CN" dirty="0" err="1">
                <a:solidFill>
                  <a:srgbClr val="6A3E3E"/>
                </a:solidFill>
                <a:latin typeface="Monaco"/>
              </a:rPr>
              <a:t>fooFuture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RpcContext.</a:t>
            </a:r>
            <a:r>
              <a:rPr lang="en-US" altLang="zh-CN" i="1" dirty="0" err="1">
                <a:solidFill>
                  <a:srgbClr val="000000"/>
                </a:solidFill>
                <a:latin typeface="Monaco"/>
              </a:rPr>
              <a:t>getContext</a:t>
            </a:r>
            <a:r>
              <a:rPr lang="en-US" altLang="zh-CN" i="1" dirty="0">
                <a:solidFill>
                  <a:srgbClr val="000000"/>
                </a:solidFill>
                <a:latin typeface="Monaco"/>
              </a:rPr>
              <a:t>().</a:t>
            </a:r>
            <a:r>
              <a:rPr lang="en-US" altLang="zh-CN" i="1" dirty="0" err="1">
                <a:solidFill>
                  <a:srgbClr val="000000"/>
                </a:solidFill>
                <a:latin typeface="Monaco"/>
              </a:rPr>
              <a:t>getFuture</a:t>
            </a:r>
            <a:r>
              <a:rPr lang="en-US" altLang="zh-CN" i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dirty="0" err="1" smtClean="0">
                <a:solidFill>
                  <a:srgbClr val="6A3E3E"/>
                </a:solidFill>
                <a:latin typeface="Monaco"/>
              </a:rPr>
              <a:t>fooFuture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();</a:t>
            </a:r>
            <a:endParaRPr lang="zh-CN" altLang="en-US" dirty="0"/>
          </a:p>
        </p:txBody>
      </p:sp>
      <p:sp>
        <p:nvSpPr>
          <p:cNvPr id="17" name="TextBox 39"/>
          <p:cNvSpPr txBox="1"/>
          <p:nvPr/>
        </p:nvSpPr>
        <p:spPr>
          <a:xfrm>
            <a:off x="4822793" y="3066733"/>
            <a:ext cx="377539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以前支持的方式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异步支持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17" name="TextBox 39"/>
          <p:cNvSpPr txBox="1"/>
          <p:nvPr/>
        </p:nvSpPr>
        <p:spPr>
          <a:xfrm>
            <a:off x="4825790" y="2824610"/>
            <a:ext cx="684128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直接返回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CompletableFuture</a:t>
            </a:r>
            <a:endParaRPr lang="en-US" altLang="zh-CN" sz="40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25790" y="3864426"/>
            <a:ext cx="1477109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AsyncService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CompletableFuture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&lt;String&gt; 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sayHello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(String </a:t>
            </a:r>
            <a:r>
              <a:rPr lang="en-US" altLang="zh-CN" dirty="0">
                <a:solidFill>
                  <a:srgbClr val="6A3E3E"/>
                </a:solidFill>
                <a:latin typeface="Monaco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25790" y="9495639"/>
            <a:ext cx="18038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latin typeface="Monaco"/>
              </a:rPr>
              <a:t>AsyncFor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AsyncService.</a:t>
            </a:r>
            <a:r>
              <a:rPr lang="en-US" altLang="zh-CN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GrettingServiceAsync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GreetingsService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CompletableFuture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&lt;String&gt; 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sayHiAsync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(String </a:t>
            </a:r>
            <a:r>
              <a:rPr lang="en-US" altLang="zh-CN" dirty="0">
                <a:solidFill>
                  <a:srgbClr val="6A3E3E"/>
                </a:solidFill>
                <a:latin typeface="Monaco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25790" y="7555922"/>
            <a:ext cx="1321421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GreetingsService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sayHi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(String </a:t>
            </a:r>
            <a:r>
              <a:rPr lang="en-US" altLang="zh-CN" dirty="0">
                <a:solidFill>
                  <a:srgbClr val="6A3E3E"/>
                </a:solidFill>
                <a:highlight>
                  <a:srgbClr val="D4D4D4"/>
                </a:highlight>
                <a:latin typeface="Monaco"/>
              </a:rPr>
              <a:t>name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}</a:t>
            </a:r>
            <a:endParaRPr lang="zh-CN" altLang="en-US" dirty="0"/>
          </a:p>
        </p:txBody>
      </p:sp>
      <p:sp>
        <p:nvSpPr>
          <p:cNvPr id="15" name="TextBox 39"/>
          <p:cNvSpPr txBox="1"/>
          <p:nvPr/>
        </p:nvSpPr>
        <p:spPr>
          <a:xfrm>
            <a:off x="4822793" y="6510455"/>
            <a:ext cx="535274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定义新接口</a:t>
            </a:r>
            <a:r>
              <a:rPr lang="zh-CN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@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AsyncFor</a:t>
            </a:r>
            <a:endParaRPr lang="en-US" altLang="zh-CN" sz="4000" b="1" dirty="0" smtClean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异步支持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822793" y="4166723"/>
            <a:ext cx="1977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altLang="zh-CN" dirty="0" err="1">
                <a:solidFill>
                  <a:srgbClr val="646464"/>
                </a:solidFill>
                <a:highlight>
                  <a:srgbClr val="D4D4D4"/>
                </a:highlight>
                <a:latin typeface="Monaco"/>
              </a:rPr>
              <a:t>DubboAsync</a:t>
            </a:r>
            <a:endParaRPr lang="en-US" altLang="zh-CN" dirty="0">
              <a:solidFill>
                <a:srgbClr val="646464"/>
              </a:solidFill>
              <a:highlight>
                <a:srgbClr val="D4D4D4"/>
              </a:highlight>
              <a:latin typeface="Monaco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GreetingsService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	String 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sayHi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(String </a:t>
            </a:r>
            <a:r>
              <a:rPr lang="en-US" altLang="zh-CN" dirty="0">
                <a:solidFill>
                  <a:srgbClr val="6A3E3E"/>
                </a:solidFill>
                <a:latin typeface="Monaco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22793" y="6972030"/>
            <a:ext cx="192567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javax.annotation.</a:t>
            </a:r>
            <a:r>
              <a:rPr lang="en-US" altLang="zh-CN" dirty="0" err="1">
                <a:solidFill>
                  <a:srgbClr val="646464"/>
                </a:solidFill>
                <a:latin typeface="Monaco"/>
              </a:rPr>
              <a:t>Generated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Monaco"/>
              </a:rPr>
              <a:t>com.alibaba.dubbo.async.processor.AsyncAnnotationProcessor</a:t>
            </a:r>
            <a:r>
              <a:rPr lang="en-US" altLang="zh-CN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altLang="zh-CN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altLang="zh-CN" dirty="0" err="1" smtClean="0">
                <a:solidFill>
                  <a:srgbClr val="646464"/>
                </a:solidFill>
                <a:latin typeface="Monaco"/>
              </a:rPr>
              <a:t>AsyncFor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GreetingsService.</a:t>
            </a:r>
            <a:r>
              <a:rPr lang="en-US" altLang="zh-CN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GreetingsServiceAsync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GreetingsService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zh-CN" altLang="zh-CN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CompletableFuture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java.lang.String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sayHiAsync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(String </a:t>
            </a:r>
            <a:r>
              <a:rPr lang="en-US" altLang="zh-CN" dirty="0">
                <a:solidFill>
                  <a:srgbClr val="6A3E3E"/>
                </a:solidFill>
                <a:latin typeface="Monaco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}</a:t>
            </a:r>
            <a:endParaRPr lang="zh-CN" altLang="en-US" dirty="0"/>
          </a:p>
        </p:txBody>
      </p:sp>
      <p:sp>
        <p:nvSpPr>
          <p:cNvPr id="17" name="TextBox 39"/>
          <p:cNvSpPr txBox="1"/>
          <p:nvPr/>
        </p:nvSpPr>
        <p:spPr>
          <a:xfrm>
            <a:off x="4822793" y="3066733"/>
            <a:ext cx="960178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@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DubboAsync</a:t>
            </a:r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/</a:t>
            </a:r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编绎生成</a:t>
            </a:r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@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AsyncFor</a:t>
            </a:r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接口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2793" y="10771349"/>
            <a:ext cx="18064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altLang="zh-CN" dirty="0" err="1">
                <a:solidFill>
                  <a:srgbClr val="3F7F7F"/>
                </a:solidFill>
                <a:latin typeface="Monaco"/>
              </a:rPr>
              <a:t>dubbo:reference</a:t>
            </a:r>
            <a:r>
              <a:rPr lang="en-US" altLang="zh-CN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altLang="zh-CN" dirty="0">
                <a:solidFill>
                  <a:srgbClr val="7F007F"/>
                </a:solidFill>
                <a:latin typeface="Monaco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altLang="zh-CN" i="1" dirty="0" err="1" smtClean="0">
                <a:solidFill>
                  <a:srgbClr val="2A00FF"/>
                </a:solidFill>
                <a:latin typeface="Monaco"/>
              </a:rPr>
              <a:t>greetingsService</a:t>
            </a:r>
            <a:r>
              <a:rPr lang="en-US" altLang="zh-CN" i="1" dirty="0" smtClean="0">
                <a:solidFill>
                  <a:srgbClr val="2A00FF"/>
                </a:solidFill>
                <a:latin typeface="Monaco"/>
              </a:rPr>
              <a:t>" </a:t>
            </a:r>
            <a:r>
              <a:rPr lang="en-US" altLang="zh-CN" i="1" dirty="0" smtClean="0">
                <a:solidFill>
                  <a:srgbClr val="7F007F"/>
                </a:solidFill>
                <a:latin typeface="Monaco"/>
              </a:rPr>
              <a:t>interface</a:t>
            </a:r>
            <a:r>
              <a:rPr lang="en-US" altLang="zh-CN" i="1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altLang="zh-CN" i="1" dirty="0" err="1" smtClean="0">
                <a:solidFill>
                  <a:srgbClr val="2A00FF"/>
                </a:solidFill>
                <a:latin typeface="Monaco"/>
              </a:rPr>
              <a:t>com.alibaba.dubbo.samples.api.GreetingsServiceAsync</a:t>
            </a:r>
            <a:r>
              <a:rPr lang="en-US" altLang="zh-CN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altLang="zh-CN" i="1" dirty="0">
                <a:solidFill>
                  <a:srgbClr val="008080"/>
                </a:solidFill>
                <a:latin typeface="Monaco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583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7175" y="5842541"/>
            <a:ext cx="2655310" cy="2029580"/>
            <a:chOff x="3271299" y="3891133"/>
            <a:chExt cx="2655310" cy="2029580"/>
          </a:xfrm>
        </p:grpSpPr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3977627" y="3891133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1299" y="5089753"/>
              <a:ext cx="2655310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zh-CN" altLang="en-US" sz="4200" b="1" dirty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基本原理</a:t>
              </a:r>
              <a:endParaRPr lang="en-US" sz="42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61518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1</a:t>
              </a:r>
              <a:endParaRPr lang="en-US" sz="4200" b="1" dirty="0">
                <a:solidFill>
                  <a:schemeClr val="accent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961315" y="5841719"/>
            <a:ext cx="2655310" cy="2030402"/>
            <a:chOff x="10895439" y="3890311"/>
            <a:chExt cx="2655310" cy="2030402"/>
          </a:xfrm>
        </p:grpSpPr>
        <p:sp>
          <p:nvSpPr>
            <p:cNvPr id="72" name="Freeform 6"/>
            <p:cNvSpPr>
              <a:spLocks noEditPoints="1"/>
            </p:cNvSpPr>
            <p:nvPr/>
          </p:nvSpPr>
          <p:spPr bwMode="auto">
            <a:xfrm>
              <a:off x="11586693" y="3890311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895439" y="5089753"/>
              <a:ext cx="2655310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zh-CN" altLang="en-US" sz="4200" b="1" dirty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开源现状</a:t>
              </a:r>
              <a:endParaRPr lang="en-US" sz="42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660880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3"/>
                  </a:solidFill>
                  <a:latin typeface="Lato Regular"/>
                  <a:cs typeface="Lato Regular"/>
                </a:rPr>
                <a:t>3</a:t>
              </a:r>
              <a:endParaRPr lang="en-US" sz="4200" b="1" dirty="0">
                <a:solidFill>
                  <a:schemeClr val="accent3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217121" y="5867309"/>
            <a:ext cx="3240297" cy="2029580"/>
            <a:chOff x="14414719" y="3909336"/>
            <a:chExt cx="3240297" cy="2029580"/>
          </a:xfrm>
        </p:grpSpPr>
        <p:sp>
          <p:nvSpPr>
            <p:cNvPr id="107" name="Freeform 7"/>
            <p:cNvSpPr>
              <a:spLocks noEditPoints="1"/>
            </p:cNvSpPr>
            <p:nvPr/>
          </p:nvSpPr>
          <p:spPr bwMode="auto">
            <a:xfrm>
              <a:off x="15408102" y="3909336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414719" y="5107956"/>
              <a:ext cx="3240297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en-US" altLang="zh-CN" sz="42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2.7</a:t>
              </a:r>
              <a:r>
                <a:rPr lang="zh-CN" altLang="en-US" sz="42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规划</a:t>
              </a:r>
              <a:endParaRPr lang="en-US" sz="42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493268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4"/>
                  </a:solidFill>
                  <a:latin typeface="Lato Regular"/>
                  <a:cs typeface="Lato Regular"/>
                </a:rPr>
                <a:t>4</a:t>
              </a:r>
              <a:endParaRPr lang="en-US" sz="4200" b="1" dirty="0">
                <a:solidFill>
                  <a:schemeClr val="accent4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611931" y="5848430"/>
            <a:ext cx="4186968" cy="2029580"/>
            <a:chOff x="17744136" y="3909336"/>
            <a:chExt cx="4186968" cy="2029580"/>
          </a:xfrm>
        </p:grpSpPr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19175909" y="3909336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7744136" y="5107956"/>
              <a:ext cx="4186968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zh-CN" altLang="en-US" sz="4200" b="1" dirty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联系我们</a:t>
              </a:r>
              <a:endParaRPr lang="en-US" altLang="zh-CN" sz="42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9273994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5"/>
                  </a:solidFill>
                  <a:latin typeface="Lato Regular"/>
                  <a:cs typeface="Lato Regular"/>
                </a:rPr>
                <a:t>5</a:t>
              </a:r>
              <a:endParaRPr lang="en-US" sz="4200" b="1" dirty="0">
                <a:solidFill>
                  <a:schemeClr val="accent5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5695649" y="6479076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9512339" y="6505733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16915750" y="6512415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772290" y="5848430"/>
            <a:ext cx="3437172" cy="2023691"/>
            <a:chOff x="6706414" y="3897022"/>
            <a:chExt cx="3437172" cy="2023691"/>
          </a:xfrm>
        </p:grpSpPr>
        <p:sp>
          <p:nvSpPr>
            <p:cNvPr id="82" name="TextBox 81"/>
            <p:cNvSpPr txBox="1"/>
            <p:nvPr/>
          </p:nvSpPr>
          <p:spPr>
            <a:xfrm>
              <a:off x="6706414" y="5089753"/>
              <a:ext cx="343717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en-US" altLang="zh-CN" sz="4200" b="1" dirty="0" err="1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Dubbo</a:t>
              </a:r>
              <a:r>
                <a:rPr lang="zh-CN" altLang="en-US" sz="42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 社区</a:t>
              </a:r>
              <a:endParaRPr lang="en-US" sz="42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847693" y="406285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>
                  <a:solidFill>
                    <a:schemeClr val="accent2"/>
                  </a:solidFill>
                  <a:latin typeface="Lato Regular"/>
                  <a:cs typeface="Lato Regular"/>
                </a:rPr>
                <a:t>2</a:t>
              </a:r>
              <a:endParaRPr lang="en-US" sz="4200" b="1" dirty="0">
                <a:solidFill>
                  <a:schemeClr val="accent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Freeform 9"/>
            <p:cNvSpPr>
              <a:spLocks noEditPoints="1"/>
            </p:cNvSpPr>
            <p:nvPr/>
          </p:nvSpPr>
          <p:spPr bwMode="auto">
            <a:xfrm>
              <a:off x="7766071" y="3897022"/>
              <a:ext cx="1225167" cy="122548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717674" y="483017"/>
            <a:ext cx="20934363" cy="2079087"/>
            <a:chOff x="5988388" y="483017"/>
            <a:chExt cx="12359700" cy="2079087"/>
          </a:xfrm>
        </p:grpSpPr>
        <p:sp>
          <p:nvSpPr>
            <p:cNvPr id="87" name="TextBox 86"/>
            <p:cNvSpPr txBox="1"/>
            <p:nvPr/>
          </p:nvSpPr>
          <p:spPr>
            <a:xfrm>
              <a:off x="5988388" y="4830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大纲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89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Lato Light"/>
                  <a:cs typeface="Lato Light"/>
                </a:rPr>
                <a:t> </a:t>
              </a:r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cxnSp>
        <p:nvCxnSpPr>
          <p:cNvPr id="35" name="Straight Arrow Connector 172"/>
          <p:cNvCxnSpPr/>
          <p:nvPr/>
        </p:nvCxnSpPr>
        <p:spPr>
          <a:xfrm>
            <a:off x="13287104" y="6512415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异步支持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17" name="TextBox 39"/>
          <p:cNvSpPr txBox="1"/>
          <p:nvPr/>
        </p:nvSpPr>
        <p:spPr>
          <a:xfrm>
            <a:off x="4822793" y="3066733"/>
            <a:ext cx="758659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40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AsyncContext</a:t>
            </a:r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/</a:t>
            </a:r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类</a:t>
            </a:r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Servlet</a:t>
            </a:r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3.0</a:t>
            </a:r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API</a:t>
            </a:r>
          </a:p>
        </p:txBody>
      </p:sp>
      <p:sp>
        <p:nvSpPr>
          <p:cNvPr id="6" name="矩形 5"/>
          <p:cNvSpPr/>
          <p:nvPr/>
        </p:nvSpPr>
        <p:spPr>
          <a:xfrm>
            <a:off x="4848713" y="5009457"/>
            <a:ext cx="1627444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AsyncContext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zh-CN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CompletableFuture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getInternalFuture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write(Object </a:t>
            </a:r>
            <a:r>
              <a:rPr lang="en-US" altLang="zh-CN" b="1" dirty="0">
                <a:solidFill>
                  <a:srgbClr val="6A3E3E"/>
                </a:solidFill>
                <a:latin typeface="Monaco"/>
              </a:rPr>
              <a:t>value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isAsyncStarted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Monaco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 stop();</a:t>
            </a:r>
          </a:p>
          <a:p>
            <a:r>
              <a:rPr lang="mr-IN" altLang="zh-CN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mr-IN" altLang="zh-CN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mr-IN" altLang="zh-CN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mr-IN" altLang="zh-CN" b="1" dirty="0" smtClean="0">
                <a:solidFill>
                  <a:srgbClr val="000000"/>
                </a:solidFill>
                <a:latin typeface="Monaco"/>
              </a:rPr>
              <a:t>start</a:t>
            </a:r>
            <a:r>
              <a:rPr lang="zh-CN" altLang="zh-CN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b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mr-IN" altLang="zh-CN" b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mr-IN" altLang="zh-CN" b="1" dirty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Monaco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altLang="zh-CN" b="1" dirty="0" smtClean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onaco"/>
              </a:rPr>
              <a:t>signalContextSwitch</a:t>
            </a:r>
            <a:r>
              <a:rPr lang="en-US" altLang="zh-CN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onaco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3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 smtClean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元数据改造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2.7</a:t>
              </a:r>
              <a:r>
                <a:rPr lang="zh-CN" altLang="en-US" sz="3100" dirty="0" smtClean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版本规划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18" name="Oval 53"/>
          <p:cNvSpPr>
            <a:spLocks noChangeAspect="1"/>
          </p:cNvSpPr>
          <p:nvPr/>
        </p:nvSpPr>
        <p:spPr>
          <a:xfrm>
            <a:off x="7239042" y="7613166"/>
            <a:ext cx="1027094" cy="1027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455762" y="4100660"/>
            <a:ext cx="17123919" cy="258316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减少数据量</a:t>
            </a:r>
            <a:r>
              <a:rPr lang="zh-CN" altLang="en-US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，存储压力，推送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能力</a:t>
            </a:r>
            <a:endParaRPr lang="en-US" altLang="zh-CN" sz="3200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增加method签名</a:t>
            </a:r>
            <a:r>
              <a:rPr lang="en-US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信息</a:t>
            </a:r>
            <a:endParaRPr lang="en-US" sz="3200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服务查询治理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服务测试</a:t>
            </a:r>
            <a:endParaRPr lang="en-US" altLang="zh-CN" sz="3200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zookeeper/</a:t>
            </a:r>
            <a:r>
              <a:rPr lang="en-US" sz="3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nacos</a:t>
            </a:r>
            <a:endParaRPr lang="en-US" sz="3200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8573334" y="3338124"/>
            <a:ext cx="223651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注册</a:t>
            </a:r>
            <a:r>
              <a:rPr lang="zh-CN" alt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中心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8455763" y="8137702"/>
            <a:ext cx="13823697" cy="258316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静态配置：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properties,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port,</a:t>
            </a:r>
            <a:r>
              <a:rPr lang="zh-CN" altLang="en-US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protocol</a:t>
            </a:r>
            <a:endParaRPr lang="zh-CN" altLang="en-US" sz="3200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动态配置：路由分组，机房，动态参数配置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(timeout/weight</a:t>
            </a:r>
            <a:r>
              <a:rPr lang="en-US" altLang="zh-CN" sz="32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)</a:t>
            </a: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Enviroment</a:t>
            </a:r>
            <a:r>
              <a:rPr lang="zh-CN" altLang="en-US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层级设计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: -D/</a:t>
            </a:r>
            <a:r>
              <a:rPr lang="en-US" altLang="zh-CN" sz="3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dubbo.properties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/spring </a:t>
            </a:r>
            <a:r>
              <a:rPr lang="en-US" altLang="zh-CN" sz="3200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enviroment</a:t>
            </a:r>
            <a:endParaRPr lang="en-US" altLang="zh-CN" sz="3200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457200" indent="-457200" algn="l">
              <a:lnSpc>
                <a:spcPts val="4040"/>
              </a:lnSpc>
              <a:buFont typeface="Arial"/>
              <a:buChar char="•"/>
            </a:pPr>
            <a:r>
              <a:rPr lang="en-US" altLang="zh-CN" sz="3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nacos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altLang="zh-CN" sz="3200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apollo</a:t>
            </a:r>
            <a:r>
              <a:rPr lang="en-US" altLang="zh-CN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/zookeeper</a:t>
            </a:r>
            <a:r>
              <a:rPr lang="zh-CN" altLang="en-US" sz="32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（兼容）</a:t>
            </a:r>
            <a:endParaRPr lang="en-US" altLang="zh-CN" sz="3200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8573334" y="7375166"/>
            <a:ext cx="223651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配置</a:t>
            </a:r>
            <a:r>
              <a:rPr lang="zh-CN" alt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中心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Oval 56"/>
          <p:cNvSpPr>
            <a:spLocks noChangeAspect="1"/>
          </p:cNvSpPr>
          <p:nvPr/>
        </p:nvSpPr>
        <p:spPr>
          <a:xfrm>
            <a:off x="7239042" y="3545222"/>
            <a:ext cx="1027094" cy="102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27" name="Shape 2687"/>
          <p:cNvSpPr/>
          <p:nvPr/>
        </p:nvSpPr>
        <p:spPr>
          <a:xfrm>
            <a:off x="7484567" y="377659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9" name="Shape 2547"/>
          <p:cNvSpPr/>
          <p:nvPr/>
        </p:nvSpPr>
        <p:spPr>
          <a:xfrm>
            <a:off x="7484565" y="78535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9042" y="11298169"/>
            <a:ext cx="11733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/apache/incubator-</a:t>
            </a:r>
            <a:r>
              <a:rPr kumimoji="1" lang="en-US" altLang="zh-CN" dirty="0" err="1"/>
              <a:t>dubbo</a:t>
            </a:r>
            <a:r>
              <a:rPr kumimoji="1" lang="en-US" altLang="zh-CN" dirty="0"/>
              <a:t>/issues/2030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5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后续规划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err="1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Dubbo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生态 </a:t>
              </a:r>
              <a:r>
                <a:rPr lang="en-US" altLang="zh-CN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–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扩展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727E224-045D-534C-A81B-692C3A8A6100}"/>
              </a:ext>
            </a:extLst>
          </p:cNvPr>
          <p:cNvGrpSpPr/>
          <p:nvPr/>
        </p:nvGrpSpPr>
        <p:grpSpPr>
          <a:xfrm>
            <a:off x="1946824" y="2773420"/>
            <a:ext cx="20626670" cy="10396166"/>
            <a:chOff x="2064558" y="2773420"/>
            <a:chExt cx="20626670" cy="10396166"/>
          </a:xfrm>
        </p:grpSpPr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79C1931A-6478-EB41-93C4-A5251075F530}"/>
                </a:ext>
              </a:extLst>
            </p:cNvPr>
            <p:cNvGrpSpPr/>
            <p:nvPr/>
          </p:nvGrpSpPr>
          <p:grpSpPr>
            <a:xfrm>
              <a:off x="3702560" y="2773420"/>
              <a:ext cx="17013709" cy="9596516"/>
              <a:chOff x="3685940" y="2733622"/>
              <a:chExt cx="17013709" cy="959651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C25A173E-7CD6-9A48-ADAD-02D03E6FCAE7}"/>
                  </a:ext>
                </a:extLst>
              </p:cNvPr>
              <p:cNvGrpSpPr/>
              <p:nvPr/>
            </p:nvGrpSpPr>
            <p:grpSpPr>
              <a:xfrm>
                <a:off x="3698525" y="10316127"/>
                <a:ext cx="16988538" cy="2014011"/>
                <a:chOff x="3694556" y="10851385"/>
                <a:chExt cx="16988538" cy="201401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="" xmlns:a16="http://schemas.microsoft.com/office/drawing/2014/main" id="{7EA0A0C4-7F7C-ED42-9933-2C1ACF269268}"/>
                    </a:ext>
                  </a:extLst>
                </p:cNvPr>
                <p:cNvGrpSpPr/>
                <p:nvPr/>
              </p:nvGrpSpPr>
              <p:grpSpPr>
                <a:xfrm>
                  <a:off x="3694556" y="10851385"/>
                  <a:ext cx="5961393" cy="2014011"/>
                  <a:chOff x="3893807" y="10851385"/>
                  <a:chExt cx="5961393" cy="2014011"/>
                </a:xfrm>
              </p:grpSpPr>
              <p:sp>
                <p:nvSpPr>
                  <p:cNvPr id="32" name="Rectangle 153">
                    <a:extLst>
                      <a:ext uri="{FF2B5EF4-FFF2-40B4-BE49-F238E27FC236}">
                        <a16:creationId xmlns="" xmlns:a16="http://schemas.microsoft.com/office/drawing/2014/main" id="{B937F560-0906-554B-9863-683713693F86}"/>
                      </a:ext>
                    </a:extLst>
                  </p:cNvPr>
                  <p:cNvSpPr/>
                  <p:nvPr/>
                </p:nvSpPr>
                <p:spPr>
                  <a:xfrm>
                    <a:off x="3893807" y="10851385"/>
                    <a:ext cx="5961393" cy="2014011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85" b="1">
                      <a:latin typeface="PingFang SC" panose="020B0400000000000000" pitchFamily="34" charset="-122"/>
                      <a:ea typeface="PingFang SC" panose="020B0400000000000000" pitchFamily="34" charset="-122"/>
                    </a:endParaRPr>
                  </a:p>
                </p:txBody>
              </p:sp>
              <p:grpSp>
                <p:nvGrpSpPr>
                  <p:cNvPr id="4" name="Group 3">
                    <a:extLst>
                      <a:ext uri="{FF2B5EF4-FFF2-40B4-BE49-F238E27FC236}">
                        <a16:creationId xmlns="" xmlns:a16="http://schemas.microsoft.com/office/drawing/2014/main" id="{F141951B-517E-6544-812F-6DB624B45AE7}"/>
                      </a:ext>
                    </a:extLst>
                  </p:cNvPr>
                  <p:cNvGrpSpPr/>
                  <p:nvPr/>
                </p:nvGrpSpPr>
                <p:grpSpPr>
                  <a:xfrm>
                    <a:off x="4231207" y="11132156"/>
                    <a:ext cx="5286592" cy="1540621"/>
                    <a:chOff x="4321028" y="11132156"/>
                    <a:chExt cx="5286592" cy="1540621"/>
                  </a:xfrm>
                </p:grpSpPr>
                <p:sp>
                  <p:nvSpPr>
                    <p:cNvPr id="35" name="Rectangle 164">
                      <a:extLst>
                        <a:ext uri="{FF2B5EF4-FFF2-40B4-BE49-F238E27FC236}">
                          <a16:creationId xmlns="" xmlns:a16="http://schemas.microsoft.com/office/drawing/2014/main" id="{8FE55A18-B845-B047-BE0C-B849A57DD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028" y="11132156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JSON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38" name="Rectangle 164">
                      <a:extLst>
                        <a:ext uri="{FF2B5EF4-FFF2-40B4-BE49-F238E27FC236}">
                          <a16:creationId xmlns="" xmlns:a16="http://schemas.microsoft.com/office/drawing/2014/main" id="{C7A72472-B281-1440-8599-98D892970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7167" y="11132156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Java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39" name="Rectangle 164">
                      <a:extLst>
                        <a:ext uri="{FF2B5EF4-FFF2-40B4-BE49-F238E27FC236}">
                          <a16:creationId xmlns="" xmlns:a16="http://schemas.microsoft.com/office/drawing/2014/main" id="{C13BA6EE-9F6D-BB4A-8623-31459EAFE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6154" y="11132156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Hessian2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33" name="Rectangle 164">
                      <a:extLst>
                        <a:ext uri="{FF2B5EF4-FFF2-40B4-BE49-F238E27FC236}">
                          <a16:creationId xmlns="" xmlns:a16="http://schemas.microsoft.com/office/drawing/2014/main" id="{D43E856A-EA57-E142-84A9-596611C4B1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028" y="12008630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FST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34" name="Rectangle 164">
                      <a:extLst>
                        <a:ext uri="{FF2B5EF4-FFF2-40B4-BE49-F238E27FC236}">
                          <a16:creationId xmlns="" xmlns:a16="http://schemas.microsoft.com/office/drawing/2014/main" id="{120B57DE-5FD3-A149-90BC-37F5D752D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7167" y="12008630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 err="1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kryo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40" name="Rectangle 164">
                      <a:extLst>
                        <a:ext uri="{FF2B5EF4-FFF2-40B4-BE49-F238E27FC236}">
                          <a16:creationId xmlns="" xmlns:a16="http://schemas.microsoft.com/office/drawing/2014/main" id="{7B5731B1-5DD2-6142-8120-600E62E0A8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6154" y="12008630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 err="1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Protobuf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</p:grpSp>
            </p:grpSp>
            <p:grpSp>
              <p:nvGrpSpPr>
                <p:cNvPr id="7" name="Group 6">
                  <a:extLst>
                    <a:ext uri="{FF2B5EF4-FFF2-40B4-BE49-F238E27FC236}">
                      <a16:creationId xmlns="" xmlns:a16="http://schemas.microsoft.com/office/drawing/2014/main" id="{F8F49E9C-00D9-A044-BDE5-30D54D0B79AD}"/>
                    </a:ext>
                  </a:extLst>
                </p:cNvPr>
                <p:cNvGrpSpPr/>
                <p:nvPr/>
              </p:nvGrpSpPr>
              <p:grpSpPr>
                <a:xfrm>
                  <a:off x="10230497" y="10851385"/>
                  <a:ext cx="5866882" cy="2014011"/>
                  <a:chOff x="10531174" y="10851385"/>
                  <a:chExt cx="5866882" cy="2014011"/>
                </a:xfrm>
              </p:grpSpPr>
              <p:sp>
                <p:nvSpPr>
                  <p:cNvPr id="41" name="Rectangle 153">
                    <a:extLst>
                      <a:ext uri="{FF2B5EF4-FFF2-40B4-BE49-F238E27FC236}">
                        <a16:creationId xmlns="" xmlns:a16="http://schemas.microsoft.com/office/drawing/2014/main" id="{75A474B3-35A6-664E-A30C-B3D53B8772AE}"/>
                      </a:ext>
                    </a:extLst>
                  </p:cNvPr>
                  <p:cNvSpPr/>
                  <p:nvPr/>
                </p:nvSpPr>
                <p:spPr>
                  <a:xfrm>
                    <a:off x="10531174" y="10851385"/>
                    <a:ext cx="5866882" cy="2014011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85" b="1">
                      <a:latin typeface="PingFang SC" panose="020B0400000000000000" pitchFamily="34" charset="-122"/>
                      <a:ea typeface="PingFang SC" panose="020B0400000000000000" pitchFamily="34" charset="-122"/>
                    </a:endParaRPr>
                  </a:p>
                </p:txBody>
              </p:sp>
              <p:grpSp>
                <p:nvGrpSpPr>
                  <p:cNvPr id="6" name="Group 5">
                    <a:extLst>
                      <a:ext uri="{FF2B5EF4-FFF2-40B4-BE49-F238E27FC236}">
                        <a16:creationId xmlns="" xmlns:a16="http://schemas.microsoft.com/office/drawing/2014/main" id="{5A62CA74-224E-B644-A92C-6FDC1509B6A3}"/>
                      </a:ext>
                    </a:extLst>
                  </p:cNvPr>
                  <p:cNvGrpSpPr/>
                  <p:nvPr/>
                </p:nvGrpSpPr>
                <p:grpSpPr>
                  <a:xfrm>
                    <a:off x="10821319" y="11132156"/>
                    <a:ext cx="5286592" cy="1540621"/>
                    <a:chOff x="10818695" y="11132156"/>
                    <a:chExt cx="5286592" cy="1540621"/>
                  </a:xfrm>
                </p:grpSpPr>
                <p:sp>
                  <p:nvSpPr>
                    <p:cNvPr id="42" name="Rectangle 164">
                      <a:extLst>
                        <a:ext uri="{FF2B5EF4-FFF2-40B4-BE49-F238E27FC236}">
                          <a16:creationId xmlns="" xmlns:a16="http://schemas.microsoft.com/office/drawing/2014/main" id="{27BEE2D8-43A0-9B4E-9F83-16B7FEFCB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695" y="12008630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HTTP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43" name="Rectangle 164">
                      <a:extLst>
                        <a:ext uri="{FF2B5EF4-FFF2-40B4-BE49-F238E27FC236}">
                          <a16:creationId xmlns="" xmlns:a16="http://schemas.microsoft.com/office/drawing/2014/main" id="{B8E79F6E-58BD-8940-9653-977B9EA47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14834" y="12008630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QUIC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44" name="Rectangle 164">
                      <a:extLst>
                        <a:ext uri="{FF2B5EF4-FFF2-40B4-BE49-F238E27FC236}">
                          <a16:creationId xmlns="" xmlns:a16="http://schemas.microsoft.com/office/drawing/2014/main" id="{9D3AC748-D7B5-704D-8A70-BCA6A0608E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695" y="11132156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 err="1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netty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45" name="Rectangle 164">
                      <a:extLst>
                        <a:ext uri="{FF2B5EF4-FFF2-40B4-BE49-F238E27FC236}">
                          <a16:creationId xmlns="" xmlns:a16="http://schemas.microsoft.com/office/drawing/2014/main" id="{3AC56581-FC6F-4942-90DD-600D5B738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14834" y="11132156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netty4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46" name="Rectangle 164">
                      <a:extLst>
                        <a:ext uri="{FF2B5EF4-FFF2-40B4-BE49-F238E27FC236}">
                          <a16:creationId xmlns="" xmlns:a16="http://schemas.microsoft.com/office/drawing/2014/main" id="{DE56F25D-6F74-4344-9487-2B7807412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3821" y="11132156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XIO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47" name="Rectangle 164">
                      <a:extLst>
                        <a:ext uri="{FF2B5EF4-FFF2-40B4-BE49-F238E27FC236}">
                          <a16:creationId xmlns="" xmlns:a16="http://schemas.microsoft.com/office/drawing/2014/main" id="{D2FEA2CE-E369-C043-827F-CA4A47CB78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53821" y="12008630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HTTP2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="" xmlns:a16="http://schemas.microsoft.com/office/drawing/2014/main" id="{D7AE8D3E-F7AE-7C46-88FE-603E9818A77F}"/>
                    </a:ext>
                  </a:extLst>
                </p:cNvPr>
                <p:cNvGrpSpPr/>
                <p:nvPr/>
              </p:nvGrpSpPr>
              <p:grpSpPr>
                <a:xfrm>
                  <a:off x="16671926" y="10851385"/>
                  <a:ext cx="4011168" cy="2014011"/>
                  <a:chOff x="16671926" y="10851385"/>
                  <a:chExt cx="4011168" cy="2014011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="" xmlns:a16="http://schemas.microsoft.com/office/drawing/2014/main" id="{62F6E877-EBC1-5E4C-972C-F846A16C00C9}"/>
                      </a:ext>
                    </a:extLst>
                  </p:cNvPr>
                  <p:cNvGrpSpPr/>
                  <p:nvPr/>
                </p:nvGrpSpPr>
                <p:grpSpPr>
                  <a:xfrm>
                    <a:off x="16969290" y="11132155"/>
                    <a:ext cx="3338545" cy="1540621"/>
                    <a:chOff x="17168541" y="11132155"/>
                    <a:chExt cx="3338545" cy="1540621"/>
                  </a:xfrm>
                </p:grpSpPr>
                <p:sp>
                  <p:nvSpPr>
                    <p:cNvPr id="48" name="Rectangle 164">
                      <a:extLst>
                        <a:ext uri="{FF2B5EF4-FFF2-40B4-BE49-F238E27FC236}">
                          <a16:creationId xmlns="" xmlns:a16="http://schemas.microsoft.com/office/drawing/2014/main" id="{3748C704-20A5-4F4D-893B-0C215B06B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541" y="11132155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 err="1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Dubbo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49" name="Rectangle 164">
                      <a:extLst>
                        <a:ext uri="{FF2B5EF4-FFF2-40B4-BE49-F238E27FC236}">
                          <a16:creationId xmlns="" xmlns:a16="http://schemas.microsoft.com/office/drawing/2014/main" id="{06F2A85F-0CB7-A24D-9308-3CD570901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68541" y="12008629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Thrift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50" name="Rectangle 164">
                      <a:extLst>
                        <a:ext uri="{FF2B5EF4-FFF2-40B4-BE49-F238E27FC236}">
                          <a16:creationId xmlns="" xmlns:a16="http://schemas.microsoft.com/office/drawing/2014/main" id="{2789C096-E661-8B41-A6AD-B81868236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55620" y="11132155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Dubbo3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51" name="Rectangle 164">
                      <a:extLst>
                        <a:ext uri="{FF2B5EF4-FFF2-40B4-BE49-F238E27FC236}">
                          <a16:creationId xmlns="" xmlns:a16="http://schemas.microsoft.com/office/drawing/2014/main" id="{3C679788-B81E-8849-A8B2-AF8AF6330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55620" y="12008629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Rx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</p:grpSp>
              <p:sp>
                <p:nvSpPr>
                  <p:cNvPr id="52" name="Rectangle 153">
                    <a:extLst>
                      <a:ext uri="{FF2B5EF4-FFF2-40B4-BE49-F238E27FC236}">
                        <a16:creationId xmlns="" xmlns:a16="http://schemas.microsoft.com/office/drawing/2014/main" id="{C5CDC043-9A66-2741-AE23-9F456EBB0DD4}"/>
                      </a:ext>
                    </a:extLst>
                  </p:cNvPr>
                  <p:cNvSpPr/>
                  <p:nvPr/>
                </p:nvSpPr>
                <p:spPr>
                  <a:xfrm>
                    <a:off x="16671926" y="10851385"/>
                    <a:ext cx="4011168" cy="2014011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85" b="1">
                      <a:latin typeface="PingFang SC" panose="020B0400000000000000" pitchFamily="34" charset="-122"/>
                      <a:ea typeface="PingFang SC" panose="020B0400000000000000" pitchFamily="34" charset="-122"/>
                    </a:endParaRPr>
                  </a:p>
                </p:txBody>
              </p:sp>
            </p:grpSp>
          </p:grpSp>
          <p:grpSp>
            <p:nvGrpSpPr>
              <p:cNvPr id="127" name="Group 126">
                <a:extLst>
                  <a:ext uri="{FF2B5EF4-FFF2-40B4-BE49-F238E27FC236}">
                    <a16:creationId xmlns="" xmlns:a16="http://schemas.microsoft.com/office/drawing/2014/main" id="{1E07C8B5-3D97-A34F-A0D1-43891902E881}"/>
                  </a:ext>
                </a:extLst>
              </p:cNvPr>
              <p:cNvGrpSpPr/>
              <p:nvPr/>
            </p:nvGrpSpPr>
            <p:grpSpPr>
              <a:xfrm>
                <a:off x="3698525" y="8584253"/>
                <a:ext cx="16988538" cy="1355722"/>
                <a:chOff x="3694556" y="9155408"/>
                <a:chExt cx="16988538" cy="1355722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="" xmlns:a16="http://schemas.microsoft.com/office/drawing/2014/main" id="{1020C9F5-8DAF-1148-BAB5-AD26F9CAF24C}"/>
                    </a:ext>
                  </a:extLst>
                </p:cNvPr>
                <p:cNvGrpSpPr/>
                <p:nvPr/>
              </p:nvGrpSpPr>
              <p:grpSpPr>
                <a:xfrm>
                  <a:off x="4050377" y="9530087"/>
                  <a:ext cx="16225044" cy="667808"/>
                  <a:chOff x="4050377" y="9530087"/>
                  <a:chExt cx="16225044" cy="667808"/>
                </a:xfrm>
              </p:grpSpPr>
              <p:sp>
                <p:nvSpPr>
                  <p:cNvPr id="54" name="Rectangle 164">
                    <a:extLst>
                      <a:ext uri="{FF2B5EF4-FFF2-40B4-BE49-F238E27FC236}">
                        <a16:creationId xmlns="" xmlns:a16="http://schemas.microsoft.com/office/drawing/2014/main" id="{5BEED5EC-860F-AA48-9906-6F26632F1AC8}"/>
                      </a:ext>
                    </a:extLst>
                  </p:cNvPr>
                  <p:cNvSpPr/>
                  <p:nvPr/>
                </p:nvSpPr>
                <p:spPr>
                  <a:xfrm>
                    <a:off x="4050377" y="9530087"/>
                    <a:ext cx="1551466" cy="664147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Hessian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55" name="Rectangle 164">
                    <a:extLst>
                      <a:ext uri="{FF2B5EF4-FFF2-40B4-BE49-F238E27FC236}">
                        <a16:creationId xmlns="" xmlns:a16="http://schemas.microsoft.com/office/drawing/2014/main" id="{432F8555-0606-3040-9156-7373DE3241F0}"/>
                      </a:ext>
                    </a:extLst>
                  </p:cNvPr>
                  <p:cNvSpPr/>
                  <p:nvPr/>
                </p:nvSpPr>
                <p:spPr>
                  <a:xfrm>
                    <a:off x="7726875" y="9530087"/>
                    <a:ext cx="1551466" cy="664147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HTTP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56" name="Rectangle 164">
                    <a:extLst>
                      <a:ext uri="{FF2B5EF4-FFF2-40B4-BE49-F238E27FC236}">
                        <a16:creationId xmlns="" xmlns:a16="http://schemas.microsoft.com/office/drawing/2014/main" id="{B569392C-6B59-8D4E-B1ED-696CF57CA585}"/>
                      </a:ext>
                    </a:extLst>
                  </p:cNvPr>
                  <p:cNvSpPr/>
                  <p:nvPr/>
                </p:nvSpPr>
                <p:spPr>
                  <a:xfrm>
                    <a:off x="5888626" y="9530087"/>
                    <a:ext cx="1551466" cy="664147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 err="1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Redis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57" name="Rectangle 164">
                    <a:extLst>
                      <a:ext uri="{FF2B5EF4-FFF2-40B4-BE49-F238E27FC236}">
                        <a16:creationId xmlns="" xmlns:a16="http://schemas.microsoft.com/office/drawing/2014/main" id="{34B01F23-5FF2-6B41-88DC-A5E9C5D87660}"/>
                      </a:ext>
                    </a:extLst>
                  </p:cNvPr>
                  <p:cNvSpPr/>
                  <p:nvPr/>
                </p:nvSpPr>
                <p:spPr>
                  <a:xfrm>
                    <a:off x="9565124" y="9530087"/>
                    <a:ext cx="1551466" cy="664147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 err="1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JsonRPC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58" name="Rectangle 164">
                    <a:extLst>
                      <a:ext uri="{FF2B5EF4-FFF2-40B4-BE49-F238E27FC236}">
                        <a16:creationId xmlns="" xmlns:a16="http://schemas.microsoft.com/office/drawing/2014/main" id="{A739EB56-9642-1E44-BB96-271BD99BC58C}"/>
                      </a:ext>
                    </a:extLst>
                  </p:cNvPr>
                  <p:cNvSpPr/>
                  <p:nvPr/>
                </p:nvSpPr>
                <p:spPr>
                  <a:xfrm>
                    <a:off x="11403373" y="9530087"/>
                    <a:ext cx="1551466" cy="664147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REST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63" name="Rectangle 164">
                    <a:extLst>
                      <a:ext uri="{FF2B5EF4-FFF2-40B4-BE49-F238E27FC236}">
                        <a16:creationId xmlns="" xmlns:a16="http://schemas.microsoft.com/office/drawing/2014/main" id="{1125957D-08D1-AA48-ABD5-07C521646C67}"/>
                      </a:ext>
                    </a:extLst>
                  </p:cNvPr>
                  <p:cNvSpPr/>
                  <p:nvPr/>
                </p:nvSpPr>
                <p:spPr>
                  <a:xfrm>
                    <a:off x="15079871" y="9530087"/>
                    <a:ext cx="1551466" cy="664147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Thrift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64" name="Rectangle 164">
                    <a:extLst>
                      <a:ext uri="{FF2B5EF4-FFF2-40B4-BE49-F238E27FC236}">
                        <a16:creationId xmlns="" xmlns:a16="http://schemas.microsoft.com/office/drawing/2014/main" id="{634673E1-9CC9-B340-8B26-16175611FD53}"/>
                      </a:ext>
                    </a:extLst>
                  </p:cNvPr>
                  <p:cNvSpPr/>
                  <p:nvPr/>
                </p:nvSpPr>
                <p:spPr>
                  <a:xfrm>
                    <a:off x="18723955" y="9530087"/>
                    <a:ext cx="1551466" cy="664147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Avro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65" name="Rectangle 164">
                    <a:extLst>
                      <a:ext uri="{FF2B5EF4-FFF2-40B4-BE49-F238E27FC236}">
                        <a16:creationId xmlns="" xmlns:a16="http://schemas.microsoft.com/office/drawing/2014/main" id="{A99D7B8E-2C5B-6242-ABA2-45FBEE073FD7}"/>
                      </a:ext>
                    </a:extLst>
                  </p:cNvPr>
                  <p:cNvSpPr/>
                  <p:nvPr/>
                </p:nvSpPr>
                <p:spPr>
                  <a:xfrm>
                    <a:off x="16918120" y="9530087"/>
                    <a:ext cx="1551466" cy="664147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 err="1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gRPC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66" name="Rectangle 164">
                    <a:extLst>
                      <a:ext uri="{FF2B5EF4-FFF2-40B4-BE49-F238E27FC236}">
                        <a16:creationId xmlns="" xmlns:a16="http://schemas.microsoft.com/office/drawing/2014/main" id="{2EC4BFDB-77C0-D045-9856-9D4D94ED58B4}"/>
                      </a:ext>
                    </a:extLst>
                  </p:cNvPr>
                  <p:cNvSpPr/>
                  <p:nvPr/>
                </p:nvSpPr>
                <p:spPr>
                  <a:xfrm>
                    <a:off x="13241622" y="9533748"/>
                    <a:ext cx="1551466" cy="664147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JMS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</p:grpSp>
            <p:sp>
              <p:nvSpPr>
                <p:cNvPr id="67" name="Rectangle 153">
                  <a:extLst>
                    <a:ext uri="{FF2B5EF4-FFF2-40B4-BE49-F238E27FC236}">
                      <a16:creationId xmlns="" xmlns:a16="http://schemas.microsoft.com/office/drawing/2014/main" id="{C08B47EA-F597-4843-88A9-0D84B2B3DF51}"/>
                    </a:ext>
                  </a:extLst>
                </p:cNvPr>
                <p:cNvSpPr/>
                <p:nvPr/>
              </p:nvSpPr>
              <p:spPr>
                <a:xfrm>
                  <a:off x="3694556" y="9155408"/>
                  <a:ext cx="16988538" cy="135572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85" b="1">
                    <a:latin typeface="PingFang SC" panose="020B0400000000000000" pitchFamily="34" charset="-122"/>
                    <a:ea typeface="PingFang SC" panose="020B0400000000000000" pitchFamily="34" charset="-122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="" xmlns:a16="http://schemas.microsoft.com/office/drawing/2014/main" id="{E972EBC2-0E2E-994B-8ABB-C0F3FDFCB472}"/>
                  </a:ext>
                </a:extLst>
              </p:cNvPr>
              <p:cNvGrpSpPr/>
              <p:nvPr/>
            </p:nvGrpSpPr>
            <p:grpSpPr>
              <a:xfrm>
                <a:off x="3685940" y="6190107"/>
                <a:ext cx="17013709" cy="2017996"/>
                <a:chOff x="3675684" y="6827475"/>
                <a:chExt cx="17013709" cy="201799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="" xmlns:a16="http://schemas.microsoft.com/office/drawing/2014/main" id="{578ED1D6-0184-8B44-8151-B7371D807E3E}"/>
                    </a:ext>
                  </a:extLst>
                </p:cNvPr>
                <p:cNvGrpSpPr/>
                <p:nvPr/>
              </p:nvGrpSpPr>
              <p:grpSpPr>
                <a:xfrm>
                  <a:off x="8210909" y="6827475"/>
                  <a:ext cx="6079757" cy="2017996"/>
                  <a:chOff x="3675684" y="13205651"/>
                  <a:chExt cx="6079757" cy="2017996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="" xmlns:a16="http://schemas.microsoft.com/office/drawing/2014/main" id="{2FC6E84D-EF6D-8B47-A883-C3CCB37AC399}"/>
                      </a:ext>
                    </a:extLst>
                  </p:cNvPr>
                  <p:cNvGrpSpPr/>
                  <p:nvPr/>
                </p:nvGrpSpPr>
                <p:grpSpPr>
                  <a:xfrm>
                    <a:off x="4040653" y="13483979"/>
                    <a:ext cx="5281340" cy="1530800"/>
                    <a:chOff x="4040653" y="13483979"/>
                    <a:chExt cx="5281340" cy="1530800"/>
                  </a:xfrm>
                </p:grpSpPr>
                <p:sp>
                  <p:nvSpPr>
                    <p:cNvPr id="72" name="Rectangle 164">
                      <a:extLst>
                        <a:ext uri="{FF2B5EF4-FFF2-40B4-BE49-F238E27FC236}">
                          <a16:creationId xmlns="" xmlns:a16="http://schemas.microsoft.com/office/drawing/2014/main" id="{EAD582BE-D1B9-C64B-8134-81A58B820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0653" y="13483979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Random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73" name="Rectangle 164">
                      <a:extLst>
                        <a:ext uri="{FF2B5EF4-FFF2-40B4-BE49-F238E27FC236}">
                          <a16:creationId xmlns="" xmlns:a16="http://schemas.microsoft.com/office/drawing/2014/main" id="{BE90D921-5A0C-BA42-AF7C-E92F61057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0653" y="1435063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Random</a:t>
                      </a:r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 </a:t>
                      </a:r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Robin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74" name="Rectangle 164">
                      <a:extLst>
                        <a:ext uri="{FF2B5EF4-FFF2-40B4-BE49-F238E27FC236}">
                          <a16:creationId xmlns="" xmlns:a16="http://schemas.microsoft.com/office/drawing/2014/main" id="{97241C45-86BA-8848-924E-3186035D6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8626" y="13483979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Least</a:t>
                      </a:r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 </a:t>
                      </a:r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Active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75" name="Rectangle 164">
                      <a:extLst>
                        <a:ext uri="{FF2B5EF4-FFF2-40B4-BE49-F238E27FC236}">
                          <a16:creationId xmlns="" xmlns:a16="http://schemas.microsoft.com/office/drawing/2014/main" id="{7CA9546A-D1B4-8D44-9F11-49B306F42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8626" y="1435063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Weight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76" name="Rectangle 164">
                      <a:extLst>
                        <a:ext uri="{FF2B5EF4-FFF2-40B4-BE49-F238E27FC236}">
                          <a16:creationId xmlns="" xmlns:a16="http://schemas.microsoft.com/office/drawing/2014/main" id="{A647515E-7B44-C645-B7F4-738C0BA7A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527" y="13483979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Latency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77" name="Rectangle 164">
                      <a:extLst>
                        <a:ext uri="{FF2B5EF4-FFF2-40B4-BE49-F238E27FC236}">
                          <a16:creationId xmlns="" xmlns:a16="http://schemas.microsoft.com/office/drawing/2014/main" id="{B9775B03-7555-7F45-B350-0FD6057AE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527" y="1435063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一致</a:t>
                      </a:r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Hash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</p:grpSp>
              <p:sp>
                <p:nvSpPr>
                  <p:cNvPr id="79" name="Rectangle 153">
                    <a:extLst>
                      <a:ext uri="{FF2B5EF4-FFF2-40B4-BE49-F238E27FC236}">
                        <a16:creationId xmlns="" xmlns:a16="http://schemas.microsoft.com/office/drawing/2014/main" id="{36D20AF5-3CD0-7049-B5C8-56C7DF6A0380}"/>
                      </a:ext>
                    </a:extLst>
                  </p:cNvPr>
                  <p:cNvSpPr/>
                  <p:nvPr/>
                </p:nvSpPr>
                <p:spPr>
                  <a:xfrm>
                    <a:off x="3675684" y="13205651"/>
                    <a:ext cx="6079757" cy="2017996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85" b="1">
                      <a:latin typeface="PingFang SC" panose="020B0400000000000000" pitchFamily="34" charset="-122"/>
                      <a:ea typeface="PingFang SC" panose="020B0400000000000000" pitchFamily="34" charset="-122"/>
                    </a:endParaRP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="" xmlns:a16="http://schemas.microsoft.com/office/drawing/2014/main" id="{67EC0375-998A-2B41-AD01-A9911542F74A}"/>
                    </a:ext>
                  </a:extLst>
                </p:cNvPr>
                <p:cNvGrpSpPr/>
                <p:nvPr/>
              </p:nvGrpSpPr>
              <p:grpSpPr>
                <a:xfrm>
                  <a:off x="3675684" y="6829855"/>
                  <a:ext cx="4025239" cy="2013237"/>
                  <a:chOff x="16671925" y="13210410"/>
                  <a:chExt cx="4025239" cy="2013237"/>
                </a:xfrm>
              </p:grpSpPr>
              <p:sp>
                <p:nvSpPr>
                  <p:cNvPr id="71" name="Rectangle 153">
                    <a:extLst>
                      <a:ext uri="{FF2B5EF4-FFF2-40B4-BE49-F238E27FC236}">
                        <a16:creationId xmlns="" xmlns:a16="http://schemas.microsoft.com/office/drawing/2014/main" id="{191FF3A0-C723-8947-B337-55483CB0D987}"/>
                      </a:ext>
                    </a:extLst>
                  </p:cNvPr>
                  <p:cNvSpPr/>
                  <p:nvPr/>
                </p:nvSpPr>
                <p:spPr>
                  <a:xfrm>
                    <a:off x="16671925" y="13210410"/>
                    <a:ext cx="4025239" cy="2013237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85" b="1">
                      <a:latin typeface="PingFang SC" panose="020B0400000000000000" pitchFamily="34" charset="-122"/>
                      <a:ea typeface="PingFang SC" panose="020B0400000000000000" pitchFamily="34" charset="-122"/>
                    </a:endParaRPr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="" xmlns:a16="http://schemas.microsoft.com/office/drawing/2014/main" id="{6C13D8B2-4A17-5047-A8A9-E9017CB3B4C0}"/>
                      </a:ext>
                    </a:extLst>
                  </p:cNvPr>
                  <p:cNvGrpSpPr/>
                  <p:nvPr/>
                </p:nvGrpSpPr>
                <p:grpSpPr>
                  <a:xfrm>
                    <a:off x="17019192" y="13484520"/>
                    <a:ext cx="3288643" cy="1533710"/>
                    <a:chOff x="17019192" y="13484520"/>
                    <a:chExt cx="3288643" cy="1533710"/>
                  </a:xfrm>
                </p:grpSpPr>
                <p:sp>
                  <p:nvSpPr>
                    <p:cNvPr id="68" name="Rectangle 164">
                      <a:extLst>
                        <a:ext uri="{FF2B5EF4-FFF2-40B4-BE49-F238E27FC236}">
                          <a16:creationId xmlns="" xmlns:a16="http://schemas.microsoft.com/office/drawing/2014/main" id="{1C4AACBE-957A-494C-90A6-464E81167E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19192" y="1434718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 err="1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Failfast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69" name="Rectangle 164">
                      <a:extLst>
                        <a:ext uri="{FF2B5EF4-FFF2-40B4-BE49-F238E27FC236}">
                          <a16:creationId xmlns="" xmlns:a16="http://schemas.microsoft.com/office/drawing/2014/main" id="{22534786-9A8B-A24C-B204-FA6AA62EA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19192" y="13484520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Failsafe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70" name="Rectangle 164">
                      <a:extLst>
                        <a:ext uri="{FF2B5EF4-FFF2-40B4-BE49-F238E27FC236}">
                          <a16:creationId xmlns="" xmlns:a16="http://schemas.microsoft.com/office/drawing/2014/main" id="{7849291B-834C-584E-8C99-9C85D129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56369" y="13517429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Failover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80" name="Rectangle 164">
                      <a:extLst>
                        <a:ext uri="{FF2B5EF4-FFF2-40B4-BE49-F238E27FC236}">
                          <a16:creationId xmlns="" xmlns:a16="http://schemas.microsoft.com/office/drawing/2014/main" id="{4820CF2A-5C00-5549-BE3D-5FCBBBC368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56369" y="14354083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 err="1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Hystrix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="" xmlns:a16="http://schemas.microsoft.com/office/drawing/2014/main" id="{07CD763D-C642-754B-8379-A1169927EE26}"/>
                    </a:ext>
                  </a:extLst>
                </p:cNvPr>
                <p:cNvGrpSpPr/>
                <p:nvPr/>
              </p:nvGrpSpPr>
              <p:grpSpPr>
                <a:xfrm>
                  <a:off x="14800652" y="6839971"/>
                  <a:ext cx="5888741" cy="1993005"/>
                  <a:chOff x="10208637" y="13230642"/>
                  <a:chExt cx="5888741" cy="1993005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="" xmlns:a16="http://schemas.microsoft.com/office/drawing/2014/main" id="{A6A4B68F-BC54-C44C-B627-55ABA71F24F9}"/>
                      </a:ext>
                    </a:extLst>
                  </p:cNvPr>
                  <p:cNvGrpSpPr/>
                  <p:nvPr/>
                </p:nvGrpSpPr>
                <p:grpSpPr>
                  <a:xfrm>
                    <a:off x="10520642" y="13498915"/>
                    <a:ext cx="5282564" cy="1548315"/>
                    <a:chOff x="10520642" y="13498915"/>
                    <a:chExt cx="5282564" cy="1548315"/>
                  </a:xfrm>
                </p:grpSpPr>
                <p:sp>
                  <p:nvSpPr>
                    <p:cNvPr id="81" name="Rectangle 164">
                      <a:extLst>
                        <a:ext uri="{FF2B5EF4-FFF2-40B4-BE49-F238E27FC236}">
                          <a16:creationId xmlns="" xmlns:a16="http://schemas.microsoft.com/office/drawing/2014/main" id="{FF009A26-E3AC-5245-8CEC-174013DEFA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0642" y="13498915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脚本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82" name="Rectangle 164">
                      <a:extLst>
                        <a:ext uri="{FF2B5EF4-FFF2-40B4-BE49-F238E27FC236}">
                          <a16:creationId xmlns="" xmlns:a16="http://schemas.microsoft.com/office/drawing/2014/main" id="{AAA01A39-472F-4F47-B162-24428A843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0642" y="14383083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条件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83" name="Rectangle 164">
                      <a:extLst>
                        <a:ext uri="{FF2B5EF4-FFF2-40B4-BE49-F238E27FC236}">
                          <a16:creationId xmlns="" xmlns:a16="http://schemas.microsoft.com/office/drawing/2014/main" id="{A8948D38-EF99-FA4F-8C45-A4A71578C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18723" y="13498915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灰度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84" name="Rectangle 164">
                      <a:extLst>
                        <a:ext uri="{FF2B5EF4-FFF2-40B4-BE49-F238E27FC236}">
                          <a16:creationId xmlns="" xmlns:a16="http://schemas.microsoft.com/office/drawing/2014/main" id="{23547A99-CB9D-2547-AB96-13CDB8DF3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18723" y="14383083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同机房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86" name="Rectangle 164">
                      <a:extLst>
                        <a:ext uri="{FF2B5EF4-FFF2-40B4-BE49-F238E27FC236}">
                          <a16:creationId xmlns="" xmlns:a16="http://schemas.microsoft.com/office/drawing/2014/main" id="{21B67F99-5A7A-D741-AD5A-3F3A76D9B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51740" y="13498915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参数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87" name="Rectangle 164">
                      <a:extLst>
                        <a:ext uri="{FF2B5EF4-FFF2-40B4-BE49-F238E27FC236}">
                          <a16:creationId xmlns="" xmlns:a16="http://schemas.microsoft.com/office/drawing/2014/main" id="{14990B30-C230-0A4F-8D9C-A7FC5A63B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51740" y="14383083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智能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</p:grpSp>
              <p:sp>
                <p:nvSpPr>
                  <p:cNvPr id="89" name="Rectangle 153">
                    <a:extLst>
                      <a:ext uri="{FF2B5EF4-FFF2-40B4-BE49-F238E27FC236}">
                        <a16:creationId xmlns="" xmlns:a16="http://schemas.microsoft.com/office/drawing/2014/main" id="{1C98FB0E-446A-FC41-B00B-4055B4EBE885}"/>
                      </a:ext>
                    </a:extLst>
                  </p:cNvPr>
                  <p:cNvSpPr/>
                  <p:nvPr/>
                </p:nvSpPr>
                <p:spPr>
                  <a:xfrm>
                    <a:off x="10208637" y="13230642"/>
                    <a:ext cx="5888741" cy="1993005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85" b="1">
                      <a:latin typeface="PingFang SC" panose="020B0400000000000000" pitchFamily="34" charset="-122"/>
                      <a:ea typeface="PingFang SC" panose="020B0400000000000000" pitchFamily="34" charset="-122"/>
                    </a:endParaRP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="" xmlns:a16="http://schemas.microsoft.com/office/drawing/2014/main" id="{C5D13B44-D9E6-F34A-B916-AE6916063CB4}"/>
                  </a:ext>
                </a:extLst>
              </p:cNvPr>
              <p:cNvGrpSpPr/>
              <p:nvPr/>
            </p:nvGrpSpPr>
            <p:grpSpPr>
              <a:xfrm>
                <a:off x="3689089" y="4465494"/>
                <a:ext cx="17007410" cy="1348463"/>
                <a:chOff x="3675684" y="5121069"/>
                <a:chExt cx="17007410" cy="1348463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="" xmlns:a16="http://schemas.microsoft.com/office/drawing/2014/main" id="{B9A0CABA-C139-D94A-B9AC-FB0C93510189}"/>
                    </a:ext>
                  </a:extLst>
                </p:cNvPr>
                <p:cNvGrpSpPr/>
                <p:nvPr/>
              </p:nvGrpSpPr>
              <p:grpSpPr>
                <a:xfrm>
                  <a:off x="3675684" y="5121069"/>
                  <a:ext cx="10927631" cy="1348463"/>
                  <a:chOff x="3675684" y="5121069"/>
                  <a:chExt cx="10927631" cy="1348463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="" xmlns:a16="http://schemas.microsoft.com/office/drawing/2014/main" id="{345728B1-7448-2044-B757-8C45E24C4535}"/>
                      </a:ext>
                    </a:extLst>
                  </p:cNvPr>
                  <p:cNvGrpSpPr/>
                  <p:nvPr/>
                </p:nvGrpSpPr>
                <p:grpSpPr>
                  <a:xfrm>
                    <a:off x="3956011" y="5489802"/>
                    <a:ext cx="10366977" cy="664147"/>
                    <a:chOff x="3922937" y="5489802"/>
                    <a:chExt cx="10366977" cy="664147"/>
                  </a:xfrm>
                </p:grpSpPr>
                <p:sp>
                  <p:nvSpPr>
                    <p:cNvPr id="91" name="Rectangle 164">
                      <a:extLst>
                        <a:ext uri="{FF2B5EF4-FFF2-40B4-BE49-F238E27FC236}">
                          <a16:creationId xmlns="" xmlns:a16="http://schemas.microsoft.com/office/drawing/2014/main" id="{B7CE4DD6-BDB2-BF44-BAC4-AA4588BB32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38448" y="548980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00" dirty="0" err="1" smtClean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hazelcast</a:t>
                      </a:r>
                      <a:endParaRPr lang="id-ID" altLang="zh-CN" sz="2300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104" name="Rectangle 164">
                      <a:extLst>
                        <a:ext uri="{FF2B5EF4-FFF2-40B4-BE49-F238E27FC236}">
                          <a16:creationId xmlns="" xmlns:a16="http://schemas.microsoft.com/office/drawing/2014/main" id="{BEF97C5B-C858-4F4A-92A4-A9ED93174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6039" y="548980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广播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105" name="Rectangle 164">
                      <a:extLst>
                        <a:ext uri="{FF2B5EF4-FFF2-40B4-BE49-F238E27FC236}">
                          <a16:creationId xmlns="" xmlns:a16="http://schemas.microsoft.com/office/drawing/2014/main" id="{3B8C8C56-7A6F-AB44-92C4-2D03EDF95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141" y="548980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 smtClean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Eureka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106" name="Rectangle 164">
                      <a:extLst>
                        <a:ext uri="{FF2B5EF4-FFF2-40B4-BE49-F238E27FC236}">
                          <a16:creationId xmlns="" xmlns:a16="http://schemas.microsoft.com/office/drawing/2014/main" id="{4D4AEF76-B1BE-6140-BCF0-F9BBD1F02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2243" y="548980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 err="1" smtClean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etcd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107" name="Rectangle 164">
                      <a:extLst>
                        <a:ext uri="{FF2B5EF4-FFF2-40B4-BE49-F238E27FC236}">
                          <a16:creationId xmlns="" xmlns:a16="http://schemas.microsoft.com/office/drawing/2014/main" id="{FB3D58C9-2B1B-D847-BA18-AE12F7777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75345" y="548980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CS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108" name="Rectangle 164">
                      <a:extLst>
                        <a:ext uri="{FF2B5EF4-FFF2-40B4-BE49-F238E27FC236}">
                          <a16:creationId xmlns="" xmlns:a16="http://schemas.microsoft.com/office/drawing/2014/main" id="{67EFC6D3-526D-CB44-A9C8-0C11F070F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2937" y="5489802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ZK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</p:grpSp>
              <p:sp>
                <p:nvSpPr>
                  <p:cNvPr id="109" name="Rectangle 153">
                    <a:extLst>
                      <a:ext uri="{FF2B5EF4-FFF2-40B4-BE49-F238E27FC236}">
                        <a16:creationId xmlns="" xmlns:a16="http://schemas.microsoft.com/office/drawing/2014/main" id="{56BA7B5B-85CF-8D45-9568-86FBEB9F06E4}"/>
                      </a:ext>
                    </a:extLst>
                  </p:cNvPr>
                  <p:cNvSpPr/>
                  <p:nvPr/>
                </p:nvSpPr>
                <p:spPr>
                  <a:xfrm>
                    <a:off x="3675684" y="5121069"/>
                    <a:ext cx="10927631" cy="1348463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85" b="1">
                      <a:latin typeface="PingFang SC" panose="020B0400000000000000" pitchFamily="34" charset="-122"/>
                      <a:ea typeface="PingFang SC" panose="020B0400000000000000" pitchFamily="34" charset="-122"/>
                    </a:endParaRP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="" xmlns:a16="http://schemas.microsoft.com/office/drawing/2014/main" id="{31F6BDAB-8679-1145-A149-A6BD175EE0FD}"/>
                    </a:ext>
                  </a:extLst>
                </p:cNvPr>
                <p:cNvGrpSpPr/>
                <p:nvPr/>
              </p:nvGrpSpPr>
              <p:grpSpPr>
                <a:xfrm>
                  <a:off x="14919250" y="5121069"/>
                  <a:ext cx="5763844" cy="1348463"/>
                  <a:chOff x="14919250" y="5121069"/>
                  <a:chExt cx="5763844" cy="1348463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="" xmlns:a16="http://schemas.microsoft.com/office/drawing/2014/main" id="{A1D810C9-F271-8C45-89D4-49BCE2F22D3C}"/>
                      </a:ext>
                    </a:extLst>
                  </p:cNvPr>
                  <p:cNvGrpSpPr/>
                  <p:nvPr/>
                </p:nvGrpSpPr>
                <p:grpSpPr>
                  <a:xfrm>
                    <a:off x="15263140" y="5474047"/>
                    <a:ext cx="5076064" cy="664147"/>
                    <a:chOff x="15231771" y="5474047"/>
                    <a:chExt cx="5076064" cy="664147"/>
                  </a:xfrm>
                </p:grpSpPr>
                <p:sp>
                  <p:nvSpPr>
                    <p:cNvPr id="111" name="Rectangle 164">
                      <a:extLst>
                        <a:ext uri="{FF2B5EF4-FFF2-40B4-BE49-F238E27FC236}">
                          <a16:creationId xmlns="" xmlns:a16="http://schemas.microsoft.com/office/drawing/2014/main" id="{713EDBC0-DAFB-7E40-93D4-634D6AC6A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31771" y="5474047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Apollo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112" name="Rectangle 164">
                      <a:extLst>
                        <a:ext uri="{FF2B5EF4-FFF2-40B4-BE49-F238E27FC236}">
                          <a16:creationId xmlns="" xmlns:a16="http://schemas.microsoft.com/office/drawing/2014/main" id="{49461A95-0D7D-194C-A341-08548264D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56369" y="5474047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 err="1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Archaius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  <p:sp>
                  <p:nvSpPr>
                    <p:cNvPr id="113" name="Rectangle 164">
                      <a:extLst>
                        <a:ext uri="{FF2B5EF4-FFF2-40B4-BE49-F238E27FC236}">
                          <a16:creationId xmlns="" xmlns:a16="http://schemas.microsoft.com/office/drawing/2014/main" id="{D6587EA5-18DD-E845-957D-76BE1368F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94070" y="5474047"/>
                      <a:ext cx="1551466" cy="664147"/>
                    </a:xfrm>
                    <a:prstGeom prst="round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399" dirty="0">
                          <a:solidFill>
                            <a:schemeClr val="bg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PingFang SC" charset="-122"/>
                        </a:rPr>
                        <a:t>Diamond</a:t>
                      </a:r>
                      <a:endParaRPr lang="id-ID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endParaRPr>
                    </a:p>
                  </p:txBody>
                </p:sp>
              </p:grpSp>
              <p:sp>
                <p:nvSpPr>
                  <p:cNvPr id="122" name="Rectangle 153">
                    <a:extLst>
                      <a:ext uri="{FF2B5EF4-FFF2-40B4-BE49-F238E27FC236}">
                        <a16:creationId xmlns="" xmlns:a16="http://schemas.microsoft.com/office/drawing/2014/main" id="{108E9F60-0DDC-D14B-9F7E-35BBE7CB441E}"/>
                      </a:ext>
                    </a:extLst>
                  </p:cNvPr>
                  <p:cNvSpPr/>
                  <p:nvPr/>
                </p:nvSpPr>
                <p:spPr>
                  <a:xfrm>
                    <a:off x="14919250" y="5121069"/>
                    <a:ext cx="5763844" cy="1348463"/>
                  </a:xfrm>
                  <a:prstGeom prst="rect">
                    <a:avLst/>
                  </a:prstGeom>
                  <a:noFill/>
                  <a:ln>
                    <a:solidFill>
                      <a:schemeClr val="accent6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85" b="1">
                      <a:latin typeface="PingFang SC" panose="020B0400000000000000" pitchFamily="34" charset="-122"/>
                      <a:ea typeface="PingFang SC" panose="020B0400000000000000" pitchFamily="34" charset="-122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="" xmlns:a16="http://schemas.microsoft.com/office/drawing/2014/main" id="{7D892D8D-713D-0248-AB06-54B1A3AE9D83}"/>
                  </a:ext>
                </a:extLst>
              </p:cNvPr>
              <p:cNvGrpSpPr/>
              <p:nvPr/>
            </p:nvGrpSpPr>
            <p:grpSpPr>
              <a:xfrm>
                <a:off x="3698525" y="2733622"/>
                <a:ext cx="16988538" cy="1355722"/>
                <a:chOff x="3675684" y="3311602"/>
                <a:chExt cx="16988538" cy="1355722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="" xmlns:a16="http://schemas.microsoft.com/office/drawing/2014/main" id="{4E10634B-26BD-EC4C-975F-DC3BB6DBBF5E}"/>
                    </a:ext>
                  </a:extLst>
                </p:cNvPr>
                <p:cNvGrpSpPr/>
                <p:nvPr/>
              </p:nvGrpSpPr>
              <p:grpSpPr>
                <a:xfrm>
                  <a:off x="3994041" y="3657390"/>
                  <a:ext cx="16351824" cy="664147"/>
                  <a:chOff x="3956011" y="3732749"/>
                  <a:chExt cx="16351824" cy="664147"/>
                </a:xfrm>
              </p:grpSpPr>
              <p:sp>
                <p:nvSpPr>
                  <p:cNvPr id="115" name="Rectangle 164">
                    <a:extLst>
                      <a:ext uri="{FF2B5EF4-FFF2-40B4-BE49-F238E27FC236}">
                        <a16:creationId xmlns="" xmlns:a16="http://schemas.microsoft.com/office/drawing/2014/main" id="{CC762E38-4B11-C041-BC1B-DA17C044D2C3}"/>
                      </a:ext>
                    </a:extLst>
                  </p:cNvPr>
                  <p:cNvSpPr/>
                  <p:nvPr/>
                </p:nvSpPr>
                <p:spPr>
                  <a:xfrm>
                    <a:off x="3956011" y="3732749"/>
                    <a:ext cx="2001138" cy="664147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Spring</a:t>
                    </a:r>
                    <a:r>
                      <a:rPr lang="zh-CN" altLang="en-US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 </a:t>
                    </a:r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XML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116" name="Rectangle 164">
                    <a:extLst>
                      <a:ext uri="{FF2B5EF4-FFF2-40B4-BE49-F238E27FC236}">
                        <a16:creationId xmlns="" xmlns:a16="http://schemas.microsoft.com/office/drawing/2014/main" id="{D7D0F3F3-6EEB-B043-9F8E-882EEC0702FF}"/>
                      </a:ext>
                    </a:extLst>
                  </p:cNvPr>
                  <p:cNvSpPr/>
                  <p:nvPr/>
                </p:nvSpPr>
                <p:spPr>
                  <a:xfrm>
                    <a:off x="11043670" y="3732749"/>
                    <a:ext cx="2001138" cy="664147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 err="1" smtClean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Async</a:t>
                    </a:r>
                    <a:r>
                      <a:rPr lang="zh-CN" altLang="en-US" sz="2399" dirty="0" smtClean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 </a:t>
                    </a:r>
                    <a:r>
                      <a:rPr lang="en-US" altLang="zh-CN" sz="2399" dirty="0" smtClean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API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117" name="Rectangle 164">
                    <a:extLst>
                      <a:ext uri="{FF2B5EF4-FFF2-40B4-BE49-F238E27FC236}">
                        <a16:creationId xmlns="" xmlns:a16="http://schemas.microsoft.com/office/drawing/2014/main" id="{B42E1825-418B-3849-8137-D9E2576E2319}"/>
                      </a:ext>
                    </a:extLst>
                  </p:cNvPr>
                  <p:cNvSpPr/>
                  <p:nvPr/>
                </p:nvSpPr>
                <p:spPr>
                  <a:xfrm>
                    <a:off x="13406223" y="3732749"/>
                    <a:ext cx="2176508" cy="664147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Spring</a:t>
                    </a:r>
                    <a:r>
                      <a:rPr lang="zh-CN" altLang="en-US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 </a:t>
                    </a:r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Cloud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118" name="Rectangle 164">
                    <a:extLst>
                      <a:ext uri="{FF2B5EF4-FFF2-40B4-BE49-F238E27FC236}">
                        <a16:creationId xmlns="" xmlns:a16="http://schemas.microsoft.com/office/drawing/2014/main" id="{A9D4BA16-6ECE-6949-995A-87863BCDC386}"/>
                      </a:ext>
                    </a:extLst>
                  </p:cNvPr>
                  <p:cNvSpPr/>
                  <p:nvPr/>
                </p:nvSpPr>
                <p:spPr>
                  <a:xfrm>
                    <a:off x="15944146" y="3732749"/>
                    <a:ext cx="2001138" cy="664147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Reactive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119" name="Rectangle 164">
                    <a:extLst>
                      <a:ext uri="{FF2B5EF4-FFF2-40B4-BE49-F238E27FC236}">
                        <a16:creationId xmlns="" xmlns:a16="http://schemas.microsoft.com/office/drawing/2014/main" id="{A2B15008-FDBA-A545-BF81-C866B0E60C91}"/>
                      </a:ext>
                    </a:extLst>
                  </p:cNvPr>
                  <p:cNvSpPr/>
                  <p:nvPr/>
                </p:nvSpPr>
                <p:spPr>
                  <a:xfrm>
                    <a:off x="18306697" y="3732749"/>
                    <a:ext cx="2001138" cy="664147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Fluent</a:t>
                    </a:r>
                    <a:r>
                      <a:rPr lang="zh-CN" altLang="en-US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 </a:t>
                    </a:r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API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120" name="Rectangle 164">
                    <a:extLst>
                      <a:ext uri="{FF2B5EF4-FFF2-40B4-BE49-F238E27FC236}">
                        <a16:creationId xmlns="" xmlns:a16="http://schemas.microsoft.com/office/drawing/2014/main" id="{F995002F-3344-8046-B262-528785510ADE}"/>
                      </a:ext>
                    </a:extLst>
                  </p:cNvPr>
                  <p:cNvSpPr/>
                  <p:nvPr/>
                </p:nvSpPr>
                <p:spPr>
                  <a:xfrm>
                    <a:off x="8681117" y="3732749"/>
                    <a:ext cx="2001138" cy="664147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Spring</a:t>
                    </a:r>
                    <a:r>
                      <a:rPr lang="zh-CN" altLang="en-US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 </a:t>
                    </a:r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Boot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  <p:sp>
                <p:nvSpPr>
                  <p:cNvPr id="121" name="Rectangle 164">
                    <a:extLst>
                      <a:ext uri="{FF2B5EF4-FFF2-40B4-BE49-F238E27FC236}">
                        <a16:creationId xmlns="" xmlns:a16="http://schemas.microsoft.com/office/drawing/2014/main" id="{B87177D5-FC33-9142-9ABB-7C9966EF6C66}"/>
                      </a:ext>
                    </a:extLst>
                  </p:cNvPr>
                  <p:cNvSpPr/>
                  <p:nvPr/>
                </p:nvSpPr>
                <p:spPr>
                  <a:xfrm>
                    <a:off x="6318564" y="3732749"/>
                    <a:ext cx="2001138" cy="664147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399" dirty="0">
                        <a:solidFill>
                          <a:schemeClr val="bg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  <a:cs typeface="PingFang SC" charset="-122"/>
                      </a:rPr>
                      <a:t>Annotation</a:t>
                    </a:r>
                    <a:endParaRPr lang="id-ID" altLang="zh-CN" sz="2399" dirty="0">
                      <a:solidFill>
                        <a:schemeClr val="bg1"/>
                      </a:solidFill>
                      <a:latin typeface="PingFang SC" panose="020B0400000000000000" pitchFamily="34" charset="-122"/>
                      <a:ea typeface="PingFang SC" panose="020B0400000000000000" pitchFamily="34" charset="-122"/>
                      <a:cs typeface="PingFang SC" charset="-122"/>
                    </a:endParaRPr>
                  </a:p>
                </p:txBody>
              </p:sp>
            </p:grpSp>
            <p:sp>
              <p:nvSpPr>
                <p:cNvPr id="126" name="Rectangle 153">
                  <a:extLst>
                    <a:ext uri="{FF2B5EF4-FFF2-40B4-BE49-F238E27FC236}">
                      <a16:creationId xmlns="" xmlns:a16="http://schemas.microsoft.com/office/drawing/2014/main" id="{EE6ED6D5-DA1F-E04A-8D9A-8768CC0A6873}"/>
                    </a:ext>
                  </a:extLst>
                </p:cNvPr>
                <p:cNvSpPr/>
                <p:nvPr/>
              </p:nvSpPr>
              <p:spPr>
                <a:xfrm>
                  <a:off x="3675684" y="3311602"/>
                  <a:ext cx="16988538" cy="1355722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85" b="1">
                    <a:latin typeface="PingFang SC" panose="020B0400000000000000" pitchFamily="34" charset="-122"/>
                    <a:ea typeface="PingFang SC" panose="020B0400000000000000" pitchFamily="34" charset="-122"/>
                  </a:endParaRPr>
                </a:p>
              </p:txBody>
            </p:sp>
          </p:grpSp>
        </p:grpSp>
        <p:sp>
          <p:nvSpPr>
            <p:cNvPr id="136" name="Freeform 12">
              <a:extLst>
                <a:ext uri="{FF2B5EF4-FFF2-40B4-BE49-F238E27FC236}">
                  <a16:creationId xmlns="" xmlns:a16="http://schemas.microsoft.com/office/drawing/2014/main" id="{17CF2054-904B-6D43-B58F-8549B592EDA1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16895640" y="6363590"/>
              <a:ext cx="345440" cy="7920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819400 h 21600"/>
                <a:gd name="T4" fmla="*/ 1955800 w 21600"/>
                <a:gd name="T5" fmla="*/ 28194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107">
                <a:latin typeface="PingFang SC" panose="020B0400000000000000" pitchFamily="34" charset="-122"/>
                <a:ea typeface="PingFang SC" panose="020B0400000000000000" pitchFamily="34" charset="-122"/>
                <a:cs typeface="PingFang SC" charset="-122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="" xmlns:a16="http://schemas.microsoft.com/office/drawing/2014/main" id="{448119F9-928D-A64C-960A-B7DC8C922990}"/>
                </a:ext>
              </a:extLst>
            </p:cNvPr>
            <p:cNvGrpSpPr/>
            <p:nvPr/>
          </p:nvGrpSpPr>
          <p:grpSpPr>
            <a:xfrm>
              <a:off x="20873102" y="9876949"/>
              <a:ext cx="1818126" cy="898636"/>
              <a:chOff x="20832462" y="9876949"/>
              <a:chExt cx="1818126" cy="898636"/>
            </a:xfrm>
          </p:grpSpPr>
          <p:sp>
            <p:nvSpPr>
              <p:cNvPr id="140" name="Freeform 40">
                <a:extLst>
                  <a:ext uri="{FF2B5EF4-FFF2-40B4-BE49-F238E27FC236}">
                    <a16:creationId xmlns="" xmlns:a16="http://schemas.microsoft.com/office/drawing/2014/main" id="{83081E5B-28EA-DE49-8356-A6DD86E90A6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418191" y="9876949"/>
                <a:ext cx="504000" cy="394352"/>
              </a:xfrm>
              <a:custGeom>
                <a:avLst/>
                <a:gdLst>
                  <a:gd name="T0" fmla="*/ 2147483646 w 256"/>
                  <a:gd name="T1" fmla="*/ 2147483646 h 200"/>
                  <a:gd name="T2" fmla="*/ 2147483646 w 256"/>
                  <a:gd name="T3" fmla="*/ 2147483646 h 200"/>
                  <a:gd name="T4" fmla="*/ 2147483646 w 256"/>
                  <a:gd name="T5" fmla="*/ 2147483646 h 200"/>
                  <a:gd name="T6" fmla="*/ 2147483646 w 256"/>
                  <a:gd name="T7" fmla="*/ 2147483646 h 200"/>
                  <a:gd name="T8" fmla="*/ 2147483646 w 256"/>
                  <a:gd name="T9" fmla="*/ 2147483646 h 200"/>
                  <a:gd name="T10" fmla="*/ 2147483646 w 256"/>
                  <a:gd name="T11" fmla="*/ 2147483646 h 200"/>
                  <a:gd name="T12" fmla="*/ 2147483646 w 256"/>
                  <a:gd name="T13" fmla="*/ 2147483646 h 200"/>
                  <a:gd name="T14" fmla="*/ 2147483646 w 256"/>
                  <a:gd name="T15" fmla="*/ 2147483646 h 200"/>
                  <a:gd name="T16" fmla="*/ 2147483646 w 256"/>
                  <a:gd name="T17" fmla="*/ 2147483646 h 200"/>
                  <a:gd name="T18" fmla="*/ 2147483646 w 256"/>
                  <a:gd name="T19" fmla="*/ 2147483646 h 200"/>
                  <a:gd name="T20" fmla="*/ 2147483646 w 256"/>
                  <a:gd name="T21" fmla="*/ 2147483646 h 200"/>
                  <a:gd name="T22" fmla="*/ 2147483646 w 256"/>
                  <a:gd name="T23" fmla="*/ 2147483646 h 200"/>
                  <a:gd name="T24" fmla="*/ 2147483646 w 256"/>
                  <a:gd name="T25" fmla="*/ 2147483646 h 200"/>
                  <a:gd name="T26" fmla="*/ 0 w 256"/>
                  <a:gd name="T27" fmla="*/ 2147483646 h 200"/>
                  <a:gd name="T28" fmla="*/ 2147483646 w 256"/>
                  <a:gd name="T29" fmla="*/ 2147483646 h 200"/>
                  <a:gd name="T30" fmla="*/ 2147483646 w 256"/>
                  <a:gd name="T31" fmla="*/ 2147483646 h 200"/>
                  <a:gd name="T32" fmla="*/ 2147483646 w 256"/>
                  <a:gd name="T33" fmla="*/ 2147483646 h 200"/>
                  <a:gd name="T34" fmla="*/ 2147483646 w 256"/>
                  <a:gd name="T35" fmla="*/ 2147483646 h 200"/>
                  <a:gd name="T36" fmla="*/ 2147483646 w 256"/>
                  <a:gd name="T37" fmla="*/ 2147483646 h 200"/>
                  <a:gd name="T38" fmla="*/ 2147483646 w 256"/>
                  <a:gd name="T39" fmla="*/ 2147483646 h 200"/>
                  <a:gd name="T40" fmla="*/ 2147483646 w 256"/>
                  <a:gd name="T41" fmla="*/ 2147483646 h 200"/>
                  <a:gd name="T42" fmla="*/ 2147483646 w 256"/>
                  <a:gd name="T43" fmla="*/ 2147483646 h 200"/>
                  <a:gd name="T44" fmla="*/ 2147483646 w 256"/>
                  <a:gd name="T45" fmla="*/ 2147483646 h 200"/>
                  <a:gd name="T46" fmla="*/ 2147483646 w 256"/>
                  <a:gd name="T47" fmla="*/ 0 h 200"/>
                  <a:gd name="T48" fmla="*/ 2147483646 w 256"/>
                  <a:gd name="T49" fmla="*/ 2147483646 h 200"/>
                  <a:gd name="T50" fmla="*/ 2147483646 w 256"/>
                  <a:gd name="T51" fmla="*/ 2147483646 h 200"/>
                  <a:gd name="T52" fmla="*/ 2147483646 w 256"/>
                  <a:gd name="T53" fmla="*/ 2147483646 h 200"/>
                  <a:gd name="T54" fmla="*/ 2147483646 w 256"/>
                  <a:gd name="T55" fmla="*/ 2147483646 h 200"/>
                  <a:gd name="T56" fmla="*/ 2147483646 w 256"/>
                  <a:gd name="T57" fmla="*/ 2147483646 h 200"/>
                  <a:gd name="T58" fmla="*/ 2147483646 w 256"/>
                  <a:gd name="T59" fmla="*/ 2147483646 h 200"/>
                  <a:gd name="T60" fmla="*/ 2147483646 w 256"/>
                  <a:gd name="T61" fmla="*/ 2147483646 h 200"/>
                  <a:gd name="T62" fmla="*/ 2147483646 w 256"/>
                  <a:gd name="T63" fmla="*/ 2147483646 h 200"/>
                  <a:gd name="T64" fmla="*/ 2147483646 w 256"/>
                  <a:gd name="T65" fmla="*/ 2147483646 h 200"/>
                  <a:gd name="T66" fmla="*/ 2147483646 w 256"/>
                  <a:gd name="T67" fmla="*/ 2147483646 h 200"/>
                  <a:gd name="T68" fmla="*/ 2147483646 w 256"/>
                  <a:gd name="T69" fmla="*/ 2147483646 h 200"/>
                  <a:gd name="T70" fmla="*/ 2147483646 w 256"/>
                  <a:gd name="T71" fmla="*/ 2147483646 h 200"/>
                  <a:gd name="T72" fmla="*/ 2147483646 w 256"/>
                  <a:gd name="T73" fmla="*/ 2147483646 h 200"/>
                  <a:gd name="T74" fmla="*/ 2147483646 w 256"/>
                  <a:gd name="T75" fmla="*/ 2147483646 h 200"/>
                  <a:gd name="T76" fmla="*/ 2147483646 w 256"/>
                  <a:gd name="T77" fmla="*/ 2147483646 h 200"/>
                  <a:gd name="T78" fmla="*/ 2147483646 w 256"/>
                  <a:gd name="T79" fmla="*/ 2147483646 h 200"/>
                  <a:gd name="T80" fmla="*/ 2147483646 w 256"/>
                  <a:gd name="T81" fmla="*/ 2147483646 h 200"/>
                  <a:gd name="T82" fmla="*/ 2147483646 w 256"/>
                  <a:gd name="T83" fmla="*/ 2147483646 h 200"/>
                  <a:gd name="T84" fmla="*/ 2147483646 w 256"/>
                  <a:gd name="T85" fmla="*/ 2147483646 h 200"/>
                  <a:gd name="T86" fmla="*/ 2147483646 w 256"/>
                  <a:gd name="T87" fmla="*/ 2147483646 h 200"/>
                  <a:gd name="T88" fmla="*/ 2147483646 w 256"/>
                  <a:gd name="T89" fmla="*/ 2147483646 h 200"/>
                  <a:gd name="T90" fmla="*/ 2147483646 w 256"/>
                  <a:gd name="T91" fmla="*/ 2147483646 h 200"/>
                  <a:gd name="T92" fmla="*/ 2147483646 w 256"/>
                  <a:gd name="T93" fmla="*/ 2147483646 h 200"/>
                  <a:gd name="T94" fmla="*/ 2147483646 w 256"/>
                  <a:gd name="T95" fmla="*/ 2147483646 h 200"/>
                  <a:gd name="T96" fmla="*/ 2147483646 w 256"/>
                  <a:gd name="T97" fmla="*/ 2147483646 h 200"/>
                  <a:gd name="T98" fmla="*/ 2147483646 w 256"/>
                  <a:gd name="T99" fmla="*/ 2147483646 h 200"/>
                  <a:gd name="T100" fmla="*/ 2147483646 w 256"/>
                  <a:gd name="T101" fmla="*/ 2147483646 h 200"/>
                  <a:gd name="T102" fmla="*/ 2147483646 w 256"/>
                  <a:gd name="T103" fmla="*/ 2147483646 h 200"/>
                  <a:gd name="T104" fmla="*/ 2147483646 w 256"/>
                  <a:gd name="T105" fmla="*/ 2147483646 h 200"/>
                  <a:gd name="T106" fmla="*/ 2147483646 w 256"/>
                  <a:gd name="T107" fmla="*/ 2147483646 h 200"/>
                  <a:gd name="T108" fmla="*/ 2147483646 w 256"/>
                  <a:gd name="T109" fmla="*/ 2147483646 h 200"/>
                  <a:gd name="T110" fmla="*/ 2147483646 w 256"/>
                  <a:gd name="T111" fmla="*/ 2147483646 h 200"/>
                  <a:gd name="T112" fmla="*/ 2147483646 w 256"/>
                  <a:gd name="T113" fmla="*/ 2147483646 h 200"/>
                  <a:gd name="T114" fmla="*/ 0 w 256"/>
                  <a:gd name="T115" fmla="*/ 2147483646 h 200"/>
                  <a:gd name="T116" fmla="*/ 2147483646 w 256"/>
                  <a:gd name="T117" fmla="*/ 2147483646 h 20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56" h="200">
                    <a:moveTo>
                      <a:pt x="252" y="57"/>
                    </a:moveTo>
                    <a:cubicBezTo>
                      <a:pt x="252" y="57"/>
                      <a:pt x="252" y="57"/>
                      <a:pt x="252" y="57"/>
                    </a:cubicBezTo>
                    <a:cubicBezTo>
                      <a:pt x="212" y="93"/>
                      <a:pt x="212" y="93"/>
                      <a:pt x="212" y="93"/>
                    </a:cubicBezTo>
                    <a:cubicBezTo>
                      <a:pt x="212" y="93"/>
                      <a:pt x="212" y="93"/>
                      <a:pt x="212" y="93"/>
                    </a:cubicBezTo>
                    <a:cubicBezTo>
                      <a:pt x="210" y="95"/>
                      <a:pt x="207" y="96"/>
                      <a:pt x="204" y="96"/>
                    </a:cubicBezTo>
                    <a:cubicBezTo>
                      <a:pt x="197" y="96"/>
                      <a:pt x="192" y="91"/>
                      <a:pt x="192" y="84"/>
                    </a:cubicBezTo>
                    <a:cubicBezTo>
                      <a:pt x="192" y="80"/>
                      <a:pt x="194" y="77"/>
                      <a:pt x="196" y="75"/>
                    </a:cubicBezTo>
                    <a:cubicBezTo>
                      <a:pt x="196" y="75"/>
                      <a:pt x="196" y="75"/>
                      <a:pt x="196" y="75"/>
                    </a:cubicBezTo>
                    <a:cubicBezTo>
                      <a:pt x="213" y="60"/>
                      <a:pt x="213" y="60"/>
                      <a:pt x="213" y="60"/>
                    </a:cubicBezTo>
                    <a:cubicBezTo>
                      <a:pt x="140" y="60"/>
                      <a:pt x="140" y="60"/>
                      <a:pt x="140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5" y="60"/>
                      <a:pt x="0" y="55"/>
                      <a:pt x="0" y="48"/>
                    </a:cubicBezTo>
                    <a:cubicBezTo>
                      <a:pt x="0" y="41"/>
                      <a:pt x="5" y="36"/>
                      <a:pt x="12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56" y="36"/>
                      <a:pt x="156" y="36"/>
                      <a:pt x="156" y="36"/>
                    </a:cubicBezTo>
                    <a:cubicBezTo>
                      <a:pt x="213" y="36"/>
                      <a:pt x="213" y="36"/>
                      <a:pt x="213" y="36"/>
                    </a:cubicBezTo>
                    <a:cubicBezTo>
                      <a:pt x="196" y="21"/>
                      <a:pt x="196" y="21"/>
                      <a:pt x="196" y="21"/>
                    </a:cubicBezTo>
                    <a:cubicBezTo>
                      <a:pt x="196" y="21"/>
                      <a:pt x="196" y="21"/>
                      <a:pt x="196" y="21"/>
                    </a:cubicBezTo>
                    <a:cubicBezTo>
                      <a:pt x="194" y="19"/>
                      <a:pt x="192" y="16"/>
                      <a:pt x="192" y="12"/>
                    </a:cubicBezTo>
                    <a:cubicBezTo>
                      <a:pt x="192" y="5"/>
                      <a:pt x="197" y="0"/>
                      <a:pt x="204" y="0"/>
                    </a:cubicBezTo>
                    <a:cubicBezTo>
                      <a:pt x="207" y="0"/>
                      <a:pt x="210" y="1"/>
                      <a:pt x="212" y="3"/>
                    </a:cubicBezTo>
                    <a:cubicBezTo>
                      <a:pt x="212" y="3"/>
                      <a:pt x="212" y="3"/>
                      <a:pt x="212" y="3"/>
                    </a:cubicBezTo>
                    <a:cubicBezTo>
                      <a:pt x="252" y="39"/>
                      <a:pt x="252" y="39"/>
                      <a:pt x="252" y="39"/>
                    </a:cubicBezTo>
                    <a:cubicBezTo>
                      <a:pt x="252" y="39"/>
                      <a:pt x="252" y="39"/>
                      <a:pt x="252" y="39"/>
                    </a:cubicBezTo>
                    <a:cubicBezTo>
                      <a:pt x="254" y="41"/>
                      <a:pt x="256" y="44"/>
                      <a:pt x="256" y="48"/>
                    </a:cubicBezTo>
                    <a:cubicBezTo>
                      <a:pt x="256" y="52"/>
                      <a:pt x="254" y="55"/>
                      <a:pt x="252" y="57"/>
                    </a:cubicBezTo>
                    <a:moveTo>
                      <a:pt x="4" y="143"/>
                    </a:moveTo>
                    <a:cubicBezTo>
                      <a:pt x="4" y="143"/>
                      <a:pt x="4" y="143"/>
                      <a:pt x="4" y="143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46" y="105"/>
                      <a:pt x="49" y="104"/>
                      <a:pt x="52" y="104"/>
                    </a:cubicBezTo>
                    <a:cubicBezTo>
                      <a:pt x="59" y="104"/>
                      <a:pt x="64" y="109"/>
                      <a:pt x="64" y="116"/>
                    </a:cubicBezTo>
                    <a:cubicBezTo>
                      <a:pt x="64" y="120"/>
                      <a:pt x="62" y="123"/>
                      <a:pt x="60" y="125"/>
                    </a:cubicBezTo>
                    <a:cubicBezTo>
                      <a:pt x="60" y="125"/>
                      <a:pt x="60" y="125"/>
                      <a:pt x="60" y="125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cubicBezTo>
                      <a:pt x="152" y="140"/>
                      <a:pt x="152" y="140"/>
                      <a:pt x="152" y="140"/>
                    </a:cubicBezTo>
                    <a:cubicBezTo>
                      <a:pt x="213" y="140"/>
                      <a:pt x="213" y="140"/>
                      <a:pt x="213" y="140"/>
                    </a:cubicBezTo>
                    <a:cubicBezTo>
                      <a:pt x="244" y="140"/>
                      <a:pt x="244" y="140"/>
                      <a:pt x="244" y="140"/>
                    </a:cubicBezTo>
                    <a:cubicBezTo>
                      <a:pt x="251" y="140"/>
                      <a:pt x="256" y="145"/>
                      <a:pt x="256" y="152"/>
                    </a:cubicBezTo>
                    <a:cubicBezTo>
                      <a:pt x="256" y="159"/>
                      <a:pt x="251" y="164"/>
                      <a:pt x="244" y="164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60" y="179"/>
                      <a:pt x="60" y="179"/>
                      <a:pt x="60" y="179"/>
                    </a:cubicBezTo>
                    <a:cubicBezTo>
                      <a:pt x="60" y="179"/>
                      <a:pt x="60" y="179"/>
                      <a:pt x="60" y="179"/>
                    </a:cubicBezTo>
                    <a:cubicBezTo>
                      <a:pt x="62" y="181"/>
                      <a:pt x="64" y="184"/>
                      <a:pt x="64" y="188"/>
                    </a:cubicBezTo>
                    <a:cubicBezTo>
                      <a:pt x="64" y="195"/>
                      <a:pt x="59" y="200"/>
                      <a:pt x="52" y="200"/>
                    </a:cubicBezTo>
                    <a:cubicBezTo>
                      <a:pt x="49" y="200"/>
                      <a:pt x="46" y="199"/>
                      <a:pt x="44" y="197"/>
                    </a:cubicBezTo>
                    <a:cubicBezTo>
                      <a:pt x="44" y="197"/>
                      <a:pt x="44" y="197"/>
                      <a:pt x="44" y="197"/>
                    </a:cubicBezTo>
                    <a:cubicBezTo>
                      <a:pt x="4" y="161"/>
                      <a:pt x="4" y="161"/>
                      <a:pt x="4" y="161"/>
                    </a:cubicBezTo>
                    <a:cubicBezTo>
                      <a:pt x="4" y="161"/>
                      <a:pt x="4" y="161"/>
                      <a:pt x="4" y="161"/>
                    </a:cubicBezTo>
                    <a:cubicBezTo>
                      <a:pt x="2" y="159"/>
                      <a:pt x="0" y="156"/>
                      <a:pt x="0" y="152"/>
                    </a:cubicBezTo>
                    <a:cubicBezTo>
                      <a:pt x="0" y="148"/>
                      <a:pt x="2" y="145"/>
                      <a:pt x="4" y="143"/>
                    </a:cubicBezTo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="" xmlns:a16="http://schemas.microsoft.com/office/drawing/2014/main" id="{C55DE4DC-37A4-534D-B766-B0797DA662E3}"/>
                  </a:ext>
                </a:extLst>
              </p:cNvPr>
              <p:cNvSpPr txBox="1"/>
              <p:nvPr/>
            </p:nvSpPr>
            <p:spPr>
              <a:xfrm>
                <a:off x="20832462" y="10313920"/>
                <a:ext cx="1818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transporter</a:t>
                </a:r>
                <a:endParaRPr lang="en-US" sz="2400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143" name="Freeform 12">
              <a:extLst>
                <a:ext uri="{FF2B5EF4-FFF2-40B4-BE49-F238E27FC236}">
                  <a16:creationId xmlns="" xmlns:a16="http://schemas.microsoft.com/office/drawing/2014/main" id="{BD4D0046-4993-D849-B12C-11BCCB0399E7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9606360" y="11234382"/>
              <a:ext cx="432000" cy="2412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819400 h 21600"/>
                <a:gd name="T4" fmla="*/ 1955800 w 21600"/>
                <a:gd name="T5" fmla="*/ 28194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107">
                <a:latin typeface="PingFang SC" panose="020B0400000000000000" pitchFamily="34" charset="-122"/>
                <a:ea typeface="PingFang SC" panose="020B0400000000000000" pitchFamily="34" charset="-122"/>
                <a:cs typeface="PingFang SC" charset="-122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="" xmlns:a16="http://schemas.microsoft.com/office/drawing/2014/main" id="{4FDDAB52-64C8-3F4E-997D-3FD9FBF2DD55}"/>
                </a:ext>
              </a:extLst>
            </p:cNvPr>
            <p:cNvGrpSpPr/>
            <p:nvPr/>
          </p:nvGrpSpPr>
          <p:grpSpPr>
            <a:xfrm>
              <a:off x="21221755" y="12511147"/>
              <a:ext cx="1075936" cy="658439"/>
              <a:chOff x="21451269" y="12470507"/>
              <a:chExt cx="1075936" cy="658439"/>
            </a:xfrm>
          </p:grpSpPr>
          <p:sp>
            <p:nvSpPr>
              <p:cNvPr id="144" name="Freeform 44">
                <a:extLst>
                  <a:ext uri="{FF2B5EF4-FFF2-40B4-BE49-F238E27FC236}">
                    <a16:creationId xmlns="" xmlns:a16="http://schemas.microsoft.com/office/drawing/2014/main" id="{0BCF89D5-CEC3-374D-BBB8-08628DD05D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688345" y="12470507"/>
                <a:ext cx="504000" cy="71120"/>
              </a:xfrm>
              <a:custGeom>
                <a:avLst/>
                <a:gdLst>
                  <a:gd name="T0" fmla="*/ 2147483646 w 200"/>
                  <a:gd name="T1" fmla="*/ 2147483646 h 48"/>
                  <a:gd name="T2" fmla="*/ 2147483646 w 200"/>
                  <a:gd name="T3" fmla="*/ 2147483646 h 48"/>
                  <a:gd name="T4" fmla="*/ 2147483646 w 200"/>
                  <a:gd name="T5" fmla="*/ 0 h 48"/>
                  <a:gd name="T6" fmla="*/ 2147483646 w 200"/>
                  <a:gd name="T7" fmla="*/ 2147483646 h 48"/>
                  <a:gd name="T8" fmla="*/ 2147483646 w 200"/>
                  <a:gd name="T9" fmla="*/ 2147483646 h 48"/>
                  <a:gd name="T10" fmla="*/ 2147483646 w 200"/>
                  <a:gd name="T11" fmla="*/ 2147483646 h 48"/>
                  <a:gd name="T12" fmla="*/ 2147483646 w 200"/>
                  <a:gd name="T13" fmla="*/ 2147483646 h 48"/>
                  <a:gd name="T14" fmla="*/ 2147483646 w 200"/>
                  <a:gd name="T15" fmla="*/ 0 h 48"/>
                  <a:gd name="T16" fmla="*/ 2147483646 w 200"/>
                  <a:gd name="T17" fmla="*/ 2147483646 h 48"/>
                  <a:gd name="T18" fmla="*/ 2147483646 w 200"/>
                  <a:gd name="T19" fmla="*/ 2147483646 h 48"/>
                  <a:gd name="T20" fmla="*/ 2147483646 w 200"/>
                  <a:gd name="T21" fmla="*/ 2147483646 h 48"/>
                  <a:gd name="T22" fmla="*/ 0 w 200"/>
                  <a:gd name="T23" fmla="*/ 2147483646 h 48"/>
                  <a:gd name="T24" fmla="*/ 2147483646 w 200"/>
                  <a:gd name="T25" fmla="*/ 0 h 48"/>
                  <a:gd name="T26" fmla="*/ 2147483646 w 200"/>
                  <a:gd name="T27" fmla="*/ 2147483646 h 48"/>
                  <a:gd name="T28" fmla="*/ 2147483646 w 200"/>
                  <a:gd name="T29" fmla="*/ 2147483646 h 4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00" h="48">
                    <a:moveTo>
                      <a:pt x="176" y="48"/>
                    </a:moveTo>
                    <a:cubicBezTo>
                      <a:pt x="163" y="48"/>
                      <a:pt x="152" y="37"/>
                      <a:pt x="152" y="24"/>
                    </a:cubicBezTo>
                    <a:cubicBezTo>
                      <a:pt x="152" y="11"/>
                      <a:pt x="163" y="0"/>
                      <a:pt x="176" y="0"/>
                    </a:cubicBezTo>
                    <a:cubicBezTo>
                      <a:pt x="189" y="0"/>
                      <a:pt x="200" y="11"/>
                      <a:pt x="200" y="24"/>
                    </a:cubicBezTo>
                    <a:cubicBezTo>
                      <a:pt x="200" y="37"/>
                      <a:pt x="189" y="48"/>
                      <a:pt x="176" y="48"/>
                    </a:cubicBezTo>
                    <a:moveTo>
                      <a:pt x="100" y="48"/>
                    </a:moveTo>
                    <a:cubicBezTo>
                      <a:pt x="87" y="48"/>
                      <a:pt x="76" y="37"/>
                      <a:pt x="76" y="24"/>
                    </a:cubicBezTo>
                    <a:cubicBezTo>
                      <a:pt x="76" y="11"/>
                      <a:pt x="87" y="0"/>
                      <a:pt x="100" y="0"/>
                    </a:cubicBezTo>
                    <a:cubicBezTo>
                      <a:pt x="113" y="0"/>
                      <a:pt x="124" y="11"/>
                      <a:pt x="124" y="24"/>
                    </a:cubicBezTo>
                    <a:cubicBezTo>
                      <a:pt x="124" y="37"/>
                      <a:pt x="113" y="48"/>
                      <a:pt x="100" y="48"/>
                    </a:cubicBezTo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="" xmlns:a16="http://schemas.microsoft.com/office/drawing/2014/main" id="{EA5C049D-07F4-724E-A178-BFEE24A716E2}"/>
                  </a:ext>
                </a:extLst>
              </p:cNvPr>
              <p:cNvSpPr txBox="1"/>
              <p:nvPr/>
            </p:nvSpPr>
            <p:spPr>
              <a:xfrm>
                <a:off x="21451269" y="12667281"/>
                <a:ext cx="1075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codec</a:t>
                </a:r>
                <a:endParaRPr lang="en-US" sz="2400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="" xmlns:a16="http://schemas.microsoft.com/office/drawing/2014/main" id="{4323E676-3ED2-7740-8AD1-673C168519F4}"/>
                </a:ext>
              </a:extLst>
            </p:cNvPr>
            <p:cNvGrpSpPr/>
            <p:nvPr/>
          </p:nvGrpSpPr>
          <p:grpSpPr>
            <a:xfrm>
              <a:off x="2064558" y="8906622"/>
              <a:ext cx="1402948" cy="848362"/>
              <a:chOff x="1464948" y="8994571"/>
              <a:chExt cx="1402948" cy="848362"/>
            </a:xfrm>
          </p:grpSpPr>
          <p:sp>
            <p:nvSpPr>
              <p:cNvPr id="147" name="Freeform 151">
                <a:extLst>
                  <a:ext uri="{FF2B5EF4-FFF2-40B4-BE49-F238E27FC236}">
                    <a16:creationId xmlns="" xmlns:a16="http://schemas.microsoft.com/office/drawing/2014/main" id="{A8CC5FBD-1B7B-9E40-A146-482FCD77EE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62324" y="8994571"/>
                <a:ext cx="504000" cy="293107"/>
              </a:xfrm>
              <a:custGeom>
                <a:avLst/>
                <a:gdLst>
                  <a:gd name="T0" fmla="*/ 124 w 497"/>
                  <a:gd name="T1" fmla="*/ 221 h 293"/>
                  <a:gd name="T2" fmla="*/ 124 w 497"/>
                  <a:gd name="T3" fmla="*/ 221 h 293"/>
                  <a:gd name="T4" fmla="*/ 124 w 497"/>
                  <a:gd name="T5" fmla="*/ 97 h 293"/>
                  <a:gd name="T6" fmla="*/ 177 w 497"/>
                  <a:gd name="T7" fmla="*/ 97 h 293"/>
                  <a:gd name="T8" fmla="*/ 88 w 497"/>
                  <a:gd name="T9" fmla="*/ 0 h 293"/>
                  <a:gd name="T10" fmla="*/ 0 w 497"/>
                  <a:gd name="T11" fmla="*/ 97 h 293"/>
                  <a:gd name="T12" fmla="*/ 53 w 497"/>
                  <a:gd name="T13" fmla="*/ 97 h 293"/>
                  <a:gd name="T14" fmla="*/ 53 w 497"/>
                  <a:gd name="T15" fmla="*/ 248 h 293"/>
                  <a:gd name="T16" fmla="*/ 97 w 497"/>
                  <a:gd name="T17" fmla="*/ 292 h 293"/>
                  <a:gd name="T18" fmla="*/ 319 w 497"/>
                  <a:gd name="T19" fmla="*/ 292 h 293"/>
                  <a:gd name="T20" fmla="*/ 256 w 497"/>
                  <a:gd name="T21" fmla="*/ 221 h 293"/>
                  <a:gd name="T22" fmla="*/ 124 w 497"/>
                  <a:gd name="T23" fmla="*/ 221 h 293"/>
                  <a:gd name="T24" fmla="*/ 443 w 497"/>
                  <a:gd name="T25" fmla="*/ 195 h 293"/>
                  <a:gd name="T26" fmla="*/ 443 w 497"/>
                  <a:gd name="T27" fmla="*/ 195 h 293"/>
                  <a:gd name="T28" fmla="*/ 443 w 497"/>
                  <a:gd name="T29" fmla="*/ 44 h 293"/>
                  <a:gd name="T30" fmla="*/ 399 w 497"/>
                  <a:gd name="T31" fmla="*/ 0 h 293"/>
                  <a:gd name="T32" fmla="*/ 177 w 497"/>
                  <a:gd name="T33" fmla="*/ 0 h 293"/>
                  <a:gd name="T34" fmla="*/ 239 w 497"/>
                  <a:gd name="T35" fmla="*/ 61 h 293"/>
                  <a:gd name="T36" fmla="*/ 372 w 497"/>
                  <a:gd name="T37" fmla="*/ 61 h 293"/>
                  <a:gd name="T38" fmla="*/ 372 w 497"/>
                  <a:gd name="T39" fmla="*/ 195 h 293"/>
                  <a:gd name="T40" fmla="*/ 319 w 497"/>
                  <a:gd name="T41" fmla="*/ 195 h 293"/>
                  <a:gd name="T42" fmla="*/ 407 w 497"/>
                  <a:gd name="T43" fmla="*/ 292 h 293"/>
                  <a:gd name="T44" fmla="*/ 496 w 497"/>
                  <a:gd name="T45" fmla="*/ 195 h 293"/>
                  <a:gd name="T46" fmla="*/ 443 w 497"/>
                  <a:gd name="T47" fmla="*/ 195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7" h="293">
                    <a:moveTo>
                      <a:pt x="124" y="221"/>
                    </a:moveTo>
                    <a:lnTo>
                      <a:pt x="124" y="221"/>
                    </a:lnTo>
                    <a:cubicBezTo>
                      <a:pt x="124" y="97"/>
                      <a:pt x="124" y="97"/>
                      <a:pt x="124" y="97"/>
                    </a:cubicBezTo>
                    <a:cubicBezTo>
                      <a:pt x="177" y="97"/>
                      <a:pt x="177" y="97"/>
                      <a:pt x="177" y="97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3" y="248"/>
                      <a:pt x="53" y="248"/>
                      <a:pt x="53" y="248"/>
                    </a:cubicBezTo>
                    <a:cubicBezTo>
                      <a:pt x="53" y="274"/>
                      <a:pt x="71" y="292"/>
                      <a:pt x="97" y="292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256" y="221"/>
                      <a:pt x="256" y="221"/>
                      <a:pt x="256" y="221"/>
                    </a:cubicBezTo>
                    <a:lnTo>
                      <a:pt x="124" y="221"/>
                    </a:lnTo>
                    <a:close/>
                    <a:moveTo>
                      <a:pt x="443" y="195"/>
                    </a:moveTo>
                    <a:lnTo>
                      <a:pt x="443" y="195"/>
                    </a:lnTo>
                    <a:cubicBezTo>
                      <a:pt x="443" y="44"/>
                      <a:pt x="443" y="44"/>
                      <a:pt x="443" y="44"/>
                    </a:cubicBezTo>
                    <a:cubicBezTo>
                      <a:pt x="443" y="17"/>
                      <a:pt x="425" y="0"/>
                      <a:pt x="399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239" y="61"/>
                      <a:pt x="239" y="61"/>
                      <a:pt x="239" y="61"/>
                    </a:cubicBezTo>
                    <a:cubicBezTo>
                      <a:pt x="372" y="61"/>
                      <a:pt x="372" y="61"/>
                      <a:pt x="372" y="61"/>
                    </a:cubicBezTo>
                    <a:cubicBezTo>
                      <a:pt x="372" y="195"/>
                      <a:pt x="372" y="195"/>
                      <a:pt x="372" y="195"/>
                    </a:cubicBezTo>
                    <a:cubicBezTo>
                      <a:pt x="319" y="195"/>
                      <a:pt x="319" y="195"/>
                      <a:pt x="319" y="195"/>
                    </a:cubicBezTo>
                    <a:cubicBezTo>
                      <a:pt x="407" y="292"/>
                      <a:pt x="407" y="292"/>
                      <a:pt x="407" y="292"/>
                    </a:cubicBezTo>
                    <a:cubicBezTo>
                      <a:pt x="496" y="195"/>
                      <a:pt x="496" y="195"/>
                      <a:pt x="496" y="195"/>
                    </a:cubicBezTo>
                    <a:lnTo>
                      <a:pt x="443" y="19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/>
            </p:spPr>
            <p:txBody>
              <a:bodyPr wrap="none" lIns="34290" tIns="17145" rIns="34290" bIns="1714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="" xmlns:a16="http://schemas.microsoft.com/office/drawing/2014/main" id="{6C3FC70F-68E8-4149-BC00-E8778E6E05AC}"/>
                  </a:ext>
                </a:extLst>
              </p:cNvPr>
              <p:cNvSpPr txBox="1"/>
              <p:nvPr/>
            </p:nvSpPr>
            <p:spPr>
              <a:xfrm>
                <a:off x="1464948" y="9381268"/>
                <a:ext cx="14029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protocol</a:t>
                </a:r>
                <a:endParaRPr lang="en-US" sz="2400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="" xmlns:a16="http://schemas.microsoft.com/office/drawing/2014/main" id="{579A4326-891A-D64B-A86D-F16D938EBD8A}"/>
                </a:ext>
              </a:extLst>
            </p:cNvPr>
            <p:cNvGrpSpPr/>
            <p:nvPr/>
          </p:nvGrpSpPr>
          <p:grpSpPr>
            <a:xfrm>
              <a:off x="2095015" y="10844299"/>
              <a:ext cx="1391728" cy="990183"/>
              <a:chOff x="1505825" y="10911371"/>
              <a:chExt cx="1391728" cy="990183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="" xmlns:a16="http://schemas.microsoft.com/office/drawing/2014/main" id="{3795B845-98A4-1F44-8961-CDB3B790F4C1}"/>
                  </a:ext>
                </a:extLst>
              </p:cNvPr>
              <p:cNvSpPr txBox="1"/>
              <p:nvPr/>
            </p:nvSpPr>
            <p:spPr>
              <a:xfrm>
                <a:off x="1505825" y="11439889"/>
                <a:ext cx="1391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serialize</a:t>
                </a:r>
                <a:endParaRPr lang="en-US" sz="2400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69" name="Freeform 149">
                <a:extLst>
                  <a:ext uri="{FF2B5EF4-FFF2-40B4-BE49-F238E27FC236}">
                    <a16:creationId xmlns="" xmlns:a16="http://schemas.microsoft.com/office/drawing/2014/main" id="{216D603A-06D9-5D43-BD6F-9256ECC859A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61127" y="10911371"/>
                <a:ext cx="327235" cy="403200"/>
              </a:xfrm>
              <a:custGeom>
                <a:avLst/>
                <a:gdLst>
                  <a:gd name="T0" fmla="*/ 2147483646 w 52"/>
                  <a:gd name="T1" fmla="*/ 2147483646 h 64"/>
                  <a:gd name="T2" fmla="*/ 2147483646 w 52"/>
                  <a:gd name="T3" fmla="*/ 2147483646 h 64"/>
                  <a:gd name="T4" fmla="*/ 2147483646 w 52"/>
                  <a:gd name="T5" fmla="*/ 2147483646 h 64"/>
                  <a:gd name="T6" fmla="*/ 2147483646 w 52"/>
                  <a:gd name="T7" fmla="*/ 2147483646 h 64"/>
                  <a:gd name="T8" fmla="*/ 0 w 52"/>
                  <a:gd name="T9" fmla="*/ 2147483646 h 64"/>
                  <a:gd name="T10" fmla="*/ 0 w 52"/>
                  <a:gd name="T11" fmla="*/ 2147483646 h 64"/>
                  <a:gd name="T12" fmla="*/ 2147483646 w 52"/>
                  <a:gd name="T13" fmla="*/ 2147483646 h 64"/>
                  <a:gd name="T14" fmla="*/ 2147483646 w 52"/>
                  <a:gd name="T15" fmla="*/ 2147483646 h 64"/>
                  <a:gd name="T16" fmla="*/ 2147483646 w 52"/>
                  <a:gd name="T17" fmla="*/ 2147483646 h 64"/>
                  <a:gd name="T18" fmla="*/ 2147483646 w 52"/>
                  <a:gd name="T19" fmla="*/ 0 h 64"/>
                  <a:gd name="T20" fmla="*/ 2147483646 w 52"/>
                  <a:gd name="T21" fmla="*/ 0 h 64"/>
                  <a:gd name="T22" fmla="*/ 2147483646 w 52"/>
                  <a:gd name="T23" fmla="*/ 2147483646 h 64"/>
                  <a:gd name="T24" fmla="*/ 2147483646 w 52"/>
                  <a:gd name="T25" fmla="*/ 2147483646 h 64"/>
                  <a:gd name="T26" fmla="*/ 2147483646 w 52"/>
                  <a:gd name="T27" fmla="*/ 2147483646 h 64"/>
                  <a:gd name="T28" fmla="*/ 2147483646 w 52"/>
                  <a:gd name="T29" fmla="*/ 2147483646 h 64"/>
                  <a:gd name="T30" fmla="*/ 2147483646 w 52"/>
                  <a:gd name="T31" fmla="*/ 2147483646 h 64"/>
                  <a:gd name="T32" fmla="*/ 2147483646 w 52"/>
                  <a:gd name="T33" fmla="*/ 2147483646 h 64"/>
                  <a:gd name="T34" fmla="*/ 2147483646 w 52"/>
                  <a:gd name="T35" fmla="*/ 2147483646 h 64"/>
                  <a:gd name="T36" fmla="*/ 2147483646 w 52"/>
                  <a:gd name="T37" fmla="*/ 2147483646 h 64"/>
                  <a:gd name="T38" fmla="*/ 2147483646 w 52"/>
                  <a:gd name="T39" fmla="*/ 2147483646 h 64"/>
                  <a:gd name="T40" fmla="*/ 2147483646 w 52"/>
                  <a:gd name="T41" fmla="*/ 2147483646 h 64"/>
                  <a:gd name="T42" fmla="*/ 2147483646 w 52"/>
                  <a:gd name="T43" fmla="*/ 2147483646 h 64"/>
                  <a:gd name="T44" fmla="*/ 2147483646 w 52"/>
                  <a:gd name="T45" fmla="*/ 2147483646 h 64"/>
                  <a:gd name="T46" fmla="*/ 2147483646 w 52"/>
                  <a:gd name="T47" fmla="*/ 2147483646 h 64"/>
                  <a:gd name="T48" fmla="*/ 2147483646 w 52"/>
                  <a:gd name="T49" fmla="*/ 2147483646 h 64"/>
                  <a:gd name="T50" fmla="*/ 2147483646 w 52"/>
                  <a:gd name="T51" fmla="*/ 2147483646 h 64"/>
                  <a:gd name="T52" fmla="*/ 2147483646 w 52"/>
                  <a:gd name="T53" fmla="*/ 0 h 64"/>
                  <a:gd name="T54" fmla="*/ 2147483646 w 52"/>
                  <a:gd name="T55" fmla="*/ 2147483646 h 64"/>
                  <a:gd name="T56" fmla="*/ 2147483646 w 52"/>
                  <a:gd name="T57" fmla="*/ 2147483646 h 64"/>
                  <a:gd name="T58" fmla="*/ 2147483646 w 52"/>
                  <a:gd name="T59" fmla="*/ 2147483646 h 64"/>
                  <a:gd name="T60" fmla="*/ 2147483646 w 52"/>
                  <a:gd name="T61" fmla="*/ 2147483646 h 64"/>
                  <a:gd name="T62" fmla="*/ 2147483646 w 52"/>
                  <a:gd name="T63" fmla="*/ 2147483646 h 64"/>
                  <a:gd name="T64" fmla="*/ 2147483646 w 52"/>
                  <a:gd name="T65" fmla="*/ 2147483646 h 64"/>
                  <a:gd name="T66" fmla="*/ 2147483646 w 52"/>
                  <a:gd name="T67" fmla="*/ 2147483646 h 64"/>
                  <a:gd name="T68" fmla="*/ 2147483646 w 52"/>
                  <a:gd name="T69" fmla="*/ 2147483646 h 64"/>
                  <a:gd name="T70" fmla="*/ 2147483646 w 52"/>
                  <a:gd name="T71" fmla="*/ 2147483646 h 64"/>
                  <a:gd name="T72" fmla="*/ 2147483646 w 52"/>
                  <a:gd name="T73" fmla="*/ 2147483646 h 64"/>
                  <a:gd name="T74" fmla="*/ 2147483646 w 52"/>
                  <a:gd name="T75" fmla="*/ 2147483646 h 64"/>
                  <a:gd name="T76" fmla="*/ 2147483646 w 52"/>
                  <a:gd name="T77" fmla="*/ 2147483646 h 64"/>
                  <a:gd name="T78" fmla="*/ 2147483646 w 52"/>
                  <a:gd name="T79" fmla="*/ 2147483646 h 64"/>
                  <a:gd name="T80" fmla="*/ 2147483646 w 52"/>
                  <a:gd name="T81" fmla="*/ 2147483646 h 64"/>
                  <a:gd name="T82" fmla="*/ 2147483646 w 52"/>
                  <a:gd name="T83" fmla="*/ 2147483646 h 64"/>
                  <a:gd name="T84" fmla="*/ 2147483646 w 52"/>
                  <a:gd name="T85" fmla="*/ 2147483646 h 64"/>
                  <a:gd name="T86" fmla="*/ 2147483646 w 52"/>
                  <a:gd name="T87" fmla="*/ 2147483646 h 64"/>
                  <a:gd name="T88" fmla="*/ 2147483646 w 52"/>
                  <a:gd name="T89" fmla="*/ 2147483646 h 64"/>
                  <a:gd name="T90" fmla="*/ 2147483646 w 52"/>
                  <a:gd name="T91" fmla="*/ 2147483646 h 64"/>
                  <a:gd name="T92" fmla="*/ 2147483646 w 52"/>
                  <a:gd name="T93" fmla="*/ 2147483646 h 64"/>
                  <a:gd name="T94" fmla="*/ 2147483646 w 52"/>
                  <a:gd name="T95" fmla="*/ 2147483646 h 64"/>
                  <a:gd name="T96" fmla="*/ 2147483646 w 52"/>
                  <a:gd name="T97" fmla="*/ 2147483646 h 64"/>
                  <a:gd name="T98" fmla="*/ 2147483646 w 52"/>
                  <a:gd name="T99" fmla="*/ 2147483646 h 64"/>
                  <a:gd name="T100" fmla="*/ 2147483646 w 52"/>
                  <a:gd name="T101" fmla="*/ 2147483646 h 6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2" h="64">
                    <a:moveTo>
                      <a:pt x="25" y="53"/>
                    </a:move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1"/>
                    </a:cubicBezTo>
                    <a:cubicBezTo>
                      <a:pt x="0" y="51"/>
                      <a:pt x="1" y="51"/>
                      <a:pt x="1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1"/>
                      <a:pt x="25" y="51"/>
                      <a:pt x="25" y="52"/>
                    </a:cubicBezTo>
                    <a:cubicBezTo>
                      <a:pt x="25" y="52"/>
                      <a:pt x="25" y="52"/>
                      <a:pt x="25" y="53"/>
                    </a:cubicBezTo>
                    <a:close/>
                    <a:moveTo>
                      <a:pt x="39" y="28"/>
                    </a:moveTo>
                    <a:cubicBezTo>
                      <a:pt x="38" y="28"/>
                      <a:pt x="36" y="28"/>
                      <a:pt x="36" y="27"/>
                    </a:cubicBezTo>
                    <a:cubicBezTo>
                      <a:pt x="35" y="27"/>
                      <a:pt x="34" y="27"/>
                      <a:pt x="34" y="27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3"/>
                      <a:pt x="37" y="23"/>
                    </a:cubicBezTo>
                    <a:cubicBezTo>
                      <a:pt x="37" y="23"/>
                      <a:pt x="38" y="23"/>
                      <a:pt x="39" y="23"/>
                    </a:cubicBezTo>
                    <a:cubicBezTo>
                      <a:pt x="43" y="23"/>
                      <a:pt x="46" y="20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5" y="17"/>
                      <a:pt x="43" y="18"/>
                      <a:pt x="41" y="18"/>
                    </a:cubicBezTo>
                    <a:cubicBezTo>
                      <a:pt x="36" y="18"/>
                      <a:pt x="33" y="14"/>
                      <a:pt x="33" y="9"/>
                    </a:cubicBezTo>
                    <a:cubicBezTo>
                      <a:pt x="33" y="4"/>
                      <a:pt x="36" y="0"/>
                      <a:pt x="42" y="0"/>
                    </a:cubicBezTo>
                    <a:cubicBezTo>
                      <a:pt x="47" y="0"/>
                      <a:pt x="52" y="5"/>
                      <a:pt x="52" y="13"/>
                    </a:cubicBezTo>
                    <a:cubicBezTo>
                      <a:pt x="52" y="20"/>
                      <a:pt x="48" y="28"/>
                      <a:pt x="39" y="28"/>
                    </a:cubicBezTo>
                    <a:close/>
                    <a:moveTo>
                      <a:pt x="51" y="64"/>
                    </a:moveTo>
                    <a:cubicBezTo>
                      <a:pt x="34" y="64"/>
                      <a:pt x="34" y="64"/>
                      <a:pt x="34" y="64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39" y="44"/>
                      <a:pt x="39" y="44"/>
                      <a:pt x="39" y="45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51" y="60"/>
                      <a:pt x="51" y="60"/>
                      <a:pt x="51" y="60"/>
                    </a:cubicBezTo>
                    <a:lnTo>
                      <a:pt x="51" y="64"/>
                    </a:lnTo>
                    <a:close/>
                    <a:moveTo>
                      <a:pt x="42" y="5"/>
                    </a:moveTo>
                    <a:cubicBezTo>
                      <a:pt x="39" y="5"/>
                      <a:pt x="38" y="7"/>
                      <a:pt x="38" y="9"/>
                    </a:cubicBezTo>
                    <a:cubicBezTo>
                      <a:pt x="38" y="12"/>
                      <a:pt x="39" y="14"/>
                      <a:pt x="43" y="14"/>
                    </a:cubicBezTo>
                    <a:cubicBezTo>
                      <a:pt x="45" y="14"/>
                      <a:pt x="47" y="13"/>
                      <a:pt x="47" y="11"/>
                    </a:cubicBezTo>
                    <a:cubicBezTo>
                      <a:pt x="47" y="8"/>
                      <a:pt x="44" y="5"/>
                      <a:pt x="42" y="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="" xmlns:a16="http://schemas.microsoft.com/office/drawing/2014/main" id="{F710A384-E700-5546-A8DE-5E16221FE7BF}"/>
                </a:ext>
              </a:extLst>
            </p:cNvPr>
            <p:cNvGrpSpPr/>
            <p:nvPr/>
          </p:nvGrpSpPr>
          <p:grpSpPr>
            <a:xfrm>
              <a:off x="2175966" y="6763825"/>
              <a:ext cx="1180131" cy="944206"/>
              <a:chOff x="1614027" y="7038438"/>
              <a:chExt cx="1180131" cy="944206"/>
            </a:xfrm>
          </p:grpSpPr>
          <p:sp>
            <p:nvSpPr>
              <p:cNvPr id="162" name="Freeform 15">
                <a:extLst>
                  <a:ext uri="{FF2B5EF4-FFF2-40B4-BE49-F238E27FC236}">
                    <a16:creationId xmlns="" xmlns:a16="http://schemas.microsoft.com/office/drawing/2014/main" id="{85B911A2-A5CA-1B4D-B590-91688A66E3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899995" y="7038438"/>
                <a:ext cx="504000" cy="397383"/>
              </a:xfrm>
              <a:custGeom>
                <a:avLst/>
                <a:gdLst>
                  <a:gd name="T0" fmla="*/ 2147483646 w 72"/>
                  <a:gd name="T1" fmla="*/ 2147483646 h 57"/>
                  <a:gd name="T2" fmla="*/ 0 w 72"/>
                  <a:gd name="T3" fmla="*/ 2147483646 h 57"/>
                  <a:gd name="T4" fmla="*/ 2147483646 w 72"/>
                  <a:gd name="T5" fmla="*/ 0 h 57"/>
                  <a:gd name="T6" fmla="*/ 2147483646 w 72"/>
                  <a:gd name="T7" fmla="*/ 2147483646 h 57"/>
                  <a:gd name="T8" fmla="*/ 2147483646 w 72"/>
                  <a:gd name="T9" fmla="*/ 2147483646 h 57"/>
                  <a:gd name="T10" fmla="*/ 2147483646 w 72"/>
                  <a:gd name="T11" fmla="*/ 2147483646 h 57"/>
                  <a:gd name="T12" fmla="*/ 0 w 72"/>
                  <a:gd name="T13" fmla="*/ 2147483646 h 57"/>
                  <a:gd name="T14" fmla="*/ 2147483646 w 72"/>
                  <a:gd name="T15" fmla="*/ 2147483646 h 57"/>
                  <a:gd name="T16" fmla="*/ 2147483646 w 72"/>
                  <a:gd name="T17" fmla="*/ 2147483646 h 57"/>
                  <a:gd name="T18" fmla="*/ 2147483646 w 72"/>
                  <a:gd name="T19" fmla="*/ 2147483646 h 57"/>
                  <a:gd name="T20" fmla="*/ 0 w 72"/>
                  <a:gd name="T21" fmla="*/ 2147483646 h 57"/>
                  <a:gd name="T22" fmla="*/ 2147483646 w 72"/>
                  <a:gd name="T23" fmla="*/ 2147483646 h 57"/>
                  <a:gd name="T24" fmla="*/ 2147483646 w 72"/>
                  <a:gd name="T25" fmla="*/ 2147483646 h 57"/>
                  <a:gd name="T26" fmla="*/ 2147483646 w 72"/>
                  <a:gd name="T27" fmla="*/ 2147483646 h 57"/>
                  <a:gd name="T28" fmla="*/ 2147483646 w 72"/>
                  <a:gd name="T29" fmla="*/ 2147483646 h 57"/>
                  <a:gd name="T30" fmla="*/ 2147483646 w 72"/>
                  <a:gd name="T31" fmla="*/ 2147483646 h 57"/>
                  <a:gd name="T32" fmla="*/ 2147483646 w 72"/>
                  <a:gd name="T33" fmla="*/ 0 h 57"/>
                  <a:gd name="T34" fmla="*/ 2147483646 w 72"/>
                  <a:gd name="T35" fmla="*/ 2147483646 h 57"/>
                  <a:gd name="T36" fmla="*/ 2147483646 w 72"/>
                  <a:gd name="T37" fmla="*/ 2147483646 h 57"/>
                  <a:gd name="T38" fmla="*/ 2147483646 w 72"/>
                  <a:gd name="T39" fmla="*/ 2147483646 h 57"/>
                  <a:gd name="T40" fmla="*/ 2147483646 w 72"/>
                  <a:gd name="T41" fmla="*/ 2147483646 h 57"/>
                  <a:gd name="T42" fmla="*/ 2147483646 w 72"/>
                  <a:gd name="T43" fmla="*/ 2147483646 h 57"/>
                  <a:gd name="T44" fmla="*/ 2147483646 w 72"/>
                  <a:gd name="T45" fmla="*/ 2147483646 h 57"/>
                  <a:gd name="T46" fmla="*/ 2147483646 w 72"/>
                  <a:gd name="T47" fmla="*/ 2147483646 h 57"/>
                  <a:gd name="T48" fmla="*/ 2147483646 w 72"/>
                  <a:gd name="T49" fmla="*/ 2147483646 h 57"/>
                  <a:gd name="T50" fmla="*/ 2147483646 w 72"/>
                  <a:gd name="T51" fmla="*/ 2147483646 h 57"/>
                  <a:gd name="T52" fmla="*/ 2147483646 w 72"/>
                  <a:gd name="T53" fmla="*/ 2147483646 h 57"/>
                  <a:gd name="T54" fmla="*/ 2147483646 w 72"/>
                  <a:gd name="T55" fmla="*/ 2147483646 h 57"/>
                  <a:gd name="T56" fmla="*/ 2147483646 w 72"/>
                  <a:gd name="T57" fmla="*/ 2147483646 h 57"/>
                  <a:gd name="T58" fmla="*/ 2147483646 w 72"/>
                  <a:gd name="T59" fmla="*/ 0 h 57"/>
                  <a:gd name="T60" fmla="*/ 2147483646 w 72"/>
                  <a:gd name="T61" fmla="*/ 2147483646 h 57"/>
                  <a:gd name="T62" fmla="*/ 2147483646 w 72"/>
                  <a:gd name="T63" fmla="*/ 2147483646 h 57"/>
                  <a:gd name="T64" fmla="*/ 2147483646 w 72"/>
                  <a:gd name="T65" fmla="*/ 2147483646 h 57"/>
                  <a:gd name="T66" fmla="*/ 2147483646 w 72"/>
                  <a:gd name="T67" fmla="*/ 2147483646 h 57"/>
                  <a:gd name="T68" fmla="*/ 2147483646 w 72"/>
                  <a:gd name="T69" fmla="*/ 2147483646 h 57"/>
                  <a:gd name="T70" fmla="*/ 2147483646 w 72"/>
                  <a:gd name="T71" fmla="*/ 2147483646 h 57"/>
                  <a:gd name="T72" fmla="*/ 2147483646 w 72"/>
                  <a:gd name="T73" fmla="*/ 2147483646 h 57"/>
                  <a:gd name="T74" fmla="*/ 2147483646 w 72"/>
                  <a:gd name="T75" fmla="*/ 2147483646 h 57"/>
                  <a:gd name="T76" fmla="*/ 2147483646 w 72"/>
                  <a:gd name="T77" fmla="*/ 2147483646 h 57"/>
                  <a:gd name="T78" fmla="*/ 2147483646 w 72"/>
                  <a:gd name="T79" fmla="*/ 2147483646 h 5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72" h="57">
                    <a:moveTo>
                      <a:pt x="21" y="12"/>
                    </a:moveTo>
                    <a:cubicBezTo>
                      <a:pt x="21" y="14"/>
                      <a:pt x="19" y="16"/>
                      <a:pt x="17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4"/>
                      <a:pt x="0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1" y="2"/>
                      <a:pt x="21" y="4"/>
                    </a:cubicBezTo>
                    <a:lnTo>
                      <a:pt x="21" y="12"/>
                    </a:lnTo>
                    <a:close/>
                    <a:moveTo>
                      <a:pt x="21" y="33"/>
                    </a:moveTo>
                    <a:cubicBezTo>
                      <a:pt x="21" y="35"/>
                      <a:pt x="19" y="36"/>
                      <a:pt x="17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2" y="36"/>
                      <a:pt x="0" y="35"/>
                      <a:pt x="0" y="3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3"/>
                      <a:pt x="2" y="21"/>
                      <a:pt x="4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9" y="21"/>
                      <a:pt x="21" y="23"/>
                      <a:pt x="21" y="25"/>
                    </a:cubicBezTo>
                    <a:lnTo>
                      <a:pt x="21" y="33"/>
                    </a:lnTo>
                    <a:close/>
                    <a:moveTo>
                      <a:pt x="21" y="53"/>
                    </a:moveTo>
                    <a:cubicBezTo>
                      <a:pt x="21" y="55"/>
                      <a:pt x="19" y="57"/>
                      <a:pt x="17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2" y="57"/>
                      <a:pt x="0" y="55"/>
                      <a:pt x="0" y="5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4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9" y="42"/>
                      <a:pt x="21" y="43"/>
                      <a:pt x="21" y="45"/>
                    </a:cubicBezTo>
                    <a:lnTo>
                      <a:pt x="21" y="53"/>
                    </a:lnTo>
                    <a:close/>
                    <a:moveTo>
                      <a:pt x="47" y="12"/>
                    </a:moveTo>
                    <a:cubicBezTo>
                      <a:pt x="47" y="14"/>
                      <a:pt x="45" y="16"/>
                      <a:pt x="43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8" y="16"/>
                      <a:pt x="26" y="14"/>
                      <a:pt x="26" y="1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8" y="0"/>
                      <a:pt x="3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2"/>
                      <a:pt x="47" y="4"/>
                    </a:cubicBezTo>
                    <a:lnTo>
                      <a:pt x="47" y="12"/>
                    </a:lnTo>
                    <a:close/>
                    <a:moveTo>
                      <a:pt x="47" y="33"/>
                    </a:moveTo>
                    <a:cubicBezTo>
                      <a:pt x="47" y="35"/>
                      <a:pt x="45" y="36"/>
                      <a:pt x="43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8" y="36"/>
                      <a:pt x="26" y="35"/>
                      <a:pt x="26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3"/>
                      <a:pt x="28" y="21"/>
                      <a:pt x="30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5" y="21"/>
                      <a:pt x="47" y="23"/>
                      <a:pt x="47" y="25"/>
                    </a:cubicBezTo>
                    <a:lnTo>
                      <a:pt x="47" y="33"/>
                    </a:lnTo>
                    <a:close/>
                    <a:moveTo>
                      <a:pt x="47" y="53"/>
                    </a:moveTo>
                    <a:cubicBezTo>
                      <a:pt x="47" y="55"/>
                      <a:pt x="45" y="57"/>
                      <a:pt x="43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8" y="57"/>
                      <a:pt x="26" y="55"/>
                      <a:pt x="26" y="53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3"/>
                      <a:pt x="28" y="42"/>
                      <a:pt x="30" y="42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5" y="42"/>
                      <a:pt x="47" y="43"/>
                      <a:pt x="47" y="45"/>
                    </a:cubicBezTo>
                    <a:lnTo>
                      <a:pt x="47" y="53"/>
                    </a:lnTo>
                    <a:close/>
                    <a:moveTo>
                      <a:pt x="72" y="12"/>
                    </a:moveTo>
                    <a:cubicBezTo>
                      <a:pt x="72" y="14"/>
                      <a:pt x="71" y="16"/>
                      <a:pt x="69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4" y="16"/>
                      <a:pt x="52" y="14"/>
                      <a:pt x="52" y="12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54" y="0"/>
                      <a:pt x="5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1" y="0"/>
                      <a:pt x="72" y="2"/>
                      <a:pt x="72" y="4"/>
                    </a:cubicBezTo>
                    <a:lnTo>
                      <a:pt x="72" y="12"/>
                    </a:lnTo>
                    <a:close/>
                    <a:moveTo>
                      <a:pt x="72" y="33"/>
                    </a:moveTo>
                    <a:cubicBezTo>
                      <a:pt x="72" y="35"/>
                      <a:pt x="71" y="36"/>
                      <a:pt x="69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4" y="36"/>
                      <a:pt x="52" y="35"/>
                      <a:pt x="52" y="33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2" y="23"/>
                      <a:pt x="54" y="21"/>
                      <a:pt x="56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71" y="21"/>
                      <a:pt x="72" y="23"/>
                      <a:pt x="72" y="25"/>
                    </a:cubicBezTo>
                    <a:lnTo>
                      <a:pt x="72" y="33"/>
                    </a:lnTo>
                    <a:close/>
                    <a:moveTo>
                      <a:pt x="72" y="53"/>
                    </a:moveTo>
                    <a:cubicBezTo>
                      <a:pt x="72" y="55"/>
                      <a:pt x="71" y="57"/>
                      <a:pt x="69" y="57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4" y="57"/>
                      <a:pt x="52" y="55"/>
                      <a:pt x="52" y="53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3"/>
                      <a:pt x="54" y="42"/>
                      <a:pt x="56" y="42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71" y="42"/>
                      <a:pt x="72" y="43"/>
                      <a:pt x="72" y="45"/>
                    </a:cubicBezTo>
                    <a:lnTo>
                      <a:pt x="72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="" xmlns:a16="http://schemas.microsoft.com/office/drawing/2014/main" id="{A3B15459-A986-7941-B2E6-259A14B6DB4D}"/>
                  </a:ext>
                </a:extLst>
              </p:cNvPr>
              <p:cNvSpPr txBox="1"/>
              <p:nvPr/>
            </p:nvSpPr>
            <p:spPr>
              <a:xfrm>
                <a:off x="1614027" y="7520979"/>
                <a:ext cx="11801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cluster</a:t>
                </a:r>
                <a:endParaRPr lang="en-US" sz="2400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="" xmlns:a16="http://schemas.microsoft.com/office/drawing/2014/main" id="{84885FA9-B5FB-4D40-A7CF-3799FC0DDD3E}"/>
                </a:ext>
              </a:extLst>
            </p:cNvPr>
            <p:cNvGrpSpPr/>
            <p:nvPr/>
          </p:nvGrpSpPr>
          <p:grpSpPr>
            <a:xfrm>
              <a:off x="2123869" y="4710918"/>
              <a:ext cx="1297150" cy="979555"/>
              <a:chOff x="1542694" y="4773254"/>
              <a:chExt cx="1297150" cy="979555"/>
            </a:xfrm>
          </p:grpSpPr>
          <p:sp>
            <p:nvSpPr>
              <p:cNvPr id="168" name="Freeform 145">
                <a:extLst>
                  <a:ext uri="{FF2B5EF4-FFF2-40B4-BE49-F238E27FC236}">
                    <a16:creationId xmlns="" xmlns:a16="http://schemas.microsoft.com/office/drawing/2014/main" id="{F99AB4D7-5BFB-1E43-B860-6B5C1F9D3C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0759" y="4773254"/>
                <a:ext cx="504000" cy="434608"/>
              </a:xfrm>
              <a:custGeom>
                <a:avLst/>
                <a:gdLst>
                  <a:gd name="T0" fmla="*/ 2147483646 w 64"/>
                  <a:gd name="T1" fmla="*/ 2147483646 h 55"/>
                  <a:gd name="T2" fmla="*/ 2147483646 w 64"/>
                  <a:gd name="T3" fmla="*/ 2147483646 h 55"/>
                  <a:gd name="T4" fmla="*/ 2147483646 w 64"/>
                  <a:gd name="T5" fmla="*/ 2147483646 h 55"/>
                  <a:gd name="T6" fmla="*/ 2147483646 w 64"/>
                  <a:gd name="T7" fmla="*/ 2147483646 h 55"/>
                  <a:gd name="T8" fmla="*/ 2147483646 w 64"/>
                  <a:gd name="T9" fmla="*/ 2147483646 h 55"/>
                  <a:gd name="T10" fmla="*/ 2147483646 w 64"/>
                  <a:gd name="T11" fmla="*/ 2147483646 h 55"/>
                  <a:gd name="T12" fmla="*/ 2147483646 w 64"/>
                  <a:gd name="T13" fmla="*/ 2147483646 h 55"/>
                  <a:gd name="T14" fmla="*/ 2147483646 w 64"/>
                  <a:gd name="T15" fmla="*/ 2147483646 h 55"/>
                  <a:gd name="T16" fmla="*/ 2147483646 w 64"/>
                  <a:gd name="T17" fmla="*/ 2147483646 h 55"/>
                  <a:gd name="T18" fmla="*/ 2147483646 w 64"/>
                  <a:gd name="T19" fmla="*/ 2147483646 h 55"/>
                  <a:gd name="T20" fmla="*/ 2147483646 w 64"/>
                  <a:gd name="T21" fmla="*/ 2147483646 h 55"/>
                  <a:gd name="T22" fmla="*/ 2147483646 w 64"/>
                  <a:gd name="T23" fmla="*/ 2147483646 h 55"/>
                  <a:gd name="T24" fmla="*/ 2147483646 w 64"/>
                  <a:gd name="T25" fmla="*/ 2147483646 h 55"/>
                  <a:gd name="T26" fmla="*/ 2147483646 w 64"/>
                  <a:gd name="T27" fmla="*/ 2147483646 h 55"/>
                  <a:gd name="T28" fmla="*/ 2147483646 w 64"/>
                  <a:gd name="T29" fmla="*/ 2147483646 h 55"/>
                  <a:gd name="T30" fmla="*/ 2147483646 w 64"/>
                  <a:gd name="T31" fmla="*/ 2147483646 h 55"/>
                  <a:gd name="T32" fmla="*/ 2147483646 w 64"/>
                  <a:gd name="T33" fmla="*/ 2147483646 h 55"/>
                  <a:gd name="T34" fmla="*/ 2147483646 w 64"/>
                  <a:gd name="T35" fmla="*/ 2147483646 h 55"/>
                  <a:gd name="T36" fmla="*/ 2147483646 w 64"/>
                  <a:gd name="T37" fmla="*/ 2147483646 h 55"/>
                  <a:gd name="T38" fmla="*/ 2147483646 w 64"/>
                  <a:gd name="T39" fmla="*/ 2147483646 h 55"/>
                  <a:gd name="T40" fmla="*/ 2147483646 w 64"/>
                  <a:gd name="T41" fmla="*/ 2147483646 h 55"/>
                  <a:gd name="T42" fmla="*/ 2147483646 w 64"/>
                  <a:gd name="T43" fmla="*/ 2147483646 h 55"/>
                  <a:gd name="T44" fmla="*/ 2147483646 w 64"/>
                  <a:gd name="T45" fmla="*/ 2147483646 h 55"/>
                  <a:gd name="T46" fmla="*/ 2147483646 w 64"/>
                  <a:gd name="T47" fmla="*/ 2147483646 h 55"/>
                  <a:gd name="T48" fmla="*/ 2147483646 w 64"/>
                  <a:gd name="T49" fmla="*/ 2147483646 h 55"/>
                  <a:gd name="T50" fmla="*/ 2147483646 w 64"/>
                  <a:gd name="T51" fmla="*/ 2147483646 h 55"/>
                  <a:gd name="T52" fmla="*/ 2147483646 w 64"/>
                  <a:gd name="T53" fmla="*/ 2147483646 h 55"/>
                  <a:gd name="T54" fmla="*/ 0 w 64"/>
                  <a:gd name="T55" fmla="*/ 2147483646 h 55"/>
                  <a:gd name="T56" fmla="*/ 0 w 64"/>
                  <a:gd name="T57" fmla="*/ 2147483646 h 55"/>
                  <a:gd name="T58" fmla="*/ 2147483646 w 64"/>
                  <a:gd name="T59" fmla="*/ 2147483646 h 55"/>
                  <a:gd name="T60" fmla="*/ 2147483646 w 64"/>
                  <a:gd name="T61" fmla="*/ 2147483646 h 55"/>
                  <a:gd name="T62" fmla="*/ 2147483646 w 64"/>
                  <a:gd name="T63" fmla="*/ 2147483646 h 55"/>
                  <a:gd name="T64" fmla="*/ 2147483646 w 64"/>
                  <a:gd name="T65" fmla="*/ 2147483646 h 55"/>
                  <a:gd name="T66" fmla="*/ 2147483646 w 64"/>
                  <a:gd name="T67" fmla="*/ 2147483646 h 55"/>
                  <a:gd name="T68" fmla="*/ 2147483646 w 64"/>
                  <a:gd name="T69" fmla="*/ 2147483646 h 55"/>
                  <a:gd name="T70" fmla="*/ 2147483646 w 64"/>
                  <a:gd name="T71" fmla="*/ 2147483646 h 55"/>
                  <a:gd name="T72" fmla="*/ 2147483646 w 64"/>
                  <a:gd name="T73" fmla="*/ 2147483646 h 55"/>
                  <a:gd name="T74" fmla="*/ 2147483646 w 64"/>
                  <a:gd name="T75" fmla="*/ 2147483646 h 55"/>
                  <a:gd name="T76" fmla="*/ 2147483646 w 64"/>
                  <a:gd name="T77" fmla="*/ 0 h 55"/>
                  <a:gd name="T78" fmla="*/ 2147483646 w 64"/>
                  <a:gd name="T79" fmla="*/ 0 h 55"/>
                  <a:gd name="T80" fmla="*/ 2147483646 w 64"/>
                  <a:gd name="T81" fmla="*/ 2147483646 h 55"/>
                  <a:gd name="T82" fmla="*/ 2147483646 w 64"/>
                  <a:gd name="T83" fmla="*/ 2147483646 h 55"/>
                  <a:gd name="T84" fmla="*/ 2147483646 w 64"/>
                  <a:gd name="T85" fmla="*/ 2147483646 h 55"/>
                  <a:gd name="T86" fmla="*/ 2147483646 w 64"/>
                  <a:gd name="T87" fmla="*/ 2147483646 h 55"/>
                  <a:gd name="T88" fmla="*/ 2147483646 w 64"/>
                  <a:gd name="T89" fmla="*/ 2147483646 h 55"/>
                  <a:gd name="T90" fmla="*/ 2147483646 w 64"/>
                  <a:gd name="T91" fmla="*/ 2147483646 h 55"/>
                  <a:gd name="T92" fmla="*/ 2147483646 w 64"/>
                  <a:gd name="T93" fmla="*/ 2147483646 h 55"/>
                  <a:gd name="T94" fmla="*/ 2147483646 w 64"/>
                  <a:gd name="T95" fmla="*/ 2147483646 h 55"/>
                  <a:gd name="T96" fmla="*/ 2147483646 w 64"/>
                  <a:gd name="T97" fmla="*/ 2147483646 h 55"/>
                  <a:gd name="T98" fmla="*/ 2147483646 w 64"/>
                  <a:gd name="T99" fmla="*/ 2147483646 h 55"/>
                  <a:gd name="T100" fmla="*/ 2147483646 w 64"/>
                  <a:gd name="T101" fmla="*/ 2147483646 h 5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64" h="55">
                    <a:moveTo>
                      <a:pt x="64" y="51"/>
                    </a:moveTo>
                    <a:cubicBezTo>
                      <a:pt x="64" y="53"/>
                      <a:pt x="62" y="55"/>
                      <a:pt x="60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7" y="55"/>
                      <a:pt x="45" y="53"/>
                      <a:pt x="45" y="5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38"/>
                      <a:pt x="47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9" y="36"/>
                      <a:pt x="41" y="38"/>
                      <a:pt x="41" y="40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3"/>
                      <a:pt x="39" y="55"/>
                      <a:pt x="37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4" y="55"/>
                      <a:pt x="23" y="53"/>
                      <a:pt x="23" y="5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8"/>
                      <a:pt x="24" y="36"/>
                      <a:pt x="26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36"/>
                      <a:pt x="18" y="38"/>
                      <a:pt x="18" y="40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3"/>
                      <a:pt x="17" y="55"/>
                      <a:pt x="15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5"/>
                      <a:pt x="0" y="53"/>
                      <a:pt x="0" y="5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1" y="36"/>
                      <a:pt x="3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27"/>
                      <a:pt x="9" y="25"/>
                      <a:pt x="11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4" y="18"/>
                      <a:pt x="23" y="17"/>
                      <a:pt x="23" y="1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4" y="0"/>
                      <a:pt x="26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1" y="1"/>
                      <a:pt x="41" y="3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7"/>
                      <a:pt x="39" y="18"/>
                      <a:pt x="37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5" y="25"/>
                      <a:pt x="57" y="27"/>
                      <a:pt x="57" y="30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2" y="36"/>
                      <a:pt x="64" y="38"/>
                      <a:pt x="64" y="40"/>
                    </a:cubicBezTo>
                    <a:lnTo>
                      <a:pt x="64" y="5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="" xmlns:a16="http://schemas.microsoft.com/office/drawing/2014/main" id="{AF6F6C9A-1275-1948-9FF9-E377D367916F}"/>
                  </a:ext>
                </a:extLst>
              </p:cNvPr>
              <p:cNvSpPr txBox="1"/>
              <p:nvPr/>
            </p:nvSpPr>
            <p:spPr>
              <a:xfrm>
                <a:off x="1542694" y="5291144"/>
                <a:ext cx="1297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registry</a:t>
                </a:r>
                <a:endParaRPr lang="en-US" sz="2400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="" xmlns:a16="http://schemas.microsoft.com/office/drawing/2014/main" id="{866E4528-1A03-FB49-AF63-1E3421D8FF99}"/>
                </a:ext>
              </a:extLst>
            </p:cNvPr>
            <p:cNvGrpSpPr/>
            <p:nvPr/>
          </p:nvGrpSpPr>
          <p:grpSpPr>
            <a:xfrm>
              <a:off x="2391570" y="2974091"/>
              <a:ext cx="673582" cy="944183"/>
              <a:chOff x="1900965" y="2953897"/>
              <a:chExt cx="673582" cy="944183"/>
            </a:xfrm>
          </p:grpSpPr>
          <p:sp>
            <p:nvSpPr>
              <p:cNvPr id="161" name="Freeform 55">
                <a:extLst>
                  <a:ext uri="{FF2B5EF4-FFF2-40B4-BE49-F238E27FC236}">
                    <a16:creationId xmlns="" xmlns:a16="http://schemas.microsoft.com/office/drawing/2014/main" id="{1E214F40-E3AE-204D-A27B-0AB75CEECA1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1329" y="2953897"/>
                <a:ext cx="504000" cy="376226"/>
              </a:xfrm>
              <a:custGeom>
                <a:avLst/>
                <a:gdLst>
                  <a:gd name="T0" fmla="*/ 2147483646 w 66"/>
                  <a:gd name="T1" fmla="*/ 2147483646 h 49"/>
                  <a:gd name="T2" fmla="*/ 2147483646 w 66"/>
                  <a:gd name="T3" fmla="*/ 2147483646 h 49"/>
                  <a:gd name="T4" fmla="*/ 2147483646 w 66"/>
                  <a:gd name="T5" fmla="*/ 2147483646 h 49"/>
                  <a:gd name="T6" fmla="*/ 2147483646 w 66"/>
                  <a:gd name="T7" fmla="*/ 2147483646 h 49"/>
                  <a:gd name="T8" fmla="*/ 2147483646 w 66"/>
                  <a:gd name="T9" fmla="*/ 2147483646 h 49"/>
                  <a:gd name="T10" fmla="*/ 2147483646 w 66"/>
                  <a:gd name="T11" fmla="*/ 2147483646 h 49"/>
                  <a:gd name="T12" fmla="*/ 2147483646 w 66"/>
                  <a:gd name="T13" fmla="*/ 2147483646 h 49"/>
                  <a:gd name="T14" fmla="*/ 2147483646 w 66"/>
                  <a:gd name="T15" fmla="*/ 2147483646 h 49"/>
                  <a:gd name="T16" fmla="*/ 2147483646 w 66"/>
                  <a:gd name="T17" fmla="*/ 2147483646 h 49"/>
                  <a:gd name="T18" fmla="*/ 2147483646 w 66"/>
                  <a:gd name="T19" fmla="*/ 2147483646 h 49"/>
                  <a:gd name="T20" fmla="*/ 2147483646 w 66"/>
                  <a:gd name="T21" fmla="*/ 2147483646 h 49"/>
                  <a:gd name="T22" fmla="*/ 2147483646 w 66"/>
                  <a:gd name="T23" fmla="*/ 2147483646 h 49"/>
                  <a:gd name="T24" fmla="*/ 2147483646 w 66"/>
                  <a:gd name="T25" fmla="*/ 2147483646 h 49"/>
                  <a:gd name="T26" fmla="*/ 2147483646 w 66"/>
                  <a:gd name="T27" fmla="*/ 2147483646 h 49"/>
                  <a:gd name="T28" fmla="*/ 2147483646 w 66"/>
                  <a:gd name="T29" fmla="*/ 2147483646 h 49"/>
                  <a:gd name="T30" fmla="*/ 2147483646 w 66"/>
                  <a:gd name="T31" fmla="*/ 2147483646 h 49"/>
                  <a:gd name="T32" fmla="*/ 2147483646 w 66"/>
                  <a:gd name="T33" fmla="*/ 2147483646 h 49"/>
                  <a:gd name="T34" fmla="*/ 2147483646 w 66"/>
                  <a:gd name="T35" fmla="*/ 0 h 49"/>
                  <a:gd name="T36" fmla="*/ 2147483646 w 66"/>
                  <a:gd name="T37" fmla="*/ 2147483646 h 49"/>
                  <a:gd name="T38" fmla="*/ 2147483646 w 66"/>
                  <a:gd name="T39" fmla="*/ 2147483646 h 49"/>
                  <a:gd name="T40" fmla="*/ 2147483646 w 66"/>
                  <a:gd name="T41" fmla="*/ 2147483646 h 49"/>
                  <a:gd name="T42" fmla="*/ 2147483646 w 66"/>
                  <a:gd name="T43" fmla="*/ 2147483646 h 49"/>
                  <a:gd name="T44" fmla="*/ 2147483646 w 66"/>
                  <a:gd name="T45" fmla="*/ 2147483646 h 49"/>
                  <a:gd name="T46" fmla="*/ 2147483646 w 66"/>
                  <a:gd name="T47" fmla="*/ 2147483646 h 49"/>
                  <a:gd name="T48" fmla="*/ 2147483646 w 66"/>
                  <a:gd name="T49" fmla="*/ 2147483646 h 49"/>
                  <a:gd name="T50" fmla="*/ 2147483646 w 66"/>
                  <a:gd name="T51" fmla="*/ 2147483646 h 49"/>
                  <a:gd name="T52" fmla="*/ 2147483646 w 66"/>
                  <a:gd name="T53" fmla="*/ 2147483646 h 49"/>
                  <a:gd name="T54" fmla="*/ 2147483646 w 66"/>
                  <a:gd name="T55" fmla="*/ 2147483646 h 49"/>
                  <a:gd name="T56" fmla="*/ 2147483646 w 66"/>
                  <a:gd name="T57" fmla="*/ 2147483646 h 49"/>
                  <a:gd name="T58" fmla="*/ 2147483646 w 66"/>
                  <a:gd name="T59" fmla="*/ 2147483646 h 49"/>
                  <a:gd name="T60" fmla="*/ 2147483646 w 66"/>
                  <a:gd name="T61" fmla="*/ 2147483646 h 49"/>
                  <a:gd name="T62" fmla="*/ 2147483646 w 66"/>
                  <a:gd name="T63" fmla="*/ 2147483646 h 49"/>
                  <a:gd name="T64" fmla="*/ 2147483646 w 66"/>
                  <a:gd name="T65" fmla="*/ 2147483646 h 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6" h="49">
                    <a:moveTo>
                      <a:pt x="19" y="42"/>
                    </a:moveTo>
                    <a:cubicBezTo>
                      <a:pt x="19" y="43"/>
                      <a:pt x="18" y="43"/>
                      <a:pt x="17" y="42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5"/>
                      <a:pt x="0" y="24"/>
                      <a:pt x="1" y="2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7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10"/>
                      <a:pt x="21" y="11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1" y="40"/>
                    </a:cubicBezTo>
                    <a:lnTo>
                      <a:pt x="19" y="42"/>
                    </a:lnTo>
                    <a:close/>
                    <a:moveTo>
                      <a:pt x="29" y="48"/>
                    </a:moveTo>
                    <a:cubicBezTo>
                      <a:pt x="28" y="49"/>
                      <a:pt x="28" y="49"/>
                      <a:pt x="27" y="49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4" y="48"/>
                      <a:pt x="24" y="48"/>
                      <a:pt x="24" y="47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1"/>
                      <a:pt x="42" y="2"/>
                      <a:pt x="42" y="2"/>
                    </a:cubicBezTo>
                    <a:lnTo>
                      <a:pt x="29" y="48"/>
                    </a:lnTo>
                    <a:close/>
                    <a:moveTo>
                      <a:pt x="49" y="42"/>
                    </a:moveTo>
                    <a:cubicBezTo>
                      <a:pt x="48" y="43"/>
                      <a:pt x="48" y="43"/>
                      <a:pt x="47" y="42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0"/>
                      <a:pt x="45" y="39"/>
                      <a:pt x="45" y="39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0"/>
                      <a:pt x="45" y="9"/>
                      <a:pt x="45" y="9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8" y="7"/>
                      <a:pt x="48" y="7"/>
                      <a:pt x="49" y="7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6" y="24"/>
                      <a:pt x="66" y="25"/>
                      <a:pt x="65" y="25"/>
                    </a:cubicBezTo>
                    <a:lnTo>
                      <a:pt x="49" y="4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="" xmlns:a16="http://schemas.microsoft.com/office/drawing/2014/main" id="{B9C93BC8-E56D-BC40-850C-5FEB1F334217}"/>
                  </a:ext>
                </a:extLst>
              </p:cNvPr>
              <p:cNvSpPr txBox="1"/>
              <p:nvPr/>
            </p:nvSpPr>
            <p:spPr>
              <a:xfrm>
                <a:off x="1900965" y="3436415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API</a:t>
                </a:r>
                <a:endParaRPr lang="en-US" sz="2400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178" name="Freeform 12">
              <a:extLst>
                <a:ext uri="{FF2B5EF4-FFF2-40B4-BE49-F238E27FC236}">
                  <a16:creationId xmlns="" xmlns:a16="http://schemas.microsoft.com/office/drawing/2014/main" id="{2A4211A4-1592-7C45-8A65-826D000B9230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9273546" y="6625970"/>
              <a:ext cx="262042" cy="33166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819400 h 21600"/>
                <a:gd name="T4" fmla="*/ 1955800 w 21600"/>
                <a:gd name="T5" fmla="*/ 28194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107">
                <a:latin typeface="PingFang SC" panose="020B0400000000000000" pitchFamily="34" charset="-122"/>
                <a:ea typeface="PingFang SC" panose="020B0400000000000000" pitchFamily="34" charset="-122"/>
                <a:cs typeface="PingFang SC" charset="-122"/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="" xmlns:a16="http://schemas.microsoft.com/office/drawing/2014/main" id="{6C3705D4-A747-ED46-87F8-9EAF157C2345}"/>
                </a:ext>
              </a:extLst>
            </p:cNvPr>
            <p:cNvGrpSpPr/>
            <p:nvPr/>
          </p:nvGrpSpPr>
          <p:grpSpPr>
            <a:xfrm>
              <a:off x="21205725" y="8028517"/>
              <a:ext cx="1261646" cy="913641"/>
              <a:chOff x="21065710" y="8068495"/>
              <a:chExt cx="1261646" cy="913641"/>
            </a:xfrm>
          </p:grpSpPr>
          <p:sp>
            <p:nvSpPr>
              <p:cNvPr id="138" name="Freeform 124">
                <a:extLst>
                  <a:ext uri="{FF2B5EF4-FFF2-40B4-BE49-F238E27FC236}">
                    <a16:creationId xmlns="" xmlns:a16="http://schemas.microsoft.com/office/drawing/2014/main" id="{162FE07D-3302-AC45-A307-E65FA5BACE2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318816" y="8068495"/>
                <a:ext cx="504000" cy="451976"/>
              </a:xfrm>
              <a:custGeom>
                <a:avLst/>
                <a:gdLst>
                  <a:gd name="T0" fmla="*/ 2147483646 w 72"/>
                  <a:gd name="T1" fmla="*/ 2147483646 h 64"/>
                  <a:gd name="T2" fmla="*/ 2147483646 w 72"/>
                  <a:gd name="T3" fmla="*/ 2147483646 h 64"/>
                  <a:gd name="T4" fmla="*/ 2147483646 w 72"/>
                  <a:gd name="T5" fmla="*/ 2147483646 h 64"/>
                  <a:gd name="T6" fmla="*/ 2147483646 w 72"/>
                  <a:gd name="T7" fmla="*/ 2147483646 h 64"/>
                  <a:gd name="T8" fmla="*/ 2147483646 w 72"/>
                  <a:gd name="T9" fmla="*/ 2147483646 h 64"/>
                  <a:gd name="T10" fmla="*/ 2147483646 w 72"/>
                  <a:gd name="T11" fmla="*/ 2147483646 h 64"/>
                  <a:gd name="T12" fmla="*/ 2147483646 w 72"/>
                  <a:gd name="T13" fmla="*/ 2147483646 h 64"/>
                  <a:gd name="T14" fmla="*/ 2147483646 w 72"/>
                  <a:gd name="T15" fmla="*/ 2147483646 h 64"/>
                  <a:gd name="T16" fmla="*/ 2147483646 w 72"/>
                  <a:gd name="T17" fmla="*/ 2147483646 h 64"/>
                  <a:gd name="T18" fmla="*/ 2147483646 w 72"/>
                  <a:gd name="T19" fmla="*/ 2147483646 h 64"/>
                  <a:gd name="T20" fmla="*/ 0 w 72"/>
                  <a:gd name="T21" fmla="*/ 2147483646 h 64"/>
                  <a:gd name="T22" fmla="*/ 0 w 72"/>
                  <a:gd name="T23" fmla="*/ 2147483646 h 64"/>
                  <a:gd name="T24" fmla="*/ 2147483646 w 72"/>
                  <a:gd name="T25" fmla="*/ 2147483646 h 64"/>
                  <a:gd name="T26" fmla="*/ 2147483646 w 72"/>
                  <a:gd name="T27" fmla="*/ 2147483646 h 64"/>
                  <a:gd name="T28" fmla="*/ 2147483646 w 72"/>
                  <a:gd name="T29" fmla="*/ 2147483646 h 64"/>
                  <a:gd name="T30" fmla="*/ 2147483646 w 72"/>
                  <a:gd name="T31" fmla="*/ 2147483646 h 64"/>
                  <a:gd name="T32" fmla="*/ 2147483646 w 72"/>
                  <a:gd name="T33" fmla="*/ 2147483646 h 64"/>
                  <a:gd name="T34" fmla="*/ 2147483646 w 72"/>
                  <a:gd name="T35" fmla="*/ 2147483646 h 64"/>
                  <a:gd name="T36" fmla="*/ 2147483646 w 72"/>
                  <a:gd name="T37" fmla="*/ 2147483646 h 64"/>
                  <a:gd name="T38" fmla="*/ 2147483646 w 72"/>
                  <a:gd name="T39" fmla="*/ 0 h 64"/>
                  <a:gd name="T40" fmla="*/ 2147483646 w 72"/>
                  <a:gd name="T41" fmla="*/ 0 h 64"/>
                  <a:gd name="T42" fmla="*/ 2147483646 w 72"/>
                  <a:gd name="T43" fmla="*/ 2147483646 h 64"/>
                  <a:gd name="T44" fmla="*/ 2147483646 w 72"/>
                  <a:gd name="T45" fmla="*/ 2147483646 h 64"/>
                  <a:gd name="T46" fmla="*/ 2147483646 w 72"/>
                  <a:gd name="T47" fmla="*/ 2147483646 h 64"/>
                  <a:gd name="T48" fmla="*/ 2147483646 w 72"/>
                  <a:gd name="T49" fmla="*/ 2147483646 h 64"/>
                  <a:gd name="T50" fmla="*/ 2147483646 w 72"/>
                  <a:gd name="T51" fmla="*/ 2147483646 h 64"/>
                  <a:gd name="T52" fmla="*/ 2147483646 w 72"/>
                  <a:gd name="T53" fmla="*/ 2147483646 h 64"/>
                  <a:gd name="T54" fmla="*/ 0 w 72"/>
                  <a:gd name="T55" fmla="*/ 2147483646 h 64"/>
                  <a:gd name="T56" fmla="*/ 0 w 72"/>
                  <a:gd name="T57" fmla="*/ 2147483646 h 64"/>
                  <a:gd name="T58" fmla="*/ 2147483646 w 72"/>
                  <a:gd name="T59" fmla="*/ 2147483646 h 64"/>
                  <a:gd name="T60" fmla="*/ 2147483646 w 72"/>
                  <a:gd name="T61" fmla="*/ 2147483646 h 64"/>
                  <a:gd name="T62" fmla="*/ 2147483646 w 72"/>
                  <a:gd name="T63" fmla="*/ 2147483646 h 64"/>
                  <a:gd name="T64" fmla="*/ 2147483646 w 72"/>
                  <a:gd name="T65" fmla="*/ 2147483646 h 64"/>
                  <a:gd name="T66" fmla="*/ 2147483646 w 72"/>
                  <a:gd name="T67" fmla="*/ 2147483646 h 64"/>
                  <a:gd name="T68" fmla="*/ 2147483646 w 72"/>
                  <a:gd name="T69" fmla="*/ 2147483646 h 64"/>
                  <a:gd name="T70" fmla="*/ 2147483646 w 72"/>
                  <a:gd name="T71" fmla="*/ 2147483646 h 64"/>
                  <a:gd name="T72" fmla="*/ 2147483646 w 72"/>
                  <a:gd name="T73" fmla="*/ 2147483646 h 64"/>
                  <a:gd name="T74" fmla="*/ 2147483646 w 72"/>
                  <a:gd name="T75" fmla="*/ 2147483646 h 64"/>
                  <a:gd name="T76" fmla="*/ 2147483646 w 72"/>
                  <a:gd name="T77" fmla="*/ 2147483646 h 64"/>
                  <a:gd name="T78" fmla="*/ 2147483646 w 72"/>
                  <a:gd name="T79" fmla="*/ 2147483646 h 64"/>
                  <a:gd name="T80" fmla="*/ 2147483646 w 72"/>
                  <a:gd name="T81" fmla="*/ 2147483646 h 64"/>
                  <a:gd name="T82" fmla="*/ 2147483646 w 72"/>
                  <a:gd name="T83" fmla="*/ 2147483646 h 64"/>
                  <a:gd name="T84" fmla="*/ 2147483646 w 72"/>
                  <a:gd name="T85" fmla="*/ 2147483646 h 64"/>
                  <a:gd name="T86" fmla="*/ 2147483646 w 72"/>
                  <a:gd name="T87" fmla="*/ 2147483646 h 64"/>
                  <a:gd name="T88" fmla="*/ 2147483646 w 72"/>
                  <a:gd name="T89" fmla="*/ 2147483646 h 64"/>
                  <a:gd name="T90" fmla="*/ 2147483646 w 72"/>
                  <a:gd name="T91" fmla="*/ 2147483646 h 64"/>
                  <a:gd name="T92" fmla="*/ 2147483646 w 72"/>
                  <a:gd name="T93" fmla="*/ 2147483646 h 64"/>
                  <a:gd name="T94" fmla="*/ 2147483646 w 72"/>
                  <a:gd name="T95" fmla="*/ 2147483646 h 6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72" h="64">
                    <a:moveTo>
                      <a:pt x="72" y="15"/>
                    </a:moveTo>
                    <a:cubicBezTo>
                      <a:pt x="59" y="28"/>
                      <a:pt x="59" y="28"/>
                      <a:pt x="59" y="28"/>
                    </a:cubicBezTo>
                    <a:cubicBezTo>
                      <a:pt x="59" y="28"/>
                      <a:pt x="59" y="28"/>
                      <a:pt x="58" y="28"/>
                    </a:cubicBezTo>
                    <a:cubicBezTo>
                      <a:pt x="58" y="28"/>
                      <a:pt x="57" y="27"/>
                      <a:pt x="57" y="27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1" y="19"/>
                      <a:pt x="39" y="23"/>
                      <a:pt x="37" y="27"/>
                    </a:cubicBezTo>
                    <a:cubicBezTo>
                      <a:pt x="35" y="29"/>
                      <a:pt x="34" y="31"/>
                      <a:pt x="33" y="34"/>
                    </a:cubicBezTo>
                    <a:cubicBezTo>
                      <a:pt x="29" y="44"/>
                      <a:pt x="24" y="55"/>
                      <a:pt x="11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4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5"/>
                      <a:pt x="1" y="45"/>
                      <a:pt x="2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6" y="45"/>
                      <a:pt x="19" y="41"/>
                      <a:pt x="21" y="37"/>
                    </a:cubicBezTo>
                    <a:cubicBezTo>
                      <a:pt x="22" y="34"/>
                      <a:pt x="23" y="32"/>
                      <a:pt x="24" y="30"/>
                    </a:cubicBezTo>
                    <a:cubicBezTo>
                      <a:pt x="28" y="19"/>
                      <a:pt x="34" y="9"/>
                      <a:pt x="47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7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72" y="13"/>
                      <a:pt x="72" y="13"/>
                      <a:pt x="72" y="14"/>
                    </a:cubicBezTo>
                    <a:cubicBezTo>
                      <a:pt x="72" y="14"/>
                      <a:pt x="72" y="14"/>
                      <a:pt x="72" y="15"/>
                    </a:cubicBezTo>
                    <a:close/>
                    <a:moveTo>
                      <a:pt x="22" y="29"/>
                    </a:moveTo>
                    <a:cubicBezTo>
                      <a:pt x="19" y="24"/>
                      <a:pt x="17" y="19"/>
                      <a:pt x="11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9"/>
                      <a:pt x="1" y="9"/>
                      <a:pt x="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8" y="9"/>
                      <a:pt x="23" y="12"/>
                      <a:pt x="27" y="18"/>
                    </a:cubicBezTo>
                    <a:cubicBezTo>
                      <a:pt x="25" y="21"/>
                      <a:pt x="23" y="25"/>
                      <a:pt x="22" y="29"/>
                    </a:cubicBezTo>
                    <a:close/>
                    <a:moveTo>
                      <a:pt x="72" y="51"/>
                    </a:moveTo>
                    <a:cubicBezTo>
                      <a:pt x="59" y="63"/>
                      <a:pt x="59" y="63"/>
                      <a:pt x="59" y="63"/>
                    </a:cubicBezTo>
                    <a:cubicBezTo>
                      <a:pt x="59" y="64"/>
                      <a:pt x="59" y="64"/>
                      <a:pt x="58" y="64"/>
                    </a:cubicBezTo>
                    <a:cubicBezTo>
                      <a:pt x="58" y="64"/>
                      <a:pt x="57" y="63"/>
                      <a:pt x="57" y="6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45" y="55"/>
                      <a:pt x="38" y="56"/>
                      <a:pt x="30" y="46"/>
                    </a:cubicBezTo>
                    <a:cubicBezTo>
                      <a:pt x="33" y="42"/>
                      <a:pt x="34" y="39"/>
                      <a:pt x="36" y="35"/>
                    </a:cubicBezTo>
                    <a:cubicBezTo>
                      <a:pt x="38" y="40"/>
                      <a:pt x="41" y="45"/>
                      <a:pt x="4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6"/>
                      <a:pt x="58" y="36"/>
                      <a:pt x="58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72" y="49"/>
                      <a:pt x="72" y="49"/>
                      <a:pt x="72" y="49"/>
                    </a:cubicBezTo>
                    <a:cubicBezTo>
                      <a:pt x="72" y="49"/>
                      <a:pt x="72" y="49"/>
                      <a:pt x="72" y="50"/>
                    </a:cubicBezTo>
                    <a:cubicBezTo>
                      <a:pt x="72" y="50"/>
                      <a:pt x="72" y="50"/>
                      <a:pt x="72" y="5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="" xmlns:a16="http://schemas.microsoft.com/office/drawing/2014/main" id="{3C82C1E3-A7E0-3844-8002-FA54C24C7640}"/>
                  </a:ext>
                </a:extLst>
              </p:cNvPr>
              <p:cNvSpPr txBox="1"/>
              <p:nvPr/>
            </p:nvSpPr>
            <p:spPr>
              <a:xfrm>
                <a:off x="21065710" y="8520471"/>
                <a:ext cx="1261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router</a:t>
                </a:r>
                <a:endParaRPr lang="en-US" sz="2400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180" name="Freeform 12">
              <a:extLst>
                <a:ext uri="{FF2B5EF4-FFF2-40B4-BE49-F238E27FC236}">
                  <a16:creationId xmlns="" xmlns:a16="http://schemas.microsoft.com/office/drawing/2014/main" id="{5C545F3E-2EB8-0A4E-A932-25370733C0D6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15962592" y="1277690"/>
              <a:ext cx="335562" cy="98650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819400 h 21600"/>
                <a:gd name="T4" fmla="*/ 1955800 w 21600"/>
                <a:gd name="T5" fmla="*/ 28194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107">
                <a:latin typeface="PingFang SC" panose="020B0400000000000000" pitchFamily="34" charset="-122"/>
                <a:ea typeface="PingFang SC" panose="020B0400000000000000" pitchFamily="34" charset="-122"/>
                <a:cs typeface="PingFang SC" charset="-122"/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="" xmlns:a16="http://schemas.microsoft.com/office/drawing/2014/main" id="{B628AA40-DC23-5D42-A6C3-2155D944CAEA}"/>
                </a:ext>
              </a:extLst>
            </p:cNvPr>
            <p:cNvGrpSpPr/>
            <p:nvPr/>
          </p:nvGrpSpPr>
          <p:grpSpPr>
            <a:xfrm>
              <a:off x="21439779" y="5554122"/>
              <a:ext cx="776159" cy="1074809"/>
              <a:chOff x="21226255" y="5784798"/>
              <a:chExt cx="776159" cy="1074809"/>
            </a:xfrm>
          </p:grpSpPr>
          <p:sp>
            <p:nvSpPr>
              <p:cNvPr id="177" name="Freeform 67">
                <a:extLst>
                  <a:ext uri="{FF2B5EF4-FFF2-40B4-BE49-F238E27FC236}">
                    <a16:creationId xmlns="" xmlns:a16="http://schemas.microsoft.com/office/drawing/2014/main" id="{E76EE9BF-6F8F-1946-9634-7EE954C6DD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245307" y="5784798"/>
                <a:ext cx="504000" cy="507707"/>
              </a:xfrm>
              <a:custGeom>
                <a:avLst/>
                <a:gdLst>
                  <a:gd name="T0" fmla="*/ 593 w 601"/>
                  <a:gd name="T1" fmla="*/ 42 h 602"/>
                  <a:gd name="T2" fmla="*/ 593 w 601"/>
                  <a:gd name="T3" fmla="*/ 42 h 602"/>
                  <a:gd name="T4" fmla="*/ 501 w 601"/>
                  <a:gd name="T5" fmla="*/ 142 h 602"/>
                  <a:gd name="T6" fmla="*/ 544 w 601"/>
                  <a:gd name="T7" fmla="*/ 142 h 602"/>
                  <a:gd name="T8" fmla="*/ 572 w 601"/>
                  <a:gd name="T9" fmla="*/ 170 h 602"/>
                  <a:gd name="T10" fmla="*/ 544 w 601"/>
                  <a:gd name="T11" fmla="*/ 198 h 602"/>
                  <a:gd name="T12" fmla="*/ 431 w 601"/>
                  <a:gd name="T13" fmla="*/ 198 h 602"/>
                  <a:gd name="T14" fmla="*/ 402 w 601"/>
                  <a:gd name="T15" fmla="*/ 170 h 602"/>
                  <a:gd name="T16" fmla="*/ 402 w 601"/>
                  <a:gd name="T17" fmla="*/ 57 h 602"/>
                  <a:gd name="T18" fmla="*/ 431 w 601"/>
                  <a:gd name="T19" fmla="*/ 28 h 602"/>
                  <a:gd name="T20" fmla="*/ 459 w 601"/>
                  <a:gd name="T21" fmla="*/ 57 h 602"/>
                  <a:gd name="T22" fmla="*/ 459 w 601"/>
                  <a:gd name="T23" fmla="*/ 99 h 602"/>
                  <a:gd name="T24" fmla="*/ 551 w 601"/>
                  <a:gd name="T25" fmla="*/ 7 h 602"/>
                  <a:gd name="T26" fmla="*/ 572 w 601"/>
                  <a:gd name="T27" fmla="*/ 0 h 602"/>
                  <a:gd name="T28" fmla="*/ 600 w 601"/>
                  <a:gd name="T29" fmla="*/ 28 h 602"/>
                  <a:gd name="T30" fmla="*/ 593 w 601"/>
                  <a:gd name="T31" fmla="*/ 42 h 602"/>
                  <a:gd name="T32" fmla="*/ 296 w 601"/>
                  <a:gd name="T33" fmla="*/ 382 h 602"/>
                  <a:gd name="T34" fmla="*/ 296 w 601"/>
                  <a:gd name="T35" fmla="*/ 382 h 602"/>
                  <a:gd name="T36" fmla="*/ 211 w 601"/>
                  <a:gd name="T37" fmla="*/ 297 h 602"/>
                  <a:gd name="T38" fmla="*/ 296 w 601"/>
                  <a:gd name="T39" fmla="*/ 212 h 602"/>
                  <a:gd name="T40" fmla="*/ 381 w 601"/>
                  <a:gd name="T41" fmla="*/ 297 h 602"/>
                  <a:gd name="T42" fmla="*/ 296 w 601"/>
                  <a:gd name="T43" fmla="*/ 382 h 602"/>
                  <a:gd name="T44" fmla="*/ 169 w 601"/>
                  <a:gd name="T45" fmla="*/ 573 h 602"/>
                  <a:gd name="T46" fmla="*/ 169 w 601"/>
                  <a:gd name="T47" fmla="*/ 573 h 602"/>
                  <a:gd name="T48" fmla="*/ 141 w 601"/>
                  <a:gd name="T49" fmla="*/ 544 h 602"/>
                  <a:gd name="T50" fmla="*/ 141 w 601"/>
                  <a:gd name="T51" fmla="*/ 502 h 602"/>
                  <a:gd name="T52" fmla="*/ 42 w 601"/>
                  <a:gd name="T53" fmla="*/ 594 h 602"/>
                  <a:gd name="T54" fmla="*/ 28 w 601"/>
                  <a:gd name="T55" fmla="*/ 601 h 602"/>
                  <a:gd name="T56" fmla="*/ 0 w 601"/>
                  <a:gd name="T57" fmla="*/ 573 h 602"/>
                  <a:gd name="T58" fmla="*/ 7 w 601"/>
                  <a:gd name="T59" fmla="*/ 551 h 602"/>
                  <a:gd name="T60" fmla="*/ 98 w 601"/>
                  <a:gd name="T61" fmla="*/ 460 h 602"/>
                  <a:gd name="T62" fmla="*/ 56 w 601"/>
                  <a:gd name="T63" fmla="*/ 460 h 602"/>
                  <a:gd name="T64" fmla="*/ 28 w 601"/>
                  <a:gd name="T65" fmla="*/ 431 h 602"/>
                  <a:gd name="T66" fmla="*/ 56 w 601"/>
                  <a:gd name="T67" fmla="*/ 403 h 602"/>
                  <a:gd name="T68" fmla="*/ 169 w 601"/>
                  <a:gd name="T69" fmla="*/ 403 h 602"/>
                  <a:gd name="T70" fmla="*/ 197 w 601"/>
                  <a:gd name="T71" fmla="*/ 431 h 602"/>
                  <a:gd name="T72" fmla="*/ 197 w 601"/>
                  <a:gd name="T73" fmla="*/ 544 h 602"/>
                  <a:gd name="T74" fmla="*/ 169 w 601"/>
                  <a:gd name="T75" fmla="*/ 573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1" h="602">
                    <a:moveTo>
                      <a:pt x="593" y="42"/>
                    </a:moveTo>
                    <a:lnTo>
                      <a:pt x="593" y="42"/>
                    </a:lnTo>
                    <a:cubicBezTo>
                      <a:pt x="501" y="142"/>
                      <a:pt x="501" y="142"/>
                      <a:pt x="501" y="142"/>
                    </a:cubicBezTo>
                    <a:cubicBezTo>
                      <a:pt x="544" y="142"/>
                      <a:pt x="544" y="142"/>
                      <a:pt x="544" y="142"/>
                    </a:cubicBezTo>
                    <a:cubicBezTo>
                      <a:pt x="558" y="142"/>
                      <a:pt x="572" y="149"/>
                      <a:pt x="572" y="170"/>
                    </a:cubicBezTo>
                    <a:cubicBezTo>
                      <a:pt x="572" y="184"/>
                      <a:pt x="558" y="198"/>
                      <a:pt x="544" y="198"/>
                    </a:cubicBezTo>
                    <a:cubicBezTo>
                      <a:pt x="431" y="198"/>
                      <a:pt x="431" y="198"/>
                      <a:pt x="431" y="198"/>
                    </a:cubicBezTo>
                    <a:cubicBezTo>
                      <a:pt x="417" y="198"/>
                      <a:pt x="402" y="184"/>
                      <a:pt x="402" y="170"/>
                    </a:cubicBezTo>
                    <a:cubicBezTo>
                      <a:pt x="402" y="57"/>
                      <a:pt x="402" y="57"/>
                      <a:pt x="402" y="57"/>
                    </a:cubicBezTo>
                    <a:cubicBezTo>
                      <a:pt x="402" y="35"/>
                      <a:pt x="417" y="28"/>
                      <a:pt x="431" y="28"/>
                    </a:cubicBezTo>
                    <a:cubicBezTo>
                      <a:pt x="445" y="28"/>
                      <a:pt x="459" y="35"/>
                      <a:pt x="459" y="57"/>
                    </a:cubicBezTo>
                    <a:cubicBezTo>
                      <a:pt x="459" y="99"/>
                      <a:pt x="459" y="99"/>
                      <a:pt x="459" y="99"/>
                    </a:cubicBezTo>
                    <a:cubicBezTo>
                      <a:pt x="551" y="7"/>
                      <a:pt x="551" y="7"/>
                      <a:pt x="551" y="7"/>
                    </a:cubicBezTo>
                    <a:cubicBezTo>
                      <a:pt x="558" y="0"/>
                      <a:pt x="565" y="0"/>
                      <a:pt x="572" y="0"/>
                    </a:cubicBezTo>
                    <a:cubicBezTo>
                      <a:pt x="586" y="0"/>
                      <a:pt x="600" y="7"/>
                      <a:pt x="600" y="28"/>
                    </a:cubicBezTo>
                    <a:cubicBezTo>
                      <a:pt x="600" y="35"/>
                      <a:pt x="600" y="42"/>
                      <a:pt x="593" y="42"/>
                    </a:cubicBezTo>
                    <a:close/>
                    <a:moveTo>
                      <a:pt x="296" y="382"/>
                    </a:moveTo>
                    <a:lnTo>
                      <a:pt x="296" y="382"/>
                    </a:lnTo>
                    <a:cubicBezTo>
                      <a:pt x="254" y="382"/>
                      <a:pt x="211" y="346"/>
                      <a:pt x="211" y="297"/>
                    </a:cubicBezTo>
                    <a:cubicBezTo>
                      <a:pt x="211" y="255"/>
                      <a:pt x="254" y="212"/>
                      <a:pt x="296" y="212"/>
                    </a:cubicBezTo>
                    <a:cubicBezTo>
                      <a:pt x="346" y="212"/>
                      <a:pt x="381" y="255"/>
                      <a:pt x="381" y="297"/>
                    </a:cubicBezTo>
                    <a:cubicBezTo>
                      <a:pt x="381" y="346"/>
                      <a:pt x="346" y="382"/>
                      <a:pt x="296" y="382"/>
                    </a:cubicBezTo>
                    <a:close/>
                    <a:moveTo>
                      <a:pt x="169" y="573"/>
                    </a:moveTo>
                    <a:lnTo>
                      <a:pt x="169" y="573"/>
                    </a:lnTo>
                    <a:cubicBezTo>
                      <a:pt x="148" y="573"/>
                      <a:pt x="141" y="559"/>
                      <a:pt x="141" y="544"/>
                    </a:cubicBezTo>
                    <a:cubicBezTo>
                      <a:pt x="141" y="502"/>
                      <a:pt x="141" y="502"/>
                      <a:pt x="141" y="502"/>
                    </a:cubicBezTo>
                    <a:cubicBezTo>
                      <a:pt x="42" y="594"/>
                      <a:pt x="42" y="594"/>
                      <a:pt x="42" y="594"/>
                    </a:cubicBezTo>
                    <a:cubicBezTo>
                      <a:pt x="42" y="601"/>
                      <a:pt x="35" y="601"/>
                      <a:pt x="28" y="601"/>
                    </a:cubicBezTo>
                    <a:cubicBezTo>
                      <a:pt x="7" y="601"/>
                      <a:pt x="0" y="587"/>
                      <a:pt x="0" y="573"/>
                    </a:cubicBezTo>
                    <a:cubicBezTo>
                      <a:pt x="0" y="566"/>
                      <a:pt x="0" y="559"/>
                      <a:pt x="7" y="551"/>
                    </a:cubicBezTo>
                    <a:cubicBezTo>
                      <a:pt x="98" y="460"/>
                      <a:pt x="98" y="460"/>
                      <a:pt x="98" y="460"/>
                    </a:cubicBezTo>
                    <a:cubicBezTo>
                      <a:pt x="56" y="460"/>
                      <a:pt x="56" y="460"/>
                      <a:pt x="56" y="460"/>
                    </a:cubicBezTo>
                    <a:cubicBezTo>
                      <a:pt x="35" y="460"/>
                      <a:pt x="28" y="446"/>
                      <a:pt x="28" y="431"/>
                    </a:cubicBezTo>
                    <a:cubicBezTo>
                      <a:pt x="28" y="417"/>
                      <a:pt x="35" y="403"/>
                      <a:pt x="56" y="403"/>
                    </a:cubicBezTo>
                    <a:cubicBezTo>
                      <a:pt x="169" y="403"/>
                      <a:pt x="169" y="403"/>
                      <a:pt x="169" y="403"/>
                    </a:cubicBezTo>
                    <a:cubicBezTo>
                      <a:pt x="183" y="403"/>
                      <a:pt x="197" y="417"/>
                      <a:pt x="197" y="431"/>
                    </a:cubicBezTo>
                    <a:cubicBezTo>
                      <a:pt x="197" y="544"/>
                      <a:pt x="197" y="544"/>
                      <a:pt x="197" y="544"/>
                    </a:cubicBezTo>
                    <a:cubicBezTo>
                      <a:pt x="197" y="559"/>
                      <a:pt x="183" y="573"/>
                      <a:pt x="169" y="57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="" xmlns:a16="http://schemas.microsoft.com/office/drawing/2014/main" id="{574BAF00-E7CA-B747-BD46-4C48AFC2044F}"/>
                  </a:ext>
                </a:extLst>
              </p:cNvPr>
              <p:cNvSpPr txBox="1"/>
              <p:nvPr/>
            </p:nvSpPr>
            <p:spPr>
              <a:xfrm>
                <a:off x="21226255" y="6397942"/>
                <a:ext cx="776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LB</a:t>
                </a:r>
              </a:p>
            </p:txBody>
          </p:sp>
        </p:grpSp>
        <p:sp>
          <p:nvSpPr>
            <p:cNvPr id="182" name="Freeform 12">
              <a:extLst>
                <a:ext uri="{FF2B5EF4-FFF2-40B4-BE49-F238E27FC236}">
                  <a16:creationId xmlns="" xmlns:a16="http://schemas.microsoft.com/office/drawing/2014/main" id="{69A399D0-2F99-2942-BFD8-64408129A426}"/>
                </a:ext>
              </a:extLst>
            </p:cNvPr>
            <p:cNvSpPr>
              <a:spLocks/>
            </p:cNvSpPr>
            <p:nvPr/>
          </p:nvSpPr>
          <p:spPr bwMode="auto">
            <a:xfrm rot="16200000" flipH="1" flipV="1">
              <a:off x="19191140" y="2853835"/>
              <a:ext cx="426853" cy="33166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819400 h 21600"/>
                <a:gd name="T4" fmla="*/ 1955800 w 21600"/>
                <a:gd name="T5" fmla="*/ 28194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107">
                <a:latin typeface="PingFang SC" panose="020B0400000000000000" pitchFamily="34" charset="-122"/>
                <a:ea typeface="PingFang SC" panose="020B0400000000000000" pitchFamily="34" charset="-122"/>
                <a:cs typeface="PingFang SC" charset="-122"/>
              </a:endParaRP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="" xmlns:a16="http://schemas.microsoft.com/office/drawing/2014/main" id="{DEFE5174-2206-014A-97B5-FD19B6A85B91}"/>
                </a:ext>
              </a:extLst>
            </p:cNvPr>
            <p:cNvGrpSpPr/>
            <p:nvPr/>
          </p:nvGrpSpPr>
          <p:grpSpPr>
            <a:xfrm>
              <a:off x="21205725" y="3835995"/>
              <a:ext cx="1261646" cy="1031823"/>
              <a:chOff x="20930132" y="3909928"/>
              <a:chExt cx="1261646" cy="1031823"/>
            </a:xfrm>
          </p:grpSpPr>
          <p:sp>
            <p:nvSpPr>
              <p:cNvPr id="170" name="Freeform 175">
                <a:extLst>
                  <a:ext uri="{FF2B5EF4-FFF2-40B4-BE49-F238E27FC236}">
                    <a16:creationId xmlns="" xmlns:a16="http://schemas.microsoft.com/office/drawing/2014/main" id="{29F110E8-4C95-B040-BD60-C7430EC3FC6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83238" y="3909928"/>
                <a:ext cx="504000" cy="508033"/>
              </a:xfrm>
              <a:custGeom>
                <a:avLst/>
                <a:gdLst>
                  <a:gd name="T0" fmla="*/ 2147483646 w 58"/>
                  <a:gd name="T1" fmla="*/ 2147483646 h 58"/>
                  <a:gd name="T2" fmla="*/ 2147483646 w 58"/>
                  <a:gd name="T3" fmla="*/ 2147483646 h 58"/>
                  <a:gd name="T4" fmla="*/ 2147483646 w 58"/>
                  <a:gd name="T5" fmla="*/ 2147483646 h 58"/>
                  <a:gd name="T6" fmla="*/ 2147483646 w 58"/>
                  <a:gd name="T7" fmla="*/ 2147483646 h 58"/>
                  <a:gd name="T8" fmla="*/ 0 w 58"/>
                  <a:gd name="T9" fmla="*/ 2147483646 h 58"/>
                  <a:gd name="T10" fmla="*/ 2147483646 w 58"/>
                  <a:gd name="T11" fmla="*/ 2147483646 h 58"/>
                  <a:gd name="T12" fmla="*/ 2147483646 w 58"/>
                  <a:gd name="T13" fmla="*/ 2147483646 h 58"/>
                  <a:gd name="T14" fmla="*/ 2147483646 w 58"/>
                  <a:gd name="T15" fmla="*/ 2147483646 h 58"/>
                  <a:gd name="T16" fmla="*/ 2147483646 w 58"/>
                  <a:gd name="T17" fmla="*/ 2147483646 h 58"/>
                  <a:gd name="T18" fmla="*/ 2147483646 w 58"/>
                  <a:gd name="T19" fmla="*/ 2147483646 h 58"/>
                  <a:gd name="T20" fmla="*/ 2147483646 w 58"/>
                  <a:gd name="T21" fmla="*/ 2147483646 h 58"/>
                  <a:gd name="T22" fmla="*/ 2147483646 w 58"/>
                  <a:gd name="T23" fmla="*/ 2147483646 h 58"/>
                  <a:gd name="T24" fmla="*/ 2147483646 w 58"/>
                  <a:gd name="T25" fmla="*/ 2147483646 h 58"/>
                  <a:gd name="T26" fmla="*/ 2147483646 w 58"/>
                  <a:gd name="T27" fmla="*/ 2147483646 h 58"/>
                  <a:gd name="T28" fmla="*/ 2147483646 w 58"/>
                  <a:gd name="T29" fmla="*/ 2147483646 h 58"/>
                  <a:gd name="T30" fmla="*/ 2147483646 w 58"/>
                  <a:gd name="T31" fmla="*/ 2147483646 h 58"/>
                  <a:gd name="T32" fmla="*/ 2147483646 w 58"/>
                  <a:gd name="T33" fmla="*/ 2147483646 h 58"/>
                  <a:gd name="T34" fmla="*/ 2147483646 w 58"/>
                  <a:gd name="T35" fmla="*/ 0 h 58"/>
                  <a:gd name="T36" fmla="*/ 2147483646 w 58"/>
                  <a:gd name="T37" fmla="*/ 2147483646 h 58"/>
                  <a:gd name="T38" fmla="*/ 2147483646 w 58"/>
                  <a:gd name="T39" fmla="*/ 2147483646 h 58"/>
                  <a:gd name="T40" fmla="*/ 2147483646 w 58"/>
                  <a:gd name="T41" fmla="*/ 2147483646 h 58"/>
                  <a:gd name="T42" fmla="*/ 2147483646 w 58"/>
                  <a:gd name="T43" fmla="*/ 2147483646 h 58"/>
                  <a:gd name="T44" fmla="*/ 2147483646 w 58"/>
                  <a:gd name="T45" fmla="*/ 2147483646 h 58"/>
                  <a:gd name="T46" fmla="*/ 2147483646 w 58"/>
                  <a:gd name="T47" fmla="*/ 2147483646 h 58"/>
                  <a:gd name="T48" fmla="*/ 2147483646 w 58"/>
                  <a:gd name="T49" fmla="*/ 2147483646 h 58"/>
                  <a:gd name="T50" fmla="*/ 2147483646 w 58"/>
                  <a:gd name="T51" fmla="*/ 2147483646 h 58"/>
                  <a:gd name="T52" fmla="*/ 2147483646 w 58"/>
                  <a:gd name="T53" fmla="*/ 2147483646 h 5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8" h="58">
                    <a:moveTo>
                      <a:pt x="11" y="57"/>
                    </a:moveTo>
                    <a:cubicBezTo>
                      <a:pt x="10" y="58"/>
                      <a:pt x="9" y="58"/>
                      <a:pt x="8" y="58"/>
                    </a:cubicBezTo>
                    <a:cubicBezTo>
                      <a:pt x="7" y="58"/>
                      <a:pt x="6" y="58"/>
                      <a:pt x="5" y="57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2"/>
                      <a:pt x="0" y="51"/>
                      <a:pt x="0" y="50"/>
                    </a:cubicBezTo>
                    <a:cubicBezTo>
                      <a:pt x="0" y="49"/>
                      <a:pt x="0" y="47"/>
                      <a:pt x="1" y="4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7" y="27"/>
                      <a:pt x="31" y="31"/>
                      <a:pt x="35" y="33"/>
                    </a:cubicBezTo>
                    <a:lnTo>
                      <a:pt x="11" y="57"/>
                    </a:lnTo>
                    <a:close/>
                    <a:moveTo>
                      <a:pt x="10" y="45"/>
                    </a:moveTo>
                    <a:cubicBezTo>
                      <a:pt x="9" y="45"/>
                      <a:pt x="8" y="46"/>
                      <a:pt x="8" y="48"/>
                    </a:cubicBezTo>
                    <a:cubicBezTo>
                      <a:pt x="8" y="49"/>
                      <a:pt x="9" y="50"/>
                      <a:pt x="10" y="50"/>
                    </a:cubicBezTo>
                    <a:cubicBezTo>
                      <a:pt x="11" y="50"/>
                      <a:pt x="12" y="49"/>
                      <a:pt x="12" y="48"/>
                    </a:cubicBezTo>
                    <a:cubicBezTo>
                      <a:pt x="12" y="46"/>
                      <a:pt x="11" y="45"/>
                      <a:pt x="10" y="45"/>
                    </a:cubicBezTo>
                    <a:close/>
                    <a:moveTo>
                      <a:pt x="57" y="21"/>
                    </a:moveTo>
                    <a:cubicBezTo>
                      <a:pt x="55" y="27"/>
                      <a:pt x="49" y="32"/>
                      <a:pt x="42" y="32"/>
                    </a:cubicBezTo>
                    <a:cubicBezTo>
                      <a:pt x="33" y="32"/>
                      <a:pt x="26" y="24"/>
                      <a:pt x="26" y="16"/>
                    </a:cubicBezTo>
                    <a:cubicBezTo>
                      <a:pt x="26" y="7"/>
                      <a:pt x="33" y="0"/>
                      <a:pt x="42" y="0"/>
                    </a:cubicBezTo>
                    <a:cubicBezTo>
                      <a:pt x="45" y="0"/>
                      <a:pt x="48" y="0"/>
                      <a:pt x="50" y="2"/>
                    </a:cubicBezTo>
                    <a:cubicBezTo>
                      <a:pt x="51" y="2"/>
                      <a:pt x="51" y="2"/>
                      <a:pt x="51" y="3"/>
                    </a:cubicBezTo>
                    <a:cubicBezTo>
                      <a:pt x="51" y="3"/>
                      <a:pt x="51" y="4"/>
                      <a:pt x="50" y="4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8" y="21"/>
                      <a:pt x="56" y="16"/>
                      <a:pt x="57" y="16"/>
                    </a:cubicBezTo>
                    <a:cubicBezTo>
                      <a:pt x="58" y="16"/>
                      <a:pt x="58" y="16"/>
                      <a:pt x="58" y="17"/>
                    </a:cubicBezTo>
                    <a:cubicBezTo>
                      <a:pt x="58" y="18"/>
                      <a:pt x="58" y="20"/>
                      <a:pt x="57" y="2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="" xmlns:a16="http://schemas.microsoft.com/office/drawing/2014/main" id="{5E75583A-EB9E-B446-8C7F-7C135C7DBDE7}"/>
                  </a:ext>
                </a:extLst>
              </p:cNvPr>
              <p:cNvSpPr txBox="1"/>
              <p:nvPr/>
            </p:nvSpPr>
            <p:spPr>
              <a:xfrm>
                <a:off x="20930132" y="4480086"/>
                <a:ext cx="1261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err="1"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config</a:t>
                </a:r>
                <a:endParaRPr lang="en-US" sz="2400" b="1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19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后续规划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 err="1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Dubbo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生态 </a:t>
              </a:r>
              <a:r>
                <a:rPr lang="en-US" altLang="zh-CN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–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互通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sp>
        <p:nvSpPr>
          <p:cNvPr id="207" name="Rounded Rectangle 206">
            <a:extLst>
              <a:ext uri="{FF2B5EF4-FFF2-40B4-BE49-F238E27FC236}">
                <a16:creationId xmlns="" xmlns:a16="http://schemas.microsoft.com/office/drawing/2014/main" id="{604CF35A-6F22-E945-A268-DABF83544D12}"/>
              </a:ext>
            </a:extLst>
          </p:cNvPr>
          <p:cNvSpPr/>
          <p:nvPr/>
        </p:nvSpPr>
        <p:spPr>
          <a:xfrm>
            <a:off x="11138579" y="5424686"/>
            <a:ext cx="2100492" cy="2102400"/>
          </a:xfrm>
          <a:prstGeom prst="roundRect">
            <a:avLst/>
          </a:prstGeom>
          <a:solidFill>
            <a:schemeClr val="accent5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8DB07AE4-1B49-D244-AD0C-B9CAFF9A5851}"/>
              </a:ext>
            </a:extLst>
          </p:cNvPr>
          <p:cNvSpPr/>
          <p:nvPr/>
        </p:nvSpPr>
        <p:spPr>
          <a:xfrm>
            <a:off x="7053818" y="8337568"/>
            <a:ext cx="2628898" cy="13796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DUBBO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SERVICE</a:t>
            </a:r>
            <a:endParaRPr lang="en-US" sz="24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="" xmlns:a16="http://schemas.microsoft.com/office/drawing/2014/main" id="{04AAFA8A-5611-464F-864E-C1F87466219D}"/>
              </a:ext>
            </a:extLst>
          </p:cNvPr>
          <p:cNvSpPr/>
          <p:nvPr/>
        </p:nvSpPr>
        <p:spPr>
          <a:xfrm>
            <a:off x="10874376" y="8337569"/>
            <a:ext cx="2628898" cy="13796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DUBBO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SERVICE</a:t>
            </a:r>
            <a:endParaRPr lang="en-US" sz="24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="" xmlns:a16="http://schemas.microsoft.com/office/drawing/2014/main" id="{ACEAD705-C0E5-4448-8BB4-1B9A1D157A89}"/>
              </a:ext>
            </a:extLst>
          </p:cNvPr>
          <p:cNvSpPr/>
          <p:nvPr/>
        </p:nvSpPr>
        <p:spPr>
          <a:xfrm>
            <a:off x="14694934" y="8337569"/>
            <a:ext cx="2628898" cy="13796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DUBBO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SERVICE</a:t>
            </a:r>
            <a:endParaRPr lang="en-US" sz="24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9789E2B-0CA7-7F4C-9F27-339617065E46}"/>
              </a:ext>
            </a:extLst>
          </p:cNvPr>
          <p:cNvSpPr>
            <a:spLocks noChangeAspect="1"/>
          </p:cNvSpPr>
          <p:nvPr/>
        </p:nvSpPr>
        <p:spPr>
          <a:xfrm>
            <a:off x="11306825" y="2996499"/>
            <a:ext cx="1764000" cy="1764000"/>
          </a:xfrm>
          <a:prstGeom prst="ellipse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HTTP</a:t>
            </a:r>
          </a:p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CLIENT</a:t>
            </a:r>
            <a:endParaRPr lang="en-US" sz="2400" b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1D7E036A-68E1-4240-A434-DE0F0C981D6E}"/>
              </a:ext>
            </a:extLst>
          </p:cNvPr>
          <p:cNvGrpSpPr/>
          <p:nvPr/>
        </p:nvGrpSpPr>
        <p:grpSpPr>
          <a:xfrm>
            <a:off x="11385560" y="5765543"/>
            <a:ext cx="1606530" cy="1420686"/>
            <a:chOff x="11531047" y="5653608"/>
            <a:chExt cx="1606530" cy="1420686"/>
          </a:xfrm>
        </p:grpSpPr>
        <p:sp>
          <p:nvSpPr>
            <p:cNvPr id="208" name="Freeform 7">
              <a:extLst>
                <a:ext uri="{FF2B5EF4-FFF2-40B4-BE49-F238E27FC236}">
                  <a16:creationId xmlns="" xmlns:a16="http://schemas.microsoft.com/office/drawing/2014/main" id="{FD396E55-E88B-4449-921A-FE45A1F745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23169" y="5653608"/>
              <a:ext cx="622286" cy="712800"/>
            </a:xfrm>
            <a:custGeom>
              <a:avLst/>
              <a:gdLst>
                <a:gd name="T0" fmla="*/ 319 w 390"/>
                <a:gd name="T1" fmla="*/ 301 h 444"/>
                <a:gd name="T2" fmla="*/ 319 w 390"/>
                <a:gd name="T3" fmla="*/ 301 h 444"/>
                <a:gd name="T4" fmla="*/ 274 w 390"/>
                <a:gd name="T5" fmla="*/ 310 h 444"/>
                <a:gd name="T6" fmla="*/ 142 w 390"/>
                <a:gd name="T7" fmla="*/ 239 h 444"/>
                <a:gd name="T8" fmla="*/ 142 w 390"/>
                <a:gd name="T9" fmla="*/ 222 h 444"/>
                <a:gd name="T10" fmla="*/ 142 w 390"/>
                <a:gd name="T11" fmla="*/ 213 h 444"/>
                <a:gd name="T12" fmla="*/ 274 w 390"/>
                <a:gd name="T13" fmla="*/ 133 h 444"/>
                <a:gd name="T14" fmla="*/ 319 w 390"/>
                <a:gd name="T15" fmla="*/ 151 h 444"/>
                <a:gd name="T16" fmla="*/ 389 w 390"/>
                <a:gd name="T17" fmla="*/ 70 h 444"/>
                <a:gd name="T18" fmla="*/ 319 w 390"/>
                <a:gd name="T19" fmla="*/ 0 h 444"/>
                <a:gd name="T20" fmla="*/ 248 w 390"/>
                <a:gd name="T21" fmla="*/ 70 h 444"/>
                <a:gd name="T22" fmla="*/ 248 w 390"/>
                <a:gd name="T23" fmla="*/ 89 h 444"/>
                <a:gd name="T24" fmla="*/ 115 w 390"/>
                <a:gd name="T25" fmla="*/ 169 h 444"/>
                <a:gd name="T26" fmla="*/ 70 w 390"/>
                <a:gd name="T27" fmla="*/ 151 h 444"/>
                <a:gd name="T28" fmla="*/ 0 w 390"/>
                <a:gd name="T29" fmla="*/ 222 h 444"/>
                <a:gd name="T30" fmla="*/ 70 w 390"/>
                <a:gd name="T31" fmla="*/ 301 h 444"/>
                <a:gd name="T32" fmla="*/ 115 w 390"/>
                <a:gd name="T33" fmla="*/ 283 h 444"/>
                <a:gd name="T34" fmla="*/ 248 w 390"/>
                <a:gd name="T35" fmla="*/ 363 h 444"/>
                <a:gd name="T36" fmla="*/ 248 w 390"/>
                <a:gd name="T37" fmla="*/ 372 h 444"/>
                <a:gd name="T38" fmla="*/ 319 w 390"/>
                <a:gd name="T39" fmla="*/ 443 h 444"/>
                <a:gd name="T40" fmla="*/ 389 w 390"/>
                <a:gd name="T41" fmla="*/ 372 h 444"/>
                <a:gd name="T42" fmla="*/ 319 w 390"/>
                <a:gd name="T43" fmla="*/ 30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444">
                  <a:moveTo>
                    <a:pt x="319" y="301"/>
                  </a:moveTo>
                  <a:lnTo>
                    <a:pt x="319" y="301"/>
                  </a:lnTo>
                  <a:cubicBezTo>
                    <a:pt x="301" y="301"/>
                    <a:pt x="283" y="301"/>
                    <a:pt x="274" y="31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2" y="230"/>
                    <a:pt x="142" y="230"/>
                    <a:pt x="142" y="222"/>
                  </a:cubicBezTo>
                  <a:lnTo>
                    <a:pt x="142" y="213"/>
                  </a:lnTo>
                  <a:cubicBezTo>
                    <a:pt x="274" y="133"/>
                    <a:pt x="274" y="133"/>
                    <a:pt x="274" y="133"/>
                  </a:cubicBezTo>
                  <a:cubicBezTo>
                    <a:pt x="283" y="142"/>
                    <a:pt x="301" y="151"/>
                    <a:pt x="319" y="151"/>
                  </a:cubicBezTo>
                  <a:cubicBezTo>
                    <a:pt x="363" y="151"/>
                    <a:pt x="389" y="115"/>
                    <a:pt x="389" y="70"/>
                  </a:cubicBezTo>
                  <a:cubicBezTo>
                    <a:pt x="389" y="35"/>
                    <a:pt x="363" y="0"/>
                    <a:pt x="319" y="0"/>
                  </a:cubicBezTo>
                  <a:cubicBezTo>
                    <a:pt x="274" y="0"/>
                    <a:pt x="248" y="35"/>
                    <a:pt x="248" y="70"/>
                  </a:cubicBezTo>
                  <a:cubicBezTo>
                    <a:pt x="248" y="80"/>
                    <a:pt x="248" y="80"/>
                    <a:pt x="248" y="89"/>
                  </a:cubicBezTo>
                  <a:cubicBezTo>
                    <a:pt x="115" y="169"/>
                    <a:pt x="115" y="169"/>
                    <a:pt x="115" y="169"/>
                  </a:cubicBezTo>
                  <a:cubicBezTo>
                    <a:pt x="107" y="151"/>
                    <a:pt x="88" y="151"/>
                    <a:pt x="70" y="151"/>
                  </a:cubicBezTo>
                  <a:cubicBezTo>
                    <a:pt x="26" y="151"/>
                    <a:pt x="0" y="186"/>
                    <a:pt x="0" y="222"/>
                  </a:cubicBezTo>
                  <a:cubicBezTo>
                    <a:pt x="0" y="266"/>
                    <a:pt x="26" y="301"/>
                    <a:pt x="70" y="301"/>
                  </a:cubicBezTo>
                  <a:cubicBezTo>
                    <a:pt x="88" y="301"/>
                    <a:pt x="107" y="292"/>
                    <a:pt x="115" y="283"/>
                  </a:cubicBezTo>
                  <a:cubicBezTo>
                    <a:pt x="248" y="363"/>
                    <a:pt x="248" y="363"/>
                    <a:pt x="248" y="363"/>
                  </a:cubicBezTo>
                  <a:lnTo>
                    <a:pt x="248" y="372"/>
                  </a:lnTo>
                  <a:cubicBezTo>
                    <a:pt x="248" y="416"/>
                    <a:pt x="274" y="443"/>
                    <a:pt x="319" y="443"/>
                  </a:cubicBezTo>
                  <a:cubicBezTo>
                    <a:pt x="363" y="443"/>
                    <a:pt x="389" y="416"/>
                    <a:pt x="389" y="372"/>
                  </a:cubicBezTo>
                  <a:cubicBezTo>
                    <a:pt x="389" y="328"/>
                    <a:pt x="363" y="301"/>
                    <a:pt x="319" y="30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4290" tIns="17145" rIns="34290" bIns="1714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="" xmlns:a16="http://schemas.microsoft.com/office/drawing/2014/main" id="{DB7036E1-499B-AF43-8849-EE65245714E0}"/>
                </a:ext>
              </a:extLst>
            </p:cNvPr>
            <p:cNvSpPr txBox="1"/>
            <p:nvPr/>
          </p:nvSpPr>
          <p:spPr>
            <a:xfrm>
              <a:off x="11531047" y="6366408"/>
              <a:ext cx="16065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GATEWAY/</a:t>
              </a:r>
            </a:p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SIDECAR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343A43AE-5D5D-9D4B-8A92-D280F46C5F8A}"/>
              </a:ext>
            </a:extLst>
          </p:cNvPr>
          <p:cNvCxnSpPr>
            <a:cxnSpLocks/>
            <a:stCxn id="29" idx="4"/>
            <a:endCxn id="207" idx="0"/>
          </p:cNvCxnSpPr>
          <p:nvPr/>
        </p:nvCxnSpPr>
        <p:spPr>
          <a:xfrm>
            <a:off x="12188825" y="4760499"/>
            <a:ext cx="0" cy="66418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="" xmlns:a16="http://schemas.microsoft.com/office/drawing/2014/main" id="{AE0B9266-01ED-8A4F-BDD7-8714595C5A90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12188825" y="7527086"/>
            <a:ext cx="0" cy="653412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="" xmlns:a16="http://schemas.microsoft.com/office/drawing/2014/main" id="{4C1D10E2-BBFE-CA48-B411-177B296CFFAE}"/>
              </a:ext>
            </a:extLst>
          </p:cNvPr>
          <p:cNvSpPr>
            <a:spLocks noChangeAspect="1"/>
          </p:cNvSpPr>
          <p:nvPr/>
        </p:nvSpPr>
        <p:spPr>
          <a:xfrm>
            <a:off x="3929912" y="2996499"/>
            <a:ext cx="1764000" cy="1764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PHP</a:t>
            </a:r>
          </a:p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CLIENT</a:t>
            </a:r>
            <a:endParaRPr lang="en-US" sz="2400" b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="" xmlns:a16="http://schemas.microsoft.com/office/drawing/2014/main" id="{B5EDFCB0-FD75-F549-9D77-B07EF83FA2BC}"/>
              </a:ext>
            </a:extLst>
          </p:cNvPr>
          <p:cNvSpPr>
            <a:spLocks noChangeAspect="1"/>
          </p:cNvSpPr>
          <p:nvPr/>
        </p:nvSpPr>
        <p:spPr>
          <a:xfrm>
            <a:off x="15127383" y="2996499"/>
            <a:ext cx="1764000" cy="1764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NODE</a:t>
            </a:r>
          </a:p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CLIENT</a:t>
            </a:r>
            <a:endParaRPr lang="en-US" sz="2400" b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="" xmlns:a16="http://schemas.microsoft.com/office/drawing/2014/main" id="{FF48E0FE-24E5-6D4A-8BCC-AA8A89FD594E}"/>
              </a:ext>
            </a:extLst>
          </p:cNvPr>
          <p:cNvCxnSpPr>
            <a:cxnSpLocks/>
            <a:stCxn id="257" idx="4"/>
          </p:cNvCxnSpPr>
          <p:nvPr/>
        </p:nvCxnSpPr>
        <p:spPr>
          <a:xfrm>
            <a:off x="16009383" y="4760499"/>
            <a:ext cx="0" cy="341189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849257-6ECB-1040-A9EE-BB7325396602}"/>
              </a:ext>
            </a:extLst>
          </p:cNvPr>
          <p:cNvGrpSpPr/>
          <p:nvPr/>
        </p:nvGrpSpPr>
        <p:grpSpPr>
          <a:xfrm>
            <a:off x="12613823" y="10524408"/>
            <a:ext cx="2100492" cy="2102400"/>
            <a:chOff x="12613682" y="10524408"/>
            <a:chExt cx="2100492" cy="2102400"/>
          </a:xfrm>
        </p:grpSpPr>
        <p:sp>
          <p:nvSpPr>
            <p:cNvPr id="174" name="Rounded Rectangle 173">
              <a:extLst>
                <a:ext uri="{FF2B5EF4-FFF2-40B4-BE49-F238E27FC236}">
                  <a16:creationId xmlns="" xmlns:a16="http://schemas.microsoft.com/office/drawing/2014/main" id="{EA31D28F-B954-5949-BEE5-9E9437CB104B}"/>
                </a:ext>
              </a:extLst>
            </p:cNvPr>
            <p:cNvSpPr/>
            <p:nvPr/>
          </p:nvSpPr>
          <p:spPr>
            <a:xfrm>
              <a:off x="12613682" y="10524408"/>
              <a:ext cx="2100492" cy="2102400"/>
            </a:xfrm>
            <a:prstGeom prst="roundRect">
              <a:avLst/>
            </a:prstGeom>
            <a:solidFill>
              <a:schemeClr val="accent2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4FA5E1A0-774B-2D4F-8521-A7C5A1C4ECA3}"/>
                </a:ext>
              </a:extLst>
            </p:cNvPr>
            <p:cNvGrpSpPr/>
            <p:nvPr/>
          </p:nvGrpSpPr>
          <p:grpSpPr>
            <a:xfrm>
              <a:off x="13101915" y="10863502"/>
              <a:ext cx="1124026" cy="1424212"/>
              <a:chOff x="13247403" y="10666654"/>
              <a:chExt cx="1124026" cy="1424212"/>
            </a:xfrm>
            <a:solidFill>
              <a:schemeClr val="accent4"/>
            </a:solidFill>
          </p:grpSpPr>
          <p:sp>
            <p:nvSpPr>
              <p:cNvPr id="194" name="TextBox 193">
                <a:extLst>
                  <a:ext uri="{FF2B5EF4-FFF2-40B4-BE49-F238E27FC236}">
                    <a16:creationId xmlns="" xmlns:a16="http://schemas.microsoft.com/office/drawing/2014/main" id="{F80BE6EA-9D3B-9845-9795-645B01BAE72C}"/>
                  </a:ext>
                </a:extLst>
              </p:cNvPr>
              <p:cNvSpPr txBox="1"/>
              <p:nvPr/>
            </p:nvSpPr>
            <p:spPr>
              <a:xfrm>
                <a:off x="13247403" y="11382980"/>
                <a:ext cx="1124026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DUBBO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ADMIN</a:t>
                </a:r>
              </a:p>
            </p:txBody>
          </p:sp>
          <p:sp>
            <p:nvSpPr>
              <p:cNvPr id="262" name="Freeform 41">
                <a:extLst>
                  <a:ext uri="{FF2B5EF4-FFF2-40B4-BE49-F238E27FC236}">
                    <a16:creationId xmlns="" xmlns:a16="http://schemas.microsoft.com/office/drawing/2014/main" id="{BD629F3D-0370-824C-94B9-3107B2E1B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359416" y="10666654"/>
                <a:ext cx="900000" cy="716326"/>
              </a:xfrm>
              <a:custGeom>
                <a:avLst/>
                <a:gdLst>
                  <a:gd name="T0" fmla="*/ 2147483646 w 68"/>
                  <a:gd name="T1" fmla="*/ 2147483646 h 54"/>
                  <a:gd name="T2" fmla="*/ 2147483646 w 68"/>
                  <a:gd name="T3" fmla="*/ 2147483646 h 54"/>
                  <a:gd name="T4" fmla="*/ 2147483646 w 68"/>
                  <a:gd name="T5" fmla="*/ 2147483646 h 54"/>
                  <a:gd name="T6" fmla="*/ 2147483646 w 68"/>
                  <a:gd name="T7" fmla="*/ 2147483646 h 54"/>
                  <a:gd name="T8" fmla="*/ 0 w 68"/>
                  <a:gd name="T9" fmla="*/ 2147483646 h 54"/>
                  <a:gd name="T10" fmla="*/ 2147483646 w 68"/>
                  <a:gd name="T11" fmla="*/ 0 h 54"/>
                  <a:gd name="T12" fmla="*/ 2147483646 w 68"/>
                  <a:gd name="T13" fmla="*/ 2147483646 h 54"/>
                  <a:gd name="T14" fmla="*/ 2147483646 w 68"/>
                  <a:gd name="T15" fmla="*/ 2147483646 h 54"/>
                  <a:gd name="T16" fmla="*/ 2147483646 w 68"/>
                  <a:gd name="T17" fmla="*/ 2147483646 h 54"/>
                  <a:gd name="T18" fmla="*/ 2147483646 w 68"/>
                  <a:gd name="T19" fmla="*/ 2147483646 h 54"/>
                  <a:gd name="T20" fmla="*/ 2147483646 w 68"/>
                  <a:gd name="T21" fmla="*/ 2147483646 h 54"/>
                  <a:gd name="T22" fmla="*/ 2147483646 w 68"/>
                  <a:gd name="T23" fmla="*/ 2147483646 h 54"/>
                  <a:gd name="T24" fmla="*/ 2147483646 w 68"/>
                  <a:gd name="T25" fmla="*/ 2147483646 h 54"/>
                  <a:gd name="T26" fmla="*/ 2147483646 w 68"/>
                  <a:gd name="T27" fmla="*/ 2147483646 h 54"/>
                  <a:gd name="T28" fmla="*/ 2147483646 w 68"/>
                  <a:gd name="T29" fmla="*/ 2147483646 h 54"/>
                  <a:gd name="T30" fmla="*/ 2147483646 w 68"/>
                  <a:gd name="T31" fmla="*/ 2147483646 h 54"/>
                  <a:gd name="T32" fmla="*/ 2147483646 w 68"/>
                  <a:gd name="T33" fmla="*/ 2147483646 h 54"/>
                  <a:gd name="T34" fmla="*/ 2147483646 w 68"/>
                  <a:gd name="T35" fmla="*/ 2147483646 h 54"/>
                  <a:gd name="T36" fmla="*/ 2147483646 w 68"/>
                  <a:gd name="T37" fmla="*/ 2147483646 h 54"/>
                  <a:gd name="T38" fmla="*/ 2147483646 w 68"/>
                  <a:gd name="T39" fmla="*/ 2147483646 h 54"/>
                  <a:gd name="T40" fmla="*/ 2147483646 w 68"/>
                  <a:gd name="T41" fmla="*/ 2147483646 h 54"/>
                  <a:gd name="T42" fmla="*/ 2147483646 w 68"/>
                  <a:gd name="T43" fmla="*/ 2147483646 h 54"/>
                  <a:gd name="T44" fmla="*/ 2147483646 w 68"/>
                  <a:gd name="T45" fmla="*/ 2147483646 h 54"/>
                  <a:gd name="T46" fmla="*/ 2147483646 w 68"/>
                  <a:gd name="T47" fmla="*/ 2147483646 h 54"/>
                  <a:gd name="T48" fmla="*/ 2147483646 w 68"/>
                  <a:gd name="T49" fmla="*/ 2147483646 h 54"/>
                  <a:gd name="T50" fmla="*/ 2147483646 w 68"/>
                  <a:gd name="T51" fmla="*/ 2147483646 h 54"/>
                  <a:gd name="T52" fmla="*/ 2147483646 w 68"/>
                  <a:gd name="T53" fmla="*/ 2147483646 h 54"/>
                  <a:gd name="T54" fmla="*/ 2147483646 w 68"/>
                  <a:gd name="T55" fmla="*/ 2147483646 h 54"/>
                  <a:gd name="T56" fmla="*/ 2147483646 w 68"/>
                  <a:gd name="T57" fmla="*/ 2147483646 h 54"/>
                  <a:gd name="T58" fmla="*/ 2147483646 w 68"/>
                  <a:gd name="T59" fmla="*/ 2147483646 h 54"/>
                  <a:gd name="T60" fmla="*/ 2147483646 w 68"/>
                  <a:gd name="T61" fmla="*/ 2147483646 h 54"/>
                  <a:gd name="T62" fmla="*/ 2147483646 w 68"/>
                  <a:gd name="T63" fmla="*/ 2147483646 h 54"/>
                  <a:gd name="T64" fmla="*/ 2147483646 w 68"/>
                  <a:gd name="T65" fmla="*/ 2147483646 h 54"/>
                  <a:gd name="T66" fmla="*/ 2147483646 w 68"/>
                  <a:gd name="T67" fmla="*/ 2147483646 h 54"/>
                  <a:gd name="T68" fmla="*/ 2147483646 w 68"/>
                  <a:gd name="T69" fmla="*/ 2147483646 h 54"/>
                  <a:gd name="T70" fmla="*/ 2147483646 w 68"/>
                  <a:gd name="T71" fmla="*/ 2147483646 h 54"/>
                  <a:gd name="T72" fmla="*/ 2147483646 w 68"/>
                  <a:gd name="T73" fmla="*/ 2147483646 h 54"/>
                  <a:gd name="T74" fmla="*/ 2147483646 w 68"/>
                  <a:gd name="T75" fmla="*/ 2147483646 h 54"/>
                  <a:gd name="T76" fmla="*/ 2147483646 w 68"/>
                  <a:gd name="T77" fmla="*/ 2147483646 h 54"/>
                  <a:gd name="T78" fmla="*/ 2147483646 w 68"/>
                  <a:gd name="T79" fmla="*/ 2147483646 h 54"/>
                  <a:gd name="T80" fmla="*/ 2147483646 w 68"/>
                  <a:gd name="T81" fmla="*/ 2147483646 h 54"/>
                  <a:gd name="T82" fmla="*/ 2147483646 w 68"/>
                  <a:gd name="T83" fmla="*/ 2147483646 h 5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8" h="54">
                    <a:moveTo>
                      <a:pt x="63" y="53"/>
                    </a:moveTo>
                    <a:cubicBezTo>
                      <a:pt x="63" y="53"/>
                      <a:pt x="62" y="54"/>
                      <a:pt x="61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7" y="54"/>
                      <a:pt x="6" y="53"/>
                      <a:pt x="6" y="53"/>
                    </a:cubicBezTo>
                    <a:cubicBezTo>
                      <a:pt x="2" y="47"/>
                      <a:pt x="0" y="41"/>
                      <a:pt x="0" y="34"/>
                    </a:cubicBezTo>
                    <a:cubicBezTo>
                      <a:pt x="0" y="16"/>
                      <a:pt x="16" y="0"/>
                      <a:pt x="34" y="0"/>
                    </a:cubicBezTo>
                    <a:cubicBezTo>
                      <a:pt x="53" y="0"/>
                      <a:pt x="68" y="16"/>
                      <a:pt x="68" y="34"/>
                    </a:cubicBezTo>
                    <a:cubicBezTo>
                      <a:pt x="68" y="41"/>
                      <a:pt x="67" y="47"/>
                      <a:pt x="63" y="53"/>
                    </a:cubicBezTo>
                    <a:close/>
                    <a:moveTo>
                      <a:pt x="10" y="30"/>
                    </a:moveTo>
                    <a:cubicBezTo>
                      <a:pt x="7" y="30"/>
                      <a:pt x="5" y="32"/>
                      <a:pt x="5" y="34"/>
                    </a:cubicBezTo>
                    <a:cubicBezTo>
                      <a:pt x="5" y="37"/>
                      <a:pt x="7" y="39"/>
                      <a:pt x="10" y="39"/>
                    </a:cubicBezTo>
                    <a:cubicBezTo>
                      <a:pt x="13" y="39"/>
                      <a:pt x="15" y="37"/>
                      <a:pt x="15" y="34"/>
                    </a:cubicBezTo>
                    <a:cubicBezTo>
                      <a:pt x="15" y="32"/>
                      <a:pt x="13" y="30"/>
                      <a:pt x="10" y="30"/>
                    </a:cubicBezTo>
                    <a:close/>
                    <a:moveTo>
                      <a:pt x="17" y="13"/>
                    </a:moveTo>
                    <a:cubicBezTo>
                      <a:pt x="15" y="13"/>
                      <a:pt x="13" y="15"/>
                      <a:pt x="13" y="17"/>
                    </a:cubicBezTo>
                    <a:cubicBezTo>
                      <a:pt x="13" y="20"/>
                      <a:pt x="15" y="22"/>
                      <a:pt x="17" y="22"/>
                    </a:cubicBezTo>
                    <a:cubicBezTo>
                      <a:pt x="20" y="22"/>
                      <a:pt x="22" y="20"/>
                      <a:pt x="22" y="17"/>
                    </a:cubicBezTo>
                    <a:cubicBezTo>
                      <a:pt x="22" y="15"/>
                      <a:pt x="20" y="13"/>
                      <a:pt x="17" y="13"/>
                    </a:cubicBezTo>
                    <a:close/>
                    <a:moveTo>
                      <a:pt x="42" y="21"/>
                    </a:moveTo>
                    <a:cubicBezTo>
                      <a:pt x="43" y="20"/>
                      <a:pt x="42" y="19"/>
                      <a:pt x="41" y="18"/>
                    </a:cubicBezTo>
                    <a:cubicBezTo>
                      <a:pt x="39" y="18"/>
                      <a:pt x="38" y="19"/>
                      <a:pt x="38" y="20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1" y="35"/>
                      <a:pt x="28" y="37"/>
                      <a:pt x="27" y="40"/>
                    </a:cubicBezTo>
                    <a:cubicBezTo>
                      <a:pt x="26" y="44"/>
                      <a:pt x="29" y="48"/>
                      <a:pt x="33" y="49"/>
                    </a:cubicBezTo>
                    <a:cubicBezTo>
                      <a:pt x="37" y="50"/>
                      <a:pt x="40" y="47"/>
                      <a:pt x="42" y="44"/>
                    </a:cubicBezTo>
                    <a:cubicBezTo>
                      <a:pt x="42" y="40"/>
                      <a:pt x="41" y="37"/>
                      <a:pt x="39" y="36"/>
                    </a:cubicBezTo>
                    <a:lnTo>
                      <a:pt x="42" y="21"/>
                    </a:lnTo>
                    <a:close/>
                    <a:moveTo>
                      <a:pt x="34" y="5"/>
                    </a:moveTo>
                    <a:cubicBezTo>
                      <a:pt x="32" y="5"/>
                      <a:pt x="30" y="7"/>
                      <a:pt x="30" y="10"/>
                    </a:cubicBezTo>
                    <a:cubicBezTo>
                      <a:pt x="30" y="13"/>
                      <a:pt x="32" y="15"/>
                      <a:pt x="34" y="15"/>
                    </a:cubicBezTo>
                    <a:cubicBezTo>
                      <a:pt x="37" y="15"/>
                      <a:pt x="39" y="13"/>
                      <a:pt x="39" y="10"/>
                    </a:cubicBezTo>
                    <a:cubicBezTo>
                      <a:pt x="39" y="7"/>
                      <a:pt x="37" y="5"/>
                      <a:pt x="34" y="5"/>
                    </a:cubicBezTo>
                    <a:close/>
                    <a:moveTo>
                      <a:pt x="51" y="13"/>
                    </a:moveTo>
                    <a:cubicBezTo>
                      <a:pt x="49" y="13"/>
                      <a:pt x="47" y="15"/>
                      <a:pt x="47" y="17"/>
                    </a:cubicBezTo>
                    <a:cubicBezTo>
                      <a:pt x="47" y="20"/>
                      <a:pt x="49" y="22"/>
                      <a:pt x="51" y="22"/>
                    </a:cubicBezTo>
                    <a:cubicBezTo>
                      <a:pt x="54" y="22"/>
                      <a:pt x="56" y="20"/>
                      <a:pt x="56" y="17"/>
                    </a:cubicBezTo>
                    <a:cubicBezTo>
                      <a:pt x="56" y="15"/>
                      <a:pt x="54" y="13"/>
                      <a:pt x="51" y="13"/>
                    </a:cubicBezTo>
                    <a:close/>
                    <a:moveTo>
                      <a:pt x="59" y="30"/>
                    </a:moveTo>
                    <a:cubicBezTo>
                      <a:pt x="56" y="30"/>
                      <a:pt x="54" y="32"/>
                      <a:pt x="54" y="34"/>
                    </a:cubicBezTo>
                    <a:cubicBezTo>
                      <a:pt x="54" y="37"/>
                      <a:pt x="56" y="39"/>
                      <a:pt x="59" y="39"/>
                    </a:cubicBezTo>
                    <a:cubicBezTo>
                      <a:pt x="61" y="39"/>
                      <a:pt x="64" y="37"/>
                      <a:pt x="64" y="34"/>
                    </a:cubicBezTo>
                    <a:cubicBezTo>
                      <a:pt x="64" y="32"/>
                      <a:pt x="61" y="30"/>
                      <a:pt x="59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1C6FD783-E313-3A41-8778-82A35151F66A}"/>
              </a:ext>
            </a:extLst>
          </p:cNvPr>
          <p:cNvGrpSpPr/>
          <p:nvPr/>
        </p:nvGrpSpPr>
        <p:grpSpPr>
          <a:xfrm>
            <a:off x="3761666" y="10524408"/>
            <a:ext cx="2100492" cy="2102400"/>
            <a:chOff x="3907154" y="10382168"/>
            <a:chExt cx="2100492" cy="2102400"/>
          </a:xfrm>
          <a:solidFill>
            <a:schemeClr val="accent2"/>
          </a:solidFill>
        </p:grpSpPr>
        <p:sp>
          <p:nvSpPr>
            <p:cNvPr id="237" name="Rounded Rectangle 236">
              <a:extLst>
                <a:ext uri="{FF2B5EF4-FFF2-40B4-BE49-F238E27FC236}">
                  <a16:creationId xmlns="" xmlns:a16="http://schemas.microsoft.com/office/drawing/2014/main" id="{713C2F0D-26AC-654B-A2D0-FEA9BCE4F76D}"/>
                </a:ext>
              </a:extLst>
            </p:cNvPr>
            <p:cNvSpPr/>
            <p:nvPr/>
          </p:nvSpPr>
          <p:spPr>
            <a:xfrm>
              <a:off x="3907154" y="10382168"/>
              <a:ext cx="2100492" cy="2102400"/>
            </a:xfrm>
            <a:prstGeom prst="round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B2B43533-FBD5-8A45-B258-C5F49E1568BC}"/>
                </a:ext>
              </a:extLst>
            </p:cNvPr>
            <p:cNvGrpSpPr/>
            <p:nvPr/>
          </p:nvGrpSpPr>
          <p:grpSpPr>
            <a:xfrm>
              <a:off x="4386571" y="10719425"/>
              <a:ext cx="1141658" cy="1427886"/>
              <a:chOff x="4333432" y="10647589"/>
              <a:chExt cx="1141658" cy="1427886"/>
            </a:xfrm>
            <a:grpFill/>
          </p:grpSpPr>
          <p:sp>
            <p:nvSpPr>
              <p:cNvPr id="239" name="TextBox 238">
                <a:extLst>
                  <a:ext uri="{FF2B5EF4-FFF2-40B4-BE49-F238E27FC236}">
                    <a16:creationId xmlns="" xmlns:a16="http://schemas.microsoft.com/office/drawing/2014/main" id="{FC726EEC-B69C-0148-AC4D-95F82B12CEC2}"/>
                  </a:ext>
                </a:extLst>
              </p:cNvPr>
              <p:cNvSpPr txBox="1"/>
              <p:nvPr/>
            </p:nvSpPr>
            <p:spPr>
              <a:xfrm>
                <a:off x="4333432" y="11367589"/>
                <a:ext cx="1141658" cy="70788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MOCK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SERVER</a:t>
                </a:r>
              </a:p>
            </p:txBody>
          </p:sp>
          <p:sp>
            <p:nvSpPr>
              <p:cNvPr id="264" name="Freeform 234">
                <a:extLst>
                  <a:ext uri="{FF2B5EF4-FFF2-40B4-BE49-F238E27FC236}">
                    <a16:creationId xmlns="" xmlns:a16="http://schemas.microsoft.com/office/drawing/2014/main" id="{F2972EB1-92EE-A042-B971-49942C6143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49095" y="10647589"/>
                <a:ext cx="710332" cy="720000"/>
              </a:xfrm>
              <a:custGeom>
                <a:avLst/>
                <a:gdLst>
                  <a:gd name="T0" fmla="*/ 2147483646 w 68"/>
                  <a:gd name="T1" fmla="*/ 2147483646 h 69"/>
                  <a:gd name="T2" fmla="*/ 2147483646 w 68"/>
                  <a:gd name="T3" fmla="*/ 2147483646 h 69"/>
                  <a:gd name="T4" fmla="*/ 2147483646 w 68"/>
                  <a:gd name="T5" fmla="*/ 2147483646 h 69"/>
                  <a:gd name="T6" fmla="*/ 2147483646 w 68"/>
                  <a:gd name="T7" fmla="*/ 2147483646 h 69"/>
                  <a:gd name="T8" fmla="*/ 2147483646 w 68"/>
                  <a:gd name="T9" fmla="*/ 2147483646 h 69"/>
                  <a:gd name="T10" fmla="*/ 2147483646 w 68"/>
                  <a:gd name="T11" fmla="*/ 2147483646 h 69"/>
                  <a:gd name="T12" fmla="*/ 0 w 68"/>
                  <a:gd name="T13" fmla="*/ 2147483646 h 69"/>
                  <a:gd name="T14" fmla="*/ 0 w 68"/>
                  <a:gd name="T15" fmla="*/ 2147483646 h 69"/>
                  <a:gd name="T16" fmla="*/ 2147483646 w 68"/>
                  <a:gd name="T17" fmla="*/ 2147483646 h 69"/>
                  <a:gd name="T18" fmla="*/ 2147483646 w 68"/>
                  <a:gd name="T19" fmla="*/ 2147483646 h 69"/>
                  <a:gd name="T20" fmla="*/ 2147483646 w 68"/>
                  <a:gd name="T21" fmla="*/ 2147483646 h 69"/>
                  <a:gd name="T22" fmla="*/ 2147483646 w 68"/>
                  <a:gd name="T23" fmla="*/ 2147483646 h 69"/>
                  <a:gd name="T24" fmla="*/ 2147483646 w 68"/>
                  <a:gd name="T25" fmla="*/ 2147483646 h 69"/>
                  <a:gd name="T26" fmla="*/ 2147483646 w 68"/>
                  <a:gd name="T27" fmla="*/ 2147483646 h 69"/>
                  <a:gd name="T28" fmla="*/ 2147483646 w 68"/>
                  <a:gd name="T29" fmla="*/ 2147483646 h 69"/>
                  <a:gd name="T30" fmla="*/ 2147483646 w 68"/>
                  <a:gd name="T31" fmla="*/ 2147483646 h 69"/>
                  <a:gd name="T32" fmla="*/ 2147483646 w 68"/>
                  <a:gd name="T33" fmla="*/ 2147483646 h 69"/>
                  <a:gd name="T34" fmla="*/ 2147483646 w 68"/>
                  <a:gd name="T35" fmla="*/ 2147483646 h 69"/>
                  <a:gd name="T36" fmla="*/ 2147483646 w 68"/>
                  <a:gd name="T37" fmla="*/ 2147483646 h 69"/>
                  <a:gd name="T38" fmla="*/ 2147483646 w 68"/>
                  <a:gd name="T39" fmla="*/ 2147483646 h 6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8" h="69">
                    <a:moveTo>
                      <a:pt x="66" y="25"/>
                    </a:moveTo>
                    <a:cubicBezTo>
                      <a:pt x="51" y="40"/>
                      <a:pt x="51" y="40"/>
                      <a:pt x="51" y="40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42" y="60"/>
                      <a:pt x="30" y="61"/>
                      <a:pt x="20" y="55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7" y="39"/>
                      <a:pt x="8" y="26"/>
                      <a:pt x="17" y="18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6" y="0"/>
                      <a:pt x="49" y="0"/>
                      <a:pt x="51" y="2"/>
                    </a:cubicBezTo>
                    <a:cubicBezTo>
                      <a:pt x="52" y="4"/>
                      <a:pt x="52" y="7"/>
                      <a:pt x="51" y="9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6"/>
                      <a:pt x="64" y="16"/>
                      <a:pt x="66" y="18"/>
                    </a:cubicBezTo>
                    <a:cubicBezTo>
                      <a:pt x="68" y="20"/>
                      <a:pt x="68" y="23"/>
                      <a:pt x="6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77AA2F7F-5A74-AF4A-B4AE-81CCB1A1E604}"/>
              </a:ext>
            </a:extLst>
          </p:cNvPr>
          <p:cNvGrpSpPr/>
          <p:nvPr/>
        </p:nvGrpSpPr>
        <p:grpSpPr>
          <a:xfrm>
            <a:off x="9663104" y="10524408"/>
            <a:ext cx="2100492" cy="2102400"/>
            <a:chOff x="9808498" y="10382168"/>
            <a:chExt cx="2100492" cy="2102400"/>
          </a:xfrm>
          <a:solidFill>
            <a:schemeClr val="accent2"/>
          </a:solidFill>
        </p:grpSpPr>
        <p:sp>
          <p:nvSpPr>
            <p:cNvPr id="222" name="Rounded Rectangle 221">
              <a:extLst>
                <a:ext uri="{FF2B5EF4-FFF2-40B4-BE49-F238E27FC236}">
                  <a16:creationId xmlns="" xmlns:a16="http://schemas.microsoft.com/office/drawing/2014/main" id="{5B8F6A44-0477-6143-BC3F-4EFF1BECB167}"/>
                </a:ext>
              </a:extLst>
            </p:cNvPr>
            <p:cNvSpPr/>
            <p:nvPr/>
          </p:nvSpPr>
          <p:spPr>
            <a:xfrm>
              <a:off x="9808498" y="10382168"/>
              <a:ext cx="2100492" cy="2102400"/>
            </a:xfrm>
            <a:prstGeom prst="round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653704A5-C47B-F040-9902-FEB6436A1C58}"/>
                </a:ext>
              </a:extLst>
            </p:cNvPr>
            <p:cNvGrpSpPr/>
            <p:nvPr/>
          </p:nvGrpSpPr>
          <p:grpSpPr>
            <a:xfrm>
              <a:off x="10123607" y="10753405"/>
              <a:ext cx="1470274" cy="1359926"/>
              <a:chOff x="10123607" y="10711432"/>
              <a:chExt cx="1470274" cy="1359926"/>
            </a:xfrm>
            <a:grpFill/>
          </p:grpSpPr>
          <p:sp>
            <p:nvSpPr>
              <p:cNvPr id="224" name="TextBox 223">
                <a:extLst>
                  <a:ext uri="{FF2B5EF4-FFF2-40B4-BE49-F238E27FC236}">
                    <a16:creationId xmlns="" xmlns:a16="http://schemas.microsoft.com/office/drawing/2014/main" id="{B7A84C48-6A56-D14C-A806-DFB135ECF072}"/>
                  </a:ext>
                </a:extLst>
              </p:cNvPr>
              <p:cNvSpPr txBox="1"/>
              <p:nvPr/>
            </p:nvSpPr>
            <p:spPr>
              <a:xfrm>
                <a:off x="10123607" y="11363472"/>
                <a:ext cx="1470274" cy="70788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SWAGGER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SERVER</a:t>
                </a:r>
              </a:p>
            </p:txBody>
          </p:sp>
          <p:sp>
            <p:nvSpPr>
              <p:cNvPr id="265" name="Freeform 80">
                <a:extLst>
                  <a:ext uri="{FF2B5EF4-FFF2-40B4-BE49-F238E27FC236}">
                    <a16:creationId xmlns="" xmlns:a16="http://schemas.microsoft.com/office/drawing/2014/main" id="{3FBD7567-62F3-3B47-A919-4C149CA99B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08744" y="10711432"/>
                <a:ext cx="900000" cy="676719"/>
              </a:xfrm>
              <a:custGeom>
                <a:avLst/>
                <a:gdLst>
                  <a:gd name="T0" fmla="*/ 2147483646 w 256"/>
                  <a:gd name="T1" fmla="*/ 2147483646 h 192"/>
                  <a:gd name="T2" fmla="*/ 2147483646 w 256"/>
                  <a:gd name="T3" fmla="*/ 2147483646 h 192"/>
                  <a:gd name="T4" fmla="*/ 2147483646 w 256"/>
                  <a:gd name="T5" fmla="*/ 2147483646 h 192"/>
                  <a:gd name="T6" fmla="*/ 2147483646 w 256"/>
                  <a:gd name="T7" fmla="*/ 2147483646 h 192"/>
                  <a:gd name="T8" fmla="*/ 2147483646 w 256"/>
                  <a:gd name="T9" fmla="*/ 2147483646 h 192"/>
                  <a:gd name="T10" fmla="*/ 2147483646 w 256"/>
                  <a:gd name="T11" fmla="*/ 2147483646 h 192"/>
                  <a:gd name="T12" fmla="*/ 2147483646 w 256"/>
                  <a:gd name="T13" fmla="*/ 2147483646 h 192"/>
                  <a:gd name="T14" fmla="*/ 2147483646 w 256"/>
                  <a:gd name="T15" fmla="*/ 2147483646 h 192"/>
                  <a:gd name="T16" fmla="*/ 2147483646 w 256"/>
                  <a:gd name="T17" fmla="*/ 2147483646 h 192"/>
                  <a:gd name="T18" fmla="*/ 2147483646 w 256"/>
                  <a:gd name="T19" fmla="*/ 2147483646 h 192"/>
                  <a:gd name="T20" fmla="*/ 2147483646 w 256"/>
                  <a:gd name="T21" fmla="*/ 2147483646 h 192"/>
                  <a:gd name="T22" fmla="*/ 2147483646 w 256"/>
                  <a:gd name="T23" fmla="*/ 2147483646 h 192"/>
                  <a:gd name="T24" fmla="*/ 2147483646 w 256"/>
                  <a:gd name="T25" fmla="*/ 2147483646 h 192"/>
                  <a:gd name="T26" fmla="*/ 2147483646 w 256"/>
                  <a:gd name="T27" fmla="*/ 2147483646 h 192"/>
                  <a:gd name="T28" fmla="*/ 2147483646 w 256"/>
                  <a:gd name="T29" fmla="*/ 2147483646 h 192"/>
                  <a:gd name="T30" fmla="*/ 2147483646 w 256"/>
                  <a:gd name="T31" fmla="*/ 2147483646 h 192"/>
                  <a:gd name="T32" fmla="*/ 2147483646 w 256"/>
                  <a:gd name="T33" fmla="*/ 2147483646 h 192"/>
                  <a:gd name="T34" fmla="*/ 2147483646 w 256"/>
                  <a:gd name="T35" fmla="*/ 2147483646 h 192"/>
                  <a:gd name="T36" fmla="*/ 2147483646 w 256"/>
                  <a:gd name="T37" fmla="*/ 2147483646 h 192"/>
                  <a:gd name="T38" fmla="*/ 2147483646 w 256"/>
                  <a:gd name="T39" fmla="*/ 2147483646 h 192"/>
                  <a:gd name="T40" fmla="*/ 2147483646 w 256"/>
                  <a:gd name="T41" fmla="*/ 2147483646 h 192"/>
                  <a:gd name="T42" fmla="*/ 2147483646 w 256"/>
                  <a:gd name="T43" fmla="*/ 2147483646 h 192"/>
                  <a:gd name="T44" fmla="*/ 2147483646 w 256"/>
                  <a:gd name="T45" fmla="*/ 2147483646 h 192"/>
                  <a:gd name="T46" fmla="*/ 2147483646 w 256"/>
                  <a:gd name="T47" fmla="*/ 0 h 192"/>
                  <a:gd name="T48" fmla="*/ 2147483646 w 256"/>
                  <a:gd name="T49" fmla="*/ 2147483646 h 192"/>
                  <a:gd name="T50" fmla="*/ 2147483646 w 256"/>
                  <a:gd name="T51" fmla="*/ 2147483646 h 192"/>
                  <a:gd name="T52" fmla="*/ 2147483646 w 256"/>
                  <a:gd name="T53" fmla="*/ 2147483646 h 192"/>
                  <a:gd name="T54" fmla="*/ 2147483646 w 256"/>
                  <a:gd name="T55" fmla="*/ 2147483646 h 192"/>
                  <a:gd name="T56" fmla="*/ 2147483646 w 256"/>
                  <a:gd name="T57" fmla="*/ 2147483646 h 192"/>
                  <a:gd name="T58" fmla="*/ 2147483646 w 256"/>
                  <a:gd name="T59" fmla="*/ 2147483646 h 192"/>
                  <a:gd name="T60" fmla="*/ 2147483646 w 256"/>
                  <a:gd name="T61" fmla="*/ 2147483646 h 192"/>
                  <a:gd name="T62" fmla="*/ 2147483646 w 256"/>
                  <a:gd name="T63" fmla="*/ 2147483646 h 192"/>
                  <a:gd name="T64" fmla="*/ 2147483646 w 256"/>
                  <a:gd name="T65" fmla="*/ 2147483646 h 192"/>
                  <a:gd name="T66" fmla="*/ 2147483646 w 256"/>
                  <a:gd name="T67" fmla="*/ 2147483646 h 192"/>
                  <a:gd name="T68" fmla="*/ 2147483646 w 256"/>
                  <a:gd name="T69" fmla="*/ 2147483646 h 192"/>
                  <a:gd name="T70" fmla="*/ 2147483646 w 256"/>
                  <a:gd name="T71" fmla="*/ 2147483646 h 192"/>
                  <a:gd name="T72" fmla="*/ 2147483646 w 256"/>
                  <a:gd name="T73" fmla="*/ 2147483646 h 192"/>
                  <a:gd name="T74" fmla="*/ 0 w 256"/>
                  <a:gd name="T75" fmla="*/ 2147483646 h 192"/>
                  <a:gd name="T76" fmla="*/ 2147483646 w 256"/>
                  <a:gd name="T77" fmla="*/ 2147483646 h 192"/>
                  <a:gd name="T78" fmla="*/ 2147483646 w 256"/>
                  <a:gd name="T79" fmla="*/ 2147483646 h 192"/>
                  <a:gd name="T80" fmla="*/ 2147483646 w 256"/>
                  <a:gd name="T81" fmla="*/ 2147483646 h 192"/>
                  <a:gd name="T82" fmla="*/ 2147483646 w 256"/>
                  <a:gd name="T83" fmla="*/ 2147483646 h 192"/>
                  <a:gd name="T84" fmla="*/ 2147483646 w 256"/>
                  <a:gd name="T85" fmla="*/ 2147483646 h 192"/>
                  <a:gd name="T86" fmla="*/ 2147483646 w 256"/>
                  <a:gd name="T87" fmla="*/ 2147483646 h 19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56" h="192">
                    <a:moveTo>
                      <a:pt x="252" y="105"/>
                    </a:moveTo>
                    <a:cubicBezTo>
                      <a:pt x="252" y="105"/>
                      <a:pt x="252" y="105"/>
                      <a:pt x="252" y="105"/>
                    </a:cubicBezTo>
                    <a:cubicBezTo>
                      <a:pt x="204" y="153"/>
                      <a:pt x="204" y="153"/>
                      <a:pt x="204" y="153"/>
                    </a:cubicBezTo>
                    <a:cubicBezTo>
                      <a:pt x="204" y="153"/>
                      <a:pt x="204" y="153"/>
                      <a:pt x="204" y="153"/>
                    </a:cubicBezTo>
                    <a:cubicBezTo>
                      <a:pt x="202" y="155"/>
                      <a:pt x="199" y="156"/>
                      <a:pt x="196" y="156"/>
                    </a:cubicBezTo>
                    <a:cubicBezTo>
                      <a:pt x="189" y="156"/>
                      <a:pt x="184" y="151"/>
                      <a:pt x="184" y="144"/>
                    </a:cubicBezTo>
                    <a:cubicBezTo>
                      <a:pt x="184" y="141"/>
                      <a:pt x="185" y="138"/>
                      <a:pt x="188" y="136"/>
                    </a:cubicBezTo>
                    <a:cubicBezTo>
                      <a:pt x="188" y="136"/>
                      <a:pt x="188" y="136"/>
                      <a:pt x="188" y="136"/>
                    </a:cubicBezTo>
                    <a:cubicBezTo>
                      <a:pt x="227" y="96"/>
                      <a:pt x="227" y="96"/>
                      <a:pt x="227" y="96"/>
                    </a:cubicBezTo>
                    <a:cubicBezTo>
                      <a:pt x="188" y="57"/>
                      <a:pt x="188" y="57"/>
                      <a:pt x="188" y="57"/>
                    </a:cubicBezTo>
                    <a:cubicBezTo>
                      <a:pt x="188" y="57"/>
                      <a:pt x="188" y="57"/>
                      <a:pt x="188" y="57"/>
                    </a:cubicBezTo>
                    <a:cubicBezTo>
                      <a:pt x="185" y="54"/>
                      <a:pt x="184" y="51"/>
                      <a:pt x="184" y="48"/>
                    </a:cubicBezTo>
                    <a:cubicBezTo>
                      <a:pt x="184" y="41"/>
                      <a:pt x="189" y="36"/>
                      <a:pt x="196" y="36"/>
                    </a:cubicBezTo>
                    <a:cubicBezTo>
                      <a:pt x="199" y="36"/>
                      <a:pt x="202" y="37"/>
                      <a:pt x="205" y="40"/>
                    </a:cubicBezTo>
                    <a:cubicBezTo>
                      <a:pt x="205" y="40"/>
                      <a:pt x="205" y="40"/>
                      <a:pt x="205" y="40"/>
                    </a:cubicBezTo>
                    <a:cubicBezTo>
                      <a:pt x="252" y="87"/>
                      <a:pt x="252" y="87"/>
                      <a:pt x="252" y="87"/>
                    </a:cubicBezTo>
                    <a:cubicBezTo>
                      <a:pt x="254" y="89"/>
                      <a:pt x="256" y="92"/>
                      <a:pt x="256" y="96"/>
                    </a:cubicBezTo>
                    <a:cubicBezTo>
                      <a:pt x="256" y="99"/>
                      <a:pt x="255" y="102"/>
                      <a:pt x="252" y="105"/>
                    </a:cubicBezTo>
                    <a:moveTo>
                      <a:pt x="107" y="184"/>
                    </a:moveTo>
                    <a:cubicBezTo>
                      <a:pt x="106" y="189"/>
                      <a:pt x="101" y="192"/>
                      <a:pt x="96" y="192"/>
                    </a:cubicBezTo>
                    <a:cubicBezTo>
                      <a:pt x="89" y="192"/>
                      <a:pt x="84" y="187"/>
                      <a:pt x="84" y="180"/>
                    </a:cubicBezTo>
                    <a:cubicBezTo>
                      <a:pt x="84" y="178"/>
                      <a:pt x="84" y="177"/>
                      <a:pt x="85" y="176"/>
                    </a:cubicBezTo>
                    <a:cubicBezTo>
                      <a:pt x="149" y="8"/>
                      <a:pt x="149" y="8"/>
                      <a:pt x="149" y="8"/>
                    </a:cubicBezTo>
                    <a:cubicBezTo>
                      <a:pt x="150" y="3"/>
                      <a:pt x="155" y="0"/>
                      <a:pt x="160" y="0"/>
                    </a:cubicBezTo>
                    <a:cubicBezTo>
                      <a:pt x="167" y="0"/>
                      <a:pt x="172" y="5"/>
                      <a:pt x="172" y="12"/>
                    </a:cubicBezTo>
                    <a:cubicBezTo>
                      <a:pt x="172" y="14"/>
                      <a:pt x="172" y="15"/>
                      <a:pt x="171" y="16"/>
                    </a:cubicBezTo>
                    <a:lnTo>
                      <a:pt x="107" y="184"/>
                    </a:lnTo>
                    <a:close/>
                    <a:moveTo>
                      <a:pt x="68" y="57"/>
                    </a:moveTo>
                    <a:cubicBezTo>
                      <a:pt x="29" y="96"/>
                      <a:pt x="29" y="96"/>
                      <a:pt x="29" y="9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71" y="138"/>
                      <a:pt x="72" y="141"/>
                      <a:pt x="72" y="144"/>
                    </a:cubicBezTo>
                    <a:cubicBezTo>
                      <a:pt x="72" y="151"/>
                      <a:pt x="67" y="156"/>
                      <a:pt x="60" y="156"/>
                    </a:cubicBezTo>
                    <a:cubicBezTo>
                      <a:pt x="57" y="156"/>
                      <a:pt x="54" y="155"/>
                      <a:pt x="52" y="153"/>
                    </a:cubicBezTo>
                    <a:cubicBezTo>
                      <a:pt x="52" y="153"/>
                      <a:pt x="52" y="153"/>
                      <a:pt x="52" y="153"/>
                    </a:cubicBezTo>
                    <a:cubicBezTo>
                      <a:pt x="4" y="105"/>
                      <a:pt x="4" y="105"/>
                      <a:pt x="4" y="105"/>
                    </a:cubicBezTo>
                    <a:cubicBezTo>
                      <a:pt x="4" y="105"/>
                      <a:pt x="4" y="105"/>
                      <a:pt x="4" y="105"/>
                    </a:cubicBezTo>
                    <a:cubicBezTo>
                      <a:pt x="1" y="102"/>
                      <a:pt x="0" y="99"/>
                      <a:pt x="0" y="96"/>
                    </a:cubicBezTo>
                    <a:cubicBezTo>
                      <a:pt x="0" y="92"/>
                      <a:pt x="2" y="89"/>
                      <a:pt x="4" y="87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4" y="37"/>
                      <a:pt x="57" y="36"/>
                      <a:pt x="60" y="36"/>
                    </a:cubicBezTo>
                    <a:cubicBezTo>
                      <a:pt x="67" y="36"/>
                      <a:pt x="72" y="41"/>
                      <a:pt x="72" y="48"/>
                    </a:cubicBezTo>
                    <a:cubicBezTo>
                      <a:pt x="72" y="51"/>
                      <a:pt x="71" y="54"/>
                      <a:pt x="68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1EC8165B-745E-2E4B-87AD-081F52F01AAF}"/>
              </a:ext>
            </a:extLst>
          </p:cNvPr>
          <p:cNvGrpSpPr/>
          <p:nvPr/>
        </p:nvGrpSpPr>
        <p:grpSpPr>
          <a:xfrm>
            <a:off x="3761666" y="7804135"/>
            <a:ext cx="2100492" cy="2102400"/>
            <a:chOff x="3761666" y="7661895"/>
            <a:chExt cx="2100492" cy="2102400"/>
          </a:xfrm>
          <a:solidFill>
            <a:schemeClr val="accent3"/>
          </a:solidFill>
        </p:grpSpPr>
        <p:sp>
          <p:nvSpPr>
            <p:cNvPr id="227" name="Rounded Rectangle 226">
              <a:extLst>
                <a:ext uri="{FF2B5EF4-FFF2-40B4-BE49-F238E27FC236}">
                  <a16:creationId xmlns="" xmlns:a16="http://schemas.microsoft.com/office/drawing/2014/main" id="{9F289661-A13D-4D46-A4E0-1D5DC40F1FA0}"/>
                </a:ext>
              </a:extLst>
            </p:cNvPr>
            <p:cNvSpPr/>
            <p:nvPr/>
          </p:nvSpPr>
          <p:spPr>
            <a:xfrm>
              <a:off x="3761666" y="7661895"/>
              <a:ext cx="2100492" cy="2102400"/>
            </a:xfrm>
            <a:prstGeom prst="round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AF4A4325-2CC8-6744-8DFA-0C7EC4D89A4E}"/>
                </a:ext>
              </a:extLst>
            </p:cNvPr>
            <p:cNvGrpSpPr/>
            <p:nvPr/>
          </p:nvGrpSpPr>
          <p:grpSpPr>
            <a:xfrm>
              <a:off x="3987007" y="7999152"/>
              <a:ext cx="1649811" cy="1427886"/>
              <a:chOff x="4132494" y="7901562"/>
              <a:chExt cx="1649811" cy="1427886"/>
            </a:xfrm>
            <a:grpFill/>
          </p:grpSpPr>
          <p:sp>
            <p:nvSpPr>
              <p:cNvPr id="229" name="TextBox 228">
                <a:extLst>
                  <a:ext uri="{FF2B5EF4-FFF2-40B4-BE49-F238E27FC236}">
                    <a16:creationId xmlns="" xmlns:a16="http://schemas.microsoft.com/office/drawing/2014/main" id="{F559DA70-038E-134B-8AA9-E0F8C8A50F46}"/>
                  </a:ext>
                </a:extLst>
              </p:cNvPr>
              <p:cNvSpPr txBox="1"/>
              <p:nvPr/>
            </p:nvSpPr>
            <p:spPr>
              <a:xfrm>
                <a:off x="4132494" y="8621562"/>
                <a:ext cx="1649811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SERVICE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DISCOVERY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="" xmlns:a16="http://schemas.microsoft.com/office/drawing/2014/main" id="{3AE04110-6F02-7044-B111-06F34CFF3C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57950" y="7901562"/>
                <a:ext cx="616044" cy="720000"/>
                <a:chOff x="2640013" y="2541588"/>
                <a:chExt cx="254000" cy="296862"/>
              </a:xfrm>
              <a:grpFill/>
            </p:grpSpPr>
            <p:sp>
              <p:nvSpPr>
                <p:cNvPr id="267" name="Freeform 68">
                  <a:extLst>
                    <a:ext uri="{FF2B5EF4-FFF2-40B4-BE49-F238E27FC236}">
                      <a16:creationId xmlns="" xmlns:a16="http://schemas.microsoft.com/office/drawing/2014/main" id="{F35BABB4-E98E-4743-9F6D-0551D4BAB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1125" y="2541588"/>
                  <a:ext cx="242888" cy="233363"/>
                </a:xfrm>
                <a:custGeom>
                  <a:avLst/>
                  <a:gdLst/>
                  <a:ahLst/>
                  <a:cxnLst>
                    <a:cxn ang="0">
                      <a:pos x="88" y="14"/>
                    </a:cxn>
                    <a:cxn ang="0">
                      <a:pos x="95" y="7"/>
                    </a:cxn>
                    <a:cxn ang="0">
                      <a:pos x="88" y="0"/>
                    </a:cxn>
                    <a:cxn ang="0">
                      <a:pos x="81" y="7"/>
                    </a:cxn>
                    <a:cxn ang="0">
                      <a:pos x="82" y="11"/>
                    </a:cxn>
                    <a:cxn ang="0">
                      <a:pos x="46" y="35"/>
                    </a:cxn>
                    <a:cxn ang="0">
                      <a:pos x="13" y="3"/>
                    </a:cxn>
                    <a:cxn ang="0">
                      <a:pos x="5" y="1"/>
                    </a:cxn>
                    <a:cxn ang="0">
                      <a:pos x="0" y="8"/>
                    </a:cxn>
                    <a:cxn ang="0">
                      <a:pos x="24" y="67"/>
                    </a:cxn>
                    <a:cxn ang="0">
                      <a:pos x="83" y="91"/>
                    </a:cxn>
                    <a:cxn ang="0">
                      <a:pos x="90" y="87"/>
                    </a:cxn>
                    <a:cxn ang="0">
                      <a:pos x="89" y="78"/>
                    </a:cxn>
                    <a:cxn ang="0">
                      <a:pos x="60" y="49"/>
                    </a:cxn>
                    <a:cxn ang="0">
                      <a:pos x="84" y="13"/>
                    </a:cxn>
                    <a:cxn ang="0">
                      <a:pos x="88" y="14"/>
                    </a:cxn>
                  </a:cxnLst>
                  <a:rect l="0" t="0" r="r" b="b"/>
                  <a:pathLst>
                    <a:path w="95" h="91">
                      <a:moveTo>
                        <a:pt x="88" y="14"/>
                      </a:moveTo>
                      <a:cubicBezTo>
                        <a:pt x="92" y="14"/>
                        <a:pt x="95" y="11"/>
                        <a:pt x="95" y="7"/>
                      </a:cubicBezTo>
                      <a:cubicBezTo>
                        <a:pt x="95" y="3"/>
                        <a:pt x="92" y="0"/>
                        <a:pt x="88" y="0"/>
                      </a:cubicBezTo>
                      <a:cubicBezTo>
                        <a:pt x="84" y="0"/>
                        <a:pt x="81" y="3"/>
                        <a:pt x="81" y="7"/>
                      </a:cubicBezTo>
                      <a:cubicBezTo>
                        <a:pt x="81" y="9"/>
                        <a:pt x="81" y="10"/>
                        <a:pt x="82" y="11"/>
                      </a:cubicBezTo>
                      <a:cubicBezTo>
                        <a:pt x="46" y="35"/>
                        <a:pt x="46" y="35"/>
                        <a:pt x="46" y="35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0"/>
                        <a:pt x="8" y="0"/>
                        <a:pt x="5" y="1"/>
                      </a:cubicBezTo>
                      <a:cubicBezTo>
                        <a:pt x="2" y="2"/>
                        <a:pt x="0" y="5"/>
                        <a:pt x="0" y="8"/>
                      </a:cubicBezTo>
                      <a:cubicBezTo>
                        <a:pt x="0" y="30"/>
                        <a:pt x="8" y="51"/>
                        <a:pt x="24" y="67"/>
                      </a:cubicBezTo>
                      <a:cubicBezTo>
                        <a:pt x="40" y="83"/>
                        <a:pt x="62" y="91"/>
                        <a:pt x="83" y="91"/>
                      </a:cubicBezTo>
                      <a:cubicBezTo>
                        <a:pt x="86" y="91"/>
                        <a:pt x="89" y="89"/>
                        <a:pt x="90" y="87"/>
                      </a:cubicBezTo>
                      <a:cubicBezTo>
                        <a:pt x="92" y="84"/>
                        <a:pt x="91" y="81"/>
                        <a:pt x="89" y="78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84" y="13"/>
                        <a:pt x="84" y="13"/>
                        <a:pt x="84" y="13"/>
                      </a:cubicBezTo>
                      <a:cubicBezTo>
                        <a:pt x="85" y="14"/>
                        <a:pt x="86" y="14"/>
                        <a:pt x="88" y="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8" name="Freeform 69">
                  <a:extLst>
                    <a:ext uri="{FF2B5EF4-FFF2-40B4-BE49-F238E27FC236}">
                      <a16:creationId xmlns="" xmlns:a16="http://schemas.microsoft.com/office/drawing/2014/main" id="{98D29307-A9A0-C343-A01F-B1285C8ED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013" y="2730500"/>
                  <a:ext cx="120650" cy="107950"/>
                </a:xfrm>
                <a:custGeom>
                  <a:avLst/>
                  <a:gdLst/>
                  <a:ahLst/>
                  <a:cxnLst>
                    <a:cxn ang="0">
                      <a:pos x="41" y="16"/>
                    </a:cxn>
                    <a:cxn ang="0">
                      <a:pos x="39" y="14"/>
                    </a:cxn>
                    <a:cxn ang="0">
                      <a:pos x="21" y="0"/>
                    </a:cxn>
                    <a:cxn ang="0">
                      <a:pos x="21" y="0"/>
                    </a:cxn>
                    <a:cxn ang="0">
                      <a:pos x="21" y="0"/>
                    </a:cxn>
                    <a:cxn ang="0">
                      <a:pos x="0" y="37"/>
                    </a:cxn>
                    <a:cxn ang="0">
                      <a:pos x="1" y="40"/>
                    </a:cxn>
                    <a:cxn ang="0">
                      <a:pos x="4" y="42"/>
                    </a:cxn>
                    <a:cxn ang="0">
                      <a:pos x="44" y="42"/>
                    </a:cxn>
                    <a:cxn ang="0">
                      <a:pos x="46" y="41"/>
                    </a:cxn>
                    <a:cxn ang="0">
                      <a:pos x="47" y="37"/>
                    </a:cxn>
                    <a:cxn ang="0">
                      <a:pos x="41" y="16"/>
                    </a:cxn>
                  </a:cxnLst>
                  <a:rect l="0" t="0" r="r" b="b"/>
                  <a:pathLst>
                    <a:path w="47" h="42">
                      <a:moveTo>
                        <a:pt x="41" y="16"/>
                      </a:moveTo>
                      <a:cubicBezTo>
                        <a:pt x="41" y="15"/>
                        <a:pt x="40" y="15"/>
                        <a:pt x="39" y="14"/>
                      </a:cubicBezTo>
                      <a:cubicBezTo>
                        <a:pt x="33" y="11"/>
                        <a:pt x="27" y="6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8"/>
                        <a:pt x="0" y="39"/>
                        <a:pt x="1" y="40"/>
                      </a:cubicBezTo>
                      <a:cubicBezTo>
                        <a:pt x="1" y="41"/>
                        <a:pt x="2" y="42"/>
                        <a:pt x="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2"/>
                        <a:pt x="46" y="41"/>
                      </a:cubicBezTo>
                      <a:cubicBezTo>
                        <a:pt x="47" y="40"/>
                        <a:pt x="47" y="39"/>
                        <a:pt x="47" y="37"/>
                      </a:cubicBezTo>
                      <a:lnTo>
                        <a:pt x="41" y="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bg1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070447FF-6313-5341-8E7B-BCEA32866C86}"/>
              </a:ext>
            </a:extLst>
          </p:cNvPr>
          <p:cNvGrpSpPr/>
          <p:nvPr/>
        </p:nvGrpSpPr>
        <p:grpSpPr>
          <a:xfrm>
            <a:off x="15564542" y="10524408"/>
            <a:ext cx="2100492" cy="2102400"/>
            <a:chOff x="15709842" y="10382168"/>
            <a:chExt cx="2100492" cy="2102400"/>
          </a:xfrm>
          <a:solidFill>
            <a:schemeClr val="accent3"/>
          </a:solidFill>
        </p:grpSpPr>
        <p:sp>
          <p:nvSpPr>
            <p:cNvPr id="232" name="Rounded Rectangle 231">
              <a:extLst>
                <a:ext uri="{FF2B5EF4-FFF2-40B4-BE49-F238E27FC236}">
                  <a16:creationId xmlns="" xmlns:a16="http://schemas.microsoft.com/office/drawing/2014/main" id="{BDF9F770-F582-954A-8B21-5D3153E01E0E}"/>
                </a:ext>
              </a:extLst>
            </p:cNvPr>
            <p:cNvSpPr/>
            <p:nvPr/>
          </p:nvSpPr>
          <p:spPr>
            <a:xfrm>
              <a:off x="15709842" y="10382168"/>
              <a:ext cx="2100492" cy="2102400"/>
            </a:xfrm>
            <a:prstGeom prst="round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="" xmlns:a16="http://schemas.microsoft.com/office/drawing/2014/main" id="{9B5151F8-91B9-6145-93A5-5CB01C8F8C38}"/>
                </a:ext>
              </a:extLst>
            </p:cNvPr>
            <p:cNvGrpSpPr/>
            <p:nvPr/>
          </p:nvGrpSpPr>
          <p:grpSpPr>
            <a:xfrm>
              <a:off x="16051400" y="10731765"/>
              <a:ext cx="1417376" cy="1403207"/>
              <a:chOff x="16051399" y="10710124"/>
              <a:chExt cx="1417376" cy="1403207"/>
            </a:xfrm>
            <a:grpFill/>
          </p:grpSpPr>
          <p:sp>
            <p:nvSpPr>
              <p:cNvPr id="234" name="TextBox 233">
                <a:extLst>
                  <a:ext uri="{FF2B5EF4-FFF2-40B4-BE49-F238E27FC236}">
                    <a16:creationId xmlns="" xmlns:a16="http://schemas.microsoft.com/office/drawing/2014/main" id="{C7AB98C2-4CD8-0D4E-9435-91310682DDC0}"/>
                  </a:ext>
                </a:extLst>
              </p:cNvPr>
              <p:cNvSpPr txBox="1"/>
              <p:nvPr/>
            </p:nvSpPr>
            <p:spPr>
              <a:xfrm>
                <a:off x="16051399" y="11405445"/>
                <a:ext cx="1417376" cy="70788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METRICS/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TRACE</a:t>
                </a:r>
              </a:p>
            </p:txBody>
          </p:sp>
          <p:sp>
            <p:nvSpPr>
              <p:cNvPr id="269" name="Freeform 74">
                <a:extLst>
                  <a:ext uri="{FF2B5EF4-FFF2-40B4-BE49-F238E27FC236}">
                    <a16:creationId xmlns="" xmlns:a16="http://schemas.microsoft.com/office/drawing/2014/main" id="{453B9496-946F-AE48-9B35-C3A508D474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97459" y="10710124"/>
                <a:ext cx="725257" cy="720000"/>
              </a:xfrm>
              <a:custGeom>
                <a:avLst/>
                <a:gdLst>
                  <a:gd name="T0" fmla="*/ 2147483646 w 609"/>
                  <a:gd name="T1" fmla="*/ 2147483646 h 602"/>
                  <a:gd name="T2" fmla="*/ 2147483646 w 609"/>
                  <a:gd name="T3" fmla="*/ 2147483646 h 602"/>
                  <a:gd name="T4" fmla="*/ 2147483646 w 609"/>
                  <a:gd name="T5" fmla="*/ 2147483646 h 602"/>
                  <a:gd name="T6" fmla="*/ 0 w 609"/>
                  <a:gd name="T7" fmla="*/ 2147483646 h 602"/>
                  <a:gd name="T8" fmla="*/ 0 w 609"/>
                  <a:gd name="T9" fmla="*/ 2147483646 h 602"/>
                  <a:gd name="T10" fmla="*/ 2147483646 w 609"/>
                  <a:gd name="T11" fmla="*/ 0 h 602"/>
                  <a:gd name="T12" fmla="*/ 2147483646 w 609"/>
                  <a:gd name="T13" fmla="*/ 0 h 602"/>
                  <a:gd name="T14" fmla="*/ 2147483646 w 609"/>
                  <a:gd name="T15" fmla="*/ 2147483646 h 602"/>
                  <a:gd name="T16" fmla="*/ 2147483646 w 609"/>
                  <a:gd name="T17" fmla="*/ 2147483646 h 602"/>
                  <a:gd name="T18" fmla="*/ 2147483646 w 609"/>
                  <a:gd name="T19" fmla="*/ 2147483646 h 602"/>
                  <a:gd name="T20" fmla="*/ 2147483646 w 609"/>
                  <a:gd name="T21" fmla="*/ 2147483646 h 602"/>
                  <a:gd name="T22" fmla="*/ 2147483646 w 609"/>
                  <a:gd name="T23" fmla="*/ 2147483646 h 602"/>
                  <a:gd name="T24" fmla="*/ 2147483646 w 609"/>
                  <a:gd name="T25" fmla="*/ 2147483646 h 602"/>
                  <a:gd name="T26" fmla="*/ 2147483646 w 609"/>
                  <a:gd name="T27" fmla="*/ 2147483646 h 602"/>
                  <a:gd name="T28" fmla="*/ 2147483646 w 609"/>
                  <a:gd name="T29" fmla="*/ 2147483646 h 602"/>
                  <a:gd name="T30" fmla="*/ 2147483646 w 609"/>
                  <a:gd name="T31" fmla="*/ 2147483646 h 602"/>
                  <a:gd name="T32" fmla="*/ 2147483646 w 609"/>
                  <a:gd name="T33" fmla="*/ 2147483646 h 602"/>
                  <a:gd name="T34" fmla="*/ 2147483646 w 609"/>
                  <a:gd name="T35" fmla="*/ 2147483646 h 602"/>
                  <a:gd name="T36" fmla="*/ 2147483646 w 609"/>
                  <a:gd name="T37" fmla="*/ 2147483646 h 602"/>
                  <a:gd name="T38" fmla="*/ 2147483646 w 609"/>
                  <a:gd name="T39" fmla="*/ 2147483646 h 602"/>
                  <a:gd name="T40" fmla="*/ 2147483646 w 609"/>
                  <a:gd name="T41" fmla="*/ 2147483646 h 602"/>
                  <a:gd name="T42" fmla="*/ 2147483646 w 609"/>
                  <a:gd name="T43" fmla="*/ 2147483646 h 602"/>
                  <a:gd name="T44" fmla="*/ 2147483646 w 609"/>
                  <a:gd name="T45" fmla="*/ 2147483646 h 602"/>
                  <a:gd name="T46" fmla="*/ 2147483646 w 609"/>
                  <a:gd name="T47" fmla="*/ 2147483646 h 602"/>
                  <a:gd name="T48" fmla="*/ 2147483646 w 609"/>
                  <a:gd name="T49" fmla="*/ 2147483646 h 602"/>
                  <a:gd name="T50" fmla="*/ 2147483646 w 609"/>
                  <a:gd name="T51" fmla="*/ 2147483646 h 602"/>
                  <a:gd name="T52" fmla="*/ 2147483646 w 609"/>
                  <a:gd name="T53" fmla="*/ 2147483646 h 602"/>
                  <a:gd name="T54" fmla="*/ 2147483646 w 609"/>
                  <a:gd name="T55" fmla="*/ 2147483646 h 602"/>
                  <a:gd name="T56" fmla="*/ 2147483646 w 609"/>
                  <a:gd name="T57" fmla="*/ 2147483646 h 602"/>
                  <a:gd name="T58" fmla="*/ 2147483646 w 609"/>
                  <a:gd name="T59" fmla="*/ 2147483646 h 602"/>
                  <a:gd name="T60" fmla="*/ 2147483646 w 609"/>
                  <a:gd name="T61" fmla="*/ 2147483646 h 602"/>
                  <a:gd name="T62" fmla="*/ 2147483646 w 609"/>
                  <a:gd name="T63" fmla="*/ 2147483646 h 602"/>
                  <a:gd name="T64" fmla="*/ 2147483646 w 609"/>
                  <a:gd name="T65" fmla="*/ 2147483646 h 602"/>
                  <a:gd name="T66" fmla="*/ 2147483646 w 609"/>
                  <a:gd name="T67" fmla="*/ 2147483646 h 602"/>
                  <a:gd name="T68" fmla="*/ 2147483646 w 609"/>
                  <a:gd name="T69" fmla="*/ 2147483646 h 602"/>
                  <a:gd name="T70" fmla="*/ 2147483646 w 609"/>
                  <a:gd name="T71" fmla="*/ 2147483646 h 602"/>
                  <a:gd name="T72" fmla="*/ 2147483646 w 609"/>
                  <a:gd name="T73" fmla="*/ 2147483646 h 602"/>
                  <a:gd name="T74" fmla="*/ 2147483646 w 609"/>
                  <a:gd name="T75" fmla="*/ 2147483646 h 602"/>
                  <a:gd name="T76" fmla="*/ 2147483646 w 609"/>
                  <a:gd name="T77" fmla="*/ 2147483646 h 6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9" h="602">
                    <a:moveTo>
                      <a:pt x="579" y="601"/>
                    </a:moveTo>
                    <a:lnTo>
                      <a:pt x="579" y="601"/>
                    </a:lnTo>
                    <a:cubicBezTo>
                      <a:pt x="28" y="601"/>
                      <a:pt x="28" y="601"/>
                      <a:pt x="28" y="601"/>
                    </a:cubicBezTo>
                    <a:cubicBezTo>
                      <a:pt x="14" y="601"/>
                      <a:pt x="0" y="586"/>
                      <a:pt x="0" y="57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7"/>
                      <a:pt x="14" y="0"/>
                      <a:pt x="28" y="0"/>
                    </a:cubicBezTo>
                    <a:cubicBezTo>
                      <a:pt x="579" y="0"/>
                      <a:pt x="579" y="0"/>
                      <a:pt x="579" y="0"/>
                    </a:cubicBezTo>
                    <a:cubicBezTo>
                      <a:pt x="594" y="0"/>
                      <a:pt x="608" y="7"/>
                      <a:pt x="608" y="28"/>
                    </a:cubicBezTo>
                    <a:cubicBezTo>
                      <a:pt x="608" y="572"/>
                      <a:pt x="608" y="572"/>
                      <a:pt x="608" y="572"/>
                    </a:cubicBezTo>
                    <a:cubicBezTo>
                      <a:pt x="608" y="586"/>
                      <a:pt x="594" y="601"/>
                      <a:pt x="579" y="601"/>
                    </a:cubicBezTo>
                    <a:close/>
                    <a:moveTo>
                      <a:pt x="551" y="56"/>
                    </a:moveTo>
                    <a:lnTo>
                      <a:pt x="551" y="56"/>
                    </a:ln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544"/>
                      <a:pt x="56" y="544"/>
                      <a:pt x="56" y="544"/>
                    </a:cubicBezTo>
                    <a:cubicBezTo>
                      <a:pt x="551" y="544"/>
                      <a:pt x="551" y="544"/>
                      <a:pt x="551" y="544"/>
                    </a:cubicBezTo>
                    <a:lnTo>
                      <a:pt x="551" y="56"/>
                    </a:lnTo>
                    <a:close/>
                    <a:moveTo>
                      <a:pt x="99" y="304"/>
                    </a:moveTo>
                    <a:lnTo>
                      <a:pt x="99" y="304"/>
                    </a:lnTo>
                    <a:cubicBezTo>
                      <a:pt x="177" y="254"/>
                      <a:pt x="177" y="254"/>
                      <a:pt x="177" y="254"/>
                    </a:cubicBezTo>
                    <a:cubicBezTo>
                      <a:pt x="184" y="254"/>
                      <a:pt x="184" y="254"/>
                      <a:pt x="191" y="254"/>
                    </a:cubicBezTo>
                    <a:cubicBezTo>
                      <a:pt x="198" y="254"/>
                      <a:pt x="205" y="254"/>
                      <a:pt x="205" y="254"/>
                    </a:cubicBezTo>
                    <a:cubicBezTo>
                      <a:pt x="332" y="339"/>
                      <a:pt x="332" y="339"/>
                      <a:pt x="332" y="339"/>
                    </a:cubicBezTo>
                    <a:cubicBezTo>
                      <a:pt x="473" y="240"/>
                      <a:pt x="473" y="240"/>
                      <a:pt x="473" y="240"/>
                    </a:cubicBezTo>
                    <a:cubicBezTo>
                      <a:pt x="480" y="233"/>
                      <a:pt x="488" y="233"/>
                      <a:pt x="495" y="233"/>
                    </a:cubicBezTo>
                    <a:cubicBezTo>
                      <a:pt x="509" y="233"/>
                      <a:pt x="523" y="247"/>
                      <a:pt x="523" y="261"/>
                    </a:cubicBezTo>
                    <a:cubicBezTo>
                      <a:pt x="523" y="268"/>
                      <a:pt x="516" y="283"/>
                      <a:pt x="509" y="283"/>
                    </a:cubicBezTo>
                    <a:cubicBezTo>
                      <a:pt x="346" y="396"/>
                      <a:pt x="346" y="396"/>
                      <a:pt x="346" y="396"/>
                    </a:cubicBezTo>
                    <a:cubicBezTo>
                      <a:pt x="346" y="403"/>
                      <a:pt x="339" y="403"/>
                      <a:pt x="332" y="403"/>
                    </a:cubicBezTo>
                    <a:cubicBezTo>
                      <a:pt x="325" y="403"/>
                      <a:pt x="318" y="403"/>
                      <a:pt x="318" y="396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134" y="353"/>
                      <a:pt x="134" y="353"/>
                      <a:pt x="134" y="353"/>
                    </a:cubicBezTo>
                    <a:cubicBezTo>
                      <a:pt x="127" y="353"/>
                      <a:pt x="120" y="353"/>
                      <a:pt x="113" y="353"/>
                    </a:cubicBezTo>
                    <a:cubicBezTo>
                      <a:pt x="99" y="353"/>
                      <a:pt x="85" y="346"/>
                      <a:pt x="85" y="325"/>
                    </a:cubicBezTo>
                    <a:cubicBezTo>
                      <a:pt x="85" y="318"/>
                      <a:pt x="92" y="311"/>
                      <a:pt x="99" y="3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152832F2-4CA6-DE41-A9E3-CB879FC3EB95}"/>
              </a:ext>
            </a:extLst>
          </p:cNvPr>
          <p:cNvGrpSpPr/>
          <p:nvPr/>
        </p:nvGrpSpPr>
        <p:grpSpPr>
          <a:xfrm>
            <a:off x="18515259" y="10524408"/>
            <a:ext cx="2100492" cy="2102400"/>
            <a:chOff x="18660513" y="10382168"/>
            <a:chExt cx="2100492" cy="2102400"/>
          </a:xfrm>
          <a:solidFill>
            <a:schemeClr val="accent3"/>
          </a:solidFill>
        </p:grpSpPr>
        <p:sp>
          <p:nvSpPr>
            <p:cNvPr id="212" name="Rounded Rectangle 211">
              <a:extLst>
                <a:ext uri="{FF2B5EF4-FFF2-40B4-BE49-F238E27FC236}">
                  <a16:creationId xmlns="" xmlns:a16="http://schemas.microsoft.com/office/drawing/2014/main" id="{C9EFABB7-393D-FD48-BAB8-95250F088884}"/>
                </a:ext>
              </a:extLst>
            </p:cNvPr>
            <p:cNvSpPr/>
            <p:nvPr/>
          </p:nvSpPr>
          <p:spPr>
            <a:xfrm>
              <a:off x="18660513" y="10382168"/>
              <a:ext cx="2100492" cy="2102400"/>
            </a:xfrm>
            <a:prstGeom prst="round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ABA6CC13-C33B-614D-8E26-CE86EE5B2B3C}"/>
                </a:ext>
              </a:extLst>
            </p:cNvPr>
            <p:cNvGrpSpPr/>
            <p:nvPr/>
          </p:nvGrpSpPr>
          <p:grpSpPr>
            <a:xfrm>
              <a:off x="19099854" y="10728072"/>
              <a:ext cx="1221809" cy="1410592"/>
              <a:chOff x="19060247" y="10685445"/>
              <a:chExt cx="1221809" cy="1410592"/>
            </a:xfrm>
            <a:grpFill/>
          </p:grpSpPr>
          <p:sp>
            <p:nvSpPr>
              <p:cNvPr id="214" name="TextBox 213">
                <a:extLst>
                  <a:ext uri="{FF2B5EF4-FFF2-40B4-BE49-F238E27FC236}">
                    <a16:creationId xmlns="" xmlns:a16="http://schemas.microsoft.com/office/drawing/2014/main" id="{E2B87B20-FA2E-D342-A92A-0CB794ADF76B}"/>
                  </a:ext>
                </a:extLst>
              </p:cNvPr>
              <p:cNvSpPr txBox="1"/>
              <p:nvPr/>
            </p:nvSpPr>
            <p:spPr>
              <a:xfrm>
                <a:off x="19060247" y="11388151"/>
                <a:ext cx="1221809" cy="70788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AUTH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SERVICE</a:t>
                </a:r>
              </a:p>
            </p:txBody>
          </p:sp>
          <p:sp>
            <p:nvSpPr>
              <p:cNvPr id="270" name="Freeform 115">
                <a:extLst>
                  <a:ext uri="{FF2B5EF4-FFF2-40B4-BE49-F238E27FC236}">
                    <a16:creationId xmlns="" xmlns:a16="http://schemas.microsoft.com/office/drawing/2014/main" id="{DC48C1A2-A4B1-AE4E-9648-D0E59D24DF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382641" y="10685445"/>
                <a:ext cx="577022" cy="720000"/>
              </a:xfrm>
              <a:custGeom>
                <a:avLst/>
                <a:gdLst>
                  <a:gd name="T0" fmla="*/ 381 w 400"/>
                  <a:gd name="T1" fmla="*/ 124 h 498"/>
                  <a:gd name="T2" fmla="*/ 381 w 400"/>
                  <a:gd name="T3" fmla="*/ 124 h 498"/>
                  <a:gd name="T4" fmla="*/ 231 w 400"/>
                  <a:gd name="T5" fmla="*/ 9 h 498"/>
                  <a:gd name="T6" fmla="*/ 115 w 400"/>
                  <a:gd name="T7" fmla="*/ 151 h 498"/>
                  <a:gd name="T8" fmla="*/ 133 w 400"/>
                  <a:gd name="T9" fmla="*/ 213 h 498"/>
                  <a:gd name="T10" fmla="*/ 9 w 400"/>
                  <a:gd name="T11" fmla="*/ 407 h 498"/>
                  <a:gd name="T12" fmla="*/ 0 w 400"/>
                  <a:gd name="T13" fmla="*/ 434 h 498"/>
                  <a:gd name="T14" fmla="*/ 9 w 400"/>
                  <a:gd name="T15" fmla="*/ 478 h 498"/>
                  <a:gd name="T16" fmla="*/ 27 w 400"/>
                  <a:gd name="T17" fmla="*/ 497 h 498"/>
                  <a:gd name="T18" fmla="*/ 62 w 400"/>
                  <a:gd name="T19" fmla="*/ 487 h 498"/>
                  <a:gd name="T20" fmla="*/ 89 w 400"/>
                  <a:gd name="T21" fmla="*/ 470 h 498"/>
                  <a:gd name="T22" fmla="*/ 142 w 400"/>
                  <a:gd name="T23" fmla="*/ 390 h 498"/>
                  <a:gd name="T24" fmla="*/ 142 w 400"/>
                  <a:gd name="T25" fmla="*/ 390 h 498"/>
                  <a:gd name="T26" fmla="*/ 177 w 400"/>
                  <a:gd name="T27" fmla="*/ 381 h 498"/>
                  <a:gd name="T28" fmla="*/ 231 w 400"/>
                  <a:gd name="T29" fmla="*/ 284 h 498"/>
                  <a:gd name="T30" fmla="*/ 293 w 400"/>
                  <a:gd name="T31" fmla="*/ 284 h 498"/>
                  <a:gd name="T32" fmla="*/ 381 w 400"/>
                  <a:gd name="T33" fmla="*/ 124 h 498"/>
                  <a:gd name="T34" fmla="*/ 319 w 400"/>
                  <a:gd name="T35" fmla="*/ 159 h 498"/>
                  <a:gd name="T36" fmla="*/ 319 w 400"/>
                  <a:gd name="T37" fmla="*/ 159 h 498"/>
                  <a:gd name="T38" fmla="*/ 256 w 400"/>
                  <a:gd name="T39" fmla="*/ 142 h 498"/>
                  <a:gd name="T40" fmla="*/ 221 w 400"/>
                  <a:gd name="T41" fmla="*/ 80 h 498"/>
                  <a:gd name="T42" fmla="*/ 310 w 400"/>
                  <a:gd name="T43" fmla="*/ 71 h 498"/>
                  <a:gd name="T44" fmla="*/ 319 w 400"/>
                  <a:gd name="T45" fmla="*/ 159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498">
                    <a:moveTo>
                      <a:pt x="381" y="124"/>
                    </a:moveTo>
                    <a:lnTo>
                      <a:pt x="381" y="124"/>
                    </a:lnTo>
                    <a:cubicBezTo>
                      <a:pt x="372" y="44"/>
                      <a:pt x="301" y="0"/>
                      <a:pt x="231" y="9"/>
                    </a:cubicBezTo>
                    <a:cubicBezTo>
                      <a:pt x="159" y="27"/>
                      <a:pt x="106" y="80"/>
                      <a:pt x="115" y="151"/>
                    </a:cubicBezTo>
                    <a:cubicBezTo>
                      <a:pt x="115" y="168"/>
                      <a:pt x="124" y="195"/>
                      <a:pt x="133" y="213"/>
                    </a:cubicBezTo>
                    <a:cubicBezTo>
                      <a:pt x="9" y="407"/>
                      <a:pt x="9" y="407"/>
                      <a:pt x="9" y="407"/>
                    </a:cubicBezTo>
                    <a:cubicBezTo>
                      <a:pt x="0" y="407"/>
                      <a:pt x="0" y="425"/>
                      <a:pt x="0" y="434"/>
                    </a:cubicBezTo>
                    <a:cubicBezTo>
                      <a:pt x="9" y="478"/>
                      <a:pt x="9" y="478"/>
                      <a:pt x="9" y="478"/>
                    </a:cubicBezTo>
                    <a:cubicBezTo>
                      <a:pt x="9" y="487"/>
                      <a:pt x="18" y="497"/>
                      <a:pt x="27" y="497"/>
                    </a:cubicBezTo>
                    <a:cubicBezTo>
                      <a:pt x="62" y="487"/>
                      <a:pt x="62" y="487"/>
                      <a:pt x="62" y="487"/>
                    </a:cubicBezTo>
                    <a:cubicBezTo>
                      <a:pt x="71" y="487"/>
                      <a:pt x="80" y="478"/>
                      <a:pt x="89" y="470"/>
                    </a:cubicBezTo>
                    <a:cubicBezTo>
                      <a:pt x="142" y="390"/>
                      <a:pt x="142" y="390"/>
                      <a:pt x="142" y="390"/>
                    </a:cubicBezTo>
                    <a:lnTo>
                      <a:pt x="142" y="390"/>
                    </a:lnTo>
                    <a:cubicBezTo>
                      <a:pt x="177" y="381"/>
                      <a:pt x="177" y="381"/>
                      <a:pt x="177" y="381"/>
                    </a:cubicBezTo>
                    <a:cubicBezTo>
                      <a:pt x="231" y="284"/>
                      <a:pt x="231" y="284"/>
                      <a:pt x="231" y="284"/>
                    </a:cubicBezTo>
                    <a:cubicBezTo>
                      <a:pt x="248" y="293"/>
                      <a:pt x="284" y="284"/>
                      <a:pt x="293" y="284"/>
                    </a:cubicBezTo>
                    <a:cubicBezTo>
                      <a:pt x="363" y="275"/>
                      <a:pt x="399" y="195"/>
                      <a:pt x="381" y="124"/>
                    </a:cubicBezTo>
                    <a:close/>
                    <a:moveTo>
                      <a:pt x="319" y="159"/>
                    </a:moveTo>
                    <a:lnTo>
                      <a:pt x="319" y="159"/>
                    </a:lnTo>
                    <a:cubicBezTo>
                      <a:pt x="301" y="187"/>
                      <a:pt x="284" y="168"/>
                      <a:pt x="256" y="142"/>
                    </a:cubicBezTo>
                    <a:cubicBezTo>
                      <a:pt x="231" y="124"/>
                      <a:pt x="203" y="115"/>
                      <a:pt x="221" y="80"/>
                    </a:cubicBezTo>
                    <a:cubicBezTo>
                      <a:pt x="240" y="53"/>
                      <a:pt x="284" y="44"/>
                      <a:pt x="310" y="71"/>
                    </a:cubicBezTo>
                    <a:cubicBezTo>
                      <a:pt x="337" y="89"/>
                      <a:pt x="346" y="133"/>
                      <a:pt x="319" y="1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34290" tIns="17145" rIns="34290" bIns="1714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0CE68F06-B27B-9341-B37F-ABCC7AD650BB}"/>
              </a:ext>
            </a:extLst>
          </p:cNvPr>
          <p:cNvGrpSpPr/>
          <p:nvPr/>
        </p:nvGrpSpPr>
        <p:grpSpPr>
          <a:xfrm>
            <a:off x="6712385" y="10524408"/>
            <a:ext cx="2100492" cy="2102400"/>
            <a:chOff x="6857826" y="10382168"/>
            <a:chExt cx="2100492" cy="2102400"/>
          </a:xfrm>
          <a:solidFill>
            <a:schemeClr val="accent2"/>
          </a:solidFill>
        </p:grpSpPr>
        <p:sp>
          <p:nvSpPr>
            <p:cNvPr id="242" name="Rounded Rectangle 241">
              <a:extLst>
                <a:ext uri="{FF2B5EF4-FFF2-40B4-BE49-F238E27FC236}">
                  <a16:creationId xmlns="" xmlns:a16="http://schemas.microsoft.com/office/drawing/2014/main" id="{ED0912B5-B577-1C4F-ACE1-F7C14E9D257C}"/>
                </a:ext>
              </a:extLst>
            </p:cNvPr>
            <p:cNvSpPr/>
            <p:nvPr/>
          </p:nvSpPr>
          <p:spPr>
            <a:xfrm>
              <a:off x="6857826" y="10382168"/>
              <a:ext cx="2100492" cy="2102400"/>
            </a:xfrm>
            <a:prstGeom prst="round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="" xmlns:a16="http://schemas.microsoft.com/office/drawing/2014/main" id="{9B630D70-FC87-954D-A46D-A4C933E1047B}"/>
                </a:ext>
              </a:extLst>
            </p:cNvPr>
            <p:cNvGrpSpPr/>
            <p:nvPr/>
          </p:nvGrpSpPr>
          <p:grpSpPr>
            <a:xfrm>
              <a:off x="7337243" y="10720319"/>
              <a:ext cx="1141658" cy="1426099"/>
              <a:chOff x="7241541" y="10729859"/>
              <a:chExt cx="1141658" cy="1426099"/>
            </a:xfrm>
            <a:grpFill/>
          </p:grpSpPr>
          <p:sp>
            <p:nvSpPr>
              <p:cNvPr id="244" name="TextBox 243">
                <a:extLst>
                  <a:ext uri="{FF2B5EF4-FFF2-40B4-BE49-F238E27FC236}">
                    <a16:creationId xmlns="" xmlns:a16="http://schemas.microsoft.com/office/drawing/2014/main" id="{DA375843-FE33-E849-8B05-4EF8CEBE2277}"/>
                  </a:ext>
                </a:extLst>
              </p:cNvPr>
              <p:cNvSpPr txBox="1"/>
              <p:nvPr/>
            </p:nvSpPr>
            <p:spPr>
              <a:xfrm>
                <a:off x="7241541" y="11448072"/>
                <a:ext cx="1141658" cy="70788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TEST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SERVER</a:t>
                </a:r>
              </a:p>
            </p:txBody>
          </p:sp>
          <p:sp>
            <p:nvSpPr>
              <p:cNvPr id="278" name="Freeform 82">
                <a:extLst>
                  <a:ext uri="{FF2B5EF4-FFF2-40B4-BE49-F238E27FC236}">
                    <a16:creationId xmlns="" xmlns:a16="http://schemas.microsoft.com/office/drawing/2014/main" id="{03CCE5D7-1245-6546-ACD3-CFA141153B4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459924" y="10729859"/>
                <a:ext cx="704893" cy="720000"/>
              </a:xfrm>
              <a:custGeom>
                <a:avLst/>
                <a:gdLst>
                  <a:gd name="T0" fmla="*/ 2147483646 w 65"/>
                  <a:gd name="T1" fmla="*/ 2147483646 h 66"/>
                  <a:gd name="T2" fmla="*/ 2147483646 w 65"/>
                  <a:gd name="T3" fmla="*/ 2147483646 h 66"/>
                  <a:gd name="T4" fmla="*/ 2147483646 w 65"/>
                  <a:gd name="T5" fmla="*/ 2147483646 h 66"/>
                  <a:gd name="T6" fmla="*/ 2147483646 w 65"/>
                  <a:gd name="T7" fmla="*/ 2147483646 h 66"/>
                  <a:gd name="T8" fmla="*/ 2147483646 w 65"/>
                  <a:gd name="T9" fmla="*/ 2147483646 h 66"/>
                  <a:gd name="T10" fmla="*/ 2147483646 w 65"/>
                  <a:gd name="T11" fmla="*/ 2147483646 h 66"/>
                  <a:gd name="T12" fmla="*/ 2147483646 w 65"/>
                  <a:gd name="T13" fmla="*/ 2147483646 h 66"/>
                  <a:gd name="T14" fmla="*/ 2147483646 w 65"/>
                  <a:gd name="T15" fmla="*/ 2147483646 h 66"/>
                  <a:gd name="T16" fmla="*/ 2147483646 w 65"/>
                  <a:gd name="T17" fmla="*/ 2147483646 h 66"/>
                  <a:gd name="T18" fmla="*/ 2147483646 w 65"/>
                  <a:gd name="T19" fmla="*/ 2147483646 h 66"/>
                  <a:gd name="T20" fmla="*/ 2147483646 w 65"/>
                  <a:gd name="T21" fmla="*/ 2147483646 h 66"/>
                  <a:gd name="T22" fmla="*/ 0 w 65"/>
                  <a:gd name="T23" fmla="*/ 2147483646 h 66"/>
                  <a:gd name="T24" fmla="*/ 2147483646 w 65"/>
                  <a:gd name="T25" fmla="*/ 2147483646 h 66"/>
                  <a:gd name="T26" fmla="*/ 2147483646 w 65"/>
                  <a:gd name="T27" fmla="*/ 2147483646 h 66"/>
                  <a:gd name="T28" fmla="*/ 2147483646 w 65"/>
                  <a:gd name="T29" fmla="*/ 2147483646 h 66"/>
                  <a:gd name="T30" fmla="*/ 2147483646 w 65"/>
                  <a:gd name="T31" fmla="*/ 2147483646 h 66"/>
                  <a:gd name="T32" fmla="*/ 2147483646 w 65"/>
                  <a:gd name="T33" fmla="*/ 2147483646 h 66"/>
                  <a:gd name="T34" fmla="*/ 2147483646 w 65"/>
                  <a:gd name="T35" fmla="*/ 2147483646 h 66"/>
                  <a:gd name="T36" fmla="*/ 2147483646 w 65"/>
                  <a:gd name="T37" fmla="*/ 2147483646 h 66"/>
                  <a:gd name="T38" fmla="*/ 2147483646 w 65"/>
                  <a:gd name="T39" fmla="*/ 2147483646 h 66"/>
                  <a:gd name="T40" fmla="*/ 2147483646 w 65"/>
                  <a:gd name="T41" fmla="*/ 2147483646 h 66"/>
                  <a:gd name="T42" fmla="*/ 2147483646 w 65"/>
                  <a:gd name="T43" fmla="*/ 2147483646 h 66"/>
                  <a:gd name="T44" fmla="*/ 2147483646 w 65"/>
                  <a:gd name="T45" fmla="*/ 2147483646 h 66"/>
                  <a:gd name="T46" fmla="*/ 2147483646 w 65"/>
                  <a:gd name="T47" fmla="*/ 2147483646 h 66"/>
                  <a:gd name="T48" fmla="*/ 2147483646 w 65"/>
                  <a:gd name="T49" fmla="*/ 2147483646 h 66"/>
                  <a:gd name="T50" fmla="*/ 2147483646 w 65"/>
                  <a:gd name="T51" fmla="*/ 2147483646 h 66"/>
                  <a:gd name="T52" fmla="*/ 2147483646 w 65"/>
                  <a:gd name="T53" fmla="*/ 2147483646 h 66"/>
                  <a:gd name="T54" fmla="*/ 2147483646 w 65"/>
                  <a:gd name="T55" fmla="*/ 2147483646 h 66"/>
                  <a:gd name="T56" fmla="*/ 2147483646 w 65"/>
                  <a:gd name="T57" fmla="*/ 2147483646 h 66"/>
                  <a:gd name="T58" fmla="*/ 2147483646 w 65"/>
                  <a:gd name="T59" fmla="*/ 2147483646 h 6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5" h="66">
                    <a:moveTo>
                      <a:pt x="60" y="21"/>
                    </a:moveTo>
                    <a:cubicBezTo>
                      <a:pt x="52" y="29"/>
                      <a:pt x="52" y="29"/>
                      <a:pt x="52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7" y="33"/>
                      <a:pt x="57" y="34"/>
                      <a:pt x="56" y="34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2"/>
                      <a:pt x="47" y="42"/>
                      <a:pt x="47" y="42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61"/>
                      <a:pt x="20" y="61"/>
                      <a:pt x="18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6"/>
                      <a:pt x="5" y="45"/>
                      <a:pt x="6" y="44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7"/>
                      <a:pt x="23" y="17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3" y="9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9" y="0"/>
                      <a:pt x="56" y="0"/>
                      <a:pt x="60" y="5"/>
                    </a:cubicBezTo>
                    <a:cubicBezTo>
                      <a:pt x="65" y="9"/>
                      <a:pt x="65" y="17"/>
                      <a:pt x="60" y="21"/>
                    </a:cubicBezTo>
                    <a:close/>
                    <a:moveTo>
                      <a:pt x="39" y="34"/>
                    </a:moveTo>
                    <a:cubicBezTo>
                      <a:pt x="32" y="27"/>
                      <a:pt x="32" y="27"/>
                      <a:pt x="32" y="2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8" y="54"/>
                      <a:pt x="18" y="54"/>
                      <a:pt x="18" y="54"/>
                    </a:cubicBezTo>
                    <a:lnTo>
                      <a:pt x="39" y="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115EFA11-7180-034E-95ED-112F5D9DDA15}"/>
              </a:ext>
            </a:extLst>
          </p:cNvPr>
          <p:cNvGrpSpPr/>
          <p:nvPr/>
        </p:nvGrpSpPr>
        <p:grpSpPr>
          <a:xfrm>
            <a:off x="18515259" y="7804135"/>
            <a:ext cx="2100492" cy="2102400"/>
            <a:chOff x="18515259" y="7661895"/>
            <a:chExt cx="2100492" cy="2102400"/>
          </a:xfrm>
          <a:solidFill>
            <a:schemeClr val="accent3"/>
          </a:solidFill>
        </p:grpSpPr>
        <p:sp>
          <p:nvSpPr>
            <p:cNvPr id="217" name="Rounded Rectangle 216">
              <a:extLst>
                <a:ext uri="{FF2B5EF4-FFF2-40B4-BE49-F238E27FC236}">
                  <a16:creationId xmlns="" xmlns:a16="http://schemas.microsoft.com/office/drawing/2014/main" id="{CA401341-DF4E-F749-9801-F8F6D5719BEE}"/>
                </a:ext>
              </a:extLst>
            </p:cNvPr>
            <p:cNvSpPr/>
            <p:nvPr/>
          </p:nvSpPr>
          <p:spPr>
            <a:xfrm>
              <a:off x="18515259" y="7661895"/>
              <a:ext cx="2100492" cy="2102400"/>
            </a:xfrm>
            <a:prstGeom prst="roundRect">
              <a:avLst/>
            </a:prstGeom>
            <a:grpFill/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="" xmlns:a16="http://schemas.microsoft.com/office/drawing/2014/main" id="{5F88F386-46EF-8644-8077-603D9D051B40}"/>
                </a:ext>
              </a:extLst>
            </p:cNvPr>
            <p:cNvGrpSpPr/>
            <p:nvPr/>
          </p:nvGrpSpPr>
          <p:grpSpPr>
            <a:xfrm>
              <a:off x="18954835" y="7999152"/>
              <a:ext cx="1221809" cy="1427886"/>
              <a:chOff x="19099854" y="7941879"/>
              <a:chExt cx="1221809" cy="1427886"/>
            </a:xfrm>
            <a:grpFill/>
          </p:grpSpPr>
          <p:sp>
            <p:nvSpPr>
              <p:cNvPr id="219" name="TextBox 218">
                <a:extLst>
                  <a:ext uri="{FF2B5EF4-FFF2-40B4-BE49-F238E27FC236}">
                    <a16:creationId xmlns="" xmlns:a16="http://schemas.microsoft.com/office/drawing/2014/main" id="{DD9A7960-F292-744D-9D72-F47A454F8074}"/>
                  </a:ext>
                </a:extLst>
              </p:cNvPr>
              <p:cNvSpPr txBox="1"/>
              <p:nvPr/>
            </p:nvSpPr>
            <p:spPr>
              <a:xfrm>
                <a:off x="19099854" y="8661879"/>
                <a:ext cx="1221809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CONFIG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SERVICE</a:t>
                </a:r>
              </a:p>
            </p:txBody>
          </p:sp>
          <p:sp>
            <p:nvSpPr>
              <p:cNvPr id="263" name="Freeform 101">
                <a:extLst>
                  <a:ext uri="{FF2B5EF4-FFF2-40B4-BE49-F238E27FC236}">
                    <a16:creationId xmlns="" xmlns:a16="http://schemas.microsoft.com/office/drawing/2014/main" id="{D4FD5C8A-42BA-4947-BEEC-86DD8236F29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321640" y="7941879"/>
                <a:ext cx="778237" cy="720000"/>
              </a:xfrm>
              <a:custGeom>
                <a:avLst/>
                <a:gdLst>
                  <a:gd name="T0" fmla="*/ 2147483646 w 68"/>
                  <a:gd name="T1" fmla="*/ 2147483646 h 63"/>
                  <a:gd name="T2" fmla="*/ 2147483646 w 68"/>
                  <a:gd name="T3" fmla="*/ 2147483646 h 63"/>
                  <a:gd name="T4" fmla="*/ 2147483646 w 68"/>
                  <a:gd name="T5" fmla="*/ 2147483646 h 63"/>
                  <a:gd name="T6" fmla="*/ 2147483646 w 68"/>
                  <a:gd name="T7" fmla="*/ 2147483646 h 63"/>
                  <a:gd name="T8" fmla="*/ 2147483646 w 68"/>
                  <a:gd name="T9" fmla="*/ 2147483646 h 63"/>
                  <a:gd name="T10" fmla="*/ 2147483646 w 68"/>
                  <a:gd name="T11" fmla="*/ 2147483646 h 63"/>
                  <a:gd name="T12" fmla="*/ 2147483646 w 68"/>
                  <a:gd name="T13" fmla="*/ 2147483646 h 63"/>
                  <a:gd name="T14" fmla="*/ 2147483646 w 68"/>
                  <a:gd name="T15" fmla="*/ 2147483646 h 63"/>
                  <a:gd name="T16" fmla="*/ 0 w 68"/>
                  <a:gd name="T17" fmla="*/ 2147483646 h 63"/>
                  <a:gd name="T18" fmla="*/ 2147483646 w 68"/>
                  <a:gd name="T19" fmla="*/ 2147483646 h 63"/>
                  <a:gd name="T20" fmla="*/ 2147483646 w 68"/>
                  <a:gd name="T21" fmla="*/ 2147483646 h 63"/>
                  <a:gd name="T22" fmla="*/ 2147483646 w 68"/>
                  <a:gd name="T23" fmla="*/ 2147483646 h 63"/>
                  <a:gd name="T24" fmla="*/ 2147483646 w 68"/>
                  <a:gd name="T25" fmla="*/ 2147483646 h 63"/>
                  <a:gd name="T26" fmla="*/ 2147483646 w 68"/>
                  <a:gd name="T27" fmla="*/ 2147483646 h 63"/>
                  <a:gd name="T28" fmla="*/ 2147483646 w 68"/>
                  <a:gd name="T29" fmla="*/ 2147483646 h 63"/>
                  <a:gd name="T30" fmla="*/ 2147483646 w 68"/>
                  <a:gd name="T31" fmla="*/ 2147483646 h 63"/>
                  <a:gd name="T32" fmla="*/ 2147483646 w 68"/>
                  <a:gd name="T33" fmla="*/ 2147483646 h 63"/>
                  <a:gd name="T34" fmla="*/ 2147483646 w 68"/>
                  <a:gd name="T35" fmla="*/ 2147483646 h 63"/>
                  <a:gd name="T36" fmla="*/ 2147483646 w 68"/>
                  <a:gd name="T37" fmla="*/ 2147483646 h 63"/>
                  <a:gd name="T38" fmla="*/ 2147483646 w 68"/>
                  <a:gd name="T39" fmla="*/ 2147483646 h 63"/>
                  <a:gd name="T40" fmla="*/ 2147483646 w 68"/>
                  <a:gd name="T41" fmla="*/ 2147483646 h 63"/>
                  <a:gd name="T42" fmla="*/ 2147483646 w 68"/>
                  <a:gd name="T43" fmla="*/ 2147483646 h 63"/>
                  <a:gd name="T44" fmla="*/ 2147483646 w 68"/>
                  <a:gd name="T45" fmla="*/ 2147483646 h 63"/>
                  <a:gd name="T46" fmla="*/ 2147483646 w 68"/>
                  <a:gd name="T47" fmla="*/ 2147483646 h 63"/>
                  <a:gd name="T48" fmla="*/ 2147483646 w 68"/>
                  <a:gd name="T49" fmla="*/ 2147483646 h 63"/>
                  <a:gd name="T50" fmla="*/ 2147483646 w 68"/>
                  <a:gd name="T51" fmla="*/ 2147483646 h 63"/>
                  <a:gd name="T52" fmla="*/ 2147483646 w 68"/>
                  <a:gd name="T53" fmla="*/ 2147483646 h 63"/>
                  <a:gd name="T54" fmla="*/ 2147483646 w 68"/>
                  <a:gd name="T55" fmla="*/ 0 h 63"/>
                  <a:gd name="T56" fmla="*/ 2147483646 w 68"/>
                  <a:gd name="T57" fmla="*/ 2147483646 h 63"/>
                  <a:gd name="T58" fmla="*/ 2147483646 w 68"/>
                  <a:gd name="T59" fmla="*/ 2147483646 h 63"/>
                  <a:gd name="T60" fmla="*/ 2147483646 w 68"/>
                  <a:gd name="T61" fmla="*/ 2147483646 h 63"/>
                  <a:gd name="T62" fmla="*/ 2147483646 w 68"/>
                  <a:gd name="T63" fmla="*/ 2147483646 h 63"/>
                  <a:gd name="T64" fmla="*/ 2147483646 w 68"/>
                  <a:gd name="T65" fmla="*/ 2147483646 h 63"/>
                  <a:gd name="T66" fmla="*/ 2147483646 w 68"/>
                  <a:gd name="T67" fmla="*/ 2147483646 h 63"/>
                  <a:gd name="T68" fmla="*/ 2147483646 w 68"/>
                  <a:gd name="T69" fmla="*/ 2147483646 h 63"/>
                  <a:gd name="T70" fmla="*/ 2147483646 w 68"/>
                  <a:gd name="T71" fmla="*/ 2147483646 h 63"/>
                  <a:gd name="T72" fmla="*/ 2147483646 w 68"/>
                  <a:gd name="T73" fmla="*/ 2147483646 h 63"/>
                  <a:gd name="T74" fmla="*/ 2147483646 w 68"/>
                  <a:gd name="T75" fmla="*/ 2147483646 h 63"/>
                  <a:gd name="T76" fmla="*/ 2147483646 w 68"/>
                  <a:gd name="T77" fmla="*/ 2147483646 h 63"/>
                  <a:gd name="T78" fmla="*/ 2147483646 w 68"/>
                  <a:gd name="T79" fmla="*/ 2147483646 h 63"/>
                  <a:gd name="T80" fmla="*/ 2147483646 w 68"/>
                  <a:gd name="T81" fmla="*/ 2147483646 h 63"/>
                  <a:gd name="T82" fmla="*/ 2147483646 w 68"/>
                  <a:gd name="T83" fmla="*/ 2147483646 h 63"/>
                  <a:gd name="T84" fmla="*/ 2147483646 w 68"/>
                  <a:gd name="T85" fmla="*/ 2147483646 h 63"/>
                  <a:gd name="T86" fmla="*/ 2147483646 w 68"/>
                  <a:gd name="T87" fmla="*/ 2147483646 h 6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935BDD70-9ECE-7F46-9357-944004EA104E}"/>
              </a:ext>
            </a:extLst>
          </p:cNvPr>
          <p:cNvSpPr>
            <a:spLocks noChangeAspect="1"/>
          </p:cNvSpPr>
          <p:nvPr/>
        </p:nvSpPr>
        <p:spPr>
          <a:xfrm>
            <a:off x="7482694" y="2996499"/>
            <a:ext cx="1764000" cy="1764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JAVA</a:t>
            </a:r>
          </a:p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CLIENT</a:t>
            </a:r>
            <a:endParaRPr lang="en-US" sz="2400" b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DB8E0D8A-B515-754F-95EE-D44922996F1C}"/>
              </a:ext>
            </a:extLst>
          </p:cNvPr>
          <p:cNvCxnSpPr>
            <a:cxnSpLocks/>
            <a:stCxn id="63" idx="4"/>
          </p:cNvCxnSpPr>
          <p:nvPr/>
        </p:nvCxnSpPr>
        <p:spPr>
          <a:xfrm flipH="1">
            <a:off x="8345557" y="4760498"/>
            <a:ext cx="0" cy="342000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0CE665BE-3ECC-C44B-BC78-A33F3BDD149A}"/>
              </a:ext>
            </a:extLst>
          </p:cNvPr>
          <p:cNvSpPr>
            <a:spLocks noChangeAspect="1"/>
          </p:cNvSpPr>
          <p:nvPr/>
        </p:nvSpPr>
        <p:spPr>
          <a:xfrm>
            <a:off x="18683505" y="2996499"/>
            <a:ext cx="1764000" cy="1764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PY</a:t>
            </a:r>
          </a:p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CLIENT</a:t>
            </a:r>
            <a:endParaRPr lang="en-US" sz="2000" b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="" xmlns:a16="http://schemas.microsoft.com/office/drawing/2014/main" id="{CD0FE0C3-BC22-A640-B377-D0AD95078D5A}"/>
              </a:ext>
            </a:extLst>
          </p:cNvPr>
          <p:cNvCxnSpPr>
            <a:cxnSpLocks/>
            <a:stCxn id="256" idx="4"/>
          </p:cNvCxnSpPr>
          <p:nvPr/>
        </p:nvCxnSpPr>
        <p:spPr>
          <a:xfrm rot="16200000" flipH="1">
            <a:off x="4601388" y="4971022"/>
            <a:ext cx="3411890" cy="29908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="" xmlns:a16="http://schemas.microsoft.com/office/drawing/2014/main" id="{7045D45B-3006-444C-94D3-F63127084E7A}"/>
              </a:ext>
            </a:extLst>
          </p:cNvPr>
          <p:cNvCxnSpPr>
            <a:cxnSpLocks/>
            <a:stCxn id="69" idx="4"/>
          </p:cNvCxnSpPr>
          <p:nvPr/>
        </p:nvCxnSpPr>
        <p:spPr>
          <a:xfrm rot="5400000">
            <a:off x="16353037" y="4959921"/>
            <a:ext cx="3411891" cy="30130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="" xmlns:a16="http://schemas.microsoft.com/office/drawing/2014/main" id="{D413558A-1DFA-4D4F-A171-2D8C44FD8179}"/>
              </a:ext>
            </a:extLst>
          </p:cNvPr>
          <p:cNvCxnSpPr>
            <a:cxnSpLocks/>
            <a:stCxn id="207" idx="1"/>
          </p:cNvCxnSpPr>
          <p:nvPr/>
        </p:nvCxnSpPr>
        <p:spPr>
          <a:xfrm rot="10800000" flipV="1">
            <a:off x="8916415" y="6475885"/>
            <a:ext cx="2222164" cy="1696503"/>
          </a:xfrm>
          <a:prstGeom prst="bentConnector3">
            <a:avLst>
              <a:gd name="adj1" fmla="val 1002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="" xmlns:a16="http://schemas.microsoft.com/office/drawing/2014/main" id="{8AB8A65C-507E-F640-87EA-2000259C34C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3258714" y="6471185"/>
            <a:ext cx="2222164" cy="1696503"/>
          </a:xfrm>
          <a:prstGeom prst="bentConnector3">
            <a:avLst>
              <a:gd name="adj1" fmla="val 1002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702001" y="0"/>
            <a:ext cx="8675649" cy="1371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270817" y="7308123"/>
            <a:ext cx="1192923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5318" y="5140807"/>
            <a:ext cx="80313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CONTACT 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6113" y="8128917"/>
            <a:ext cx="4381329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WWW.YOURCOMPANY.COM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9B391E0-929C-1B48-9C27-BC257C300E17}"/>
              </a:ext>
            </a:extLst>
          </p:cNvPr>
          <p:cNvGrpSpPr/>
          <p:nvPr/>
        </p:nvGrpSpPr>
        <p:grpSpPr>
          <a:xfrm>
            <a:off x="17486978" y="2401396"/>
            <a:ext cx="6202362" cy="8975918"/>
            <a:chOff x="17486978" y="3400148"/>
            <a:chExt cx="6202362" cy="8975918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215258" y="6545754"/>
              <a:ext cx="5474082" cy="125669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github.com</a:t>
              </a:r>
              <a:r>
                <a:rPr lang="en-US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/apache/incubator-dubbo</a:t>
              </a:r>
            </a:p>
            <a:p>
              <a:pPr algn="l">
                <a:lnSpc>
                  <a:spcPts val="4040"/>
                </a:lnSpc>
              </a:pPr>
              <a:r>
                <a:rPr lang="en-US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github.com</a:t>
              </a:r>
              <a:r>
                <a:rPr lang="en-US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/</a:t>
              </a:r>
              <a:r>
                <a:rPr lang="en-US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dubbo</a:t>
              </a:r>
              <a:endPara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32829" y="5972019"/>
              <a:ext cx="1205779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Black" charset="0"/>
                </a:rPr>
                <a:t>GitHub</a:t>
              </a:r>
              <a:endParaRPr 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Black" charset="0"/>
              </a:endParaRP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18215258" y="8964407"/>
              <a:ext cx="4301561" cy="68224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dev@dubbo.apache.org</a:t>
              </a:r>
              <a:endPara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32829" y="8390672"/>
              <a:ext cx="1896673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Black" charset="0"/>
                </a:rPr>
                <a:t>Mailing List</a:t>
              </a: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18215258" y="4022051"/>
              <a:ext cx="4301561" cy="125669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altLang="zh-CN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dubbo.apache.org</a:t>
              </a:r>
              <a:endParaRPr lang="en-US" altLang="zh-CN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l">
                <a:lnSpc>
                  <a:spcPts val="4040"/>
                </a:lnSpc>
              </a:pPr>
              <a:r>
                <a:rPr lang="en-US" altLang="zh-CN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dubbo.io</a:t>
              </a:r>
              <a:endPara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32829" y="3448316"/>
              <a:ext cx="1042273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Black" charset="0"/>
                </a:rPr>
                <a:t>Home</a:t>
              </a:r>
              <a:endParaRPr 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Black" charset="0"/>
              </a:endParaRPr>
            </a:p>
          </p:txBody>
        </p:sp>
        <p:sp>
          <p:nvSpPr>
            <p:cNvPr id="20" name="Freeform 72">
              <a:extLst>
                <a:ext uri="{FF2B5EF4-FFF2-40B4-BE49-F238E27FC236}">
                  <a16:creationId xmlns="" xmlns:a16="http://schemas.microsoft.com/office/drawing/2014/main" id="{FABA6589-DD00-924F-9E53-B88386ED3D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86978" y="5974570"/>
              <a:ext cx="558000" cy="459114"/>
            </a:xfrm>
            <a:custGeom>
              <a:avLst/>
              <a:gdLst>
                <a:gd name="T0" fmla="*/ 310 w 462"/>
                <a:gd name="T1" fmla="*/ 222 h 383"/>
                <a:gd name="T2" fmla="*/ 310 w 462"/>
                <a:gd name="T3" fmla="*/ 222 h 383"/>
                <a:gd name="T4" fmla="*/ 275 w 462"/>
                <a:gd name="T5" fmla="*/ 266 h 383"/>
                <a:gd name="T6" fmla="*/ 310 w 462"/>
                <a:gd name="T7" fmla="*/ 310 h 383"/>
                <a:gd name="T8" fmla="*/ 337 w 462"/>
                <a:gd name="T9" fmla="*/ 266 h 383"/>
                <a:gd name="T10" fmla="*/ 310 w 462"/>
                <a:gd name="T11" fmla="*/ 222 h 383"/>
                <a:gd name="T12" fmla="*/ 416 w 462"/>
                <a:gd name="T13" fmla="*/ 107 h 383"/>
                <a:gd name="T14" fmla="*/ 416 w 462"/>
                <a:gd name="T15" fmla="*/ 107 h 383"/>
                <a:gd name="T16" fmla="*/ 408 w 462"/>
                <a:gd name="T17" fmla="*/ 0 h 383"/>
                <a:gd name="T18" fmla="*/ 293 w 462"/>
                <a:gd name="T19" fmla="*/ 45 h 383"/>
                <a:gd name="T20" fmla="*/ 231 w 462"/>
                <a:gd name="T21" fmla="*/ 45 h 383"/>
                <a:gd name="T22" fmla="*/ 169 w 462"/>
                <a:gd name="T23" fmla="*/ 45 h 383"/>
                <a:gd name="T24" fmla="*/ 53 w 462"/>
                <a:gd name="T25" fmla="*/ 0 h 383"/>
                <a:gd name="T26" fmla="*/ 36 w 462"/>
                <a:gd name="T27" fmla="*/ 107 h 383"/>
                <a:gd name="T28" fmla="*/ 0 w 462"/>
                <a:gd name="T29" fmla="*/ 204 h 383"/>
                <a:gd name="T30" fmla="*/ 186 w 462"/>
                <a:gd name="T31" fmla="*/ 382 h 383"/>
                <a:gd name="T32" fmla="*/ 231 w 462"/>
                <a:gd name="T33" fmla="*/ 382 h 383"/>
                <a:gd name="T34" fmla="*/ 275 w 462"/>
                <a:gd name="T35" fmla="*/ 382 h 383"/>
                <a:gd name="T36" fmla="*/ 461 w 462"/>
                <a:gd name="T37" fmla="*/ 204 h 383"/>
                <a:gd name="T38" fmla="*/ 416 w 462"/>
                <a:gd name="T39" fmla="*/ 107 h 383"/>
                <a:gd name="T40" fmla="*/ 231 w 462"/>
                <a:gd name="T41" fmla="*/ 364 h 383"/>
                <a:gd name="T42" fmla="*/ 231 w 462"/>
                <a:gd name="T43" fmla="*/ 364 h 383"/>
                <a:gd name="T44" fmla="*/ 231 w 462"/>
                <a:gd name="T45" fmla="*/ 364 h 383"/>
                <a:gd name="T46" fmla="*/ 62 w 462"/>
                <a:gd name="T47" fmla="*/ 257 h 383"/>
                <a:gd name="T48" fmla="*/ 89 w 462"/>
                <a:gd name="T49" fmla="*/ 204 h 383"/>
                <a:gd name="T50" fmla="*/ 231 w 462"/>
                <a:gd name="T51" fmla="*/ 187 h 383"/>
                <a:gd name="T52" fmla="*/ 231 w 462"/>
                <a:gd name="T53" fmla="*/ 187 h 383"/>
                <a:gd name="T54" fmla="*/ 231 w 462"/>
                <a:gd name="T55" fmla="*/ 187 h 383"/>
                <a:gd name="T56" fmla="*/ 372 w 462"/>
                <a:gd name="T57" fmla="*/ 204 h 383"/>
                <a:gd name="T58" fmla="*/ 399 w 462"/>
                <a:gd name="T59" fmla="*/ 257 h 383"/>
                <a:gd name="T60" fmla="*/ 231 w 462"/>
                <a:gd name="T61" fmla="*/ 364 h 383"/>
                <a:gd name="T62" fmla="*/ 150 w 462"/>
                <a:gd name="T63" fmla="*/ 222 h 383"/>
                <a:gd name="T64" fmla="*/ 150 w 462"/>
                <a:gd name="T65" fmla="*/ 222 h 383"/>
                <a:gd name="T66" fmla="*/ 115 w 462"/>
                <a:gd name="T67" fmla="*/ 266 h 383"/>
                <a:gd name="T68" fmla="*/ 150 w 462"/>
                <a:gd name="T69" fmla="*/ 310 h 383"/>
                <a:gd name="T70" fmla="*/ 186 w 462"/>
                <a:gd name="T71" fmla="*/ 266 h 383"/>
                <a:gd name="T72" fmla="*/ 150 w 462"/>
                <a:gd name="T73" fmla="*/ 22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2" h="383">
                  <a:moveTo>
                    <a:pt x="310" y="222"/>
                  </a:moveTo>
                  <a:lnTo>
                    <a:pt x="310" y="222"/>
                  </a:lnTo>
                  <a:cubicBezTo>
                    <a:pt x="293" y="222"/>
                    <a:pt x="275" y="240"/>
                    <a:pt x="275" y="266"/>
                  </a:cubicBezTo>
                  <a:cubicBezTo>
                    <a:pt x="275" y="294"/>
                    <a:pt x="293" y="310"/>
                    <a:pt x="310" y="310"/>
                  </a:cubicBezTo>
                  <a:cubicBezTo>
                    <a:pt x="328" y="310"/>
                    <a:pt x="337" y="294"/>
                    <a:pt x="337" y="266"/>
                  </a:cubicBezTo>
                  <a:cubicBezTo>
                    <a:pt x="337" y="240"/>
                    <a:pt x="328" y="222"/>
                    <a:pt x="310" y="222"/>
                  </a:cubicBezTo>
                  <a:close/>
                  <a:moveTo>
                    <a:pt x="416" y="107"/>
                  </a:moveTo>
                  <a:lnTo>
                    <a:pt x="416" y="107"/>
                  </a:lnTo>
                  <a:cubicBezTo>
                    <a:pt x="425" y="98"/>
                    <a:pt x="425" y="45"/>
                    <a:pt x="408" y="0"/>
                  </a:cubicBezTo>
                  <a:cubicBezTo>
                    <a:pt x="408" y="0"/>
                    <a:pt x="363" y="0"/>
                    <a:pt x="293" y="45"/>
                  </a:cubicBezTo>
                  <a:cubicBezTo>
                    <a:pt x="275" y="45"/>
                    <a:pt x="257" y="45"/>
                    <a:pt x="231" y="45"/>
                  </a:cubicBezTo>
                  <a:cubicBezTo>
                    <a:pt x="204" y="45"/>
                    <a:pt x="177" y="45"/>
                    <a:pt x="169" y="45"/>
                  </a:cubicBezTo>
                  <a:cubicBezTo>
                    <a:pt x="97" y="0"/>
                    <a:pt x="53" y="0"/>
                    <a:pt x="53" y="0"/>
                  </a:cubicBezTo>
                  <a:cubicBezTo>
                    <a:pt x="36" y="45"/>
                    <a:pt x="36" y="98"/>
                    <a:pt x="36" y="107"/>
                  </a:cubicBezTo>
                  <a:cubicBezTo>
                    <a:pt x="18" y="134"/>
                    <a:pt x="0" y="160"/>
                    <a:pt x="0" y="204"/>
                  </a:cubicBezTo>
                  <a:cubicBezTo>
                    <a:pt x="0" y="382"/>
                    <a:pt x="150" y="382"/>
                    <a:pt x="186" y="382"/>
                  </a:cubicBezTo>
                  <a:cubicBezTo>
                    <a:pt x="195" y="382"/>
                    <a:pt x="213" y="382"/>
                    <a:pt x="231" y="382"/>
                  </a:cubicBezTo>
                  <a:cubicBezTo>
                    <a:pt x="249" y="382"/>
                    <a:pt x="266" y="382"/>
                    <a:pt x="275" y="382"/>
                  </a:cubicBezTo>
                  <a:cubicBezTo>
                    <a:pt x="310" y="382"/>
                    <a:pt x="461" y="382"/>
                    <a:pt x="461" y="204"/>
                  </a:cubicBezTo>
                  <a:cubicBezTo>
                    <a:pt x="461" y="160"/>
                    <a:pt x="443" y="134"/>
                    <a:pt x="416" y="107"/>
                  </a:cubicBezTo>
                  <a:close/>
                  <a:moveTo>
                    <a:pt x="231" y="364"/>
                  </a:moveTo>
                  <a:lnTo>
                    <a:pt x="231" y="364"/>
                  </a:lnTo>
                  <a:lnTo>
                    <a:pt x="231" y="364"/>
                  </a:lnTo>
                  <a:cubicBezTo>
                    <a:pt x="133" y="364"/>
                    <a:pt x="62" y="355"/>
                    <a:pt x="62" y="257"/>
                  </a:cubicBezTo>
                  <a:cubicBezTo>
                    <a:pt x="62" y="240"/>
                    <a:pt x="71" y="213"/>
                    <a:pt x="89" y="204"/>
                  </a:cubicBezTo>
                  <a:cubicBezTo>
                    <a:pt x="115" y="169"/>
                    <a:pt x="169" y="187"/>
                    <a:pt x="231" y="187"/>
                  </a:cubicBezTo>
                  <a:lnTo>
                    <a:pt x="231" y="187"/>
                  </a:lnTo>
                  <a:lnTo>
                    <a:pt x="231" y="187"/>
                  </a:lnTo>
                  <a:cubicBezTo>
                    <a:pt x="293" y="187"/>
                    <a:pt x="337" y="169"/>
                    <a:pt x="372" y="204"/>
                  </a:cubicBezTo>
                  <a:cubicBezTo>
                    <a:pt x="390" y="213"/>
                    <a:pt x="399" y="240"/>
                    <a:pt x="399" y="257"/>
                  </a:cubicBezTo>
                  <a:cubicBezTo>
                    <a:pt x="399" y="355"/>
                    <a:pt x="328" y="364"/>
                    <a:pt x="231" y="364"/>
                  </a:cubicBezTo>
                  <a:close/>
                  <a:moveTo>
                    <a:pt x="150" y="222"/>
                  </a:moveTo>
                  <a:lnTo>
                    <a:pt x="150" y="222"/>
                  </a:lnTo>
                  <a:cubicBezTo>
                    <a:pt x="133" y="222"/>
                    <a:pt x="115" y="240"/>
                    <a:pt x="115" y="266"/>
                  </a:cubicBezTo>
                  <a:cubicBezTo>
                    <a:pt x="115" y="294"/>
                    <a:pt x="133" y="310"/>
                    <a:pt x="150" y="310"/>
                  </a:cubicBezTo>
                  <a:cubicBezTo>
                    <a:pt x="169" y="310"/>
                    <a:pt x="186" y="294"/>
                    <a:pt x="186" y="266"/>
                  </a:cubicBezTo>
                  <a:cubicBezTo>
                    <a:pt x="186" y="240"/>
                    <a:pt x="169" y="222"/>
                    <a:pt x="150" y="2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4284" tIns="17142" rIns="34284" bIns="17142" anchor="ctr"/>
            <a:lstStyle/>
            <a:p>
              <a:pPr defTabSz="45712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Poppins Light" charset="0"/>
                <a:ea typeface="+mn-ea"/>
              </a:endParaRPr>
            </a:p>
          </p:txBody>
        </p:sp>
        <p:sp>
          <p:nvSpPr>
            <p:cNvPr id="25" name="Freeform 185">
              <a:extLst>
                <a:ext uri="{FF2B5EF4-FFF2-40B4-BE49-F238E27FC236}">
                  <a16:creationId xmlns="" xmlns:a16="http://schemas.microsoft.com/office/drawing/2014/main" id="{0E72EA77-BAA7-E340-90EE-13DB75222D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86978" y="8408081"/>
              <a:ext cx="558000" cy="426845"/>
            </a:xfrm>
            <a:custGeom>
              <a:avLst/>
              <a:gdLst>
                <a:gd name="T0" fmla="*/ 545 w 619"/>
                <a:gd name="T1" fmla="*/ 0 h 472"/>
                <a:gd name="T2" fmla="*/ 545 w 619"/>
                <a:gd name="T3" fmla="*/ 0 h 472"/>
                <a:gd name="T4" fmla="*/ 73 w 619"/>
                <a:gd name="T5" fmla="*/ 0 h 472"/>
                <a:gd name="T6" fmla="*/ 0 w 619"/>
                <a:gd name="T7" fmla="*/ 73 h 472"/>
                <a:gd name="T8" fmla="*/ 0 w 619"/>
                <a:gd name="T9" fmla="*/ 397 h 472"/>
                <a:gd name="T10" fmla="*/ 73 w 619"/>
                <a:gd name="T11" fmla="*/ 471 h 472"/>
                <a:gd name="T12" fmla="*/ 545 w 619"/>
                <a:gd name="T13" fmla="*/ 471 h 472"/>
                <a:gd name="T14" fmla="*/ 618 w 619"/>
                <a:gd name="T15" fmla="*/ 397 h 472"/>
                <a:gd name="T16" fmla="*/ 618 w 619"/>
                <a:gd name="T17" fmla="*/ 73 h 472"/>
                <a:gd name="T18" fmla="*/ 545 w 619"/>
                <a:gd name="T19" fmla="*/ 0 h 472"/>
                <a:gd name="T20" fmla="*/ 559 w 619"/>
                <a:gd name="T21" fmla="*/ 44 h 472"/>
                <a:gd name="T22" fmla="*/ 559 w 619"/>
                <a:gd name="T23" fmla="*/ 44 h 472"/>
                <a:gd name="T24" fmla="*/ 309 w 619"/>
                <a:gd name="T25" fmla="*/ 235 h 472"/>
                <a:gd name="T26" fmla="*/ 59 w 619"/>
                <a:gd name="T27" fmla="*/ 44 h 472"/>
                <a:gd name="T28" fmla="*/ 559 w 619"/>
                <a:gd name="T29" fmla="*/ 44 h 472"/>
                <a:gd name="T30" fmla="*/ 29 w 619"/>
                <a:gd name="T31" fmla="*/ 397 h 472"/>
                <a:gd name="T32" fmla="*/ 29 w 619"/>
                <a:gd name="T33" fmla="*/ 397 h 472"/>
                <a:gd name="T34" fmla="*/ 29 w 619"/>
                <a:gd name="T35" fmla="*/ 73 h 472"/>
                <a:gd name="T36" fmla="*/ 206 w 619"/>
                <a:gd name="T37" fmla="*/ 221 h 472"/>
                <a:gd name="T38" fmla="*/ 29 w 619"/>
                <a:gd name="T39" fmla="*/ 397 h 472"/>
                <a:gd name="T40" fmla="*/ 59 w 619"/>
                <a:gd name="T41" fmla="*/ 427 h 472"/>
                <a:gd name="T42" fmla="*/ 59 w 619"/>
                <a:gd name="T43" fmla="*/ 427 h 472"/>
                <a:gd name="T44" fmla="*/ 236 w 619"/>
                <a:gd name="T45" fmla="*/ 235 h 472"/>
                <a:gd name="T46" fmla="*/ 309 w 619"/>
                <a:gd name="T47" fmla="*/ 294 h 472"/>
                <a:gd name="T48" fmla="*/ 368 w 619"/>
                <a:gd name="T49" fmla="*/ 235 h 472"/>
                <a:gd name="T50" fmla="*/ 559 w 619"/>
                <a:gd name="T51" fmla="*/ 427 h 472"/>
                <a:gd name="T52" fmla="*/ 59 w 619"/>
                <a:gd name="T53" fmla="*/ 427 h 472"/>
                <a:gd name="T54" fmla="*/ 589 w 619"/>
                <a:gd name="T55" fmla="*/ 397 h 472"/>
                <a:gd name="T56" fmla="*/ 589 w 619"/>
                <a:gd name="T57" fmla="*/ 397 h 472"/>
                <a:gd name="T58" fmla="*/ 589 w 619"/>
                <a:gd name="T59" fmla="*/ 397 h 472"/>
                <a:gd name="T60" fmla="*/ 412 w 619"/>
                <a:gd name="T61" fmla="*/ 221 h 472"/>
                <a:gd name="T62" fmla="*/ 589 w 619"/>
                <a:gd name="T63" fmla="*/ 73 h 472"/>
                <a:gd name="T64" fmla="*/ 589 w 619"/>
                <a:gd name="T65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9" h="472">
                  <a:moveTo>
                    <a:pt x="545" y="0"/>
                  </a:moveTo>
                  <a:lnTo>
                    <a:pt x="545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3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42"/>
                    <a:pt x="29" y="471"/>
                    <a:pt x="73" y="471"/>
                  </a:cubicBezTo>
                  <a:cubicBezTo>
                    <a:pt x="545" y="471"/>
                    <a:pt x="545" y="471"/>
                    <a:pt x="545" y="471"/>
                  </a:cubicBezTo>
                  <a:cubicBezTo>
                    <a:pt x="589" y="471"/>
                    <a:pt x="618" y="442"/>
                    <a:pt x="618" y="397"/>
                  </a:cubicBezTo>
                  <a:cubicBezTo>
                    <a:pt x="618" y="73"/>
                    <a:pt x="618" y="73"/>
                    <a:pt x="618" y="73"/>
                  </a:cubicBezTo>
                  <a:cubicBezTo>
                    <a:pt x="618" y="30"/>
                    <a:pt x="589" y="0"/>
                    <a:pt x="545" y="0"/>
                  </a:cubicBezTo>
                  <a:close/>
                  <a:moveTo>
                    <a:pt x="559" y="44"/>
                  </a:moveTo>
                  <a:lnTo>
                    <a:pt x="559" y="44"/>
                  </a:lnTo>
                  <a:cubicBezTo>
                    <a:pt x="309" y="235"/>
                    <a:pt x="309" y="235"/>
                    <a:pt x="309" y="235"/>
                  </a:cubicBezTo>
                  <a:cubicBezTo>
                    <a:pt x="59" y="44"/>
                    <a:pt x="59" y="44"/>
                    <a:pt x="59" y="44"/>
                  </a:cubicBezTo>
                  <a:lnTo>
                    <a:pt x="559" y="44"/>
                  </a:lnTo>
                  <a:close/>
                  <a:moveTo>
                    <a:pt x="29" y="397"/>
                  </a:moveTo>
                  <a:lnTo>
                    <a:pt x="29" y="397"/>
                  </a:lnTo>
                  <a:cubicBezTo>
                    <a:pt x="29" y="73"/>
                    <a:pt x="29" y="73"/>
                    <a:pt x="29" y="73"/>
                  </a:cubicBezTo>
                  <a:cubicBezTo>
                    <a:pt x="206" y="221"/>
                    <a:pt x="206" y="221"/>
                    <a:pt x="206" y="221"/>
                  </a:cubicBezTo>
                  <a:cubicBezTo>
                    <a:pt x="29" y="397"/>
                    <a:pt x="29" y="397"/>
                    <a:pt x="29" y="397"/>
                  </a:cubicBezTo>
                  <a:close/>
                  <a:moveTo>
                    <a:pt x="59" y="427"/>
                  </a:moveTo>
                  <a:lnTo>
                    <a:pt x="59" y="427"/>
                  </a:lnTo>
                  <a:cubicBezTo>
                    <a:pt x="236" y="235"/>
                    <a:pt x="236" y="235"/>
                    <a:pt x="236" y="235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68" y="235"/>
                    <a:pt x="368" y="235"/>
                    <a:pt x="368" y="235"/>
                  </a:cubicBezTo>
                  <a:cubicBezTo>
                    <a:pt x="559" y="427"/>
                    <a:pt x="559" y="427"/>
                    <a:pt x="559" y="427"/>
                  </a:cubicBezTo>
                  <a:cubicBezTo>
                    <a:pt x="545" y="427"/>
                    <a:pt x="73" y="427"/>
                    <a:pt x="59" y="427"/>
                  </a:cubicBezTo>
                  <a:close/>
                  <a:moveTo>
                    <a:pt x="589" y="397"/>
                  </a:moveTo>
                  <a:lnTo>
                    <a:pt x="589" y="397"/>
                  </a:lnTo>
                  <a:lnTo>
                    <a:pt x="589" y="397"/>
                  </a:lnTo>
                  <a:cubicBezTo>
                    <a:pt x="412" y="221"/>
                    <a:pt x="412" y="221"/>
                    <a:pt x="412" y="221"/>
                  </a:cubicBezTo>
                  <a:cubicBezTo>
                    <a:pt x="589" y="73"/>
                    <a:pt x="589" y="73"/>
                    <a:pt x="589" y="73"/>
                  </a:cubicBezTo>
                  <a:lnTo>
                    <a:pt x="589" y="3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6" name="Freeform 164">
              <a:extLst>
                <a:ext uri="{FF2B5EF4-FFF2-40B4-BE49-F238E27FC236}">
                  <a16:creationId xmlns="" xmlns:a16="http://schemas.microsoft.com/office/drawing/2014/main" id="{3C7C6855-8B95-FA4D-BFAE-F8A878F32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86978" y="3400148"/>
              <a:ext cx="558000" cy="558000"/>
            </a:xfrm>
            <a:custGeom>
              <a:avLst/>
              <a:gdLst>
                <a:gd name="T0" fmla="*/ 236 w 590"/>
                <a:gd name="T1" fmla="*/ 398 h 590"/>
                <a:gd name="T2" fmla="*/ 236 w 590"/>
                <a:gd name="T3" fmla="*/ 398 h 590"/>
                <a:gd name="T4" fmla="*/ 251 w 590"/>
                <a:gd name="T5" fmla="*/ 309 h 590"/>
                <a:gd name="T6" fmla="*/ 221 w 590"/>
                <a:gd name="T7" fmla="*/ 295 h 590"/>
                <a:gd name="T8" fmla="*/ 192 w 590"/>
                <a:gd name="T9" fmla="*/ 472 h 590"/>
                <a:gd name="T10" fmla="*/ 339 w 590"/>
                <a:gd name="T11" fmla="*/ 354 h 590"/>
                <a:gd name="T12" fmla="*/ 295 w 590"/>
                <a:gd name="T13" fmla="*/ 339 h 590"/>
                <a:gd name="T14" fmla="*/ 236 w 590"/>
                <a:gd name="T15" fmla="*/ 398 h 590"/>
                <a:gd name="T16" fmla="*/ 324 w 590"/>
                <a:gd name="T17" fmla="*/ 295 h 590"/>
                <a:gd name="T18" fmla="*/ 324 w 590"/>
                <a:gd name="T19" fmla="*/ 295 h 590"/>
                <a:gd name="T20" fmla="*/ 295 w 590"/>
                <a:gd name="T21" fmla="*/ 265 h 590"/>
                <a:gd name="T22" fmla="*/ 265 w 590"/>
                <a:gd name="T23" fmla="*/ 295 h 590"/>
                <a:gd name="T24" fmla="*/ 295 w 590"/>
                <a:gd name="T25" fmla="*/ 324 h 590"/>
                <a:gd name="T26" fmla="*/ 324 w 590"/>
                <a:gd name="T27" fmla="*/ 295 h 590"/>
                <a:gd name="T28" fmla="*/ 295 w 590"/>
                <a:gd name="T29" fmla="*/ 0 h 590"/>
                <a:gd name="T30" fmla="*/ 295 w 590"/>
                <a:gd name="T31" fmla="*/ 0 h 590"/>
                <a:gd name="T32" fmla="*/ 0 w 590"/>
                <a:gd name="T33" fmla="*/ 295 h 590"/>
                <a:gd name="T34" fmla="*/ 295 w 590"/>
                <a:gd name="T35" fmla="*/ 589 h 590"/>
                <a:gd name="T36" fmla="*/ 589 w 590"/>
                <a:gd name="T37" fmla="*/ 295 h 590"/>
                <a:gd name="T38" fmla="*/ 295 w 590"/>
                <a:gd name="T39" fmla="*/ 0 h 590"/>
                <a:gd name="T40" fmla="*/ 295 w 590"/>
                <a:gd name="T41" fmla="*/ 545 h 590"/>
                <a:gd name="T42" fmla="*/ 295 w 590"/>
                <a:gd name="T43" fmla="*/ 545 h 590"/>
                <a:gd name="T44" fmla="*/ 45 w 590"/>
                <a:gd name="T45" fmla="*/ 295 h 590"/>
                <a:gd name="T46" fmla="*/ 295 w 590"/>
                <a:gd name="T47" fmla="*/ 30 h 590"/>
                <a:gd name="T48" fmla="*/ 560 w 590"/>
                <a:gd name="T49" fmla="*/ 295 h 590"/>
                <a:gd name="T50" fmla="*/ 295 w 590"/>
                <a:gd name="T51" fmla="*/ 545 h 590"/>
                <a:gd name="T52" fmla="*/ 280 w 590"/>
                <a:gd name="T53" fmla="*/ 265 h 590"/>
                <a:gd name="T54" fmla="*/ 280 w 590"/>
                <a:gd name="T55" fmla="*/ 265 h 590"/>
                <a:gd name="T56" fmla="*/ 354 w 590"/>
                <a:gd name="T57" fmla="*/ 192 h 590"/>
                <a:gd name="T58" fmla="*/ 324 w 590"/>
                <a:gd name="T59" fmla="*/ 295 h 590"/>
                <a:gd name="T60" fmla="*/ 369 w 590"/>
                <a:gd name="T61" fmla="*/ 309 h 590"/>
                <a:gd name="T62" fmla="*/ 383 w 590"/>
                <a:gd name="T63" fmla="*/ 133 h 590"/>
                <a:gd name="T64" fmla="*/ 251 w 590"/>
                <a:gd name="T65" fmla="*/ 236 h 590"/>
                <a:gd name="T66" fmla="*/ 280 w 590"/>
                <a:gd name="T67" fmla="*/ 26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0" h="590">
                  <a:moveTo>
                    <a:pt x="236" y="398"/>
                  </a:moveTo>
                  <a:lnTo>
                    <a:pt x="236" y="398"/>
                  </a:lnTo>
                  <a:cubicBezTo>
                    <a:pt x="251" y="309"/>
                    <a:pt x="251" y="309"/>
                    <a:pt x="251" y="309"/>
                  </a:cubicBezTo>
                  <a:cubicBezTo>
                    <a:pt x="221" y="295"/>
                    <a:pt x="221" y="295"/>
                    <a:pt x="221" y="295"/>
                  </a:cubicBezTo>
                  <a:cubicBezTo>
                    <a:pt x="192" y="472"/>
                    <a:pt x="192" y="472"/>
                    <a:pt x="192" y="472"/>
                  </a:cubicBezTo>
                  <a:cubicBezTo>
                    <a:pt x="339" y="354"/>
                    <a:pt x="339" y="354"/>
                    <a:pt x="339" y="354"/>
                  </a:cubicBezTo>
                  <a:cubicBezTo>
                    <a:pt x="295" y="339"/>
                    <a:pt x="295" y="339"/>
                    <a:pt x="295" y="339"/>
                  </a:cubicBezTo>
                  <a:lnTo>
                    <a:pt x="236" y="398"/>
                  </a:lnTo>
                  <a:close/>
                  <a:moveTo>
                    <a:pt x="324" y="295"/>
                  </a:moveTo>
                  <a:lnTo>
                    <a:pt x="324" y="295"/>
                  </a:lnTo>
                  <a:cubicBezTo>
                    <a:pt x="324" y="280"/>
                    <a:pt x="310" y="265"/>
                    <a:pt x="295" y="265"/>
                  </a:cubicBezTo>
                  <a:cubicBezTo>
                    <a:pt x="280" y="265"/>
                    <a:pt x="265" y="280"/>
                    <a:pt x="265" y="295"/>
                  </a:cubicBezTo>
                  <a:cubicBezTo>
                    <a:pt x="265" y="309"/>
                    <a:pt x="280" y="324"/>
                    <a:pt x="295" y="324"/>
                  </a:cubicBezTo>
                  <a:cubicBezTo>
                    <a:pt x="310" y="324"/>
                    <a:pt x="324" y="309"/>
                    <a:pt x="324" y="295"/>
                  </a:cubicBezTo>
                  <a:close/>
                  <a:moveTo>
                    <a:pt x="295" y="0"/>
                  </a:moveTo>
                  <a:lnTo>
                    <a:pt x="295" y="0"/>
                  </a:lnTo>
                  <a:cubicBezTo>
                    <a:pt x="133" y="0"/>
                    <a:pt x="0" y="133"/>
                    <a:pt x="0" y="295"/>
                  </a:cubicBezTo>
                  <a:cubicBezTo>
                    <a:pt x="0" y="457"/>
                    <a:pt x="133" y="589"/>
                    <a:pt x="295" y="589"/>
                  </a:cubicBezTo>
                  <a:cubicBezTo>
                    <a:pt x="457" y="589"/>
                    <a:pt x="589" y="457"/>
                    <a:pt x="589" y="295"/>
                  </a:cubicBezTo>
                  <a:cubicBezTo>
                    <a:pt x="589" y="133"/>
                    <a:pt x="457" y="0"/>
                    <a:pt x="295" y="0"/>
                  </a:cubicBezTo>
                  <a:close/>
                  <a:moveTo>
                    <a:pt x="295" y="545"/>
                  </a:moveTo>
                  <a:lnTo>
                    <a:pt x="295" y="545"/>
                  </a:lnTo>
                  <a:cubicBezTo>
                    <a:pt x="162" y="545"/>
                    <a:pt x="45" y="427"/>
                    <a:pt x="45" y="295"/>
                  </a:cubicBezTo>
                  <a:cubicBezTo>
                    <a:pt x="45" y="147"/>
                    <a:pt x="162" y="30"/>
                    <a:pt x="295" y="30"/>
                  </a:cubicBezTo>
                  <a:cubicBezTo>
                    <a:pt x="442" y="30"/>
                    <a:pt x="560" y="147"/>
                    <a:pt x="560" y="295"/>
                  </a:cubicBezTo>
                  <a:cubicBezTo>
                    <a:pt x="560" y="427"/>
                    <a:pt x="442" y="545"/>
                    <a:pt x="295" y="545"/>
                  </a:cubicBezTo>
                  <a:close/>
                  <a:moveTo>
                    <a:pt x="280" y="265"/>
                  </a:moveTo>
                  <a:lnTo>
                    <a:pt x="280" y="265"/>
                  </a:lnTo>
                  <a:cubicBezTo>
                    <a:pt x="354" y="192"/>
                    <a:pt x="354" y="192"/>
                    <a:pt x="354" y="192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69" y="309"/>
                    <a:pt x="369" y="309"/>
                    <a:pt x="369" y="309"/>
                  </a:cubicBezTo>
                  <a:cubicBezTo>
                    <a:pt x="383" y="133"/>
                    <a:pt x="383" y="133"/>
                    <a:pt x="383" y="133"/>
                  </a:cubicBezTo>
                  <a:cubicBezTo>
                    <a:pt x="251" y="236"/>
                    <a:pt x="251" y="236"/>
                    <a:pt x="251" y="236"/>
                  </a:cubicBezTo>
                  <a:lnTo>
                    <a:pt x="280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7" name="Subtitle 2">
              <a:extLst>
                <a:ext uri="{FF2B5EF4-FFF2-40B4-BE49-F238E27FC236}">
                  <a16:creationId xmlns="" xmlns:a16="http://schemas.microsoft.com/office/drawing/2014/main" id="{ECD3154B-1A99-AC45-A0E9-C793D6BF2EA6}"/>
                </a:ext>
              </a:extLst>
            </p:cNvPr>
            <p:cNvSpPr txBox="1">
              <a:spLocks/>
            </p:cNvSpPr>
            <p:nvPr/>
          </p:nvSpPr>
          <p:spPr>
            <a:xfrm>
              <a:off x="18215258" y="11056664"/>
              <a:ext cx="4301561" cy="131940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gitter.im</a:t>
              </a:r>
              <a:r>
                <a:rPr lang="en-US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/</a:t>
              </a:r>
              <a:r>
                <a:rPr lang="en-US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alibaba</a:t>
              </a:r>
              <a:r>
                <a:rPr lang="en-US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/</a:t>
              </a:r>
              <a:r>
                <a:rPr lang="en-US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dubbo</a:t>
              </a:r>
              <a:endPara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  <a:p>
              <a:pPr algn="l">
                <a:lnSpc>
                  <a:spcPts val="404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钉钉群：</a:t>
              </a:r>
              <a:r>
                <a:rPr lang="en-US" altLang="zh-CN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21711817</a:t>
              </a:r>
              <a:endPara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4791185-EE5E-654A-B8C7-44451703024E}"/>
                </a:ext>
              </a:extLst>
            </p:cNvPr>
            <p:cNvSpPr txBox="1"/>
            <p:nvPr/>
          </p:nvSpPr>
          <p:spPr>
            <a:xfrm>
              <a:off x="18332829" y="10482929"/>
              <a:ext cx="540533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Black" charset="0"/>
                </a:rPr>
                <a:t>IM</a:t>
              </a:r>
              <a:endParaRPr 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Black" charset="0"/>
              </a:endParaRPr>
            </a:p>
          </p:txBody>
        </p:sp>
        <p:sp>
          <p:nvSpPr>
            <p:cNvPr id="30" name="Freeform 188">
              <a:extLst>
                <a:ext uri="{FF2B5EF4-FFF2-40B4-BE49-F238E27FC236}">
                  <a16:creationId xmlns="" xmlns:a16="http://schemas.microsoft.com/office/drawing/2014/main" id="{7231676D-714B-0341-B5DD-6908292ACA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01226" y="10434761"/>
              <a:ext cx="543752" cy="558000"/>
            </a:xfrm>
            <a:custGeom>
              <a:avLst/>
              <a:gdLst>
                <a:gd name="T0" fmla="*/ 250 w 604"/>
                <a:gd name="T1" fmla="*/ 251 h 619"/>
                <a:gd name="T2" fmla="*/ 250 w 604"/>
                <a:gd name="T3" fmla="*/ 251 h 619"/>
                <a:gd name="T4" fmla="*/ 279 w 604"/>
                <a:gd name="T5" fmla="*/ 221 h 619"/>
                <a:gd name="T6" fmla="*/ 250 w 604"/>
                <a:gd name="T7" fmla="*/ 192 h 619"/>
                <a:gd name="T8" fmla="*/ 220 w 604"/>
                <a:gd name="T9" fmla="*/ 221 h 619"/>
                <a:gd name="T10" fmla="*/ 250 w 604"/>
                <a:gd name="T11" fmla="*/ 251 h 619"/>
                <a:gd name="T12" fmla="*/ 132 w 604"/>
                <a:gd name="T13" fmla="*/ 251 h 619"/>
                <a:gd name="T14" fmla="*/ 132 w 604"/>
                <a:gd name="T15" fmla="*/ 251 h 619"/>
                <a:gd name="T16" fmla="*/ 162 w 604"/>
                <a:gd name="T17" fmla="*/ 221 h 619"/>
                <a:gd name="T18" fmla="*/ 132 w 604"/>
                <a:gd name="T19" fmla="*/ 192 h 619"/>
                <a:gd name="T20" fmla="*/ 103 w 604"/>
                <a:gd name="T21" fmla="*/ 221 h 619"/>
                <a:gd name="T22" fmla="*/ 132 w 604"/>
                <a:gd name="T23" fmla="*/ 251 h 619"/>
                <a:gd name="T24" fmla="*/ 367 w 604"/>
                <a:gd name="T25" fmla="*/ 251 h 619"/>
                <a:gd name="T26" fmla="*/ 367 w 604"/>
                <a:gd name="T27" fmla="*/ 251 h 619"/>
                <a:gd name="T28" fmla="*/ 397 w 604"/>
                <a:gd name="T29" fmla="*/ 221 h 619"/>
                <a:gd name="T30" fmla="*/ 367 w 604"/>
                <a:gd name="T31" fmla="*/ 192 h 619"/>
                <a:gd name="T32" fmla="*/ 338 w 604"/>
                <a:gd name="T33" fmla="*/ 221 h 619"/>
                <a:gd name="T34" fmla="*/ 367 w 604"/>
                <a:gd name="T35" fmla="*/ 251 h 619"/>
                <a:gd name="T36" fmla="*/ 530 w 604"/>
                <a:gd name="T37" fmla="*/ 177 h 619"/>
                <a:gd name="T38" fmla="*/ 530 w 604"/>
                <a:gd name="T39" fmla="*/ 177 h 619"/>
                <a:gd name="T40" fmla="*/ 530 w 604"/>
                <a:gd name="T41" fmla="*/ 192 h 619"/>
                <a:gd name="T42" fmla="*/ 530 w 604"/>
                <a:gd name="T43" fmla="*/ 221 h 619"/>
                <a:gd name="T44" fmla="*/ 574 w 604"/>
                <a:gd name="T45" fmla="*/ 339 h 619"/>
                <a:gd name="T46" fmla="*/ 471 w 604"/>
                <a:gd name="T47" fmla="*/ 501 h 619"/>
                <a:gd name="T48" fmla="*/ 471 w 604"/>
                <a:gd name="T49" fmla="*/ 560 h 619"/>
                <a:gd name="T50" fmla="*/ 397 w 604"/>
                <a:gd name="T51" fmla="*/ 516 h 619"/>
                <a:gd name="T52" fmla="*/ 353 w 604"/>
                <a:gd name="T53" fmla="*/ 530 h 619"/>
                <a:gd name="T54" fmla="*/ 235 w 604"/>
                <a:gd name="T55" fmla="*/ 486 h 619"/>
                <a:gd name="T56" fmla="*/ 206 w 604"/>
                <a:gd name="T57" fmla="*/ 486 h 619"/>
                <a:gd name="T58" fmla="*/ 176 w 604"/>
                <a:gd name="T59" fmla="*/ 486 h 619"/>
                <a:gd name="T60" fmla="*/ 353 w 604"/>
                <a:gd name="T61" fmla="*/ 560 h 619"/>
                <a:gd name="T62" fmla="*/ 397 w 604"/>
                <a:gd name="T63" fmla="*/ 560 h 619"/>
                <a:gd name="T64" fmla="*/ 515 w 604"/>
                <a:gd name="T65" fmla="*/ 618 h 619"/>
                <a:gd name="T66" fmla="*/ 515 w 604"/>
                <a:gd name="T67" fmla="*/ 516 h 619"/>
                <a:gd name="T68" fmla="*/ 603 w 604"/>
                <a:gd name="T69" fmla="*/ 339 h 619"/>
                <a:gd name="T70" fmla="*/ 530 w 604"/>
                <a:gd name="T71" fmla="*/ 177 h 619"/>
                <a:gd name="T72" fmla="*/ 191 w 604"/>
                <a:gd name="T73" fmla="*/ 442 h 619"/>
                <a:gd name="T74" fmla="*/ 191 w 604"/>
                <a:gd name="T75" fmla="*/ 442 h 619"/>
                <a:gd name="T76" fmla="*/ 250 w 604"/>
                <a:gd name="T77" fmla="*/ 442 h 619"/>
                <a:gd name="T78" fmla="*/ 485 w 604"/>
                <a:gd name="T79" fmla="*/ 221 h 619"/>
                <a:gd name="T80" fmla="*/ 250 w 604"/>
                <a:gd name="T81" fmla="*/ 0 h 619"/>
                <a:gd name="T82" fmla="*/ 0 w 604"/>
                <a:gd name="T83" fmla="*/ 221 h 619"/>
                <a:gd name="T84" fmla="*/ 73 w 604"/>
                <a:gd name="T85" fmla="*/ 398 h 619"/>
                <a:gd name="T86" fmla="*/ 73 w 604"/>
                <a:gd name="T87" fmla="*/ 501 h 619"/>
                <a:gd name="T88" fmla="*/ 191 w 604"/>
                <a:gd name="T89" fmla="*/ 442 h 619"/>
                <a:gd name="T90" fmla="*/ 44 w 604"/>
                <a:gd name="T91" fmla="*/ 221 h 619"/>
                <a:gd name="T92" fmla="*/ 44 w 604"/>
                <a:gd name="T93" fmla="*/ 221 h 619"/>
                <a:gd name="T94" fmla="*/ 250 w 604"/>
                <a:gd name="T95" fmla="*/ 30 h 619"/>
                <a:gd name="T96" fmla="*/ 456 w 604"/>
                <a:gd name="T97" fmla="*/ 221 h 619"/>
                <a:gd name="T98" fmla="*/ 250 w 604"/>
                <a:gd name="T99" fmla="*/ 413 h 619"/>
                <a:gd name="T100" fmla="*/ 191 w 604"/>
                <a:gd name="T101" fmla="*/ 398 h 619"/>
                <a:gd name="T102" fmla="*/ 117 w 604"/>
                <a:gd name="T103" fmla="*/ 442 h 619"/>
                <a:gd name="T104" fmla="*/ 117 w 604"/>
                <a:gd name="T105" fmla="*/ 383 h 619"/>
                <a:gd name="T106" fmla="*/ 44 w 604"/>
                <a:gd name="T107" fmla="*/ 22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4" h="619">
                  <a:moveTo>
                    <a:pt x="250" y="251"/>
                  </a:moveTo>
                  <a:lnTo>
                    <a:pt x="250" y="251"/>
                  </a:lnTo>
                  <a:cubicBezTo>
                    <a:pt x="265" y="251"/>
                    <a:pt x="279" y="236"/>
                    <a:pt x="279" y="221"/>
                  </a:cubicBezTo>
                  <a:cubicBezTo>
                    <a:pt x="279" y="206"/>
                    <a:pt x="265" y="192"/>
                    <a:pt x="250" y="192"/>
                  </a:cubicBezTo>
                  <a:cubicBezTo>
                    <a:pt x="235" y="192"/>
                    <a:pt x="220" y="206"/>
                    <a:pt x="220" y="221"/>
                  </a:cubicBezTo>
                  <a:cubicBezTo>
                    <a:pt x="220" y="236"/>
                    <a:pt x="235" y="251"/>
                    <a:pt x="250" y="251"/>
                  </a:cubicBezTo>
                  <a:close/>
                  <a:moveTo>
                    <a:pt x="132" y="251"/>
                  </a:moveTo>
                  <a:lnTo>
                    <a:pt x="132" y="251"/>
                  </a:lnTo>
                  <a:cubicBezTo>
                    <a:pt x="147" y="251"/>
                    <a:pt x="162" y="236"/>
                    <a:pt x="162" y="221"/>
                  </a:cubicBezTo>
                  <a:cubicBezTo>
                    <a:pt x="162" y="206"/>
                    <a:pt x="147" y="192"/>
                    <a:pt x="132" y="192"/>
                  </a:cubicBezTo>
                  <a:cubicBezTo>
                    <a:pt x="117" y="192"/>
                    <a:pt x="103" y="206"/>
                    <a:pt x="103" y="221"/>
                  </a:cubicBezTo>
                  <a:cubicBezTo>
                    <a:pt x="103" y="236"/>
                    <a:pt x="117" y="251"/>
                    <a:pt x="132" y="251"/>
                  </a:cubicBezTo>
                  <a:close/>
                  <a:moveTo>
                    <a:pt x="367" y="251"/>
                  </a:moveTo>
                  <a:lnTo>
                    <a:pt x="367" y="251"/>
                  </a:lnTo>
                  <a:cubicBezTo>
                    <a:pt x="383" y="251"/>
                    <a:pt x="397" y="236"/>
                    <a:pt x="397" y="221"/>
                  </a:cubicBezTo>
                  <a:cubicBezTo>
                    <a:pt x="397" y="206"/>
                    <a:pt x="383" y="192"/>
                    <a:pt x="367" y="192"/>
                  </a:cubicBezTo>
                  <a:cubicBezTo>
                    <a:pt x="353" y="192"/>
                    <a:pt x="338" y="206"/>
                    <a:pt x="338" y="221"/>
                  </a:cubicBezTo>
                  <a:cubicBezTo>
                    <a:pt x="338" y="236"/>
                    <a:pt x="353" y="251"/>
                    <a:pt x="367" y="251"/>
                  </a:cubicBezTo>
                  <a:close/>
                  <a:moveTo>
                    <a:pt x="530" y="177"/>
                  </a:moveTo>
                  <a:lnTo>
                    <a:pt x="530" y="177"/>
                  </a:lnTo>
                  <a:lnTo>
                    <a:pt x="530" y="192"/>
                  </a:lnTo>
                  <a:cubicBezTo>
                    <a:pt x="530" y="206"/>
                    <a:pt x="530" y="221"/>
                    <a:pt x="530" y="221"/>
                  </a:cubicBezTo>
                  <a:cubicBezTo>
                    <a:pt x="559" y="265"/>
                    <a:pt x="574" y="295"/>
                    <a:pt x="574" y="339"/>
                  </a:cubicBezTo>
                  <a:cubicBezTo>
                    <a:pt x="574" y="398"/>
                    <a:pt x="530" y="457"/>
                    <a:pt x="471" y="501"/>
                  </a:cubicBezTo>
                  <a:cubicBezTo>
                    <a:pt x="471" y="560"/>
                    <a:pt x="471" y="560"/>
                    <a:pt x="471" y="560"/>
                  </a:cubicBezTo>
                  <a:cubicBezTo>
                    <a:pt x="397" y="516"/>
                    <a:pt x="397" y="516"/>
                    <a:pt x="397" y="516"/>
                  </a:cubicBezTo>
                  <a:cubicBezTo>
                    <a:pt x="383" y="530"/>
                    <a:pt x="367" y="530"/>
                    <a:pt x="353" y="530"/>
                  </a:cubicBezTo>
                  <a:cubicBezTo>
                    <a:pt x="309" y="530"/>
                    <a:pt x="279" y="516"/>
                    <a:pt x="235" y="486"/>
                  </a:cubicBezTo>
                  <a:cubicBezTo>
                    <a:pt x="220" y="486"/>
                    <a:pt x="220" y="486"/>
                    <a:pt x="206" y="486"/>
                  </a:cubicBezTo>
                  <a:cubicBezTo>
                    <a:pt x="191" y="486"/>
                    <a:pt x="191" y="486"/>
                    <a:pt x="176" y="486"/>
                  </a:cubicBezTo>
                  <a:cubicBezTo>
                    <a:pt x="235" y="530"/>
                    <a:pt x="279" y="560"/>
                    <a:pt x="353" y="560"/>
                  </a:cubicBezTo>
                  <a:cubicBezTo>
                    <a:pt x="367" y="560"/>
                    <a:pt x="383" y="560"/>
                    <a:pt x="397" y="560"/>
                  </a:cubicBezTo>
                  <a:cubicBezTo>
                    <a:pt x="515" y="618"/>
                    <a:pt x="515" y="618"/>
                    <a:pt x="515" y="618"/>
                  </a:cubicBezTo>
                  <a:cubicBezTo>
                    <a:pt x="515" y="516"/>
                    <a:pt x="515" y="516"/>
                    <a:pt x="515" y="516"/>
                  </a:cubicBezTo>
                  <a:cubicBezTo>
                    <a:pt x="574" y="471"/>
                    <a:pt x="603" y="413"/>
                    <a:pt x="603" y="339"/>
                  </a:cubicBezTo>
                  <a:cubicBezTo>
                    <a:pt x="603" y="280"/>
                    <a:pt x="574" y="221"/>
                    <a:pt x="530" y="177"/>
                  </a:cubicBezTo>
                  <a:close/>
                  <a:moveTo>
                    <a:pt x="191" y="442"/>
                  </a:moveTo>
                  <a:lnTo>
                    <a:pt x="191" y="442"/>
                  </a:lnTo>
                  <a:cubicBezTo>
                    <a:pt x="206" y="442"/>
                    <a:pt x="235" y="442"/>
                    <a:pt x="250" y="442"/>
                  </a:cubicBezTo>
                  <a:cubicBezTo>
                    <a:pt x="397" y="442"/>
                    <a:pt x="485" y="339"/>
                    <a:pt x="485" y="221"/>
                  </a:cubicBezTo>
                  <a:cubicBezTo>
                    <a:pt x="485" y="88"/>
                    <a:pt x="367" y="0"/>
                    <a:pt x="250" y="0"/>
                  </a:cubicBezTo>
                  <a:cubicBezTo>
                    <a:pt x="117" y="0"/>
                    <a:pt x="0" y="88"/>
                    <a:pt x="0" y="221"/>
                  </a:cubicBezTo>
                  <a:cubicBezTo>
                    <a:pt x="0" y="295"/>
                    <a:pt x="29" y="354"/>
                    <a:pt x="73" y="398"/>
                  </a:cubicBezTo>
                  <a:cubicBezTo>
                    <a:pt x="73" y="501"/>
                    <a:pt x="73" y="501"/>
                    <a:pt x="73" y="501"/>
                  </a:cubicBezTo>
                  <a:lnTo>
                    <a:pt x="191" y="442"/>
                  </a:lnTo>
                  <a:close/>
                  <a:moveTo>
                    <a:pt x="44" y="221"/>
                  </a:moveTo>
                  <a:lnTo>
                    <a:pt x="44" y="221"/>
                  </a:lnTo>
                  <a:cubicBezTo>
                    <a:pt x="44" y="118"/>
                    <a:pt x="132" y="30"/>
                    <a:pt x="250" y="30"/>
                  </a:cubicBezTo>
                  <a:cubicBezTo>
                    <a:pt x="353" y="30"/>
                    <a:pt x="456" y="118"/>
                    <a:pt x="456" y="221"/>
                  </a:cubicBezTo>
                  <a:cubicBezTo>
                    <a:pt x="456" y="324"/>
                    <a:pt x="367" y="413"/>
                    <a:pt x="250" y="413"/>
                  </a:cubicBezTo>
                  <a:cubicBezTo>
                    <a:pt x="235" y="413"/>
                    <a:pt x="206" y="413"/>
                    <a:pt x="191" y="398"/>
                  </a:cubicBezTo>
                  <a:cubicBezTo>
                    <a:pt x="117" y="442"/>
                    <a:pt x="117" y="442"/>
                    <a:pt x="117" y="442"/>
                  </a:cubicBezTo>
                  <a:cubicBezTo>
                    <a:pt x="117" y="383"/>
                    <a:pt x="117" y="383"/>
                    <a:pt x="117" y="383"/>
                  </a:cubicBezTo>
                  <a:cubicBezTo>
                    <a:pt x="73" y="339"/>
                    <a:pt x="44" y="280"/>
                    <a:pt x="44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pic>
        <p:nvPicPr>
          <p:cNvPr id="4" name="图片 3" descr="钉钉群二维码（开发者）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10" y="0"/>
            <a:ext cx="10419532" cy="13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702001" y="0"/>
            <a:ext cx="8675649" cy="13716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270817" y="7308123"/>
            <a:ext cx="1192923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5318" y="5140807"/>
            <a:ext cx="80313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CONTACT 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6113" y="8128917"/>
            <a:ext cx="4381329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WWW.YOURCOMPANY.COM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9B391E0-929C-1B48-9C27-BC257C300E17}"/>
              </a:ext>
            </a:extLst>
          </p:cNvPr>
          <p:cNvGrpSpPr/>
          <p:nvPr/>
        </p:nvGrpSpPr>
        <p:grpSpPr>
          <a:xfrm>
            <a:off x="17486978" y="2401396"/>
            <a:ext cx="6202362" cy="8369427"/>
            <a:chOff x="17486978" y="3400148"/>
            <a:chExt cx="6202362" cy="836942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215258" y="6545754"/>
              <a:ext cx="5474082" cy="71291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github.com</a:t>
              </a:r>
              <a:r>
                <a:rPr lang="en-US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/hengyunabc</a:t>
              </a:r>
              <a:endPara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32829" y="5972019"/>
              <a:ext cx="1205779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Black" charset="0"/>
                </a:rPr>
                <a:t>GitHub</a:t>
              </a:r>
              <a:endParaRPr 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Black" charset="0"/>
              </a:endParaRP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18215258" y="8964407"/>
              <a:ext cx="4301561" cy="71291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altLang="zh-CN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hengyunabc@gmail.com</a:t>
              </a:r>
              <a:endPara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32829" y="8390672"/>
              <a:ext cx="99319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Black" charset="0"/>
                </a:rPr>
                <a:t>Email</a:t>
              </a:r>
              <a:endParaRPr 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Black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18215258" y="4022051"/>
              <a:ext cx="4931198" cy="71291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hengyunabc.github.io</a:t>
              </a:r>
              <a:endPara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32829" y="3448316"/>
              <a:ext cx="851515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Black" charset="0"/>
                </a:rPr>
                <a:t>Blog</a:t>
              </a:r>
              <a:endParaRPr 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Black" charset="0"/>
              </a:endParaRPr>
            </a:p>
          </p:txBody>
        </p:sp>
        <p:sp>
          <p:nvSpPr>
            <p:cNvPr id="20" name="Freeform 72">
              <a:extLst>
                <a:ext uri="{FF2B5EF4-FFF2-40B4-BE49-F238E27FC236}">
                  <a16:creationId xmlns="" xmlns:a16="http://schemas.microsoft.com/office/drawing/2014/main" id="{FABA6589-DD00-924F-9E53-B88386ED3D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86978" y="5974570"/>
              <a:ext cx="558000" cy="459114"/>
            </a:xfrm>
            <a:custGeom>
              <a:avLst/>
              <a:gdLst>
                <a:gd name="T0" fmla="*/ 310 w 462"/>
                <a:gd name="T1" fmla="*/ 222 h 383"/>
                <a:gd name="T2" fmla="*/ 310 w 462"/>
                <a:gd name="T3" fmla="*/ 222 h 383"/>
                <a:gd name="T4" fmla="*/ 275 w 462"/>
                <a:gd name="T5" fmla="*/ 266 h 383"/>
                <a:gd name="T6" fmla="*/ 310 w 462"/>
                <a:gd name="T7" fmla="*/ 310 h 383"/>
                <a:gd name="T8" fmla="*/ 337 w 462"/>
                <a:gd name="T9" fmla="*/ 266 h 383"/>
                <a:gd name="T10" fmla="*/ 310 w 462"/>
                <a:gd name="T11" fmla="*/ 222 h 383"/>
                <a:gd name="T12" fmla="*/ 416 w 462"/>
                <a:gd name="T13" fmla="*/ 107 h 383"/>
                <a:gd name="T14" fmla="*/ 416 w 462"/>
                <a:gd name="T15" fmla="*/ 107 h 383"/>
                <a:gd name="T16" fmla="*/ 408 w 462"/>
                <a:gd name="T17" fmla="*/ 0 h 383"/>
                <a:gd name="T18" fmla="*/ 293 w 462"/>
                <a:gd name="T19" fmla="*/ 45 h 383"/>
                <a:gd name="T20" fmla="*/ 231 w 462"/>
                <a:gd name="T21" fmla="*/ 45 h 383"/>
                <a:gd name="T22" fmla="*/ 169 w 462"/>
                <a:gd name="T23" fmla="*/ 45 h 383"/>
                <a:gd name="T24" fmla="*/ 53 w 462"/>
                <a:gd name="T25" fmla="*/ 0 h 383"/>
                <a:gd name="T26" fmla="*/ 36 w 462"/>
                <a:gd name="T27" fmla="*/ 107 h 383"/>
                <a:gd name="T28" fmla="*/ 0 w 462"/>
                <a:gd name="T29" fmla="*/ 204 h 383"/>
                <a:gd name="T30" fmla="*/ 186 w 462"/>
                <a:gd name="T31" fmla="*/ 382 h 383"/>
                <a:gd name="T32" fmla="*/ 231 w 462"/>
                <a:gd name="T33" fmla="*/ 382 h 383"/>
                <a:gd name="T34" fmla="*/ 275 w 462"/>
                <a:gd name="T35" fmla="*/ 382 h 383"/>
                <a:gd name="T36" fmla="*/ 461 w 462"/>
                <a:gd name="T37" fmla="*/ 204 h 383"/>
                <a:gd name="T38" fmla="*/ 416 w 462"/>
                <a:gd name="T39" fmla="*/ 107 h 383"/>
                <a:gd name="T40" fmla="*/ 231 w 462"/>
                <a:gd name="T41" fmla="*/ 364 h 383"/>
                <a:gd name="T42" fmla="*/ 231 w 462"/>
                <a:gd name="T43" fmla="*/ 364 h 383"/>
                <a:gd name="T44" fmla="*/ 231 w 462"/>
                <a:gd name="T45" fmla="*/ 364 h 383"/>
                <a:gd name="T46" fmla="*/ 62 w 462"/>
                <a:gd name="T47" fmla="*/ 257 h 383"/>
                <a:gd name="T48" fmla="*/ 89 w 462"/>
                <a:gd name="T49" fmla="*/ 204 h 383"/>
                <a:gd name="T50" fmla="*/ 231 w 462"/>
                <a:gd name="T51" fmla="*/ 187 h 383"/>
                <a:gd name="T52" fmla="*/ 231 w 462"/>
                <a:gd name="T53" fmla="*/ 187 h 383"/>
                <a:gd name="T54" fmla="*/ 231 w 462"/>
                <a:gd name="T55" fmla="*/ 187 h 383"/>
                <a:gd name="T56" fmla="*/ 372 w 462"/>
                <a:gd name="T57" fmla="*/ 204 h 383"/>
                <a:gd name="T58" fmla="*/ 399 w 462"/>
                <a:gd name="T59" fmla="*/ 257 h 383"/>
                <a:gd name="T60" fmla="*/ 231 w 462"/>
                <a:gd name="T61" fmla="*/ 364 h 383"/>
                <a:gd name="T62" fmla="*/ 150 w 462"/>
                <a:gd name="T63" fmla="*/ 222 h 383"/>
                <a:gd name="T64" fmla="*/ 150 w 462"/>
                <a:gd name="T65" fmla="*/ 222 h 383"/>
                <a:gd name="T66" fmla="*/ 115 w 462"/>
                <a:gd name="T67" fmla="*/ 266 h 383"/>
                <a:gd name="T68" fmla="*/ 150 w 462"/>
                <a:gd name="T69" fmla="*/ 310 h 383"/>
                <a:gd name="T70" fmla="*/ 186 w 462"/>
                <a:gd name="T71" fmla="*/ 266 h 383"/>
                <a:gd name="T72" fmla="*/ 150 w 462"/>
                <a:gd name="T73" fmla="*/ 22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2" h="383">
                  <a:moveTo>
                    <a:pt x="310" y="222"/>
                  </a:moveTo>
                  <a:lnTo>
                    <a:pt x="310" y="222"/>
                  </a:lnTo>
                  <a:cubicBezTo>
                    <a:pt x="293" y="222"/>
                    <a:pt x="275" y="240"/>
                    <a:pt x="275" y="266"/>
                  </a:cubicBezTo>
                  <a:cubicBezTo>
                    <a:pt x="275" y="294"/>
                    <a:pt x="293" y="310"/>
                    <a:pt x="310" y="310"/>
                  </a:cubicBezTo>
                  <a:cubicBezTo>
                    <a:pt x="328" y="310"/>
                    <a:pt x="337" y="294"/>
                    <a:pt x="337" y="266"/>
                  </a:cubicBezTo>
                  <a:cubicBezTo>
                    <a:pt x="337" y="240"/>
                    <a:pt x="328" y="222"/>
                    <a:pt x="310" y="222"/>
                  </a:cubicBezTo>
                  <a:close/>
                  <a:moveTo>
                    <a:pt x="416" y="107"/>
                  </a:moveTo>
                  <a:lnTo>
                    <a:pt x="416" y="107"/>
                  </a:lnTo>
                  <a:cubicBezTo>
                    <a:pt x="425" y="98"/>
                    <a:pt x="425" y="45"/>
                    <a:pt x="408" y="0"/>
                  </a:cubicBezTo>
                  <a:cubicBezTo>
                    <a:pt x="408" y="0"/>
                    <a:pt x="363" y="0"/>
                    <a:pt x="293" y="45"/>
                  </a:cubicBezTo>
                  <a:cubicBezTo>
                    <a:pt x="275" y="45"/>
                    <a:pt x="257" y="45"/>
                    <a:pt x="231" y="45"/>
                  </a:cubicBezTo>
                  <a:cubicBezTo>
                    <a:pt x="204" y="45"/>
                    <a:pt x="177" y="45"/>
                    <a:pt x="169" y="45"/>
                  </a:cubicBezTo>
                  <a:cubicBezTo>
                    <a:pt x="97" y="0"/>
                    <a:pt x="53" y="0"/>
                    <a:pt x="53" y="0"/>
                  </a:cubicBezTo>
                  <a:cubicBezTo>
                    <a:pt x="36" y="45"/>
                    <a:pt x="36" y="98"/>
                    <a:pt x="36" y="107"/>
                  </a:cubicBezTo>
                  <a:cubicBezTo>
                    <a:pt x="18" y="134"/>
                    <a:pt x="0" y="160"/>
                    <a:pt x="0" y="204"/>
                  </a:cubicBezTo>
                  <a:cubicBezTo>
                    <a:pt x="0" y="382"/>
                    <a:pt x="150" y="382"/>
                    <a:pt x="186" y="382"/>
                  </a:cubicBezTo>
                  <a:cubicBezTo>
                    <a:pt x="195" y="382"/>
                    <a:pt x="213" y="382"/>
                    <a:pt x="231" y="382"/>
                  </a:cubicBezTo>
                  <a:cubicBezTo>
                    <a:pt x="249" y="382"/>
                    <a:pt x="266" y="382"/>
                    <a:pt x="275" y="382"/>
                  </a:cubicBezTo>
                  <a:cubicBezTo>
                    <a:pt x="310" y="382"/>
                    <a:pt x="461" y="382"/>
                    <a:pt x="461" y="204"/>
                  </a:cubicBezTo>
                  <a:cubicBezTo>
                    <a:pt x="461" y="160"/>
                    <a:pt x="443" y="134"/>
                    <a:pt x="416" y="107"/>
                  </a:cubicBezTo>
                  <a:close/>
                  <a:moveTo>
                    <a:pt x="231" y="364"/>
                  </a:moveTo>
                  <a:lnTo>
                    <a:pt x="231" y="364"/>
                  </a:lnTo>
                  <a:lnTo>
                    <a:pt x="231" y="364"/>
                  </a:lnTo>
                  <a:cubicBezTo>
                    <a:pt x="133" y="364"/>
                    <a:pt x="62" y="355"/>
                    <a:pt x="62" y="257"/>
                  </a:cubicBezTo>
                  <a:cubicBezTo>
                    <a:pt x="62" y="240"/>
                    <a:pt x="71" y="213"/>
                    <a:pt x="89" y="204"/>
                  </a:cubicBezTo>
                  <a:cubicBezTo>
                    <a:pt x="115" y="169"/>
                    <a:pt x="169" y="187"/>
                    <a:pt x="231" y="187"/>
                  </a:cubicBezTo>
                  <a:lnTo>
                    <a:pt x="231" y="187"/>
                  </a:lnTo>
                  <a:lnTo>
                    <a:pt x="231" y="187"/>
                  </a:lnTo>
                  <a:cubicBezTo>
                    <a:pt x="293" y="187"/>
                    <a:pt x="337" y="169"/>
                    <a:pt x="372" y="204"/>
                  </a:cubicBezTo>
                  <a:cubicBezTo>
                    <a:pt x="390" y="213"/>
                    <a:pt x="399" y="240"/>
                    <a:pt x="399" y="257"/>
                  </a:cubicBezTo>
                  <a:cubicBezTo>
                    <a:pt x="399" y="355"/>
                    <a:pt x="328" y="364"/>
                    <a:pt x="231" y="364"/>
                  </a:cubicBezTo>
                  <a:close/>
                  <a:moveTo>
                    <a:pt x="150" y="222"/>
                  </a:moveTo>
                  <a:lnTo>
                    <a:pt x="150" y="222"/>
                  </a:lnTo>
                  <a:cubicBezTo>
                    <a:pt x="133" y="222"/>
                    <a:pt x="115" y="240"/>
                    <a:pt x="115" y="266"/>
                  </a:cubicBezTo>
                  <a:cubicBezTo>
                    <a:pt x="115" y="294"/>
                    <a:pt x="133" y="310"/>
                    <a:pt x="150" y="310"/>
                  </a:cubicBezTo>
                  <a:cubicBezTo>
                    <a:pt x="169" y="310"/>
                    <a:pt x="186" y="294"/>
                    <a:pt x="186" y="266"/>
                  </a:cubicBezTo>
                  <a:cubicBezTo>
                    <a:pt x="186" y="240"/>
                    <a:pt x="169" y="222"/>
                    <a:pt x="150" y="2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34284" tIns="17142" rIns="34284" bIns="17142" anchor="ctr"/>
            <a:lstStyle/>
            <a:p>
              <a:pPr defTabSz="45712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Poppins Light" charset="0"/>
                <a:ea typeface="+mn-ea"/>
              </a:endParaRPr>
            </a:p>
          </p:txBody>
        </p:sp>
        <p:sp>
          <p:nvSpPr>
            <p:cNvPr id="25" name="Freeform 185">
              <a:extLst>
                <a:ext uri="{FF2B5EF4-FFF2-40B4-BE49-F238E27FC236}">
                  <a16:creationId xmlns="" xmlns:a16="http://schemas.microsoft.com/office/drawing/2014/main" id="{0E72EA77-BAA7-E340-90EE-13DB75222D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86978" y="8408081"/>
              <a:ext cx="558000" cy="426845"/>
            </a:xfrm>
            <a:custGeom>
              <a:avLst/>
              <a:gdLst>
                <a:gd name="T0" fmla="*/ 545 w 619"/>
                <a:gd name="T1" fmla="*/ 0 h 472"/>
                <a:gd name="T2" fmla="*/ 545 w 619"/>
                <a:gd name="T3" fmla="*/ 0 h 472"/>
                <a:gd name="T4" fmla="*/ 73 w 619"/>
                <a:gd name="T5" fmla="*/ 0 h 472"/>
                <a:gd name="T6" fmla="*/ 0 w 619"/>
                <a:gd name="T7" fmla="*/ 73 h 472"/>
                <a:gd name="T8" fmla="*/ 0 w 619"/>
                <a:gd name="T9" fmla="*/ 397 h 472"/>
                <a:gd name="T10" fmla="*/ 73 w 619"/>
                <a:gd name="T11" fmla="*/ 471 h 472"/>
                <a:gd name="T12" fmla="*/ 545 w 619"/>
                <a:gd name="T13" fmla="*/ 471 h 472"/>
                <a:gd name="T14" fmla="*/ 618 w 619"/>
                <a:gd name="T15" fmla="*/ 397 h 472"/>
                <a:gd name="T16" fmla="*/ 618 w 619"/>
                <a:gd name="T17" fmla="*/ 73 h 472"/>
                <a:gd name="T18" fmla="*/ 545 w 619"/>
                <a:gd name="T19" fmla="*/ 0 h 472"/>
                <a:gd name="T20" fmla="*/ 559 w 619"/>
                <a:gd name="T21" fmla="*/ 44 h 472"/>
                <a:gd name="T22" fmla="*/ 559 w 619"/>
                <a:gd name="T23" fmla="*/ 44 h 472"/>
                <a:gd name="T24" fmla="*/ 309 w 619"/>
                <a:gd name="T25" fmla="*/ 235 h 472"/>
                <a:gd name="T26" fmla="*/ 59 w 619"/>
                <a:gd name="T27" fmla="*/ 44 h 472"/>
                <a:gd name="T28" fmla="*/ 559 w 619"/>
                <a:gd name="T29" fmla="*/ 44 h 472"/>
                <a:gd name="T30" fmla="*/ 29 w 619"/>
                <a:gd name="T31" fmla="*/ 397 h 472"/>
                <a:gd name="T32" fmla="*/ 29 w 619"/>
                <a:gd name="T33" fmla="*/ 397 h 472"/>
                <a:gd name="T34" fmla="*/ 29 w 619"/>
                <a:gd name="T35" fmla="*/ 73 h 472"/>
                <a:gd name="T36" fmla="*/ 206 w 619"/>
                <a:gd name="T37" fmla="*/ 221 h 472"/>
                <a:gd name="T38" fmla="*/ 29 w 619"/>
                <a:gd name="T39" fmla="*/ 397 h 472"/>
                <a:gd name="T40" fmla="*/ 59 w 619"/>
                <a:gd name="T41" fmla="*/ 427 h 472"/>
                <a:gd name="T42" fmla="*/ 59 w 619"/>
                <a:gd name="T43" fmla="*/ 427 h 472"/>
                <a:gd name="T44" fmla="*/ 236 w 619"/>
                <a:gd name="T45" fmla="*/ 235 h 472"/>
                <a:gd name="T46" fmla="*/ 309 w 619"/>
                <a:gd name="T47" fmla="*/ 294 h 472"/>
                <a:gd name="T48" fmla="*/ 368 w 619"/>
                <a:gd name="T49" fmla="*/ 235 h 472"/>
                <a:gd name="T50" fmla="*/ 559 w 619"/>
                <a:gd name="T51" fmla="*/ 427 h 472"/>
                <a:gd name="T52" fmla="*/ 59 w 619"/>
                <a:gd name="T53" fmla="*/ 427 h 472"/>
                <a:gd name="T54" fmla="*/ 589 w 619"/>
                <a:gd name="T55" fmla="*/ 397 h 472"/>
                <a:gd name="T56" fmla="*/ 589 w 619"/>
                <a:gd name="T57" fmla="*/ 397 h 472"/>
                <a:gd name="T58" fmla="*/ 589 w 619"/>
                <a:gd name="T59" fmla="*/ 397 h 472"/>
                <a:gd name="T60" fmla="*/ 412 w 619"/>
                <a:gd name="T61" fmla="*/ 221 h 472"/>
                <a:gd name="T62" fmla="*/ 589 w 619"/>
                <a:gd name="T63" fmla="*/ 73 h 472"/>
                <a:gd name="T64" fmla="*/ 589 w 619"/>
                <a:gd name="T65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9" h="472">
                  <a:moveTo>
                    <a:pt x="545" y="0"/>
                  </a:moveTo>
                  <a:lnTo>
                    <a:pt x="545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30"/>
                    <a:pt x="0" y="73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42"/>
                    <a:pt x="29" y="471"/>
                    <a:pt x="73" y="471"/>
                  </a:cubicBezTo>
                  <a:cubicBezTo>
                    <a:pt x="545" y="471"/>
                    <a:pt x="545" y="471"/>
                    <a:pt x="545" y="471"/>
                  </a:cubicBezTo>
                  <a:cubicBezTo>
                    <a:pt x="589" y="471"/>
                    <a:pt x="618" y="442"/>
                    <a:pt x="618" y="397"/>
                  </a:cubicBezTo>
                  <a:cubicBezTo>
                    <a:pt x="618" y="73"/>
                    <a:pt x="618" y="73"/>
                    <a:pt x="618" y="73"/>
                  </a:cubicBezTo>
                  <a:cubicBezTo>
                    <a:pt x="618" y="30"/>
                    <a:pt x="589" y="0"/>
                    <a:pt x="545" y="0"/>
                  </a:cubicBezTo>
                  <a:close/>
                  <a:moveTo>
                    <a:pt x="559" y="44"/>
                  </a:moveTo>
                  <a:lnTo>
                    <a:pt x="559" y="44"/>
                  </a:lnTo>
                  <a:cubicBezTo>
                    <a:pt x="309" y="235"/>
                    <a:pt x="309" y="235"/>
                    <a:pt x="309" y="235"/>
                  </a:cubicBezTo>
                  <a:cubicBezTo>
                    <a:pt x="59" y="44"/>
                    <a:pt x="59" y="44"/>
                    <a:pt x="59" y="44"/>
                  </a:cubicBezTo>
                  <a:lnTo>
                    <a:pt x="559" y="44"/>
                  </a:lnTo>
                  <a:close/>
                  <a:moveTo>
                    <a:pt x="29" y="397"/>
                  </a:moveTo>
                  <a:lnTo>
                    <a:pt x="29" y="397"/>
                  </a:lnTo>
                  <a:cubicBezTo>
                    <a:pt x="29" y="73"/>
                    <a:pt x="29" y="73"/>
                    <a:pt x="29" y="73"/>
                  </a:cubicBezTo>
                  <a:cubicBezTo>
                    <a:pt x="206" y="221"/>
                    <a:pt x="206" y="221"/>
                    <a:pt x="206" y="221"/>
                  </a:cubicBezTo>
                  <a:cubicBezTo>
                    <a:pt x="29" y="397"/>
                    <a:pt x="29" y="397"/>
                    <a:pt x="29" y="397"/>
                  </a:cubicBezTo>
                  <a:close/>
                  <a:moveTo>
                    <a:pt x="59" y="427"/>
                  </a:moveTo>
                  <a:lnTo>
                    <a:pt x="59" y="427"/>
                  </a:lnTo>
                  <a:cubicBezTo>
                    <a:pt x="236" y="235"/>
                    <a:pt x="236" y="235"/>
                    <a:pt x="236" y="235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68" y="235"/>
                    <a:pt x="368" y="235"/>
                    <a:pt x="368" y="235"/>
                  </a:cubicBezTo>
                  <a:cubicBezTo>
                    <a:pt x="559" y="427"/>
                    <a:pt x="559" y="427"/>
                    <a:pt x="559" y="427"/>
                  </a:cubicBezTo>
                  <a:cubicBezTo>
                    <a:pt x="545" y="427"/>
                    <a:pt x="73" y="427"/>
                    <a:pt x="59" y="427"/>
                  </a:cubicBezTo>
                  <a:close/>
                  <a:moveTo>
                    <a:pt x="589" y="397"/>
                  </a:moveTo>
                  <a:lnTo>
                    <a:pt x="589" y="397"/>
                  </a:lnTo>
                  <a:lnTo>
                    <a:pt x="589" y="397"/>
                  </a:lnTo>
                  <a:cubicBezTo>
                    <a:pt x="412" y="221"/>
                    <a:pt x="412" y="221"/>
                    <a:pt x="412" y="221"/>
                  </a:cubicBezTo>
                  <a:cubicBezTo>
                    <a:pt x="589" y="73"/>
                    <a:pt x="589" y="73"/>
                    <a:pt x="589" y="73"/>
                  </a:cubicBezTo>
                  <a:lnTo>
                    <a:pt x="589" y="3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6" name="Freeform 164">
              <a:extLst>
                <a:ext uri="{FF2B5EF4-FFF2-40B4-BE49-F238E27FC236}">
                  <a16:creationId xmlns="" xmlns:a16="http://schemas.microsoft.com/office/drawing/2014/main" id="{3C7C6855-8B95-FA4D-BFAE-F8A878F32F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86978" y="3400148"/>
              <a:ext cx="558000" cy="558000"/>
            </a:xfrm>
            <a:custGeom>
              <a:avLst/>
              <a:gdLst>
                <a:gd name="T0" fmla="*/ 236 w 590"/>
                <a:gd name="T1" fmla="*/ 398 h 590"/>
                <a:gd name="T2" fmla="*/ 236 w 590"/>
                <a:gd name="T3" fmla="*/ 398 h 590"/>
                <a:gd name="T4" fmla="*/ 251 w 590"/>
                <a:gd name="T5" fmla="*/ 309 h 590"/>
                <a:gd name="T6" fmla="*/ 221 w 590"/>
                <a:gd name="T7" fmla="*/ 295 h 590"/>
                <a:gd name="T8" fmla="*/ 192 w 590"/>
                <a:gd name="T9" fmla="*/ 472 h 590"/>
                <a:gd name="T10" fmla="*/ 339 w 590"/>
                <a:gd name="T11" fmla="*/ 354 h 590"/>
                <a:gd name="T12" fmla="*/ 295 w 590"/>
                <a:gd name="T13" fmla="*/ 339 h 590"/>
                <a:gd name="T14" fmla="*/ 236 w 590"/>
                <a:gd name="T15" fmla="*/ 398 h 590"/>
                <a:gd name="T16" fmla="*/ 324 w 590"/>
                <a:gd name="T17" fmla="*/ 295 h 590"/>
                <a:gd name="T18" fmla="*/ 324 w 590"/>
                <a:gd name="T19" fmla="*/ 295 h 590"/>
                <a:gd name="T20" fmla="*/ 295 w 590"/>
                <a:gd name="T21" fmla="*/ 265 h 590"/>
                <a:gd name="T22" fmla="*/ 265 w 590"/>
                <a:gd name="T23" fmla="*/ 295 h 590"/>
                <a:gd name="T24" fmla="*/ 295 w 590"/>
                <a:gd name="T25" fmla="*/ 324 h 590"/>
                <a:gd name="T26" fmla="*/ 324 w 590"/>
                <a:gd name="T27" fmla="*/ 295 h 590"/>
                <a:gd name="T28" fmla="*/ 295 w 590"/>
                <a:gd name="T29" fmla="*/ 0 h 590"/>
                <a:gd name="T30" fmla="*/ 295 w 590"/>
                <a:gd name="T31" fmla="*/ 0 h 590"/>
                <a:gd name="T32" fmla="*/ 0 w 590"/>
                <a:gd name="T33" fmla="*/ 295 h 590"/>
                <a:gd name="T34" fmla="*/ 295 w 590"/>
                <a:gd name="T35" fmla="*/ 589 h 590"/>
                <a:gd name="T36" fmla="*/ 589 w 590"/>
                <a:gd name="T37" fmla="*/ 295 h 590"/>
                <a:gd name="T38" fmla="*/ 295 w 590"/>
                <a:gd name="T39" fmla="*/ 0 h 590"/>
                <a:gd name="T40" fmla="*/ 295 w 590"/>
                <a:gd name="T41" fmla="*/ 545 h 590"/>
                <a:gd name="T42" fmla="*/ 295 w 590"/>
                <a:gd name="T43" fmla="*/ 545 h 590"/>
                <a:gd name="T44" fmla="*/ 45 w 590"/>
                <a:gd name="T45" fmla="*/ 295 h 590"/>
                <a:gd name="T46" fmla="*/ 295 w 590"/>
                <a:gd name="T47" fmla="*/ 30 h 590"/>
                <a:gd name="T48" fmla="*/ 560 w 590"/>
                <a:gd name="T49" fmla="*/ 295 h 590"/>
                <a:gd name="T50" fmla="*/ 295 w 590"/>
                <a:gd name="T51" fmla="*/ 545 h 590"/>
                <a:gd name="T52" fmla="*/ 280 w 590"/>
                <a:gd name="T53" fmla="*/ 265 h 590"/>
                <a:gd name="T54" fmla="*/ 280 w 590"/>
                <a:gd name="T55" fmla="*/ 265 h 590"/>
                <a:gd name="T56" fmla="*/ 354 w 590"/>
                <a:gd name="T57" fmla="*/ 192 h 590"/>
                <a:gd name="T58" fmla="*/ 324 w 590"/>
                <a:gd name="T59" fmla="*/ 295 h 590"/>
                <a:gd name="T60" fmla="*/ 369 w 590"/>
                <a:gd name="T61" fmla="*/ 309 h 590"/>
                <a:gd name="T62" fmla="*/ 383 w 590"/>
                <a:gd name="T63" fmla="*/ 133 h 590"/>
                <a:gd name="T64" fmla="*/ 251 w 590"/>
                <a:gd name="T65" fmla="*/ 236 h 590"/>
                <a:gd name="T66" fmla="*/ 280 w 590"/>
                <a:gd name="T67" fmla="*/ 26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0" h="590">
                  <a:moveTo>
                    <a:pt x="236" y="398"/>
                  </a:moveTo>
                  <a:lnTo>
                    <a:pt x="236" y="398"/>
                  </a:lnTo>
                  <a:cubicBezTo>
                    <a:pt x="251" y="309"/>
                    <a:pt x="251" y="309"/>
                    <a:pt x="251" y="309"/>
                  </a:cubicBezTo>
                  <a:cubicBezTo>
                    <a:pt x="221" y="295"/>
                    <a:pt x="221" y="295"/>
                    <a:pt x="221" y="295"/>
                  </a:cubicBezTo>
                  <a:cubicBezTo>
                    <a:pt x="192" y="472"/>
                    <a:pt x="192" y="472"/>
                    <a:pt x="192" y="472"/>
                  </a:cubicBezTo>
                  <a:cubicBezTo>
                    <a:pt x="339" y="354"/>
                    <a:pt x="339" y="354"/>
                    <a:pt x="339" y="354"/>
                  </a:cubicBezTo>
                  <a:cubicBezTo>
                    <a:pt x="295" y="339"/>
                    <a:pt x="295" y="339"/>
                    <a:pt x="295" y="339"/>
                  </a:cubicBezTo>
                  <a:lnTo>
                    <a:pt x="236" y="398"/>
                  </a:lnTo>
                  <a:close/>
                  <a:moveTo>
                    <a:pt x="324" y="295"/>
                  </a:moveTo>
                  <a:lnTo>
                    <a:pt x="324" y="295"/>
                  </a:lnTo>
                  <a:cubicBezTo>
                    <a:pt x="324" y="280"/>
                    <a:pt x="310" y="265"/>
                    <a:pt x="295" y="265"/>
                  </a:cubicBezTo>
                  <a:cubicBezTo>
                    <a:pt x="280" y="265"/>
                    <a:pt x="265" y="280"/>
                    <a:pt x="265" y="295"/>
                  </a:cubicBezTo>
                  <a:cubicBezTo>
                    <a:pt x="265" y="309"/>
                    <a:pt x="280" y="324"/>
                    <a:pt x="295" y="324"/>
                  </a:cubicBezTo>
                  <a:cubicBezTo>
                    <a:pt x="310" y="324"/>
                    <a:pt x="324" y="309"/>
                    <a:pt x="324" y="295"/>
                  </a:cubicBezTo>
                  <a:close/>
                  <a:moveTo>
                    <a:pt x="295" y="0"/>
                  </a:moveTo>
                  <a:lnTo>
                    <a:pt x="295" y="0"/>
                  </a:lnTo>
                  <a:cubicBezTo>
                    <a:pt x="133" y="0"/>
                    <a:pt x="0" y="133"/>
                    <a:pt x="0" y="295"/>
                  </a:cubicBezTo>
                  <a:cubicBezTo>
                    <a:pt x="0" y="457"/>
                    <a:pt x="133" y="589"/>
                    <a:pt x="295" y="589"/>
                  </a:cubicBezTo>
                  <a:cubicBezTo>
                    <a:pt x="457" y="589"/>
                    <a:pt x="589" y="457"/>
                    <a:pt x="589" y="295"/>
                  </a:cubicBezTo>
                  <a:cubicBezTo>
                    <a:pt x="589" y="133"/>
                    <a:pt x="457" y="0"/>
                    <a:pt x="295" y="0"/>
                  </a:cubicBezTo>
                  <a:close/>
                  <a:moveTo>
                    <a:pt x="295" y="545"/>
                  </a:moveTo>
                  <a:lnTo>
                    <a:pt x="295" y="545"/>
                  </a:lnTo>
                  <a:cubicBezTo>
                    <a:pt x="162" y="545"/>
                    <a:pt x="45" y="427"/>
                    <a:pt x="45" y="295"/>
                  </a:cubicBezTo>
                  <a:cubicBezTo>
                    <a:pt x="45" y="147"/>
                    <a:pt x="162" y="30"/>
                    <a:pt x="295" y="30"/>
                  </a:cubicBezTo>
                  <a:cubicBezTo>
                    <a:pt x="442" y="30"/>
                    <a:pt x="560" y="147"/>
                    <a:pt x="560" y="295"/>
                  </a:cubicBezTo>
                  <a:cubicBezTo>
                    <a:pt x="560" y="427"/>
                    <a:pt x="442" y="545"/>
                    <a:pt x="295" y="545"/>
                  </a:cubicBezTo>
                  <a:close/>
                  <a:moveTo>
                    <a:pt x="280" y="265"/>
                  </a:moveTo>
                  <a:lnTo>
                    <a:pt x="280" y="265"/>
                  </a:lnTo>
                  <a:cubicBezTo>
                    <a:pt x="354" y="192"/>
                    <a:pt x="354" y="192"/>
                    <a:pt x="354" y="192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69" y="309"/>
                    <a:pt x="369" y="309"/>
                    <a:pt x="369" y="309"/>
                  </a:cubicBezTo>
                  <a:cubicBezTo>
                    <a:pt x="383" y="133"/>
                    <a:pt x="383" y="133"/>
                    <a:pt x="383" y="133"/>
                  </a:cubicBezTo>
                  <a:cubicBezTo>
                    <a:pt x="251" y="236"/>
                    <a:pt x="251" y="236"/>
                    <a:pt x="251" y="236"/>
                  </a:cubicBezTo>
                  <a:lnTo>
                    <a:pt x="280" y="2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7" name="Subtitle 2">
              <a:extLst>
                <a:ext uri="{FF2B5EF4-FFF2-40B4-BE49-F238E27FC236}">
                  <a16:creationId xmlns="" xmlns:a16="http://schemas.microsoft.com/office/drawing/2014/main" id="{ECD3154B-1A99-AC45-A0E9-C793D6BF2EA6}"/>
                </a:ext>
              </a:extLst>
            </p:cNvPr>
            <p:cNvSpPr txBox="1">
              <a:spLocks/>
            </p:cNvSpPr>
            <p:nvPr/>
          </p:nvSpPr>
          <p:spPr>
            <a:xfrm>
              <a:off x="18215258" y="11056664"/>
              <a:ext cx="4301561" cy="71291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横云断岭的专栏</a:t>
              </a:r>
              <a:endParaRPr lang="en-US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4791185-EE5E-654A-B8C7-44451703024E}"/>
                </a:ext>
              </a:extLst>
            </p:cNvPr>
            <p:cNvSpPr txBox="1"/>
            <p:nvPr/>
          </p:nvSpPr>
          <p:spPr>
            <a:xfrm>
              <a:off x="18332829" y="10482929"/>
              <a:ext cx="110799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Black" charset="0"/>
                </a:rPr>
                <a:t>公众号</a:t>
              </a:r>
              <a:endParaRPr 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Black" charset="0"/>
              </a:endParaRPr>
            </a:p>
          </p:txBody>
        </p:sp>
        <p:sp>
          <p:nvSpPr>
            <p:cNvPr id="30" name="Freeform 188">
              <a:extLst>
                <a:ext uri="{FF2B5EF4-FFF2-40B4-BE49-F238E27FC236}">
                  <a16:creationId xmlns="" xmlns:a16="http://schemas.microsoft.com/office/drawing/2014/main" id="{7231676D-714B-0341-B5DD-6908292ACA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01226" y="10434761"/>
              <a:ext cx="543752" cy="558000"/>
            </a:xfrm>
            <a:custGeom>
              <a:avLst/>
              <a:gdLst>
                <a:gd name="T0" fmla="*/ 250 w 604"/>
                <a:gd name="T1" fmla="*/ 251 h 619"/>
                <a:gd name="T2" fmla="*/ 250 w 604"/>
                <a:gd name="T3" fmla="*/ 251 h 619"/>
                <a:gd name="T4" fmla="*/ 279 w 604"/>
                <a:gd name="T5" fmla="*/ 221 h 619"/>
                <a:gd name="T6" fmla="*/ 250 w 604"/>
                <a:gd name="T7" fmla="*/ 192 h 619"/>
                <a:gd name="T8" fmla="*/ 220 w 604"/>
                <a:gd name="T9" fmla="*/ 221 h 619"/>
                <a:gd name="T10" fmla="*/ 250 w 604"/>
                <a:gd name="T11" fmla="*/ 251 h 619"/>
                <a:gd name="T12" fmla="*/ 132 w 604"/>
                <a:gd name="T13" fmla="*/ 251 h 619"/>
                <a:gd name="T14" fmla="*/ 132 w 604"/>
                <a:gd name="T15" fmla="*/ 251 h 619"/>
                <a:gd name="T16" fmla="*/ 162 w 604"/>
                <a:gd name="T17" fmla="*/ 221 h 619"/>
                <a:gd name="T18" fmla="*/ 132 w 604"/>
                <a:gd name="T19" fmla="*/ 192 h 619"/>
                <a:gd name="T20" fmla="*/ 103 w 604"/>
                <a:gd name="T21" fmla="*/ 221 h 619"/>
                <a:gd name="T22" fmla="*/ 132 w 604"/>
                <a:gd name="T23" fmla="*/ 251 h 619"/>
                <a:gd name="T24" fmla="*/ 367 w 604"/>
                <a:gd name="T25" fmla="*/ 251 h 619"/>
                <a:gd name="T26" fmla="*/ 367 w 604"/>
                <a:gd name="T27" fmla="*/ 251 h 619"/>
                <a:gd name="T28" fmla="*/ 397 w 604"/>
                <a:gd name="T29" fmla="*/ 221 h 619"/>
                <a:gd name="T30" fmla="*/ 367 w 604"/>
                <a:gd name="T31" fmla="*/ 192 h 619"/>
                <a:gd name="T32" fmla="*/ 338 w 604"/>
                <a:gd name="T33" fmla="*/ 221 h 619"/>
                <a:gd name="T34" fmla="*/ 367 w 604"/>
                <a:gd name="T35" fmla="*/ 251 h 619"/>
                <a:gd name="T36" fmla="*/ 530 w 604"/>
                <a:gd name="T37" fmla="*/ 177 h 619"/>
                <a:gd name="T38" fmla="*/ 530 w 604"/>
                <a:gd name="T39" fmla="*/ 177 h 619"/>
                <a:gd name="T40" fmla="*/ 530 w 604"/>
                <a:gd name="T41" fmla="*/ 192 h 619"/>
                <a:gd name="T42" fmla="*/ 530 w 604"/>
                <a:gd name="T43" fmla="*/ 221 h 619"/>
                <a:gd name="T44" fmla="*/ 574 w 604"/>
                <a:gd name="T45" fmla="*/ 339 h 619"/>
                <a:gd name="T46" fmla="*/ 471 w 604"/>
                <a:gd name="T47" fmla="*/ 501 h 619"/>
                <a:gd name="T48" fmla="*/ 471 w 604"/>
                <a:gd name="T49" fmla="*/ 560 h 619"/>
                <a:gd name="T50" fmla="*/ 397 w 604"/>
                <a:gd name="T51" fmla="*/ 516 h 619"/>
                <a:gd name="T52" fmla="*/ 353 w 604"/>
                <a:gd name="T53" fmla="*/ 530 h 619"/>
                <a:gd name="T54" fmla="*/ 235 w 604"/>
                <a:gd name="T55" fmla="*/ 486 h 619"/>
                <a:gd name="T56" fmla="*/ 206 w 604"/>
                <a:gd name="T57" fmla="*/ 486 h 619"/>
                <a:gd name="T58" fmla="*/ 176 w 604"/>
                <a:gd name="T59" fmla="*/ 486 h 619"/>
                <a:gd name="T60" fmla="*/ 353 w 604"/>
                <a:gd name="T61" fmla="*/ 560 h 619"/>
                <a:gd name="T62" fmla="*/ 397 w 604"/>
                <a:gd name="T63" fmla="*/ 560 h 619"/>
                <a:gd name="T64" fmla="*/ 515 w 604"/>
                <a:gd name="T65" fmla="*/ 618 h 619"/>
                <a:gd name="T66" fmla="*/ 515 w 604"/>
                <a:gd name="T67" fmla="*/ 516 h 619"/>
                <a:gd name="T68" fmla="*/ 603 w 604"/>
                <a:gd name="T69" fmla="*/ 339 h 619"/>
                <a:gd name="T70" fmla="*/ 530 w 604"/>
                <a:gd name="T71" fmla="*/ 177 h 619"/>
                <a:gd name="T72" fmla="*/ 191 w 604"/>
                <a:gd name="T73" fmla="*/ 442 h 619"/>
                <a:gd name="T74" fmla="*/ 191 w 604"/>
                <a:gd name="T75" fmla="*/ 442 h 619"/>
                <a:gd name="T76" fmla="*/ 250 w 604"/>
                <a:gd name="T77" fmla="*/ 442 h 619"/>
                <a:gd name="T78" fmla="*/ 485 w 604"/>
                <a:gd name="T79" fmla="*/ 221 h 619"/>
                <a:gd name="T80" fmla="*/ 250 w 604"/>
                <a:gd name="T81" fmla="*/ 0 h 619"/>
                <a:gd name="T82" fmla="*/ 0 w 604"/>
                <a:gd name="T83" fmla="*/ 221 h 619"/>
                <a:gd name="T84" fmla="*/ 73 w 604"/>
                <a:gd name="T85" fmla="*/ 398 h 619"/>
                <a:gd name="T86" fmla="*/ 73 w 604"/>
                <a:gd name="T87" fmla="*/ 501 h 619"/>
                <a:gd name="T88" fmla="*/ 191 w 604"/>
                <a:gd name="T89" fmla="*/ 442 h 619"/>
                <a:gd name="T90" fmla="*/ 44 w 604"/>
                <a:gd name="T91" fmla="*/ 221 h 619"/>
                <a:gd name="T92" fmla="*/ 44 w 604"/>
                <a:gd name="T93" fmla="*/ 221 h 619"/>
                <a:gd name="T94" fmla="*/ 250 w 604"/>
                <a:gd name="T95" fmla="*/ 30 h 619"/>
                <a:gd name="T96" fmla="*/ 456 w 604"/>
                <a:gd name="T97" fmla="*/ 221 h 619"/>
                <a:gd name="T98" fmla="*/ 250 w 604"/>
                <a:gd name="T99" fmla="*/ 413 h 619"/>
                <a:gd name="T100" fmla="*/ 191 w 604"/>
                <a:gd name="T101" fmla="*/ 398 h 619"/>
                <a:gd name="T102" fmla="*/ 117 w 604"/>
                <a:gd name="T103" fmla="*/ 442 h 619"/>
                <a:gd name="T104" fmla="*/ 117 w 604"/>
                <a:gd name="T105" fmla="*/ 383 h 619"/>
                <a:gd name="T106" fmla="*/ 44 w 604"/>
                <a:gd name="T107" fmla="*/ 22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4" h="619">
                  <a:moveTo>
                    <a:pt x="250" y="251"/>
                  </a:moveTo>
                  <a:lnTo>
                    <a:pt x="250" y="251"/>
                  </a:lnTo>
                  <a:cubicBezTo>
                    <a:pt x="265" y="251"/>
                    <a:pt x="279" y="236"/>
                    <a:pt x="279" y="221"/>
                  </a:cubicBezTo>
                  <a:cubicBezTo>
                    <a:pt x="279" y="206"/>
                    <a:pt x="265" y="192"/>
                    <a:pt x="250" y="192"/>
                  </a:cubicBezTo>
                  <a:cubicBezTo>
                    <a:pt x="235" y="192"/>
                    <a:pt x="220" y="206"/>
                    <a:pt x="220" y="221"/>
                  </a:cubicBezTo>
                  <a:cubicBezTo>
                    <a:pt x="220" y="236"/>
                    <a:pt x="235" y="251"/>
                    <a:pt x="250" y="251"/>
                  </a:cubicBezTo>
                  <a:close/>
                  <a:moveTo>
                    <a:pt x="132" y="251"/>
                  </a:moveTo>
                  <a:lnTo>
                    <a:pt x="132" y="251"/>
                  </a:lnTo>
                  <a:cubicBezTo>
                    <a:pt x="147" y="251"/>
                    <a:pt x="162" y="236"/>
                    <a:pt x="162" y="221"/>
                  </a:cubicBezTo>
                  <a:cubicBezTo>
                    <a:pt x="162" y="206"/>
                    <a:pt x="147" y="192"/>
                    <a:pt x="132" y="192"/>
                  </a:cubicBezTo>
                  <a:cubicBezTo>
                    <a:pt x="117" y="192"/>
                    <a:pt x="103" y="206"/>
                    <a:pt x="103" y="221"/>
                  </a:cubicBezTo>
                  <a:cubicBezTo>
                    <a:pt x="103" y="236"/>
                    <a:pt x="117" y="251"/>
                    <a:pt x="132" y="251"/>
                  </a:cubicBezTo>
                  <a:close/>
                  <a:moveTo>
                    <a:pt x="367" y="251"/>
                  </a:moveTo>
                  <a:lnTo>
                    <a:pt x="367" y="251"/>
                  </a:lnTo>
                  <a:cubicBezTo>
                    <a:pt x="383" y="251"/>
                    <a:pt x="397" y="236"/>
                    <a:pt x="397" y="221"/>
                  </a:cubicBezTo>
                  <a:cubicBezTo>
                    <a:pt x="397" y="206"/>
                    <a:pt x="383" y="192"/>
                    <a:pt x="367" y="192"/>
                  </a:cubicBezTo>
                  <a:cubicBezTo>
                    <a:pt x="353" y="192"/>
                    <a:pt x="338" y="206"/>
                    <a:pt x="338" y="221"/>
                  </a:cubicBezTo>
                  <a:cubicBezTo>
                    <a:pt x="338" y="236"/>
                    <a:pt x="353" y="251"/>
                    <a:pt x="367" y="251"/>
                  </a:cubicBezTo>
                  <a:close/>
                  <a:moveTo>
                    <a:pt x="530" y="177"/>
                  </a:moveTo>
                  <a:lnTo>
                    <a:pt x="530" y="177"/>
                  </a:lnTo>
                  <a:lnTo>
                    <a:pt x="530" y="192"/>
                  </a:lnTo>
                  <a:cubicBezTo>
                    <a:pt x="530" y="206"/>
                    <a:pt x="530" y="221"/>
                    <a:pt x="530" y="221"/>
                  </a:cubicBezTo>
                  <a:cubicBezTo>
                    <a:pt x="559" y="265"/>
                    <a:pt x="574" y="295"/>
                    <a:pt x="574" y="339"/>
                  </a:cubicBezTo>
                  <a:cubicBezTo>
                    <a:pt x="574" y="398"/>
                    <a:pt x="530" y="457"/>
                    <a:pt x="471" y="501"/>
                  </a:cubicBezTo>
                  <a:cubicBezTo>
                    <a:pt x="471" y="560"/>
                    <a:pt x="471" y="560"/>
                    <a:pt x="471" y="560"/>
                  </a:cubicBezTo>
                  <a:cubicBezTo>
                    <a:pt x="397" y="516"/>
                    <a:pt x="397" y="516"/>
                    <a:pt x="397" y="516"/>
                  </a:cubicBezTo>
                  <a:cubicBezTo>
                    <a:pt x="383" y="530"/>
                    <a:pt x="367" y="530"/>
                    <a:pt x="353" y="530"/>
                  </a:cubicBezTo>
                  <a:cubicBezTo>
                    <a:pt x="309" y="530"/>
                    <a:pt x="279" y="516"/>
                    <a:pt x="235" y="486"/>
                  </a:cubicBezTo>
                  <a:cubicBezTo>
                    <a:pt x="220" y="486"/>
                    <a:pt x="220" y="486"/>
                    <a:pt x="206" y="486"/>
                  </a:cubicBezTo>
                  <a:cubicBezTo>
                    <a:pt x="191" y="486"/>
                    <a:pt x="191" y="486"/>
                    <a:pt x="176" y="486"/>
                  </a:cubicBezTo>
                  <a:cubicBezTo>
                    <a:pt x="235" y="530"/>
                    <a:pt x="279" y="560"/>
                    <a:pt x="353" y="560"/>
                  </a:cubicBezTo>
                  <a:cubicBezTo>
                    <a:pt x="367" y="560"/>
                    <a:pt x="383" y="560"/>
                    <a:pt x="397" y="560"/>
                  </a:cubicBezTo>
                  <a:cubicBezTo>
                    <a:pt x="515" y="618"/>
                    <a:pt x="515" y="618"/>
                    <a:pt x="515" y="618"/>
                  </a:cubicBezTo>
                  <a:cubicBezTo>
                    <a:pt x="515" y="516"/>
                    <a:pt x="515" y="516"/>
                    <a:pt x="515" y="516"/>
                  </a:cubicBezTo>
                  <a:cubicBezTo>
                    <a:pt x="574" y="471"/>
                    <a:pt x="603" y="413"/>
                    <a:pt x="603" y="339"/>
                  </a:cubicBezTo>
                  <a:cubicBezTo>
                    <a:pt x="603" y="280"/>
                    <a:pt x="574" y="221"/>
                    <a:pt x="530" y="177"/>
                  </a:cubicBezTo>
                  <a:close/>
                  <a:moveTo>
                    <a:pt x="191" y="442"/>
                  </a:moveTo>
                  <a:lnTo>
                    <a:pt x="191" y="442"/>
                  </a:lnTo>
                  <a:cubicBezTo>
                    <a:pt x="206" y="442"/>
                    <a:pt x="235" y="442"/>
                    <a:pt x="250" y="442"/>
                  </a:cubicBezTo>
                  <a:cubicBezTo>
                    <a:pt x="397" y="442"/>
                    <a:pt x="485" y="339"/>
                    <a:pt x="485" y="221"/>
                  </a:cubicBezTo>
                  <a:cubicBezTo>
                    <a:pt x="485" y="88"/>
                    <a:pt x="367" y="0"/>
                    <a:pt x="250" y="0"/>
                  </a:cubicBezTo>
                  <a:cubicBezTo>
                    <a:pt x="117" y="0"/>
                    <a:pt x="0" y="88"/>
                    <a:pt x="0" y="221"/>
                  </a:cubicBezTo>
                  <a:cubicBezTo>
                    <a:pt x="0" y="295"/>
                    <a:pt x="29" y="354"/>
                    <a:pt x="73" y="398"/>
                  </a:cubicBezTo>
                  <a:cubicBezTo>
                    <a:pt x="73" y="501"/>
                    <a:pt x="73" y="501"/>
                    <a:pt x="73" y="501"/>
                  </a:cubicBezTo>
                  <a:lnTo>
                    <a:pt x="191" y="442"/>
                  </a:lnTo>
                  <a:close/>
                  <a:moveTo>
                    <a:pt x="44" y="221"/>
                  </a:moveTo>
                  <a:lnTo>
                    <a:pt x="44" y="221"/>
                  </a:lnTo>
                  <a:cubicBezTo>
                    <a:pt x="44" y="118"/>
                    <a:pt x="132" y="30"/>
                    <a:pt x="250" y="30"/>
                  </a:cubicBezTo>
                  <a:cubicBezTo>
                    <a:pt x="353" y="30"/>
                    <a:pt x="456" y="118"/>
                    <a:pt x="456" y="221"/>
                  </a:cubicBezTo>
                  <a:cubicBezTo>
                    <a:pt x="456" y="324"/>
                    <a:pt x="367" y="413"/>
                    <a:pt x="250" y="413"/>
                  </a:cubicBezTo>
                  <a:cubicBezTo>
                    <a:pt x="235" y="413"/>
                    <a:pt x="206" y="413"/>
                    <a:pt x="191" y="398"/>
                  </a:cubicBezTo>
                  <a:cubicBezTo>
                    <a:pt x="117" y="442"/>
                    <a:pt x="117" y="442"/>
                    <a:pt x="117" y="442"/>
                  </a:cubicBezTo>
                  <a:cubicBezTo>
                    <a:pt x="117" y="383"/>
                    <a:pt x="117" y="383"/>
                    <a:pt x="117" y="383"/>
                  </a:cubicBezTo>
                  <a:cubicBezTo>
                    <a:pt x="73" y="339"/>
                    <a:pt x="44" y="280"/>
                    <a:pt x="44" y="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lIns="91431" tIns="45716" rIns="91431" bIns="45716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pic>
        <p:nvPicPr>
          <p:cNvPr id="5" name="图片 4" descr="qrcode_for_gh_9d86ae3eef92_86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60" y="1397000"/>
            <a:ext cx="10922000" cy="109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模板-DUBBO+keynote（微软黑体）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Graphic 19">
            <a:extLst>
              <a:ext uri="{FF2B5EF4-FFF2-40B4-BE49-F238E27FC236}">
                <a16:creationId xmlns="" xmlns:a16="http://schemas.microsoft.com/office/drawing/2014/main" id="{7230B6BD-CB67-EA4C-98F2-031F61EF4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016" y="689041"/>
            <a:ext cx="3048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7788469" y="9051866"/>
            <a:ext cx="4580293" cy="102223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服务提供方和调用方的统计数据由监控模块收集展示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801340" y="8556506"/>
            <a:ext cx="1189995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zh-CN" altLang="en-US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监控</a:t>
            </a:r>
            <a:endParaRPr lang="id-ID" sz="3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81127" y="9051866"/>
            <a:ext cx="4580293" cy="102223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调用方选择一个地址发起 </a:t>
            </a:r>
            <a:r>
              <a:rPr lang="en-US" altLang="zh-CN" sz="24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RPC</a:t>
            </a:r>
            <a:r>
              <a:rPr lang="zh-CN" altLang="en-US" sz="24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 调用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93998" y="8556506"/>
            <a:ext cx="2010732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zh-CN" altLang="en-US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调用服务</a:t>
            </a:r>
            <a:endParaRPr lang="id-ID" sz="3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788469" y="5497408"/>
            <a:ext cx="4580293" cy="102223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提供方向注册中心注册自己的信息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801340" y="5002048"/>
            <a:ext cx="2010732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zh-CN" altLang="en-US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注册服务</a:t>
            </a:r>
            <a:endParaRPr lang="id-ID" sz="3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81127" y="5497408"/>
            <a:ext cx="4580293" cy="103409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服务提供方通过</a:t>
            </a:r>
            <a:r>
              <a:rPr lang="zh-CN" altLang="en-US" sz="2400" dirty="0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指定端口</a:t>
            </a:r>
            <a:r>
              <a:rPr lang="zh-CN" altLang="en-US" sz="24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对外暴露服务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93998" y="5002048"/>
            <a:ext cx="2010732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zh-CN" altLang="en-US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导出服务</a:t>
            </a:r>
            <a:endParaRPr lang="id-ID" sz="3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788469" y="7247202"/>
            <a:ext cx="4580293" cy="102223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注册中心向调用方推送地址列表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801340" y="6751842"/>
            <a:ext cx="2010732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zh-CN" altLang="en-US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发现服务</a:t>
            </a:r>
            <a:endParaRPr lang="id-ID" sz="3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581127" y="7247202"/>
            <a:ext cx="4580293" cy="102223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服务调用方通过注册中心订阅自己感兴趣的服务</a:t>
            </a:r>
            <a:endParaRPr lang="en-US" sz="24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93998" y="6751842"/>
            <a:ext cx="2010732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zh-CN" altLang="en-US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订阅服务</a:t>
            </a:r>
            <a:endParaRPr lang="id-ID" sz="3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381823" y="483017"/>
            <a:ext cx="11655185" cy="2079087"/>
            <a:chOff x="6361236" y="483017"/>
            <a:chExt cx="11655185" cy="2079087"/>
          </a:xfrm>
        </p:grpSpPr>
        <p:sp>
          <p:nvSpPr>
            <p:cNvPr id="50" name="TextBox 49"/>
            <p:cNvSpPr txBox="1"/>
            <p:nvPr/>
          </p:nvSpPr>
          <p:spPr>
            <a:xfrm>
              <a:off x="9818917" y="483017"/>
              <a:ext cx="469868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工作原理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err="1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Dubbo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是高效的服务框架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5C7673F-4929-9D40-AF8E-D51A8EA0C65D}"/>
              </a:ext>
            </a:extLst>
          </p:cNvPr>
          <p:cNvGrpSpPr/>
          <p:nvPr/>
        </p:nvGrpSpPr>
        <p:grpSpPr>
          <a:xfrm>
            <a:off x="1651322" y="4996108"/>
            <a:ext cx="766749" cy="766800"/>
            <a:chOff x="1102237" y="2996192"/>
            <a:chExt cx="766749" cy="766800"/>
          </a:xfrm>
        </p:grpSpPr>
        <p:sp>
          <p:nvSpPr>
            <p:cNvPr id="53" name="Freeform 450">
              <a:extLst>
                <a:ext uri="{FF2B5EF4-FFF2-40B4-BE49-F238E27FC236}">
                  <a16:creationId xmlns="" xmlns:a16="http://schemas.microsoft.com/office/drawing/2014/main" id="{4FD50CA3-2132-D74B-809D-9DFE71B83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237" y="2996192"/>
              <a:ext cx="766749" cy="766800"/>
            </a:xfrm>
            <a:custGeom>
              <a:avLst/>
              <a:gdLst>
                <a:gd name="T0" fmla="*/ 1952 w 1953"/>
                <a:gd name="T1" fmla="*/ 976 h 1953"/>
                <a:gd name="T2" fmla="*/ 1952 w 1953"/>
                <a:gd name="T3" fmla="*/ 976 h 1953"/>
                <a:gd name="T4" fmla="*/ 976 w 1953"/>
                <a:gd name="T5" fmla="*/ 0 h 1953"/>
                <a:gd name="T6" fmla="*/ 0 w 1953"/>
                <a:gd name="T7" fmla="*/ 976 h 1953"/>
                <a:gd name="T8" fmla="*/ 976 w 1953"/>
                <a:gd name="T9" fmla="*/ 1952 h 1953"/>
                <a:gd name="T10" fmla="*/ 1952 w 1953"/>
                <a:gd name="T11" fmla="*/ 976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3" h="1953">
                  <a:moveTo>
                    <a:pt x="1952" y="976"/>
                  </a:moveTo>
                  <a:lnTo>
                    <a:pt x="1952" y="976"/>
                  </a:lnTo>
                  <a:cubicBezTo>
                    <a:pt x="1952" y="437"/>
                    <a:pt x="1515" y="0"/>
                    <a:pt x="976" y="0"/>
                  </a:cubicBezTo>
                  <a:cubicBezTo>
                    <a:pt x="437" y="0"/>
                    <a:pt x="0" y="437"/>
                    <a:pt x="0" y="976"/>
                  </a:cubicBezTo>
                  <a:cubicBezTo>
                    <a:pt x="0" y="1515"/>
                    <a:pt x="437" y="1952"/>
                    <a:pt x="976" y="1952"/>
                  </a:cubicBezTo>
                  <a:cubicBezTo>
                    <a:pt x="1515" y="1952"/>
                    <a:pt x="1952" y="1515"/>
                    <a:pt x="1952" y="9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18D4D31C-D7E8-9544-96E5-2A8A03813B75}"/>
                </a:ext>
              </a:extLst>
            </p:cNvPr>
            <p:cNvSpPr txBox="1"/>
            <p:nvPr/>
          </p:nvSpPr>
          <p:spPr>
            <a:xfrm>
              <a:off x="1167131" y="3010278"/>
              <a:ext cx="636959" cy="738627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ato Black"/>
                  <a:cs typeface="Lato Black"/>
                </a:rPr>
                <a:t>1</a:t>
              </a:r>
              <a:endParaRPr lang="id-ID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FBA6257-865D-E44A-A016-5AB4DD8F54B0}"/>
              </a:ext>
            </a:extLst>
          </p:cNvPr>
          <p:cNvGrpSpPr/>
          <p:nvPr/>
        </p:nvGrpSpPr>
        <p:grpSpPr>
          <a:xfrm>
            <a:off x="7037880" y="4996108"/>
            <a:ext cx="766749" cy="766800"/>
            <a:chOff x="4221355" y="2835479"/>
            <a:chExt cx="766749" cy="766800"/>
          </a:xfrm>
        </p:grpSpPr>
        <p:sp>
          <p:nvSpPr>
            <p:cNvPr id="56" name="Freeform 450">
              <a:extLst>
                <a:ext uri="{FF2B5EF4-FFF2-40B4-BE49-F238E27FC236}">
                  <a16:creationId xmlns="" xmlns:a16="http://schemas.microsoft.com/office/drawing/2014/main" id="{0AD28838-851E-5041-8D87-1AA721B68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355" y="2835479"/>
              <a:ext cx="766749" cy="766800"/>
            </a:xfrm>
            <a:custGeom>
              <a:avLst/>
              <a:gdLst>
                <a:gd name="T0" fmla="*/ 1952 w 1953"/>
                <a:gd name="T1" fmla="*/ 976 h 1953"/>
                <a:gd name="T2" fmla="*/ 1952 w 1953"/>
                <a:gd name="T3" fmla="*/ 976 h 1953"/>
                <a:gd name="T4" fmla="*/ 976 w 1953"/>
                <a:gd name="T5" fmla="*/ 0 h 1953"/>
                <a:gd name="T6" fmla="*/ 0 w 1953"/>
                <a:gd name="T7" fmla="*/ 976 h 1953"/>
                <a:gd name="T8" fmla="*/ 976 w 1953"/>
                <a:gd name="T9" fmla="*/ 1952 h 1953"/>
                <a:gd name="T10" fmla="*/ 1952 w 1953"/>
                <a:gd name="T11" fmla="*/ 976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3" h="1953">
                  <a:moveTo>
                    <a:pt x="1952" y="976"/>
                  </a:moveTo>
                  <a:lnTo>
                    <a:pt x="1952" y="976"/>
                  </a:lnTo>
                  <a:cubicBezTo>
                    <a:pt x="1952" y="437"/>
                    <a:pt x="1515" y="0"/>
                    <a:pt x="976" y="0"/>
                  </a:cubicBezTo>
                  <a:cubicBezTo>
                    <a:pt x="437" y="0"/>
                    <a:pt x="0" y="437"/>
                    <a:pt x="0" y="976"/>
                  </a:cubicBezTo>
                  <a:cubicBezTo>
                    <a:pt x="0" y="1515"/>
                    <a:pt x="437" y="1952"/>
                    <a:pt x="976" y="1952"/>
                  </a:cubicBezTo>
                  <a:cubicBezTo>
                    <a:pt x="1515" y="1952"/>
                    <a:pt x="1952" y="1515"/>
                    <a:pt x="1952" y="9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B57C3C82-D013-7E44-85AE-42D975F69744}"/>
                </a:ext>
              </a:extLst>
            </p:cNvPr>
            <p:cNvSpPr txBox="1"/>
            <p:nvPr/>
          </p:nvSpPr>
          <p:spPr>
            <a:xfrm>
              <a:off x="4286249" y="2849565"/>
              <a:ext cx="636959" cy="738627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ato Black"/>
                  <a:cs typeface="Lato Black"/>
                </a:rPr>
                <a:t>2</a:t>
              </a:r>
              <a:endParaRPr lang="id-ID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C0BA008-526E-484B-8A09-8AC9766465DC}"/>
              </a:ext>
            </a:extLst>
          </p:cNvPr>
          <p:cNvGrpSpPr/>
          <p:nvPr/>
        </p:nvGrpSpPr>
        <p:grpSpPr>
          <a:xfrm>
            <a:off x="1651322" y="6751842"/>
            <a:ext cx="766749" cy="766800"/>
            <a:chOff x="1736643" y="6751842"/>
            <a:chExt cx="766749" cy="766800"/>
          </a:xfrm>
        </p:grpSpPr>
        <p:sp>
          <p:nvSpPr>
            <p:cNvPr id="59" name="Freeform 450">
              <a:extLst>
                <a:ext uri="{FF2B5EF4-FFF2-40B4-BE49-F238E27FC236}">
                  <a16:creationId xmlns="" xmlns:a16="http://schemas.microsoft.com/office/drawing/2014/main" id="{49FD0B31-79D1-5944-887E-8970D087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643" y="6751842"/>
              <a:ext cx="766749" cy="766800"/>
            </a:xfrm>
            <a:custGeom>
              <a:avLst/>
              <a:gdLst>
                <a:gd name="T0" fmla="*/ 1952 w 1953"/>
                <a:gd name="T1" fmla="*/ 976 h 1953"/>
                <a:gd name="T2" fmla="*/ 1952 w 1953"/>
                <a:gd name="T3" fmla="*/ 976 h 1953"/>
                <a:gd name="T4" fmla="*/ 976 w 1953"/>
                <a:gd name="T5" fmla="*/ 0 h 1953"/>
                <a:gd name="T6" fmla="*/ 0 w 1953"/>
                <a:gd name="T7" fmla="*/ 976 h 1953"/>
                <a:gd name="T8" fmla="*/ 976 w 1953"/>
                <a:gd name="T9" fmla="*/ 1952 h 1953"/>
                <a:gd name="T10" fmla="*/ 1952 w 1953"/>
                <a:gd name="T11" fmla="*/ 976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3" h="1953">
                  <a:moveTo>
                    <a:pt x="1952" y="976"/>
                  </a:moveTo>
                  <a:lnTo>
                    <a:pt x="1952" y="976"/>
                  </a:lnTo>
                  <a:cubicBezTo>
                    <a:pt x="1952" y="437"/>
                    <a:pt x="1515" y="0"/>
                    <a:pt x="976" y="0"/>
                  </a:cubicBezTo>
                  <a:cubicBezTo>
                    <a:pt x="437" y="0"/>
                    <a:pt x="0" y="437"/>
                    <a:pt x="0" y="976"/>
                  </a:cubicBezTo>
                  <a:cubicBezTo>
                    <a:pt x="0" y="1515"/>
                    <a:pt x="437" y="1952"/>
                    <a:pt x="976" y="1952"/>
                  </a:cubicBezTo>
                  <a:cubicBezTo>
                    <a:pt x="1515" y="1952"/>
                    <a:pt x="1952" y="1515"/>
                    <a:pt x="1952" y="97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3F853D0-E40C-F243-A7F5-6122226DAA5B}"/>
                </a:ext>
              </a:extLst>
            </p:cNvPr>
            <p:cNvSpPr txBox="1"/>
            <p:nvPr/>
          </p:nvSpPr>
          <p:spPr>
            <a:xfrm>
              <a:off x="1801538" y="6765928"/>
              <a:ext cx="636959" cy="738627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ato Black"/>
                  <a:cs typeface="Lato Black"/>
                </a:rPr>
                <a:t>3</a:t>
              </a:r>
              <a:endParaRPr lang="id-ID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DF2C977-1409-4E4D-B4EF-EC33C4EEAA6A}"/>
              </a:ext>
            </a:extLst>
          </p:cNvPr>
          <p:cNvGrpSpPr/>
          <p:nvPr/>
        </p:nvGrpSpPr>
        <p:grpSpPr>
          <a:xfrm>
            <a:off x="6967702" y="6706978"/>
            <a:ext cx="766749" cy="766800"/>
            <a:chOff x="6958882" y="6692836"/>
            <a:chExt cx="766749" cy="766800"/>
          </a:xfrm>
        </p:grpSpPr>
        <p:sp>
          <p:nvSpPr>
            <p:cNvPr id="62" name="Freeform 450">
              <a:extLst>
                <a:ext uri="{FF2B5EF4-FFF2-40B4-BE49-F238E27FC236}">
                  <a16:creationId xmlns="" xmlns:a16="http://schemas.microsoft.com/office/drawing/2014/main" id="{7370600D-19F1-F040-BF54-0CC67ADE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882" y="6692836"/>
              <a:ext cx="766749" cy="766800"/>
            </a:xfrm>
            <a:custGeom>
              <a:avLst/>
              <a:gdLst>
                <a:gd name="T0" fmla="*/ 1952 w 1953"/>
                <a:gd name="T1" fmla="*/ 976 h 1953"/>
                <a:gd name="T2" fmla="*/ 1952 w 1953"/>
                <a:gd name="T3" fmla="*/ 976 h 1953"/>
                <a:gd name="T4" fmla="*/ 976 w 1953"/>
                <a:gd name="T5" fmla="*/ 0 h 1953"/>
                <a:gd name="T6" fmla="*/ 0 w 1953"/>
                <a:gd name="T7" fmla="*/ 976 h 1953"/>
                <a:gd name="T8" fmla="*/ 976 w 1953"/>
                <a:gd name="T9" fmla="*/ 1952 h 1953"/>
                <a:gd name="T10" fmla="*/ 1952 w 1953"/>
                <a:gd name="T11" fmla="*/ 976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3" h="1953">
                  <a:moveTo>
                    <a:pt x="1952" y="976"/>
                  </a:moveTo>
                  <a:lnTo>
                    <a:pt x="1952" y="976"/>
                  </a:lnTo>
                  <a:cubicBezTo>
                    <a:pt x="1952" y="437"/>
                    <a:pt x="1515" y="0"/>
                    <a:pt x="976" y="0"/>
                  </a:cubicBezTo>
                  <a:cubicBezTo>
                    <a:pt x="437" y="0"/>
                    <a:pt x="0" y="437"/>
                    <a:pt x="0" y="976"/>
                  </a:cubicBezTo>
                  <a:cubicBezTo>
                    <a:pt x="0" y="1515"/>
                    <a:pt x="437" y="1952"/>
                    <a:pt x="976" y="1952"/>
                  </a:cubicBezTo>
                  <a:cubicBezTo>
                    <a:pt x="1515" y="1952"/>
                    <a:pt x="1952" y="1515"/>
                    <a:pt x="1952" y="97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5A06CC0F-2022-2542-A50F-A9E8384CC850}"/>
                </a:ext>
              </a:extLst>
            </p:cNvPr>
            <p:cNvSpPr txBox="1"/>
            <p:nvPr/>
          </p:nvSpPr>
          <p:spPr>
            <a:xfrm>
              <a:off x="7023777" y="6706923"/>
              <a:ext cx="636959" cy="738627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ato Black"/>
                  <a:cs typeface="Lato Black"/>
                </a:rPr>
                <a:t>4</a:t>
              </a:r>
              <a:endParaRPr lang="id-ID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174D793-DC28-3643-80CE-A337F2F7412A}"/>
              </a:ext>
            </a:extLst>
          </p:cNvPr>
          <p:cNvGrpSpPr/>
          <p:nvPr/>
        </p:nvGrpSpPr>
        <p:grpSpPr>
          <a:xfrm>
            <a:off x="1651323" y="8563549"/>
            <a:ext cx="766749" cy="766800"/>
            <a:chOff x="1651323" y="8556506"/>
            <a:chExt cx="766749" cy="766800"/>
          </a:xfrm>
        </p:grpSpPr>
        <p:sp>
          <p:nvSpPr>
            <p:cNvPr id="65" name="Freeform 450">
              <a:extLst>
                <a:ext uri="{FF2B5EF4-FFF2-40B4-BE49-F238E27FC236}">
                  <a16:creationId xmlns="" xmlns:a16="http://schemas.microsoft.com/office/drawing/2014/main" id="{8C17345E-43A9-AC42-983F-3EC778A98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323" y="8556506"/>
              <a:ext cx="766749" cy="766800"/>
            </a:xfrm>
            <a:custGeom>
              <a:avLst/>
              <a:gdLst>
                <a:gd name="T0" fmla="*/ 1952 w 1953"/>
                <a:gd name="T1" fmla="*/ 976 h 1953"/>
                <a:gd name="T2" fmla="*/ 1952 w 1953"/>
                <a:gd name="T3" fmla="*/ 976 h 1953"/>
                <a:gd name="T4" fmla="*/ 976 w 1953"/>
                <a:gd name="T5" fmla="*/ 0 h 1953"/>
                <a:gd name="T6" fmla="*/ 0 w 1953"/>
                <a:gd name="T7" fmla="*/ 976 h 1953"/>
                <a:gd name="T8" fmla="*/ 976 w 1953"/>
                <a:gd name="T9" fmla="*/ 1952 h 1953"/>
                <a:gd name="T10" fmla="*/ 1952 w 1953"/>
                <a:gd name="T11" fmla="*/ 976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3" h="1953">
                  <a:moveTo>
                    <a:pt x="1952" y="976"/>
                  </a:moveTo>
                  <a:lnTo>
                    <a:pt x="1952" y="976"/>
                  </a:lnTo>
                  <a:cubicBezTo>
                    <a:pt x="1952" y="437"/>
                    <a:pt x="1515" y="0"/>
                    <a:pt x="976" y="0"/>
                  </a:cubicBezTo>
                  <a:cubicBezTo>
                    <a:pt x="437" y="0"/>
                    <a:pt x="0" y="437"/>
                    <a:pt x="0" y="976"/>
                  </a:cubicBezTo>
                  <a:cubicBezTo>
                    <a:pt x="0" y="1515"/>
                    <a:pt x="437" y="1952"/>
                    <a:pt x="976" y="1952"/>
                  </a:cubicBezTo>
                  <a:cubicBezTo>
                    <a:pt x="1515" y="1952"/>
                    <a:pt x="1952" y="1515"/>
                    <a:pt x="1952" y="9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A51913FF-24A9-2144-8478-2D859272D12D}"/>
                </a:ext>
              </a:extLst>
            </p:cNvPr>
            <p:cNvSpPr txBox="1"/>
            <p:nvPr/>
          </p:nvSpPr>
          <p:spPr>
            <a:xfrm>
              <a:off x="1716218" y="8570593"/>
              <a:ext cx="636959" cy="738627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ato Black"/>
                  <a:cs typeface="Lato Black"/>
                </a:rPr>
                <a:t>5</a:t>
              </a:r>
              <a:endParaRPr lang="id-ID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D7A023A-A1AF-0B4F-A4D3-8C2D4C626C3A}"/>
              </a:ext>
            </a:extLst>
          </p:cNvPr>
          <p:cNvGrpSpPr/>
          <p:nvPr/>
        </p:nvGrpSpPr>
        <p:grpSpPr>
          <a:xfrm>
            <a:off x="6967702" y="8563549"/>
            <a:ext cx="766749" cy="766800"/>
            <a:chOff x="6863580" y="8511642"/>
            <a:chExt cx="766749" cy="766800"/>
          </a:xfrm>
        </p:grpSpPr>
        <p:sp>
          <p:nvSpPr>
            <p:cNvPr id="68" name="Freeform 450">
              <a:extLst>
                <a:ext uri="{FF2B5EF4-FFF2-40B4-BE49-F238E27FC236}">
                  <a16:creationId xmlns="" xmlns:a16="http://schemas.microsoft.com/office/drawing/2014/main" id="{71E35D5D-1792-0043-A277-796E01F15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580" y="8511642"/>
              <a:ext cx="766749" cy="766800"/>
            </a:xfrm>
            <a:custGeom>
              <a:avLst/>
              <a:gdLst>
                <a:gd name="T0" fmla="*/ 1952 w 1953"/>
                <a:gd name="T1" fmla="*/ 976 h 1953"/>
                <a:gd name="T2" fmla="*/ 1952 w 1953"/>
                <a:gd name="T3" fmla="*/ 976 h 1953"/>
                <a:gd name="T4" fmla="*/ 976 w 1953"/>
                <a:gd name="T5" fmla="*/ 0 h 1953"/>
                <a:gd name="T6" fmla="*/ 0 w 1953"/>
                <a:gd name="T7" fmla="*/ 976 h 1953"/>
                <a:gd name="T8" fmla="*/ 976 w 1953"/>
                <a:gd name="T9" fmla="*/ 1952 h 1953"/>
                <a:gd name="T10" fmla="*/ 1952 w 1953"/>
                <a:gd name="T11" fmla="*/ 976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3" h="1953">
                  <a:moveTo>
                    <a:pt x="1952" y="976"/>
                  </a:moveTo>
                  <a:lnTo>
                    <a:pt x="1952" y="976"/>
                  </a:lnTo>
                  <a:cubicBezTo>
                    <a:pt x="1952" y="437"/>
                    <a:pt x="1515" y="0"/>
                    <a:pt x="976" y="0"/>
                  </a:cubicBezTo>
                  <a:cubicBezTo>
                    <a:pt x="437" y="0"/>
                    <a:pt x="0" y="437"/>
                    <a:pt x="0" y="976"/>
                  </a:cubicBezTo>
                  <a:cubicBezTo>
                    <a:pt x="0" y="1515"/>
                    <a:pt x="437" y="1952"/>
                    <a:pt x="976" y="1952"/>
                  </a:cubicBezTo>
                  <a:cubicBezTo>
                    <a:pt x="1515" y="1952"/>
                    <a:pt x="1952" y="1515"/>
                    <a:pt x="1952" y="97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331D965-2CBA-6945-9680-5E355DA510C2}"/>
                </a:ext>
              </a:extLst>
            </p:cNvPr>
            <p:cNvSpPr txBox="1"/>
            <p:nvPr/>
          </p:nvSpPr>
          <p:spPr>
            <a:xfrm>
              <a:off x="6928475" y="8525729"/>
              <a:ext cx="636959" cy="738627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ato Black"/>
                  <a:cs typeface="Lato Black"/>
                </a:rPr>
                <a:t>6</a:t>
              </a:r>
              <a:endParaRPr lang="id-ID" dirty="0">
                <a:solidFill>
                  <a:schemeClr val="bg1"/>
                </a:solidFill>
                <a:latin typeface="Lato Black"/>
                <a:cs typeface="Lato Black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8E4990F-FDE7-5744-A9BA-C641E10DA787}"/>
              </a:ext>
            </a:extLst>
          </p:cNvPr>
          <p:cNvGrpSpPr/>
          <p:nvPr/>
        </p:nvGrpSpPr>
        <p:grpSpPr>
          <a:xfrm>
            <a:off x="12435651" y="4800874"/>
            <a:ext cx="11549668" cy="5914885"/>
            <a:chOff x="12803056" y="4800874"/>
            <a:chExt cx="11549668" cy="591488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D6CA8A5A-E83E-264F-9BB4-B9AF9999DBBF}"/>
                </a:ext>
              </a:extLst>
            </p:cNvPr>
            <p:cNvSpPr/>
            <p:nvPr/>
          </p:nvSpPr>
          <p:spPr>
            <a:xfrm>
              <a:off x="16257862" y="4800874"/>
              <a:ext cx="2750400" cy="97780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Registry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id="{17C864ED-D63A-D14A-8C60-B8DC562E4762}"/>
                </a:ext>
              </a:extLst>
            </p:cNvPr>
            <p:cNvGrpSpPr/>
            <p:nvPr/>
          </p:nvGrpSpPr>
          <p:grpSpPr>
            <a:xfrm>
              <a:off x="19718900" y="6797950"/>
              <a:ext cx="2751960" cy="1964614"/>
              <a:chOff x="19803198" y="6263369"/>
              <a:chExt cx="2751960" cy="196461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8C7A55E7-C98D-804C-983A-FCDC8235AC8A}"/>
                  </a:ext>
                </a:extLst>
              </p:cNvPr>
              <p:cNvSpPr/>
              <p:nvPr/>
            </p:nvSpPr>
            <p:spPr>
              <a:xfrm>
                <a:off x="19803198" y="6263369"/>
                <a:ext cx="2751960" cy="97780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Provider</a:t>
                </a:r>
                <a:endParaRPr lang="en-US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BB6F94DA-8354-CF4C-A3DD-BED595E0A3B7}"/>
                  </a:ext>
                </a:extLst>
              </p:cNvPr>
              <p:cNvSpPr/>
              <p:nvPr/>
            </p:nvSpPr>
            <p:spPr>
              <a:xfrm>
                <a:off x="19803198" y="7250178"/>
                <a:ext cx="2751960" cy="97780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Container</a:t>
                </a:r>
                <a:endParaRPr lang="en-US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11D8DD30-F125-0C47-889C-D92EEEDADE47}"/>
                </a:ext>
              </a:extLst>
            </p:cNvPr>
            <p:cNvSpPr/>
            <p:nvPr/>
          </p:nvSpPr>
          <p:spPr>
            <a:xfrm>
              <a:off x="16257862" y="9737954"/>
              <a:ext cx="2750400" cy="97780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Monitor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A67DCEB0-339E-0948-B5F8-4C90DC64884B}"/>
                </a:ext>
              </a:extLst>
            </p:cNvPr>
            <p:cNvSpPr/>
            <p:nvPr/>
          </p:nvSpPr>
          <p:spPr>
            <a:xfrm>
              <a:off x="12803056" y="7291355"/>
              <a:ext cx="2751960" cy="9778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Consumer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="" xmlns:a16="http://schemas.microsoft.com/office/drawing/2014/main" id="{EE3003E0-0480-5D42-BEE9-EE4EA8492D2D}"/>
                </a:ext>
              </a:extLst>
            </p:cNvPr>
            <p:cNvCxnSpPr>
              <a:stCxn id="38" idx="3"/>
              <a:endCxn id="39" idx="3"/>
            </p:cNvCxnSpPr>
            <p:nvPr/>
          </p:nvCxnSpPr>
          <p:spPr>
            <a:xfrm>
              <a:off x="22470860" y="7286853"/>
              <a:ext cx="12700" cy="986809"/>
            </a:xfrm>
            <a:prstGeom prst="bentConnector3">
              <a:avLst>
                <a:gd name="adj1" fmla="val 5283346"/>
              </a:avLst>
            </a:prstGeom>
            <a:ln w="38100">
              <a:solidFill>
                <a:schemeClr val="tx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457DD491-8683-6944-BC44-D209693B9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30921" y="5799000"/>
              <a:ext cx="2016124" cy="998950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3517294B-CD59-7449-BCD1-748DCB7EA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30922" y="8785182"/>
              <a:ext cx="2016123" cy="941463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840A1D75-0038-A848-9A62-DD4964ACF74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15555016" y="7780258"/>
              <a:ext cx="4151184" cy="24167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="" xmlns:a16="http://schemas.microsoft.com/office/drawing/2014/main" id="{761BCF9A-D954-7744-BCCF-A634AACD1D0D}"/>
                </a:ext>
              </a:extLst>
            </p:cNvPr>
            <p:cNvCxnSpPr>
              <a:cxnSpLocks/>
            </p:cNvCxnSpPr>
            <p:nvPr/>
          </p:nvCxnSpPr>
          <p:spPr>
            <a:xfrm>
              <a:off x="14722550" y="8292898"/>
              <a:ext cx="2254915" cy="145071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="" xmlns:a16="http://schemas.microsoft.com/office/drawing/2014/main" id="{27A586CC-5ABB-1746-A39C-17325021D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8293" y="5814229"/>
              <a:ext cx="2205020" cy="1487422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="" xmlns:a16="http://schemas.microsoft.com/office/drawing/2014/main" id="{53BB3553-F408-1B41-8512-51E86E46A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4596" y="5789988"/>
              <a:ext cx="2205020" cy="1487422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315973E7-2FBA-7A44-9FBC-FB939A4E4585}"/>
                </a:ext>
              </a:extLst>
            </p:cNvPr>
            <p:cNvSpPr txBox="1"/>
            <p:nvPr/>
          </p:nvSpPr>
          <p:spPr>
            <a:xfrm>
              <a:off x="23364953" y="7575700"/>
              <a:ext cx="987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1.</a:t>
              </a:r>
              <a:r>
                <a:rPr lang="zh-CN" altLang="en-US" sz="2000" dirty="0">
                  <a:latin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start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F727C753-46C8-664D-80E5-2C6EE04C4AF1}"/>
                </a:ext>
              </a:extLst>
            </p:cNvPr>
            <p:cNvSpPr txBox="1"/>
            <p:nvPr/>
          </p:nvSpPr>
          <p:spPr>
            <a:xfrm>
              <a:off x="19569601" y="6093182"/>
              <a:ext cx="131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2.</a:t>
              </a:r>
              <a:r>
                <a:rPr lang="zh-CN" alt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register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A3B0CD66-D3AE-564C-BCF0-E2F9E528980B}"/>
                </a:ext>
              </a:extLst>
            </p:cNvPr>
            <p:cNvSpPr txBox="1"/>
            <p:nvPr/>
          </p:nvSpPr>
          <p:spPr>
            <a:xfrm>
              <a:off x="14370639" y="6097434"/>
              <a:ext cx="15231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3.</a:t>
              </a:r>
              <a:r>
                <a:rPr lang="zh-CN" alt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subscribe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2DB6332D-6184-EF4E-B82A-8871521658D2}"/>
                </a:ext>
              </a:extLst>
            </p:cNvPr>
            <p:cNvSpPr txBox="1"/>
            <p:nvPr/>
          </p:nvSpPr>
          <p:spPr>
            <a:xfrm>
              <a:off x="16288038" y="6397840"/>
              <a:ext cx="1122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4.</a:t>
              </a:r>
              <a:r>
                <a:rPr lang="zh-CN" alt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notify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2AD1D4B3-F0C1-3047-A3F0-C75BFED60321}"/>
                </a:ext>
              </a:extLst>
            </p:cNvPr>
            <p:cNvSpPr txBox="1"/>
            <p:nvPr/>
          </p:nvSpPr>
          <p:spPr>
            <a:xfrm>
              <a:off x="17029371" y="7336977"/>
              <a:ext cx="1207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5.</a:t>
              </a:r>
              <a:r>
                <a:rPr lang="zh-CN" alt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invoke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DFAEDE31-BB28-9249-9EDA-80D36240C5AC}"/>
                </a:ext>
              </a:extLst>
            </p:cNvPr>
            <p:cNvSpPr txBox="1"/>
            <p:nvPr/>
          </p:nvSpPr>
          <p:spPr>
            <a:xfrm>
              <a:off x="17080667" y="9294673"/>
              <a:ext cx="1104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6.</a:t>
              </a:r>
              <a:r>
                <a:rPr lang="zh-CN" alt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zh-CN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count</a:t>
              </a:r>
              <a:endPara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95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B098C6-75D8-9E4C-AE35-08801E97B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40" y="-5926"/>
            <a:ext cx="17948571" cy="137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3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/>
          <p:cNvSpPr txBox="1">
            <a:spLocks/>
          </p:cNvSpPr>
          <p:nvPr/>
        </p:nvSpPr>
        <p:spPr>
          <a:xfrm>
            <a:off x="7737913" y="8132830"/>
            <a:ext cx="3793628" cy="17199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社区反馈的问题得不到及时解决，聆听社区能够激发我们的灵感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155916" y="7484167"/>
            <a:ext cx="90281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Black" charset="0"/>
              </a:rPr>
              <a:t>社区</a:t>
            </a:r>
            <a:endParaRPr lang="en-US" sz="28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Black" charset="0"/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2861928" y="8099959"/>
            <a:ext cx="3940178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繁荣的生态普惠</a:t>
            </a:r>
            <a:r>
              <a:rPr lang="zh-CN" altLang="en-US" dirty="0" smtClean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所有人，进而促进生态进一步发展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420996" y="7451296"/>
            <a:ext cx="90281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Black" charset="0"/>
              </a:rPr>
              <a:t>生态</a:t>
            </a:r>
            <a:endParaRPr lang="en-US" sz="28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Black" charset="0"/>
            </a:endParaRP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2374432" y="8099959"/>
            <a:ext cx="3793628" cy="22290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云栖大会公开宣布拥抱开源的发展策略。开源项目 </a:t>
            </a:r>
            <a:r>
              <a:rPr lang="en-US" altLang="zh-CN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150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+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，组织排名前 </a:t>
            </a:r>
            <a:r>
              <a:rPr lang="en-US" altLang="zh-CN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，总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star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数 </a:t>
            </a:r>
            <a:r>
              <a:rPr lang="en-US" altLang="zh-CN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170K</a:t>
            </a:r>
            <a:endParaRPr lang="en-US" b="1" dirty="0">
              <a:solidFill>
                <a:schemeClr val="accent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23935" y="7451296"/>
            <a:ext cx="90281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Black" charset="0"/>
              </a:rPr>
              <a:t>战略</a:t>
            </a:r>
            <a:endParaRPr lang="en-US" sz="28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Black" charset="0"/>
            </a:endParaRPr>
          </a:p>
        </p:txBody>
      </p:sp>
      <p:sp>
        <p:nvSpPr>
          <p:cNvPr id="83" name="Shape 2554"/>
          <p:cNvSpPr/>
          <p:nvPr/>
        </p:nvSpPr>
        <p:spPr>
          <a:xfrm>
            <a:off x="14263087" y="5424305"/>
            <a:ext cx="991310" cy="901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18241182" y="8099959"/>
            <a:ext cx="3793628" cy="17199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同一团队，阿里在服务治理、大流量、超大规模集群方面的经验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724371" y="7451296"/>
            <a:ext cx="90281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Black" charset="0"/>
              </a:rPr>
              <a:t>回馈</a:t>
            </a:r>
            <a:endParaRPr lang="en-US" sz="28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Black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2224343" y="5404838"/>
            <a:ext cx="0" cy="41910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4909" y="5404838"/>
            <a:ext cx="0" cy="41910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0153" y="5404838"/>
            <a:ext cx="0" cy="41910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500705" y="4815762"/>
            <a:ext cx="2169462" cy="21694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674011" y="4815762"/>
            <a:ext cx="2169462" cy="216946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047451" y="4815762"/>
            <a:ext cx="2169462" cy="216946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86515" y="4815762"/>
            <a:ext cx="2169462" cy="2169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027596" y="483017"/>
            <a:ext cx="6322528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altLang="zh-CN" sz="8800" b="1" dirty="0" err="1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" charset="0"/>
              </a:rPr>
              <a:t>Dubbo</a:t>
            </a:r>
            <a:r>
              <a:rPr lang="zh-CN" altLang="en-US" sz="8800" b="1" dirty="0" smtClean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" charset="0"/>
              </a:rPr>
              <a:t> 社区</a:t>
            </a:r>
            <a:endParaRPr lang="id-ID" sz="88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0536682" y="1634834"/>
            <a:ext cx="3345472" cy="79207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100" dirty="0" err="1"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rPr>
              <a:t>Dubbo</a:t>
            </a:r>
            <a:r>
              <a:rPr lang="zh-CN" altLang="en-US" sz="3100" dirty="0"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rPr>
              <a:t> 重启</a:t>
            </a:r>
            <a:r>
              <a:rPr lang="zh-CN" altLang="en-US" sz="3100" dirty="0" smtClean="0"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rPr>
              <a:t>开源</a:t>
            </a:r>
            <a:endParaRPr lang="en-US" sz="3100" dirty="0">
              <a:latin typeface="PingFang SC Light" panose="020B0300000000000000" pitchFamily="34" charset="-122"/>
              <a:ea typeface="PingFang SC Light" panose="020B0300000000000000" pitchFamily="34" charset="-122"/>
              <a:cs typeface="Lato Light"/>
            </a:endParaRPr>
          </a:p>
        </p:txBody>
      </p:sp>
      <p:sp>
        <p:nvSpPr>
          <p:cNvPr id="24" name="Shape 2617">
            <a:extLst>
              <a:ext uri="{FF2B5EF4-FFF2-40B4-BE49-F238E27FC236}">
                <a16:creationId xmlns="" xmlns:a16="http://schemas.microsoft.com/office/drawing/2014/main" id="{D5001F78-DA31-3845-B244-0D039FF5D051}"/>
              </a:ext>
            </a:extLst>
          </p:cNvPr>
          <p:cNvSpPr>
            <a:spLocks noChangeAspect="1"/>
          </p:cNvSpPr>
          <p:nvPr/>
        </p:nvSpPr>
        <p:spPr>
          <a:xfrm>
            <a:off x="9090436" y="5495493"/>
            <a:ext cx="990000" cy="81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" name="Shape 2778">
            <a:extLst>
              <a:ext uri="{FF2B5EF4-FFF2-40B4-BE49-F238E27FC236}">
                <a16:creationId xmlns="" xmlns:a16="http://schemas.microsoft.com/office/drawing/2014/main" id="{D587325B-4592-594D-A8ED-5345F79863FD}"/>
              </a:ext>
            </a:extLst>
          </p:cNvPr>
          <p:cNvSpPr>
            <a:spLocks noChangeAspect="1"/>
          </p:cNvSpPr>
          <p:nvPr/>
        </p:nvSpPr>
        <p:spPr>
          <a:xfrm>
            <a:off x="19637182" y="5405493"/>
            <a:ext cx="990000" cy="99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2" name="Shape 2940">
            <a:extLst>
              <a:ext uri="{FF2B5EF4-FFF2-40B4-BE49-F238E27FC236}">
                <a16:creationId xmlns="" xmlns:a16="http://schemas.microsoft.com/office/drawing/2014/main" id="{15E32329-15B1-A34E-A71E-67814185A451}"/>
              </a:ext>
            </a:extLst>
          </p:cNvPr>
          <p:cNvSpPr>
            <a:spLocks noChangeAspect="1"/>
          </p:cNvSpPr>
          <p:nvPr/>
        </p:nvSpPr>
        <p:spPr>
          <a:xfrm>
            <a:off x="3776246" y="5405493"/>
            <a:ext cx="990000" cy="99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1148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>
            <a:spLocks noChangeAspect="1"/>
          </p:cNvSpPr>
          <p:nvPr/>
        </p:nvSpPr>
        <p:spPr>
          <a:xfrm>
            <a:off x="1711325" y="9274143"/>
            <a:ext cx="1027094" cy="1027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2934395" y="4772314"/>
            <a:ext cx="8037303" cy="17273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历时 </a:t>
            </a:r>
            <a:r>
              <a:rPr lang="en-US" altLang="zh-CN" sz="2600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1-3</a:t>
            </a:r>
            <a:r>
              <a:rPr lang="zh-CN" altLang="en-US" sz="2600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个月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个 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champion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4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个 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mentor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，提案历时 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1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周，讨论阶段 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72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小时，投票阶段 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72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小时，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人同意之后进入孵化阶段</a:t>
            </a:r>
            <a:endParaRPr lang="en-US" sz="26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1966" y="4213968"/>
            <a:ext cx="1313180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22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" charset="0"/>
              </a:rPr>
              <a:t>准备阶段</a:t>
            </a:r>
            <a:endParaRPr lang="en-US" sz="22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2934395" y="9706008"/>
            <a:ext cx="8037303" cy="70147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通过</a:t>
            </a:r>
            <a:r>
              <a:rPr lang="zh-CN" altLang="en-US" sz="2600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成熟度评估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之后，经过投票可以毕业</a:t>
            </a:r>
            <a:endParaRPr lang="en-US" sz="26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1966" y="9147662"/>
            <a:ext cx="1313180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22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" charset="0"/>
              </a:rPr>
              <a:t>毕业阶段</a:t>
            </a:r>
            <a:endParaRPr lang="en-US" sz="22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" charset="0"/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2934395" y="7243492"/>
            <a:ext cx="8037303" cy="17273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历时 </a:t>
            </a:r>
            <a:r>
              <a:rPr lang="en-US" altLang="zh-CN" sz="2600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8</a:t>
            </a:r>
            <a:r>
              <a:rPr lang="zh-CN" altLang="en-US" sz="2600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个月以上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。主要分为软件授权转移和转移后社区建设两部分，可以同步进行。需要强调的是 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apache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的理念是 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community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over</a:t>
            </a:r>
            <a:r>
              <a:rPr lang="zh-CN" altLang="en-US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code</a:t>
            </a:r>
            <a:endParaRPr lang="en-US" sz="26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51966" y="6685146"/>
            <a:ext cx="1313180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22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" charset="0"/>
              </a:rPr>
              <a:t>孵化阶段</a:t>
            </a:r>
            <a:endParaRPr lang="en-US" sz="2200" b="1" dirty="0">
              <a:solidFill>
                <a:schemeClr val="tx2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711325" y="6752052"/>
            <a:ext cx="1027094" cy="1027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1711325" y="4309547"/>
            <a:ext cx="1027094" cy="102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/>
          </a:p>
        </p:txBody>
      </p:sp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ECD98F2A-AB10-B147-A226-57120AD0F014}"/>
              </a:ext>
            </a:extLst>
          </p:cNvPr>
          <p:cNvGrpSpPr/>
          <p:nvPr/>
        </p:nvGrpSpPr>
        <p:grpSpPr>
          <a:xfrm>
            <a:off x="12331787" y="4429411"/>
            <a:ext cx="10924245" cy="7548975"/>
            <a:chOff x="12310521" y="4858310"/>
            <a:chExt cx="10924245" cy="7548975"/>
          </a:xfrm>
        </p:grpSpPr>
        <p:sp>
          <p:nvSpPr>
            <p:cNvPr id="31" name="Rounded Rectangle 30">
              <a:extLst>
                <a:ext uri="{FF2B5EF4-FFF2-40B4-BE49-F238E27FC236}">
                  <a16:creationId xmlns="" xmlns:a16="http://schemas.microsoft.com/office/drawing/2014/main" id="{33FA74BB-0DE2-D446-97A4-3E0DE0080F3C}"/>
                </a:ext>
              </a:extLst>
            </p:cNvPr>
            <p:cNvSpPr/>
            <p:nvPr/>
          </p:nvSpPr>
          <p:spPr>
            <a:xfrm>
              <a:off x="21133064" y="7705780"/>
              <a:ext cx="2101702" cy="796467"/>
            </a:xfrm>
            <a:prstGeom prst="roundRect">
              <a:avLst/>
            </a:prstGeom>
            <a:solidFill>
              <a:schemeClr val="accent4"/>
            </a:solidFill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TLP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="" xmlns:a16="http://schemas.microsoft.com/office/drawing/2014/main" id="{0059BAEE-767E-9A43-9513-FC93B9C76A04}"/>
                </a:ext>
              </a:extLst>
            </p:cNvPr>
            <p:cNvSpPr/>
            <p:nvPr/>
          </p:nvSpPr>
          <p:spPr>
            <a:xfrm>
              <a:off x="12310521" y="4858310"/>
              <a:ext cx="2101702" cy="7964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Mentor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="" xmlns:a16="http://schemas.microsoft.com/office/drawing/2014/main" id="{F5422B24-22FE-8948-B5AE-254F607FFDFC}"/>
                </a:ext>
              </a:extLst>
            </p:cNvPr>
            <p:cNvSpPr/>
            <p:nvPr/>
          </p:nvSpPr>
          <p:spPr>
            <a:xfrm>
              <a:off x="12310521" y="6274474"/>
              <a:ext cx="2101702" cy="7964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Proposal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="" xmlns:a16="http://schemas.microsoft.com/office/drawing/2014/main" id="{791E39AA-D292-9C49-8C45-F0A1325E2816}"/>
                </a:ext>
              </a:extLst>
            </p:cNvPr>
            <p:cNvSpPr/>
            <p:nvPr/>
          </p:nvSpPr>
          <p:spPr>
            <a:xfrm>
              <a:off x="12310521" y="7705780"/>
              <a:ext cx="2101702" cy="7964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Discuss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="" xmlns:a16="http://schemas.microsoft.com/office/drawing/2014/main" id="{D2A8868F-54A7-984B-BF0A-4A3F647A7DF1}"/>
                </a:ext>
              </a:extLst>
            </p:cNvPr>
            <p:cNvSpPr/>
            <p:nvPr/>
          </p:nvSpPr>
          <p:spPr>
            <a:xfrm>
              <a:off x="12310521" y="9106802"/>
              <a:ext cx="2101702" cy="7964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Vote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FA3AA9D3-FD29-154A-B7EC-D1F601DE4A8A}"/>
                </a:ext>
              </a:extLst>
            </p:cNvPr>
            <p:cNvCxnSpPr>
              <a:cxnSpLocks/>
              <a:stCxn id="3" idx="2"/>
              <a:endCxn id="19" idx="0"/>
            </p:cNvCxnSpPr>
            <p:nvPr/>
          </p:nvCxnSpPr>
          <p:spPr>
            <a:xfrm>
              <a:off x="13361372" y="5654777"/>
              <a:ext cx="0" cy="6196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2535B59C-EB5D-1649-800E-5E102B4CC3BA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13361372" y="7070941"/>
              <a:ext cx="0" cy="634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C21EEC47-40C2-404A-B9D5-C13C62DD16A0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13361372" y="8502247"/>
              <a:ext cx="0" cy="6045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="" xmlns:a16="http://schemas.microsoft.com/office/drawing/2014/main" id="{A2778744-169C-1248-A8B7-A89CC5A95115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 flipH="1" flipV="1">
              <a:off x="12465549" y="5754981"/>
              <a:ext cx="5044110" cy="3252465"/>
            </a:xfrm>
            <a:prstGeom prst="bentConnector5">
              <a:avLst>
                <a:gd name="adj1" fmla="val -11278"/>
                <a:gd name="adj2" fmla="val 50000"/>
                <a:gd name="adj3" fmla="val 1095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="" xmlns:a16="http://schemas.microsoft.com/office/drawing/2014/main" id="{9DEB30F8-12FF-EA46-8BCB-E89B84C55007}"/>
                </a:ext>
              </a:extLst>
            </p:cNvPr>
            <p:cNvCxnSpPr>
              <a:cxnSpLocks/>
              <a:stCxn id="25" idx="3"/>
              <a:endCxn id="31" idx="2"/>
            </p:cNvCxnSpPr>
            <p:nvPr/>
          </p:nvCxnSpPr>
          <p:spPr>
            <a:xfrm flipV="1">
              <a:off x="18952537" y="8502247"/>
              <a:ext cx="3231378" cy="3389846"/>
            </a:xfrm>
            <a:prstGeom prst="bentConnector2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="" xmlns:a16="http://schemas.microsoft.com/office/drawing/2014/main" id="{0E011764-E27A-D143-A3A4-ACEAD782D36F}"/>
                </a:ext>
              </a:extLst>
            </p:cNvPr>
            <p:cNvSpPr/>
            <p:nvPr/>
          </p:nvSpPr>
          <p:spPr>
            <a:xfrm>
              <a:off x="15562986" y="4859159"/>
              <a:ext cx="2101702" cy="79646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IP</a:t>
              </a:r>
            </a:p>
            <a:p>
              <a:pPr algn="ctr"/>
              <a:r>
                <a:rPr lang="en-US" altLang="zh-CN"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Clearance</a:t>
              </a:r>
              <a:endPara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="" xmlns:a16="http://schemas.microsoft.com/office/drawing/2014/main" id="{F8FD963F-96FB-4B47-9FBF-B4E7479E8FB5}"/>
                </a:ext>
              </a:extLst>
            </p:cNvPr>
            <p:cNvSpPr/>
            <p:nvPr/>
          </p:nvSpPr>
          <p:spPr>
            <a:xfrm>
              <a:off x="15562986" y="6257615"/>
              <a:ext cx="2101702" cy="79646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SGA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="" xmlns:a16="http://schemas.microsoft.com/office/drawing/2014/main" id="{F1B8AA6F-6C5C-1E40-863D-DF742868A6E0}"/>
                </a:ext>
              </a:extLst>
            </p:cNvPr>
            <p:cNvSpPr/>
            <p:nvPr/>
          </p:nvSpPr>
          <p:spPr>
            <a:xfrm>
              <a:off x="16850835" y="11376901"/>
              <a:ext cx="2101702" cy="1030384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Maturity</a:t>
              </a:r>
              <a:r>
                <a:rPr lang="zh-CN" altLang="en-US" sz="2800" b="1" dirty="0">
                  <a:latin typeface="Lato Semibold" panose="020F0502020204030203" pitchFamily="34" charset="0"/>
                  <a:ea typeface="PingFang SC Semibold" panose="020B0400000000000000" pitchFamily="34" charset="-122"/>
                  <a:cs typeface="Lato Semibold" panose="020F0502020204030203" pitchFamily="34" charset="0"/>
                </a:rPr>
                <a:t> </a:t>
              </a:r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Evaluation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="" xmlns:a16="http://schemas.microsoft.com/office/drawing/2014/main" id="{9CD99B96-86DA-7040-A085-87BB5963A888}"/>
                </a:ext>
              </a:extLst>
            </p:cNvPr>
            <p:cNvSpPr/>
            <p:nvPr/>
          </p:nvSpPr>
          <p:spPr>
            <a:xfrm>
              <a:off x="18055911" y="4859158"/>
              <a:ext cx="2101702" cy="796467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First</a:t>
              </a:r>
              <a:r>
                <a:rPr lang="zh-CN" altLang="en-US" sz="2800" b="1" dirty="0">
                  <a:latin typeface="Lato Semibold" panose="020F0502020204030203" pitchFamily="34" charset="0"/>
                  <a:ea typeface="PingFang SC Semibold" panose="020B0400000000000000" pitchFamily="34" charset="-122"/>
                  <a:cs typeface="Lato Semibold" panose="020F0502020204030203" pitchFamily="34" charset="0"/>
                </a:rPr>
                <a:t> </a:t>
              </a:r>
              <a:r>
                <a:rPr lang="en-US" altLang="zh-CN" sz="2800" b="1" dirty="0">
                  <a:latin typeface="Lato Semibold" panose="020F0502020204030203" pitchFamily="34" charset="0"/>
                  <a:ea typeface="PingFang SC Semibold" panose="020B0400000000000000" pitchFamily="34" charset="-122"/>
                  <a:cs typeface="Lato Semibold" panose="020F0502020204030203" pitchFamily="34" charset="0"/>
                </a:rPr>
                <a:t>R</a:t>
              </a:r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elease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="" xmlns:a16="http://schemas.microsoft.com/office/drawing/2014/main" id="{587F3C5E-CF43-3F4C-AB69-BB6220076B5B}"/>
                </a:ext>
              </a:extLst>
            </p:cNvPr>
            <p:cNvSpPr/>
            <p:nvPr/>
          </p:nvSpPr>
          <p:spPr>
            <a:xfrm>
              <a:off x="15562986" y="7705780"/>
              <a:ext cx="2101702" cy="79646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ICLA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="" xmlns:a16="http://schemas.microsoft.com/office/drawing/2014/main" id="{CD7F95B5-5B9B-2442-8423-2EEB14AB85B2}"/>
                </a:ext>
              </a:extLst>
            </p:cNvPr>
            <p:cNvSpPr/>
            <p:nvPr/>
          </p:nvSpPr>
          <p:spPr>
            <a:xfrm>
              <a:off x="18055911" y="6276771"/>
              <a:ext cx="2101702" cy="796467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Committer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="" xmlns:a16="http://schemas.microsoft.com/office/drawing/2014/main" id="{0A92C60B-86A5-7A45-9E20-8A9EE633FA52}"/>
                </a:ext>
              </a:extLst>
            </p:cNvPr>
            <p:cNvSpPr/>
            <p:nvPr/>
          </p:nvSpPr>
          <p:spPr>
            <a:xfrm>
              <a:off x="18055911" y="9111997"/>
              <a:ext cx="2101702" cy="796467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Meet</a:t>
              </a:r>
              <a:r>
                <a:rPr lang="zh-CN" altLang="en-US" sz="2800" b="1" dirty="0">
                  <a:latin typeface="Lato Semibold" panose="020F0502020204030203" pitchFamily="34" charset="0"/>
                  <a:ea typeface="PingFang SC Semibold" panose="020B0400000000000000" pitchFamily="34" charset="-122"/>
                  <a:cs typeface="Lato Semibold" panose="020F0502020204030203" pitchFamily="34" charset="0"/>
                </a:rPr>
                <a:t> </a:t>
              </a:r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Up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="" xmlns:a16="http://schemas.microsoft.com/office/drawing/2014/main" id="{333F4629-C6F6-7544-A1D6-034205A70620}"/>
                </a:ext>
              </a:extLst>
            </p:cNvPr>
            <p:cNvSpPr/>
            <p:nvPr/>
          </p:nvSpPr>
          <p:spPr>
            <a:xfrm>
              <a:off x="18055911" y="7705780"/>
              <a:ext cx="2101702" cy="796467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PMC</a:t>
              </a:r>
              <a:endParaRPr lang="en-US" sz="2800" b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BAACCE62-3A71-0744-B777-9FBA79F0088B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16613837" y="5655626"/>
              <a:ext cx="0" cy="6019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="" xmlns:a16="http://schemas.microsoft.com/office/drawing/2014/main" id="{CECAEB95-9F84-214F-BC2F-B18932753048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16613837" y="7054082"/>
              <a:ext cx="0" cy="6516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="" xmlns:a16="http://schemas.microsoft.com/office/drawing/2014/main" id="{64357EBB-C6AD-524A-B810-930250B9E5D0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19106762" y="5655625"/>
              <a:ext cx="0" cy="621146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="" xmlns:a16="http://schemas.microsoft.com/office/drawing/2014/main" id="{C59F8959-EC53-A542-80C8-618A9352CF35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19106762" y="7073238"/>
              <a:ext cx="0" cy="63254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="" xmlns:a16="http://schemas.microsoft.com/office/drawing/2014/main" id="{D3E97012-345A-EC4D-B463-FFFFBDADBF10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>
              <a:off x="19106762" y="8502247"/>
              <a:ext cx="0" cy="60975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>
              <a:extLst>
                <a:ext uri="{FF2B5EF4-FFF2-40B4-BE49-F238E27FC236}">
                  <a16:creationId xmlns="" xmlns:a16="http://schemas.microsoft.com/office/drawing/2014/main" id="{13276D3C-F852-0840-BB3A-1C3F5400363C}"/>
                </a:ext>
              </a:extLst>
            </p:cNvPr>
            <p:cNvCxnSpPr>
              <a:stCxn id="29" idx="2"/>
              <a:endCxn id="25" idx="0"/>
            </p:cNvCxnSpPr>
            <p:nvPr/>
          </p:nvCxnSpPr>
          <p:spPr>
            <a:xfrm rot="5400000">
              <a:off x="17770006" y="10040144"/>
              <a:ext cx="1468437" cy="1205076"/>
            </a:xfrm>
            <a:prstGeom prst="bentConnector3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06D6CDB6-94C4-3048-B3AE-1FCA5B092EC5}"/>
              </a:ext>
            </a:extLst>
          </p:cNvPr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3E397290-FF07-2740-83F4-2E54E1DE8EDC}"/>
                </a:ext>
              </a:extLst>
            </p:cNvPr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Apache</a:t>
              </a:r>
              <a:r>
                <a:rPr lang="zh-CN" altLang="en-US" sz="8800" b="1" dirty="0">
                  <a:solidFill>
                    <a:schemeClr val="tx2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Regular"/>
                </a:rPr>
                <a:t> 孵化</a:t>
              </a:r>
              <a:endParaRPr lang="id-ID" sz="8800" b="1" dirty="0">
                <a:solidFill>
                  <a:schemeClr val="tx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Regular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16CBC303-E34A-D545-B027-C05CBC51BCB6}"/>
                </a:ext>
              </a:extLst>
            </p:cNvPr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34" name="Subtitle 2">
              <a:extLst>
                <a:ext uri="{FF2B5EF4-FFF2-40B4-BE49-F238E27FC236}">
                  <a16:creationId xmlns="" xmlns:a16="http://schemas.microsoft.com/office/drawing/2014/main" id="{8C441C00-ED34-DE46-8A08-4C4AB5A9036D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 panose="020F0502020204030203" pitchFamily="34" charset="0"/>
                </a:rPr>
                <a:t>Community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 panose="020F0502020204030203" pitchFamily="34" charset="0"/>
                </a:rPr>
                <a:t> </a:t>
              </a:r>
              <a:r>
                <a:rPr lang="en-US" altLang="zh-CN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 panose="020F0502020204030203" pitchFamily="34" charset="0"/>
                </a:rPr>
                <a:t>Over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 panose="020F0502020204030203" pitchFamily="34" charset="0"/>
                </a:rPr>
                <a:t> </a:t>
              </a:r>
              <a:r>
                <a:rPr lang="en-US" altLang="zh-CN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 panose="020F0502020204030203" pitchFamily="34" charset="0"/>
                </a:rPr>
                <a:t>Code</a:t>
              </a:r>
              <a:endParaRPr lang="en-US" sz="3100" dirty="0">
                <a:latin typeface="PingFang SC Light" panose="020B0300000000000000" pitchFamily="34" charset="-122"/>
                <a:ea typeface="PingFang SC Light" panose="020B0300000000000000" pitchFamily="34" charset="-122"/>
                <a:cs typeface="Lato Light" panose="020F0502020204030203" pitchFamily="34" charset="0"/>
              </a:endParaRPr>
            </a:p>
          </p:txBody>
        </p:sp>
      </p:grpSp>
      <p:sp>
        <p:nvSpPr>
          <p:cNvPr id="44" name="Shape 2775">
            <a:extLst>
              <a:ext uri="{FF2B5EF4-FFF2-40B4-BE49-F238E27FC236}">
                <a16:creationId xmlns="" xmlns:a16="http://schemas.microsoft.com/office/drawing/2014/main" id="{C35F52A5-66C3-F042-9350-B3DD0616C03D}"/>
              </a:ext>
            </a:extLst>
          </p:cNvPr>
          <p:cNvSpPr>
            <a:spLocks noChangeAspect="1"/>
          </p:cNvSpPr>
          <p:nvPr/>
        </p:nvSpPr>
        <p:spPr>
          <a:xfrm>
            <a:off x="1957504" y="9584914"/>
            <a:ext cx="558000" cy="405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45" name="Shape 2943">
            <a:extLst>
              <a:ext uri="{FF2B5EF4-FFF2-40B4-BE49-F238E27FC236}">
                <a16:creationId xmlns="" xmlns:a16="http://schemas.microsoft.com/office/drawing/2014/main" id="{57629038-21A6-814A-9D21-8158E7A04250}"/>
              </a:ext>
            </a:extLst>
          </p:cNvPr>
          <p:cNvSpPr>
            <a:spLocks noChangeAspect="1"/>
          </p:cNvSpPr>
          <p:nvPr/>
        </p:nvSpPr>
        <p:spPr>
          <a:xfrm>
            <a:off x="1996600" y="4544227"/>
            <a:ext cx="456545" cy="5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46" name="Shape 2754">
            <a:extLst>
              <a:ext uri="{FF2B5EF4-FFF2-40B4-BE49-F238E27FC236}">
                <a16:creationId xmlns="" xmlns:a16="http://schemas.microsoft.com/office/drawing/2014/main" id="{2B3186FC-BF74-894E-9E60-B64E791DB0B8}"/>
              </a:ext>
            </a:extLst>
          </p:cNvPr>
          <p:cNvSpPr>
            <a:spLocks noChangeAspect="1"/>
          </p:cNvSpPr>
          <p:nvPr/>
        </p:nvSpPr>
        <p:spPr>
          <a:xfrm>
            <a:off x="1945872" y="6986732"/>
            <a:ext cx="558000" cy="5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462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782705"/>
              </p:ext>
            </p:extLst>
          </p:nvPr>
        </p:nvGraphicFramePr>
        <p:xfrm>
          <a:off x="12570601" y="3546621"/>
          <a:ext cx="10382917" cy="814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790540" y="3403158"/>
            <a:ext cx="10632810" cy="3410226"/>
            <a:chOff x="36062" y="2273094"/>
            <a:chExt cx="3889391" cy="1705113"/>
          </a:xfrm>
        </p:grpSpPr>
        <p:sp>
          <p:nvSpPr>
            <p:cNvPr id="8" name="TextBox 7"/>
            <p:cNvSpPr txBox="1"/>
            <p:nvPr/>
          </p:nvSpPr>
          <p:spPr>
            <a:xfrm>
              <a:off x="40839" y="3491920"/>
              <a:ext cx="388461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在 </a:t>
              </a:r>
              <a:r>
                <a:rPr lang="en-US" altLang="zh-CN" sz="2200" dirty="0" err="1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Github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Java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类项目 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star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数排名 </a:t>
              </a:r>
              <a:r>
                <a:rPr lang="en-US" altLang="zh-CN" sz="2200" dirty="0">
                  <a:solidFill>
                    <a:schemeClr val="accent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7</a:t>
              </a:r>
              <a:r>
                <a:rPr lang="zh-CN" altLang="en-US" sz="2200" dirty="0" smtClean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位，每天 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2000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UV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。</a:t>
              </a:r>
              <a:r>
                <a:rPr lang="en-US" altLang="zh-CN" sz="2200" dirty="0" smtClean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Druid</a:t>
              </a:r>
              <a:r>
                <a:rPr lang="zh-CN" altLang="en-US" sz="2200" dirty="0" smtClean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、</a:t>
              </a:r>
              <a:r>
                <a:rPr lang="en-US" altLang="zh-CN" sz="2200" dirty="0" err="1" smtClean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FastJson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，</a:t>
              </a:r>
              <a:r>
                <a:rPr lang="en-US" altLang="zh-CN" sz="2200" dirty="0" err="1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Dubbo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,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</a:t>
              </a:r>
              <a:r>
                <a:rPr lang="en-US" altLang="zh-CN" sz="2200" dirty="0" err="1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RocketMq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荣获开源中国 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2017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「最受欢迎中国开源软件 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TOP20 </a:t>
              </a:r>
              <a:r>
                <a:rPr lang="zh-CN" altLang="en-US" sz="2200" dirty="0" smtClean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」</a:t>
              </a:r>
              <a:endParaRPr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62" y="2273094"/>
              <a:ext cx="106085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tx2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Regular"/>
                </a:rPr>
                <a:t>Star</a:t>
              </a:r>
              <a:r>
                <a:rPr lang="zh-CN" altLang="en-US" sz="4000" b="1" dirty="0">
                  <a:solidFill>
                    <a:schemeClr val="tx2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Regular"/>
                </a:rPr>
                <a:t> 数增长</a:t>
              </a:r>
              <a:endParaRPr lang="id-ID" sz="4000" b="1" dirty="0">
                <a:solidFill>
                  <a:schemeClr val="tx2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Regula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7790" y="2829196"/>
              <a:ext cx="2497663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自 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2017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年 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7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月 重启 </a:t>
              </a:r>
              <a:r>
                <a:rPr lang="en-US" altLang="zh-CN" sz="2200" dirty="0" err="1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Dubbo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开源，到目前 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Star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数增长 </a:t>
              </a:r>
              <a:r>
                <a:rPr lang="en-US" altLang="zh-CN" sz="2200" b="1" dirty="0" smtClean="0">
                  <a:solidFill>
                    <a:schemeClr val="accent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10482</a:t>
              </a:r>
              <a:r>
                <a:rPr lang="zh-CN" altLang="en-US" sz="2200" dirty="0" smtClean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，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Fork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数增长 </a:t>
              </a:r>
              <a:r>
                <a:rPr lang="en-US" altLang="zh-CN" sz="2200" b="1" dirty="0" smtClean="0">
                  <a:solidFill>
                    <a:schemeClr val="accent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5019</a:t>
              </a:r>
              <a:r>
                <a:rPr lang="zh-CN" altLang="en-US" sz="2200" dirty="0" smtClean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，</a:t>
              </a:r>
              <a:r>
                <a:rPr lang="en-US" altLang="zh-CN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Watch</a:t>
              </a:r>
              <a:r>
                <a:rPr lang="zh-CN" altLang="en-US" sz="2200" dirty="0"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 数增加 </a:t>
              </a:r>
              <a:r>
                <a:rPr lang="en-US" altLang="zh-CN" sz="2200" b="1" dirty="0" smtClean="0">
                  <a:solidFill>
                    <a:schemeClr val="accent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Lato Light"/>
                </a:rPr>
                <a:t>1130</a:t>
              </a:r>
              <a:endParaRPr lang="en-US" sz="2200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62" y="2627024"/>
              <a:ext cx="1306233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800" b="1" dirty="0" smtClean="0">
                  <a:solidFill>
                    <a:schemeClr val="accent1"/>
                  </a:solidFill>
                  <a:latin typeface="Lato Light"/>
                  <a:cs typeface="Lato Light"/>
                </a:rPr>
                <a:t>115</a:t>
              </a:r>
              <a:r>
                <a:rPr lang="id-ID" sz="10800" b="1" dirty="0" smtClean="0">
                  <a:solidFill>
                    <a:schemeClr val="accent1"/>
                  </a:solidFill>
                  <a:latin typeface="Lato Light"/>
                  <a:cs typeface="Lato Light"/>
                </a:rPr>
                <a:t>%</a:t>
              </a:r>
              <a:endParaRPr lang="id-ID" sz="10800" b="1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08975" y="483017"/>
            <a:ext cx="12359700" cy="2079087"/>
            <a:chOff x="5988388" y="483017"/>
            <a:chExt cx="12359700" cy="2079087"/>
          </a:xfrm>
        </p:grpSpPr>
        <p:sp>
          <p:nvSpPr>
            <p:cNvPr id="35" name="TextBox 34"/>
            <p:cNvSpPr txBox="1"/>
            <p:nvPr/>
          </p:nvSpPr>
          <p:spPr>
            <a:xfrm>
              <a:off x="5988388" y="4830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Regular"/>
                </a:rPr>
                <a:t>开源现状</a:t>
              </a:r>
              <a:endParaRPr lang="id-ID" sz="8800" b="1" dirty="0">
                <a:solidFill>
                  <a:schemeClr val="tx2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Regular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37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自重新维护以来 </a:t>
              </a:r>
              <a:r>
                <a:rPr lang="en-US" altLang="zh-CN" sz="3100" dirty="0" err="1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github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数据显著增长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71766771-AA97-3247-B464-A9A87F030F70}"/>
              </a:ext>
            </a:extLst>
          </p:cNvPr>
          <p:cNvGrpSpPr/>
          <p:nvPr/>
        </p:nvGrpSpPr>
        <p:grpSpPr>
          <a:xfrm>
            <a:off x="8507849" y="8543150"/>
            <a:ext cx="3832301" cy="1643166"/>
            <a:chOff x="8470918" y="8766402"/>
            <a:chExt cx="3832301" cy="1643166"/>
          </a:xfrm>
        </p:grpSpPr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A29D63B2-573A-C44F-AF2C-81E9FD18B5C6}"/>
                </a:ext>
              </a:extLst>
            </p:cNvPr>
            <p:cNvGrpSpPr/>
            <p:nvPr/>
          </p:nvGrpSpPr>
          <p:grpSpPr>
            <a:xfrm>
              <a:off x="9027406" y="8766402"/>
              <a:ext cx="3275813" cy="1643166"/>
              <a:chOff x="9027406" y="8766402"/>
              <a:chExt cx="3275813" cy="1643166"/>
            </a:xfrm>
          </p:grpSpPr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4C66305E-137E-7B41-80BB-F7E634BF6CEE}"/>
                  </a:ext>
                </a:extLst>
              </p:cNvPr>
              <p:cNvSpPr txBox="1"/>
              <p:nvPr/>
            </p:nvSpPr>
            <p:spPr>
              <a:xfrm>
                <a:off x="9027406" y="9932514"/>
                <a:ext cx="3275813" cy="477054"/>
              </a:xfrm>
              <a:prstGeom prst="rect">
                <a:avLst/>
              </a:prstGeom>
              <a:noFill/>
            </p:spPr>
            <p:txBody>
              <a:bodyPr wrap="square" lIns="0" rIns="0" bIns="0" rtlCol="0">
                <a:spAutoFit/>
              </a:bodyPr>
              <a:lstStyle/>
              <a:p>
                <a:pPr algn="ctr">
                  <a:tabLst>
                    <a:tab pos="2734255" algn="l"/>
                  </a:tabLst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WATCH</a:t>
                </a:r>
                <a:endParaRPr lang="en-US" sz="28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9D343A4E-4B3F-6548-9D29-D4256C0886E3}"/>
                  </a:ext>
                </a:extLst>
              </p:cNvPr>
              <p:cNvSpPr txBox="1"/>
              <p:nvPr/>
            </p:nvSpPr>
            <p:spPr>
              <a:xfrm>
                <a:off x="9027406" y="8766402"/>
                <a:ext cx="3275813" cy="1277273"/>
              </a:xfrm>
              <a:prstGeom prst="rect">
                <a:avLst/>
              </a:prstGeom>
              <a:noFill/>
            </p:spPr>
            <p:txBody>
              <a:bodyPr wrap="square" lIns="0" rIns="0" bIns="0" rtlCol="0">
                <a:spAutoFit/>
              </a:bodyPr>
              <a:lstStyle/>
              <a:p>
                <a:pPr algn="ctr">
                  <a:tabLst>
                    <a:tab pos="2734255" algn="l"/>
                  </a:tabLst>
                </a:pPr>
                <a:r>
                  <a:rPr lang="en-US" sz="78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3K</a:t>
                </a:r>
              </a:p>
            </p:txBody>
          </p:sp>
        </p:grpSp>
        <p:sp>
          <p:nvSpPr>
            <p:cNvPr id="32" name="Freeform 127">
              <a:extLst>
                <a:ext uri="{FF2B5EF4-FFF2-40B4-BE49-F238E27FC236}">
                  <a16:creationId xmlns="" xmlns:a16="http://schemas.microsoft.com/office/drawing/2014/main" id="{6DD4DC59-2439-5143-AD61-BACA0D60B4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70918" y="9376338"/>
              <a:ext cx="1224000" cy="980937"/>
            </a:xfrm>
            <a:custGeom>
              <a:avLst/>
              <a:gdLst>
                <a:gd name="T0" fmla="*/ 169 w 497"/>
                <a:gd name="T1" fmla="*/ 196 h 400"/>
                <a:gd name="T2" fmla="*/ 169 w 497"/>
                <a:gd name="T3" fmla="*/ 196 h 400"/>
                <a:gd name="T4" fmla="*/ 248 w 497"/>
                <a:gd name="T5" fmla="*/ 275 h 400"/>
                <a:gd name="T6" fmla="*/ 328 w 497"/>
                <a:gd name="T7" fmla="*/ 196 h 400"/>
                <a:gd name="T8" fmla="*/ 248 w 497"/>
                <a:gd name="T9" fmla="*/ 116 h 400"/>
                <a:gd name="T10" fmla="*/ 169 w 497"/>
                <a:gd name="T11" fmla="*/ 196 h 400"/>
                <a:gd name="T12" fmla="*/ 116 w 497"/>
                <a:gd name="T13" fmla="*/ 169 h 400"/>
                <a:gd name="T14" fmla="*/ 116 w 497"/>
                <a:gd name="T15" fmla="*/ 169 h 400"/>
                <a:gd name="T16" fmla="*/ 248 w 497"/>
                <a:gd name="T17" fmla="*/ 63 h 400"/>
                <a:gd name="T18" fmla="*/ 345 w 497"/>
                <a:gd name="T19" fmla="*/ 98 h 400"/>
                <a:gd name="T20" fmla="*/ 390 w 497"/>
                <a:gd name="T21" fmla="*/ 98 h 400"/>
                <a:gd name="T22" fmla="*/ 390 w 497"/>
                <a:gd name="T23" fmla="*/ 54 h 400"/>
                <a:gd name="T24" fmla="*/ 248 w 497"/>
                <a:gd name="T25" fmla="*/ 0 h 400"/>
                <a:gd name="T26" fmla="*/ 62 w 497"/>
                <a:gd name="T27" fmla="*/ 143 h 400"/>
                <a:gd name="T28" fmla="*/ 0 w 497"/>
                <a:gd name="T29" fmla="*/ 143 h 400"/>
                <a:gd name="T30" fmla="*/ 0 w 497"/>
                <a:gd name="T31" fmla="*/ 196 h 400"/>
                <a:gd name="T32" fmla="*/ 80 w 497"/>
                <a:gd name="T33" fmla="*/ 196 h 400"/>
                <a:gd name="T34" fmla="*/ 116 w 497"/>
                <a:gd name="T35" fmla="*/ 169 h 400"/>
                <a:gd name="T36" fmla="*/ 416 w 497"/>
                <a:gd name="T37" fmla="*/ 196 h 400"/>
                <a:gd name="T38" fmla="*/ 416 w 497"/>
                <a:gd name="T39" fmla="*/ 196 h 400"/>
                <a:gd name="T40" fmla="*/ 381 w 497"/>
                <a:gd name="T41" fmla="*/ 231 h 400"/>
                <a:gd name="T42" fmla="*/ 248 w 497"/>
                <a:gd name="T43" fmla="*/ 337 h 400"/>
                <a:gd name="T44" fmla="*/ 151 w 497"/>
                <a:gd name="T45" fmla="*/ 293 h 400"/>
                <a:gd name="T46" fmla="*/ 107 w 497"/>
                <a:gd name="T47" fmla="*/ 293 h 400"/>
                <a:gd name="T48" fmla="*/ 107 w 497"/>
                <a:gd name="T49" fmla="*/ 337 h 400"/>
                <a:gd name="T50" fmla="*/ 248 w 497"/>
                <a:gd name="T51" fmla="*/ 399 h 400"/>
                <a:gd name="T52" fmla="*/ 435 w 497"/>
                <a:gd name="T53" fmla="*/ 257 h 400"/>
                <a:gd name="T54" fmla="*/ 496 w 497"/>
                <a:gd name="T55" fmla="*/ 257 h 400"/>
                <a:gd name="T56" fmla="*/ 496 w 497"/>
                <a:gd name="T57" fmla="*/ 196 h 400"/>
                <a:gd name="T58" fmla="*/ 416 w 497"/>
                <a:gd name="T59" fmla="*/ 1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lIns="34290" tIns="17145" rIns="34290" bIns="1714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5887809-1299-414E-B938-4B073BF36C2D}"/>
              </a:ext>
            </a:extLst>
          </p:cNvPr>
          <p:cNvGrpSpPr/>
          <p:nvPr/>
        </p:nvGrpSpPr>
        <p:grpSpPr>
          <a:xfrm>
            <a:off x="5194163" y="8543150"/>
            <a:ext cx="3845283" cy="1643166"/>
            <a:chOff x="5071899" y="8766402"/>
            <a:chExt cx="3845283" cy="1643166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D72A9D98-33AF-BB49-8682-583E6D273198}"/>
                </a:ext>
              </a:extLst>
            </p:cNvPr>
            <p:cNvGrpSpPr/>
            <p:nvPr/>
          </p:nvGrpSpPr>
          <p:grpSpPr>
            <a:xfrm>
              <a:off x="5641369" y="8766402"/>
              <a:ext cx="3275813" cy="1643166"/>
              <a:chOff x="5641369" y="8766402"/>
              <a:chExt cx="3275813" cy="1643166"/>
            </a:xfrm>
          </p:grpSpPr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AAE72A37-4C7A-4941-B643-E4CADA56438A}"/>
                  </a:ext>
                </a:extLst>
              </p:cNvPr>
              <p:cNvSpPr txBox="1"/>
              <p:nvPr/>
            </p:nvSpPr>
            <p:spPr>
              <a:xfrm>
                <a:off x="5641369" y="9932514"/>
                <a:ext cx="3275813" cy="477054"/>
              </a:xfrm>
              <a:prstGeom prst="rect">
                <a:avLst/>
              </a:prstGeom>
              <a:noFill/>
            </p:spPr>
            <p:txBody>
              <a:bodyPr wrap="square" lIns="0" rIns="0" bIns="0" rtlCol="0">
                <a:spAutoFit/>
              </a:bodyPr>
              <a:lstStyle/>
              <a:p>
                <a:pPr algn="ctr">
                  <a:tabLst>
                    <a:tab pos="2734255" algn="l"/>
                  </a:tabLst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FORK</a:t>
                </a:r>
                <a:endParaRPr lang="en-US" sz="28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262E0352-ADB1-954D-BCF8-F449427CF863}"/>
                  </a:ext>
                </a:extLst>
              </p:cNvPr>
              <p:cNvSpPr txBox="1"/>
              <p:nvPr/>
            </p:nvSpPr>
            <p:spPr>
              <a:xfrm>
                <a:off x="5641369" y="8766402"/>
                <a:ext cx="3275813" cy="1277273"/>
              </a:xfrm>
              <a:prstGeom prst="rect">
                <a:avLst/>
              </a:prstGeom>
              <a:noFill/>
            </p:spPr>
            <p:txBody>
              <a:bodyPr wrap="square" lIns="0" rIns="0" bIns="0" rtlCol="0">
                <a:spAutoFit/>
              </a:bodyPr>
              <a:lstStyle/>
              <a:p>
                <a:pPr algn="ctr">
                  <a:tabLst>
                    <a:tab pos="2734255" algn="l"/>
                  </a:tabLst>
                </a:pPr>
                <a:r>
                  <a:rPr lang="en-US" sz="7800" b="1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1</a:t>
                </a:r>
                <a:r>
                  <a:rPr lang="zh-CN" altLang="zh-CN" sz="7800" b="1" dirty="0">
                    <a:solidFill>
                      <a:schemeClr val="tx2"/>
                    </a:solidFill>
                    <a:latin typeface="Lato Regular"/>
                    <a:cs typeface="Lato Regular"/>
                  </a:rPr>
                  <a:t>4</a:t>
                </a:r>
                <a:r>
                  <a:rPr lang="en-US" sz="7800" b="1" dirty="0" smtClean="0">
                    <a:solidFill>
                      <a:schemeClr val="tx2"/>
                    </a:solidFill>
                    <a:latin typeface="Lato Regular"/>
                    <a:cs typeface="Lato Regular"/>
                  </a:rPr>
                  <a:t>K</a:t>
                </a:r>
                <a:endParaRPr lang="en-US" sz="7800" b="1" dirty="0">
                  <a:solidFill>
                    <a:schemeClr val="tx2"/>
                  </a:solidFill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33" name="Freeform 7">
              <a:extLst>
                <a:ext uri="{FF2B5EF4-FFF2-40B4-BE49-F238E27FC236}">
                  <a16:creationId xmlns="" xmlns:a16="http://schemas.microsoft.com/office/drawing/2014/main" id="{76698C07-6005-CF4C-9F79-F03A8FF70D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71899" y="9165688"/>
              <a:ext cx="1080000" cy="1237091"/>
            </a:xfrm>
            <a:custGeom>
              <a:avLst/>
              <a:gdLst>
                <a:gd name="T0" fmla="*/ 319 w 390"/>
                <a:gd name="T1" fmla="*/ 301 h 444"/>
                <a:gd name="T2" fmla="*/ 319 w 390"/>
                <a:gd name="T3" fmla="*/ 301 h 444"/>
                <a:gd name="T4" fmla="*/ 274 w 390"/>
                <a:gd name="T5" fmla="*/ 310 h 444"/>
                <a:gd name="T6" fmla="*/ 142 w 390"/>
                <a:gd name="T7" fmla="*/ 239 h 444"/>
                <a:gd name="T8" fmla="*/ 142 w 390"/>
                <a:gd name="T9" fmla="*/ 222 h 444"/>
                <a:gd name="T10" fmla="*/ 142 w 390"/>
                <a:gd name="T11" fmla="*/ 213 h 444"/>
                <a:gd name="T12" fmla="*/ 274 w 390"/>
                <a:gd name="T13" fmla="*/ 133 h 444"/>
                <a:gd name="T14" fmla="*/ 319 w 390"/>
                <a:gd name="T15" fmla="*/ 151 h 444"/>
                <a:gd name="T16" fmla="*/ 389 w 390"/>
                <a:gd name="T17" fmla="*/ 70 h 444"/>
                <a:gd name="T18" fmla="*/ 319 w 390"/>
                <a:gd name="T19" fmla="*/ 0 h 444"/>
                <a:gd name="T20" fmla="*/ 248 w 390"/>
                <a:gd name="T21" fmla="*/ 70 h 444"/>
                <a:gd name="T22" fmla="*/ 248 w 390"/>
                <a:gd name="T23" fmla="*/ 89 h 444"/>
                <a:gd name="T24" fmla="*/ 115 w 390"/>
                <a:gd name="T25" fmla="*/ 169 h 444"/>
                <a:gd name="T26" fmla="*/ 70 w 390"/>
                <a:gd name="T27" fmla="*/ 151 h 444"/>
                <a:gd name="T28" fmla="*/ 0 w 390"/>
                <a:gd name="T29" fmla="*/ 222 h 444"/>
                <a:gd name="T30" fmla="*/ 70 w 390"/>
                <a:gd name="T31" fmla="*/ 301 h 444"/>
                <a:gd name="T32" fmla="*/ 115 w 390"/>
                <a:gd name="T33" fmla="*/ 283 h 444"/>
                <a:gd name="T34" fmla="*/ 248 w 390"/>
                <a:gd name="T35" fmla="*/ 363 h 444"/>
                <a:gd name="T36" fmla="*/ 248 w 390"/>
                <a:gd name="T37" fmla="*/ 372 h 444"/>
                <a:gd name="T38" fmla="*/ 319 w 390"/>
                <a:gd name="T39" fmla="*/ 443 h 444"/>
                <a:gd name="T40" fmla="*/ 389 w 390"/>
                <a:gd name="T41" fmla="*/ 372 h 444"/>
                <a:gd name="T42" fmla="*/ 319 w 390"/>
                <a:gd name="T43" fmla="*/ 30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444">
                  <a:moveTo>
                    <a:pt x="319" y="301"/>
                  </a:moveTo>
                  <a:lnTo>
                    <a:pt x="319" y="301"/>
                  </a:lnTo>
                  <a:cubicBezTo>
                    <a:pt x="301" y="301"/>
                    <a:pt x="283" y="301"/>
                    <a:pt x="274" y="31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2" y="230"/>
                    <a:pt x="142" y="230"/>
                    <a:pt x="142" y="222"/>
                  </a:cubicBezTo>
                  <a:lnTo>
                    <a:pt x="142" y="213"/>
                  </a:lnTo>
                  <a:cubicBezTo>
                    <a:pt x="274" y="133"/>
                    <a:pt x="274" y="133"/>
                    <a:pt x="274" y="133"/>
                  </a:cubicBezTo>
                  <a:cubicBezTo>
                    <a:pt x="283" y="142"/>
                    <a:pt x="301" y="151"/>
                    <a:pt x="319" y="151"/>
                  </a:cubicBezTo>
                  <a:cubicBezTo>
                    <a:pt x="363" y="151"/>
                    <a:pt x="389" y="115"/>
                    <a:pt x="389" y="70"/>
                  </a:cubicBezTo>
                  <a:cubicBezTo>
                    <a:pt x="389" y="35"/>
                    <a:pt x="363" y="0"/>
                    <a:pt x="319" y="0"/>
                  </a:cubicBezTo>
                  <a:cubicBezTo>
                    <a:pt x="274" y="0"/>
                    <a:pt x="248" y="35"/>
                    <a:pt x="248" y="70"/>
                  </a:cubicBezTo>
                  <a:cubicBezTo>
                    <a:pt x="248" y="80"/>
                    <a:pt x="248" y="80"/>
                    <a:pt x="248" y="89"/>
                  </a:cubicBezTo>
                  <a:cubicBezTo>
                    <a:pt x="115" y="169"/>
                    <a:pt x="115" y="169"/>
                    <a:pt x="115" y="169"/>
                  </a:cubicBezTo>
                  <a:cubicBezTo>
                    <a:pt x="107" y="151"/>
                    <a:pt x="88" y="151"/>
                    <a:pt x="70" y="151"/>
                  </a:cubicBezTo>
                  <a:cubicBezTo>
                    <a:pt x="26" y="151"/>
                    <a:pt x="0" y="186"/>
                    <a:pt x="0" y="222"/>
                  </a:cubicBezTo>
                  <a:cubicBezTo>
                    <a:pt x="0" y="266"/>
                    <a:pt x="26" y="301"/>
                    <a:pt x="70" y="301"/>
                  </a:cubicBezTo>
                  <a:cubicBezTo>
                    <a:pt x="88" y="301"/>
                    <a:pt x="107" y="292"/>
                    <a:pt x="115" y="283"/>
                  </a:cubicBezTo>
                  <a:cubicBezTo>
                    <a:pt x="248" y="363"/>
                    <a:pt x="248" y="363"/>
                    <a:pt x="248" y="363"/>
                  </a:cubicBezTo>
                  <a:lnTo>
                    <a:pt x="248" y="372"/>
                  </a:lnTo>
                  <a:cubicBezTo>
                    <a:pt x="248" y="416"/>
                    <a:pt x="274" y="443"/>
                    <a:pt x="319" y="443"/>
                  </a:cubicBezTo>
                  <a:cubicBezTo>
                    <a:pt x="363" y="443"/>
                    <a:pt x="389" y="416"/>
                    <a:pt x="389" y="372"/>
                  </a:cubicBezTo>
                  <a:cubicBezTo>
                    <a:pt x="389" y="328"/>
                    <a:pt x="363" y="301"/>
                    <a:pt x="319" y="3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lIns="34290" tIns="17145" rIns="34290" bIns="1714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6AC3D88-601F-DF4F-825A-10A42F9DEBDD}"/>
              </a:ext>
            </a:extLst>
          </p:cNvPr>
          <p:cNvGrpSpPr/>
          <p:nvPr/>
        </p:nvGrpSpPr>
        <p:grpSpPr>
          <a:xfrm>
            <a:off x="1790540" y="8543150"/>
            <a:ext cx="3935219" cy="1643166"/>
            <a:chOff x="1808937" y="8766402"/>
            <a:chExt cx="3935219" cy="1643166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D54435C-8277-8D43-8506-53983FCFC5AB}"/>
                </a:ext>
              </a:extLst>
            </p:cNvPr>
            <p:cNvSpPr txBox="1"/>
            <p:nvPr/>
          </p:nvSpPr>
          <p:spPr>
            <a:xfrm>
              <a:off x="2468343" y="9932514"/>
              <a:ext cx="3275813" cy="477054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>
                <a:tabLst>
                  <a:tab pos="2734255" algn="l"/>
                </a:tabLst>
              </a:pPr>
              <a:r>
                <a:rPr lang="en-US" altLang="zh-CN" sz="2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STAR</a:t>
              </a:r>
              <a:endParaRPr lang="en-US" sz="2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27749E7-01A2-DD4B-9973-E200C525CFD5}"/>
                </a:ext>
              </a:extLst>
            </p:cNvPr>
            <p:cNvSpPr txBox="1"/>
            <p:nvPr/>
          </p:nvSpPr>
          <p:spPr>
            <a:xfrm>
              <a:off x="2468343" y="8766402"/>
              <a:ext cx="3275813" cy="1277273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>
                <a:tabLst>
                  <a:tab pos="2734255" algn="l"/>
                </a:tabLst>
              </a:pPr>
              <a:r>
                <a:rPr lang="en-US" altLang="zh-CN" sz="7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2</a:t>
              </a:r>
              <a:r>
                <a:rPr lang="zh-CN" altLang="zh-CN" sz="7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0</a:t>
              </a:r>
              <a:r>
                <a:rPr lang="en-US" sz="7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K</a:t>
              </a:r>
              <a:endParaRPr lang="en-US" sz="7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9" name="Freeform 1">
              <a:extLst>
                <a:ext uri="{FF2B5EF4-FFF2-40B4-BE49-F238E27FC236}">
                  <a16:creationId xmlns="" xmlns:a16="http://schemas.microsoft.com/office/drawing/2014/main" id="{D5626F70-4EE5-F94E-9F10-F4340F530F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8937" y="9376135"/>
              <a:ext cx="1224000" cy="981140"/>
            </a:xfrm>
            <a:custGeom>
              <a:avLst/>
              <a:gdLst>
                <a:gd name="T0" fmla="*/ 399 w 444"/>
                <a:gd name="T1" fmla="*/ 36 h 356"/>
                <a:gd name="T2" fmla="*/ 399 w 444"/>
                <a:gd name="T3" fmla="*/ 36 h 356"/>
                <a:gd name="T4" fmla="*/ 248 w 444"/>
                <a:gd name="T5" fmla="*/ 36 h 356"/>
                <a:gd name="T6" fmla="*/ 221 w 444"/>
                <a:gd name="T7" fmla="*/ 62 h 356"/>
                <a:gd name="T8" fmla="*/ 195 w 444"/>
                <a:gd name="T9" fmla="*/ 36 h 356"/>
                <a:gd name="T10" fmla="*/ 45 w 444"/>
                <a:gd name="T11" fmla="*/ 36 h 356"/>
                <a:gd name="T12" fmla="*/ 45 w 444"/>
                <a:gd name="T13" fmla="*/ 186 h 356"/>
                <a:gd name="T14" fmla="*/ 221 w 444"/>
                <a:gd name="T15" fmla="*/ 355 h 356"/>
                <a:gd name="T16" fmla="*/ 399 w 444"/>
                <a:gd name="T17" fmla="*/ 186 h 356"/>
                <a:gd name="T18" fmla="*/ 399 w 444"/>
                <a:gd name="T19" fmla="*/ 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356">
                  <a:moveTo>
                    <a:pt x="399" y="36"/>
                  </a:moveTo>
                  <a:lnTo>
                    <a:pt x="399" y="36"/>
                  </a:lnTo>
                  <a:cubicBezTo>
                    <a:pt x="355" y="0"/>
                    <a:pt x="293" y="0"/>
                    <a:pt x="248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51" y="0"/>
                    <a:pt x="89" y="0"/>
                    <a:pt x="45" y="36"/>
                  </a:cubicBezTo>
                  <a:cubicBezTo>
                    <a:pt x="0" y="80"/>
                    <a:pt x="0" y="151"/>
                    <a:pt x="45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43" y="151"/>
                    <a:pt x="443" y="80"/>
                    <a:pt x="399" y="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lIns="34290" tIns="17145" rIns="34290" bIns="1714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5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24158" y="9404793"/>
            <a:ext cx="18945604" cy="1183606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 err="1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Dubbo</a:t>
            </a:r>
            <a:r>
              <a:rPr lang="zh-CN" altLang="en-US" sz="26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 用户主要分为 </a:t>
            </a:r>
            <a:r>
              <a:rPr lang="en-US" altLang="zh-CN" sz="26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3</a:t>
            </a:r>
            <a:r>
              <a:rPr lang="zh-CN" altLang="en-US" sz="26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 类：互联网企业、向互联网架构转型的企业、用互联网架构做解决方案的企业。当当、去哪儿、微店、阿里巴巴作为 </a:t>
            </a:r>
            <a:r>
              <a:rPr lang="en-US" altLang="zh-CN" sz="2600" dirty="0" err="1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Dubbo</a:t>
            </a:r>
            <a:r>
              <a:rPr lang="zh-CN" altLang="en-US" sz="26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 进 </a:t>
            </a:r>
            <a:r>
              <a:rPr lang="en-US" altLang="zh-CN" sz="26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Apache</a:t>
            </a:r>
            <a:r>
              <a:rPr lang="zh-CN" altLang="en-US" sz="26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 孵化的初始成员。今年在北上广深、杭州举办几次工程师向的 </a:t>
            </a:r>
            <a:r>
              <a:rPr lang="en-US" altLang="zh-CN" sz="26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Dubbo</a:t>
            </a:r>
            <a:r>
              <a:rPr lang="zh-CN" altLang="en-US" sz="26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 </a:t>
            </a:r>
            <a:r>
              <a:rPr lang="en-US" altLang="zh-CN" sz="2600" dirty="0">
                <a:latin typeface="PingFang SC" panose="020B0400000000000000" pitchFamily="34" charset="-122"/>
                <a:ea typeface="PingFang SC" panose="020B0400000000000000" pitchFamily="34" charset="-122"/>
                <a:cs typeface="Lato Light"/>
              </a:rPr>
              <a:t>Meetup</a:t>
            </a:r>
            <a:endParaRPr lang="en-US" sz="2600" dirty="0">
              <a:latin typeface="PingFang SC" panose="020B0400000000000000" pitchFamily="34" charset="-122"/>
              <a:ea typeface="PingFang SC" panose="020B0400000000000000" pitchFamily="34" charset="-122"/>
              <a:cs typeface="Lato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3243" y="8176710"/>
            <a:ext cx="18877400" cy="881279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700" b="1" dirty="0">
                <a:solidFill>
                  <a:schemeClr val="tx2"/>
                </a:solidFill>
                <a:latin typeface="Lato Regular"/>
                <a:cs typeface="Lato Regular"/>
              </a:rPr>
              <a:t>请在 </a:t>
            </a:r>
            <a:r>
              <a:rPr lang="en-US" sz="3700" b="1" dirty="0">
                <a:solidFill>
                  <a:schemeClr val="accent1"/>
                </a:solidFill>
                <a:latin typeface="Lato Regular"/>
                <a:cs typeface="Lato Regular"/>
              </a:rPr>
              <a:t>https://</a:t>
            </a:r>
            <a:r>
              <a:rPr lang="en-US" sz="3700" b="1" dirty="0" err="1">
                <a:solidFill>
                  <a:schemeClr val="accent1"/>
                </a:solidFill>
                <a:latin typeface="Lato Regular"/>
                <a:cs typeface="Lato Regular"/>
              </a:rPr>
              <a:t>github.com</a:t>
            </a:r>
            <a:r>
              <a:rPr lang="en-US" sz="3700" b="1" dirty="0">
                <a:solidFill>
                  <a:schemeClr val="accent1"/>
                </a:solidFill>
                <a:latin typeface="Lato Regular"/>
                <a:cs typeface="Lato Regular"/>
              </a:rPr>
              <a:t>/apache/incubator-</a:t>
            </a:r>
            <a:r>
              <a:rPr lang="en-US" sz="3700" b="1" dirty="0" err="1">
                <a:solidFill>
                  <a:schemeClr val="accent1"/>
                </a:solidFill>
                <a:latin typeface="Lato Regular"/>
                <a:cs typeface="Lato Regular"/>
              </a:rPr>
              <a:t>dubbo</a:t>
            </a:r>
            <a:r>
              <a:rPr lang="en-US" sz="3700" b="1" dirty="0">
                <a:solidFill>
                  <a:schemeClr val="accent1"/>
                </a:solidFill>
                <a:latin typeface="Lato Regular"/>
                <a:cs typeface="Lato Regular"/>
              </a:rPr>
              <a:t>/issues/1012</a:t>
            </a:r>
            <a:r>
              <a:rPr lang="zh-CN" altLang="en-US" sz="3700" b="1" dirty="0">
                <a:solidFill>
                  <a:schemeClr val="accent1"/>
                </a:solidFill>
                <a:latin typeface="Lato Regular"/>
                <a:cs typeface="Lato Regular"/>
              </a:rPr>
              <a:t> </a:t>
            </a:r>
            <a:r>
              <a:rPr lang="zh-CN" altLang="en-US" sz="3700" b="1" dirty="0">
                <a:solidFill>
                  <a:schemeClr val="tx2"/>
                </a:solidFill>
                <a:latin typeface="Lato Regular"/>
                <a:cs typeface="Lato Regular"/>
              </a:rPr>
              <a:t>上提供您的信息</a:t>
            </a:r>
            <a:endParaRPr lang="en-US" sz="37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772010" y="9296400"/>
            <a:ext cx="1860863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711325" y="483017"/>
            <a:ext cx="20962938" cy="2079087"/>
            <a:chOff x="1690738" y="483017"/>
            <a:chExt cx="20962938" cy="2079087"/>
          </a:xfrm>
        </p:grpSpPr>
        <p:sp>
          <p:nvSpPr>
            <p:cNvPr id="48" name="TextBox 47"/>
            <p:cNvSpPr txBox="1"/>
            <p:nvPr/>
          </p:nvSpPr>
          <p:spPr>
            <a:xfrm>
              <a:off x="1690738" y="483017"/>
              <a:ext cx="20962938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  <a:cs typeface="Lato Regular"/>
                </a:rPr>
                <a:t>开源现状</a:t>
              </a:r>
              <a:endParaRPr lang="id-ID" sz="8800" b="1" dirty="0">
                <a:solidFill>
                  <a:schemeClr val="tx2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 Regular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0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</a:t>
              </a:r>
              <a:r>
                <a:rPr lang="en-US" altLang="zh-CN" sz="3100" dirty="0" err="1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Dubbo</a:t>
              </a:r>
              <a:r>
                <a:rPr lang="zh-CN" altLang="en-US" sz="3100" dirty="0">
                  <a:latin typeface="PingFang SC Light" panose="020B0300000000000000" pitchFamily="34" charset="-122"/>
                  <a:ea typeface="PingFang SC Light" panose="020B0300000000000000" pitchFamily="34" charset="-122"/>
                  <a:cs typeface="Lato Light"/>
                </a:rPr>
                <a:t> 国内用户一览</a:t>
              </a:r>
              <a:endParaRPr lang="en-US" sz="3100" dirty="0">
                <a:solidFill>
                  <a:schemeClr val="accent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endParaRPr>
            </a:p>
          </p:txBody>
        </p:sp>
      </p:grpSp>
      <p:pic>
        <p:nvPicPr>
          <p:cNvPr id="39" name="Picture Placeholder 38">
            <a:extLst>
              <a:ext uri="{FF2B5EF4-FFF2-40B4-BE49-F238E27FC236}">
                <a16:creationId xmlns="" xmlns:a16="http://schemas.microsoft.com/office/drawing/2014/main" id="{153BBF19-404F-FD4B-AC91-66F62C307A6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>
            <a:extLst>
              <a:ext uri="{FF2B5EF4-FFF2-40B4-BE49-F238E27FC236}">
                <a16:creationId xmlns="" xmlns:a16="http://schemas.microsoft.com/office/drawing/2014/main" id="{7D1BE92B-5879-0D4F-AAB6-A6A16B6AFAFB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3" name="Picture Placeholder 42">
            <a:extLst>
              <a:ext uri="{FF2B5EF4-FFF2-40B4-BE49-F238E27FC236}">
                <a16:creationId xmlns="" xmlns:a16="http://schemas.microsoft.com/office/drawing/2014/main" id="{07538F62-A1EC-394A-8015-D729204151D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2" name="Picture Placeholder 51">
            <a:extLst>
              <a:ext uri="{FF2B5EF4-FFF2-40B4-BE49-F238E27FC236}">
                <a16:creationId xmlns="" xmlns:a16="http://schemas.microsoft.com/office/drawing/2014/main" id="{F64A522F-6110-8046-BF86-5F8811CBC083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2" name="Picture Placeholder 61">
            <a:extLst>
              <a:ext uri="{FF2B5EF4-FFF2-40B4-BE49-F238E27FC236}">
                <a16:creationId xmlns="" xmlns:a16="http://schemas.microsoft.com/office/drawing/2014/main" id="{F0E15A4B-C2B9-7945-991D-A86DA605955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432315" y="2930361"/>
            <a:ext cx="2291710" cy="2290213"/>
          </a:xfrm>
        </p:spPr>
      </p:pic>
      <p:pic>
        <p:nvPicPr>
          <p:cNvPr id="64" name="Picture Placeholder 63">
            <a:extLst>
              <a:ext uri="{FF2B5EF4-FFF2-40B4-BE49-F238E27FC236}">
                <a16:creationId xmlns="" xmlns:a16="http://schemas.microsoft.com/office/drawing/2014/main" id="{DB4E7C17-A6FD-9846-A9DE-1C5689B6C6D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6" name="Picture Placeholder 65">
            <a:extLst>
              <a:ext uri="{FF2B5EF4-FFF2-40B4-BE49-F238E27FC236}">
                <a16:creationId xmlns="" xmlns:a16="http://schemas.microsoft.com/office/drawing/2014/main" id="{E4FA7DD0-1D7D-214E-9773-9877ACEBE4C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0" name="Picture Placeholder 79">
            <a:extLst>
              <a:ext uri="{FF2B5EF4-FFF2-40B4-BE49-F238E27FC236}">
                <a16:creationId xmlns="" xmlns:a16="http://schemas.microsoft.com/office/drawing/2014/main" id="{F28DEAB6-8310-D84A-834B-26EDFCDEB1B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8" name="Picture Placeholder 67">
            <a:extLst>
              <a:ext uri="{FF2B5EF4-FFF2-40B4-BE49-F238E27FC236}">
                <a16:creationId xmlns="" xmlns:a16="http://schemas.microsoft.com/office/drawing/2014/main" id="{EC5EE0D2-802B-F244-BC1D-639EEDE9903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0" name="Picture Placeholder 59">
            <a:extLst>
              <a:ext uri="{FF2B5EF4-FFF2-40B4-BE49-F238E27FC236}">
                <a16:creationId xmlns="" xmlns:a16="http://schemas.microsoft.com/office/drawing/2014/main" id="{CAFAD9C8-4337-2942-8287-BB3E78C4C1AE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371C7154-0CE9-4345-9437-188E83E5790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Picture Placeholder 2">
            <a:extLst>
              <a:ext uri="{FF2B5EF4-FFF2-40B4-BE49-F238E27FC236}">
                <a16:creationId xmlns="" xmlns:a16="http://schemas.microsoft.com/office/drawing/2014/main" id="{BCAEA150-7F69-F24A-A996-5FAEAAC303A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="" xmlns:a16="http://schemas.microsoft.com/office/drawing/2014/main" id="{19F4109F-17B4-1349-9E7B-2B4B5B63ED7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="" xmlns:a16="http://schemas.microsoft.com/office/drawing/2014/main" id="{6FC4A38E-CD03-BB45-B9DD-1ADC46C3B54F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8" name="Picture Placeholder 57">
            <a:extLst>
              <a:ext uri="{FF2B5EF4-FFF2-40B4-BE49-F238E27FC236}">
                <a16:creationId xmlns="" xmlns:a16="http://schemas.microsoft.com/office/drawing/2014/main" id="{6F12CC6A-9BA0-624A-B09E-5BC7F3CD5BB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8" name="Picture Placeholder 77">
            <a:extLst>
              <a:ext uri="{FF2B5EF4-FFF2-40B4-BE49-F238E27FC236}">
                <a16:creationId xmlns="" xmlns:a16="http://schemas.microsoft.com/office/drawing/2014/main" id="{6DA5515A-90CC-0A4B-8FDC-973E4928BAB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0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404411"/>
            <a:ext cx="2437765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854708" y="7225991"/>
            <a:ext cx="356840" cy="356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43707" y="7225991"/>
            <a:ext cx="356840" cy="356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210707" y="7225991"/>
            <a:ext cx="356840" cy="3568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621707" y="7225991"/>
            <a:ext cx="356840" cy="356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2032707" y="7225991"/>
            <a:ext cx="356840" cy="356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789032" y="6252337"/>
            <a:ext cx="2031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倾听用户声音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43" name="Shape 2783"/>
          <p:cNvSpPr/>
          <p:nvPr/>
        </p:nvSpPr>
        <p:spPr>
          <a:xfrm>
            <a:off x="11736226" y="5896380"/>
            <a:ext cx="982428" cy="848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5" name="Shape 2525"/>
          <p:cNvSpPr/>
          <p:nvPr/>
        </p:nvSpPr>
        <p:spPr>
          <a:xfrm>
            <a:off x="2537473" y="5753378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69928" y="6252337"/>
            <a:ext cx="17235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三方库升级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503238" y="8437162"/>
            <a:ext cx="141577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发版节奏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389864" y="8437162"/>
            <a:ext cx="19896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进入 </a:t>
            </a:r>
            <a:r>
              <a:rPr lang="en-US" altLang="zh-CN" sz="2400" dirty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Apache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68580" y="8437162"/>
            <a:ext cx="233910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  <a:cs typeface="Lato Bold" charset="0"/>
              </a:rPr>
              <a:t>重建文档和主页</a:t>
            </a:r>
            <a:endParaRPr lang="en-US" sz="2400" dirty="0">
              <a:solidFill>
                <a:schemeClr val="tx2"/>
              </a:solidFill>
              <a:latin typeface="PingFang SC Medium" panose="020B0400000000000000" pitchFamily="34" charset="-122"/>
              <a:ea typeface="PingFang SC Medium" panose="020B0400000000000000" pitchFamily="34" charset="-122"/>
              <a:cs typeface="Lato Bold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9512" y="483017"/>
            <a:ext cx="4698686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2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Lato" charset="0"/>
              </a:rPr>
              <a:t>开源现状</a:t>
            </a:r>
            <a:endParaRPr lang="id-ID" sz="8800" b="1" dirty="0">
              <a:solidFill>
                <a:schemeClr val="tx2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Lato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32898" y="2470667"/>
            <a:ext cx="1553038" cy="914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10002087" y="1634834"/>
            <a:ext cx="4414675" cy="764828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00" dirty="0">
                <a:latin typeface="PingFang SC Light" panose="020B0300000000000000" pitchFamily="34" charset="-122"/>
                <a:ea typeface="PingFang SC Light" panose="020B0300000000000000" pitchFamily="34" charset="-122"/>
                <a:cs typeface="Lato Light"/>
              </a:rPr>
              <a:t>不单单使用，而要参与</a:t>
            </a:r>
            <a:endParaRPr lang="en-US" sz="3100" dirty="0">
              <a:solidFill>
                <a:schemeClr val="accent1"/>
              </a:solidFill>
              <a:latin typeface="PingFang SC Light" panose="020B0300000000000000" pitchFamily="34" charset="-122"/>
              <a:ea typeface="PingFang SC Light" panose="020B0300000000000000" pitchFamily="34" charset="-122"/>
              <a:cs typeface="Lato Light"/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9109832" y="8963117"/>
            <a:ext cx="4549706" cy="22329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打消对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Dubbo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开源未来的顾虑，将项目距捐献给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Apache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基金会。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Apache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强调社区和多样性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58275" y="8963117"/>
            <a:ext cx="4549706" cy="17199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altLang="zh-CN" b="1" dirty="0" err="1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dubbo.io</a:t>
            </a:r>
            <a:r>
              <a:rPr lang="zh-CN" altLang="en-US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快速开始、产品文档、代码、社区等内容。文档以 </a:t>
            </a:r>
            <a:r>
              <a:rPr lang="en-US" altLang="zh-CN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gitbook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形式发布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9936274" y="8963117"/>
            <a:ext cx="4549706" cy="22329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确立了特性版本 </a:t>
            </a:r>
            <a:r>
              <a:rPr lang="en-US" altLang="zh-CN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2.6.x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和维护版本 </a:t>
            </a:r>
            <a:r>
              <a:rPr lang="en-US" altLang="zh-CN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2.5.x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并行的策略，确保每月一个版本的节奏。已发布了 </a:t>
            </a:r>
            <a:r>
              <a:rPr lang="en-US" altLang="zh-CN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个维护版和 </a:t>
            </a:r>
            <a:r>
              <a:rPr lang="en-US" altLang="zh-CN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个特性版本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5386568" y="4189467"/>
            <a:ext cx="4549706" cy="17199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全面升级三方库：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Spring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ZK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Hessian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Jedis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Jcache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Validator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等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4518606" y="4189467"/>
            <a:ext cx="4549706" cy="17199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优先支持社区呼声最高的诉求：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REST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支持、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Spring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Boot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支持、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Hessian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Java8</a:t>
            </a:r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Lato Light" charset="0"/>
              </a:rPr>
              <a:t> 支持 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Lato Light" charset="0"/>
            </a:endParaRPr>
          </a:p>
        </p:txBody>
      </p:sp>
      <p:sp>
        <p:nvSpPr>
          <p:cNvPr id="38" name="Shape 2686">
            <a:extLst>
              <a:ext uri="{FF2B5EF4-FFF2-40B4-BE49-F238E27FC236}">
                <a16:creationId xmlns="" xmlns:a16="http://schemas.microsoft.com/office/drawing/2014/main" id="{56CAF6EE-4A94-1348-976A-60500C4CD4C9}"/>
              </a:ext>
            </a:extLst>
          </p:cNvPr>
          <p:cNvSpPr>
            <a:spLocks noChangeAspect="1"/>
          </p:cNvSpPr>
          <p:nvPr/>
        </p:nvSpPr>
        <p:spPr>
          <a:xfrm>
            <a:off x="16308909" y="7918014"/>
            <a:ext cx="979200" cy="9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42" name="Shape 2761">
            <a:extLst>
              <a:ext uri="{FF2B5EF4-FFF2-40B4-BE49-F238E27FC236}">
                <a16:creationId xmlns="" xmlns:a16="http://schemas.microsoft.com/office/drawing/2014/main" id="{95856257-F0D3-7C41-9855-C6C2F86B9556}"/>
              </a:ext>
            </a:extLst>
          </p:cNvPr>
          <p:cNvSpPr>
            <a:spLocks noChangeAspect="1"/>
          </p:cNvSpPr>
          <p:nvPr/>
        </p:nvSpPr>
        <p:spPr>
          <a:xfrm>
            <a:off x="7142100" y="7918014"/>
            <a:ext cx="979200" cy="9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47" name="Shape 2587">
            <a:extLst>
              <a:ext uri="{FF2B5EF4-FFF2-40B4-BE49-F238E27FC236}">
                <a16:creationId xmlns="" xmlns:a16="http://schemas.microsoft.com/office/drawing/2014/main" id="{C02B564A-4095-464F-B804-EE85A70F0B52}"/>
              </a:ext>
            </a:extLst>
          </p:cNvPr>
          <p:cNvSpPr>
            <a:spLocks noChangeAspect="1"/>
          </p:cNvSpPr>
          <p:nvPr/>
        </p:nvSpPr>
        <p:spPr>
          <a:xfrm>
            <a:off x="20926097" y="5825132"/>
            <a:ext cx="979200" cy="9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351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59126</TotalTime>
  <Words>1398</Words>
  <Application>Microsoft Macintosh PowerPoint</Application>
  <PresentationFormat>自定义</PresentationFormat>
  <Paragraphs>416</Paragraphs>
  <Slides>26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zhixuan chen</cp:lastModifiedBy>
  <cp:revision>2615</cp:revision>
  <cp:lastPrinted>2018-04-08T08:36:09Z</cp:lastPrinted>
  <dcterms:created xsi:type="dcterms:W3CDTF">2014-11-12T21:47:38Z</dcterms:created>
  <dcterms:modified xsi:type="dcterms:W3CDTF">2018-08-02T06:14:09Z</dcterms:modified>
  <cp:category/>
</cp:coreProperties>
</file>