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31" r:id="rId3"/>
    <p:sldId id="358" r:id="rId5"/>
    <p:sldId id="360" r:id="rId6"/>
    <p:sldId id="329" r:id="rId7"/>
    <p:sldId id="328" r:id="rId8"/>
    <p:sldId id="361" r:id="rId9"/>
    <p:sldId id="362" r:id="rId10"/>
    <p:sldId id="363" r:id="rId11"/>
    <p:sldId id="327" r:id="rId12"/>
    <p:sldId id="364" r:id="rId13"/>
    <p:sldId id="312" r:id="rId14"/>
    <p:sldId id="295" r:id="rId15"/>
    <p:sldId id="335" r:id="rId16"/>
    <p:sldId id="293" r:id="rId17"/>
    <p:sldId id="388" r:id="rId18"/>
    <p:sldId id="387" r:id="rId19"/>
    <p:sldId id="390" r:id="rId20"/>
    <p:sldId id="392" r:id="rId21"/>
    <p:sldId id="391" r:id="rId22"/>
    <p:sldId id="306" r:id="rId23"/>
    <p:sldId id="313" r:id="rId24"/>
    <p:sldId id="296" r:id="rId25"/>
    <p:sldId id="442" r:id="rId26"/>
    <p:sldId id="426" r:id="rId27"/>
    <p:sldId id="428" r:id="rId28"/>
    <p:sldId id="429" r:id="rId29"/>
    <p:sldId id="430" r:id="rId30"/>
    <p:sldId id="431" r:id="rId31"/>
    <p:sldId id="487" r:id="rId32"/>
    <p:sldId id="444" r:id="rId33"/>
    <p:sldId id="343" r:id="rId34"/>
    <p:sldId id="297" r:id="rId35"/>
    <p:sldId id="443" r:id="rId36"/>
    <p:sldId id="299" r:id="rId37"/>
    <p:sldId id="298" r:id="rId38"/>
    <p:sldId id="325" r:id="rId39"/>
    <p:sldId id="300" r:id="rId40"/>
    <p:sldId id="488" r:id="rId41"/>
    <p:sldId id="445" r:id="rId42"/>
    <p:sldId id="446" r:id="rId43"/>
    <p:sldId id="303" r:id="rId44"/>
    <p:sldId id="448" r:id="rId45"/>
    <p:sldId id="345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799C"/>
    <a:srgbClr val="A9BFCC"/>
    <a:srgbClr val="FF4D4D"/>
    <a:srgbClr val="9B8E95"/>
    <a:srgbClr val="EAC47B"/>
    <a:srgbClr val="FF8365"/>
    <a:srgbClr val="FFE7D6"/>
    <a:srgbClr val="FDB87F"/>
    <a:srgbClr val="5A944C"/>
    <a:srgbClr val="FEA1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852" autoAdjust="0"/>
  </p:normalViewPr>
  <p:slideViewPr>
    <p:cSldViewPr snapToGrid="0">
      <p:cViewPr varScale="1">
        <p:scale>
          <a:sx n="116" d="100"/>
          <a:sy n="116" d="100"/>
        </p:scale>
        <p:origin x="336" y="90"/>
      </p:cViewPr>
      <p:guideLst>
        <p:guide orient="horz" pos="1904"/>
        <p:guide pos="410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7193-9FBC-44F5-8C5F-961DF10BD1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A0958-8093-4677-B24F-6148C87027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  <a:r>
              <a:rPr lang="en-US" altLang="zh-CN" dirty="0"/>
              <a:t>https://liangliangtuwen.tmall.com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dba</a:t>
            </a:r>
            <a:r>
              <a:rPr lang="zh-CN" altLang="en-US" dirty="0">
                <a:sym typeface="+mn-ea"/>
              </a:rPr>
              <a:t>管理的</a:t>
            </a:r>
            <a:r>
              <a:rPr lang="en-US" altLang="zh-CN" dirty="0">
                <a:sym typeface="+mn-ea"/>
              </a:rPr>
              <a:t>redis, mysql</a:t>
            </a:r>
            <a:r>
              <a:rPr lang="zh-CN" altLang="en-US" dirty="0">
                <a:sym typeface="+mn-ea"/>
              </a:rPr>
              <a:t>等数据配置大部分在不同机房有不同配置，而业务配置大部分配置不区分机房场景，两种矛盾需求老配置中心无法满足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1. job</a:t>
            </a:r>
            <a:r>
              <a:rPr lang="zh-CN" altLang="en-US" dirty="0">
                <a:sym typeface="+mn-ea"/>
              </a:rPr>
              <a:t>实现方式多样，包括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effectLst/>
                <a:sym typeface="+mn-ea"/>
              </a:rPr>
              <a:t>elastic-job</a:t>
            </a:r>
            <a:r>
              <a:rPr lang="zh-CN" altLang="en-US" dirty="0" smtClean="0">
                <a:effectLst/>
                <a:sym typeface="+mn-ea"/>
              </a:rPr>
              <a:t>、</a:t>
            </a:r>
            <a:r>
              <a:rPr lang="en-US" altLang="zh-CN" dirty="0" smtClean="0">
                <a:effectLst/>
                <a:sym typeface="+mn-ea"/>
              </a:rPr>
              <a:t>timer</a:t>
            </a:r>
            <a:r>
              <a:rPr lang="zh-CN" altLang="en-US" dirty="0" smtClean="0">
                <a:effectLst/>
                <a:sym typeface="+mn-ea"/>
              </a:rPr>
              <a:t>、</a:t>
            </a:r>
            <a:r>
              <a:rPr lang="en-US" altLang="zh-CN" dirty="0" err="1" smtClean="0">
                <a:effectLst/>
                <a:sym typeface="+mn-ea"/>
              </a:rPr>
              <a:t>ScheduledExecutorService</a:t>
            </a:r>
            <a:r>
              <a:rPr lang="zh-CN" altLang="en-US" dirty="0" smtClean="0">
                <a:effectLst/>
                <a:sym typeface="+mn-ea"/>
              </a:rPr>
              <a:t>、</a:t>
            </a:r>
            <a:r>
              <a:rPr lang="en-US" altLang="zh-CN" dirty="0" smtClean="0">
                <a:effectLst/>
                <a:sym typeface="+mn-ea"/>
              </a:rPr>
              <a:t>Quartz </a:t>
            </a:r>
            <a:r>
              <a:rPr lang="zh-CN" altLang="en-US" dirty="0" smtClean="0">
                <a:effectLst/>
                <a:sym typeface="+mn-ea"/>
              </a:rPr>
              <a:t>、</a:t>
            </a:r>
            <a:r>
              <a:rPr lang="en-US" altLang="zh-CN" dirty="0" err="1" smtClean="0">
                <a:effectLst/>
                <a:sym typeface="+mn-ea"/>
              </a:rPr>
              <a:t>JCronTab</a:t>
            </a:r>
            <a:r>
              <a:rPr lang="zh-CN" altLang="en-US" dirty="0" smtClean="0">
                <a:effectLst/>
                <a:sym typeface="+mn-ea"/>
              </a:rPr>
              <a:t>、</a:t>
            </a:r>
            <a:r>
              <a:rPr lang="en-US" altLang="zh-CN" dirty="0" smtClean="0">
                <a:effectLst/>
                <a:sym typeface="+mn-ea"/>
              </a:rPr>
              <a:t>springtask </a:t>
            </a:r>
            <a:r>
              <a:rPr lang="zh-CN" altLang="en-US" dirty="0" smtClean="0">
                <a:effectLst/>
                <a:sym typeface="+mn-ea"/>
              </a:rPr>
              <a:t>，梳理和管理成本巨大</a:t>
            </a:r>
            <a:endParaRPr lang="zh-CN" altLang="en-US" dirty="0" smtClean="0">
              <a:effectLst/>
              <a:sym typeface="+mn-ea"/>
            </a:endParaRPr>
          </a:p>
          <a:p>
            <a:r>
              <a:rPr lang="en-US" altLang="zh-CN" dirty="0" smtClean="0">
                <a:effectLst/>
                <a:sym typeface="+mn-ea"/>
              </a:rPr>
              <a:t>2. service/job</a:t>
            </a:r>
            <a:r>
              <a:rPr lang="zh-CN" altLang="en-US" dirty="0" smtClean="0">
                <a:effectLst/>
                <a:sym typeface="+mn-ea"/>
              </a:rPr>
              <a:t>耦合</a:t>
            </a:r>
            <a:r>
              <a:rPr lang="en-US" altLang="zh-CN" dirty="0" smtClean="0">
                <a:effectLst/>
                <a:sym typeface="+mn-ea"/>
              </a:rPr>
              <a:t>,  </a:t>
            </a:r>
            <a:r>
              <a:rPr lang="zh-CN" altLang="en-US" dirty="0" smtClean="0">
                <a:effectLst/>
                <a:sym typeface="+mn-ea"/>
              </a:rPr>
              <a:t>部署交易单元时及时没有切流，</a:t>
            </a:r>
            <a:r>
              <a:rPr lang="en-US" altLang="zh-CN" dirty="0" smtClean="0">
                <a:effectLst/>
                <a:sym typeface="+mn-ea"/>
              </a:rPr>
              <a:t>job</a:t>
            </a:r>
            <a:r>
              <a:rPr lang="zh-CN" altLang="en-US" dirty="0" smtClean="0">
                <a:effectLst/>
                <a:sym typeface="+mn-ea"/>
              </a:rPr>
              <a:t>也会自带流量，部署过程风险不可控</a:t>
            </a:r>
            <a:endParaRPr lang="zh-CN" altLang="en-US" dirty="0" smtClean="0">
              <a:effectLst/>
              <a:sym typeface="+mn-ea"/>
            </a:endParaRPr>
          </a:p>
          <a:p>
            <a:r>
              <a:rPr lang="en-US" altLang="zh-CN" dirty="0" smtClean="0">
                <a:effectLst/>
                <a:sym typeface="+mn-ea"/>
              </a:rPr>
              <a:t>3. job</a:t>
            </a:r>
            <a:r>
              <a:rPr lang="zh-CN" altLang="en-US" dirty="0" smtClean="0">
                <a:effectLst/>
                <a:sym typeface="+mn-ea"/>
              </a:rPr>
              <a:t>没有独立部署，无法对</a:t>
            </a:r>
            <a:r>
              <a:rPr lang="en-US" altLang="zh-CN" dirty="0" smtClean="0">
                <a:effectLst/>
                <a:sym typeface="+mn-ea"/>
              </a:rPr>
              <a:t>job</a:t>
            </a:r>
            <a:r>
              <a:rPr lang="zh-CN" altLang="en-US" dirty="0" smtClean="0">
                <a:effectLst/>
                <a:sym typeface="+mn-ea"/>
              </a:rPr>
              <a:t>任务进行资源限制，防止</a:t>
            </a:r>
            <a:r>
              <a:rPr lang="en-US" altLang="zh-CN" dirty="0" smtClean="0">
                <a:effectLst/>
                <a:sym typeface="+mn-ea"/>
              </a:rPr>
              <a:t>job</a:t>
            </a:r>
            <a:r>
              <a:rPr lang="zh-CN" altLang="en-US" dirty="0" smtClean="0">
                <a:effectLst/>
                <a:sym typeface="+mn-ea"/>
              </a:rPr>
              <a:t>类型任务拖垮服务于终端用户的</a:t>
            </a:r>
            <a:r>
              <a:rPr lang="en-US" altLang="zh-CN" dirty="0" smtClean="0">
                <a:effectLst/>
                <a:sym typeface="+mn-ea"/>
              </a:rPr>
              <a:t>service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8934317-5774-4D68-A7F3-FAAB7CBB51D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  <a:r>
              <a:rPr lang="en-US" altLang="zh-CN" dirty="0"/>
              <a:t>https://liangliangtuwen.tmall.com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03C20-776C-489F-8E25-9CC7DFA7B4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>
              <a:lnSpc>
                <a:spcPct val="80000"/>
              </a:lnSpc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1.php provider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以多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进程方式运行，其中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worker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进程用于处理具体业务，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manager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进程控制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worker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进程的生命周期，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master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进程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处理网络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IO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2.agent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监听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registry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中p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rovider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地址信息的变更并同步到本地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redis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，供本机上所有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php consumer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共享</a:t>
            </a:r>
            <a:b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</a:b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3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.php consumer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、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redis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、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agent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三者部署在所有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consumer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机器上，并且彼此以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unix socket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通信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4.provider_admin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部署在所有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provider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机器上，用于控制该机器上所有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php provider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的生命周期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80000"/>
              </a:lnSpc>
            </a:pP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国内大量公司基于</a:t>
            </a:r>
            <a:r>
              <a:rPr lang="en-US" altLang="zh-CN"/>
              <a:t>dubbo</a:t>
            </a:r>
            <a:r>
              <a:rPr lang="zh-CN" altLang="en-US"/>
              <a:t>开发自己的服务化框架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服务治理粒度与一致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03C20-776C-489F-8E25-9CC7DFA7B4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03C20-776C-489F-8E25-9CC7DFA7B4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37D180-6FD2-43AC-B573-F80CAC2649D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 userDrawn="1"/>
        </p:nvGraphicFramePr>
        <p:xfrm>
          <a:off x="10326370" y="6407785"/>
          <a:ext cx="1557655" cy="262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" name="" r:id="rId2" imgW="914400" imgH="154940" progId="">
                  <p:embed/>
                </p:oleObj>
              </mc:Choice>
              <mc:Fallback>
                <p:oleObj name="" r:id="rId2" imgW="914400" imgH="154940" progId="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26370" y="6407785"/>
                        <a:ext cx="1557655" cy="2622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eveal/>
      </p:transition>
    </mc:Choice>
    <mc:Fallback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eveal/>
      </p:transition>
    </mc:Choice>
    <mc:Fallback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eveal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eveal/>
      </p:transition>
    </mc:Choice>
    <mc:Fallback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eveal/>
      </p:transition>
    </mc:Choice>
    <mc:Fallback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eveal/>
      </p:transition>
    </mc:Choice>
    <mc:Fallback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eveal/>
      </p:transition>
    </mc:Choice>
    <mc:Fallback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eveal/>
      </p:transition>
    </mc:Choice>
    <mc:Fallback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eveal/>
      </p:transition>
    </mc:Choice>
    <mc:Fallback>
      <p:transition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eveal/>
      </p:transition>
    </mc:Choice>
    <mc:Fallback>
      <p:transition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eveal/>
      </p:transition>
    </mc:Choice>
    <mc:Fallback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3000">
        <p14:reveal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等腰三角形 38"/>
          <p:cNvSpPr/>
          <p:nvPr/>
        </p:nvSpPr>
        <p:spPr>
          <a:xfrm rot="16200000" flipH="1">
            <a:off x="7520940" y="1791335"/>
            <a:ext cx="5979160" cy="3291840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197976" y="2807471"/>
            <a:ext cx="6565526" cy="1556922"/>
            <a:chOff x="5685647" y="3096250"/>
            <a:chExt cx="6565526" cy="1556922"/>
          </a:xfrm>
        </p:grpSpPr>
        <p:sp>
          <p:nvSpPr>
            <p:cNvPr id="18" name="文本框 17"/>
            <p:cNvSpPr txBox="1"/>
            <p:nvPr/>
          </p:nvSpPr>
          <p:spPr>
            <a:xfrm>
              <a:off x="5715234" y="3096250"/>
              <a:ext cx="6535939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 smtClean="0">
                  <a:solidFill>
                    <a:srgbClr val="6B799C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乐信的微服务之路</a:t>
              </a:r>
              <a:endParaRPr lang="zh-CN" altLang="en-US" sz="4800" dirty="0" smtClean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9" name="Content Placeholder 2"/>
            <p:cNvSpPr txBox="1"/>
            <p:nvPr/>
          </p:nvSpPr>
          <p:spPr>
            <a:xfrm>
              <a:off x="6049432" y="4184246"/>
              <a:ext cx="5564389" cy="278654"/>
            </a:xfrm>
            <a:prstGeom prst="rect">
              <a:avLst/>
            </a:prstGeom>
          </p:spPr>
          <p:txBody>
            <a:bodyPr vert="horz" lIns="121683" tIns="60841" rIns="121683" bIns="60841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buNone/>
                <a:defRPr/>
              </a:pPr>
              <a:endParaRPr lang="zh-CN" altLang="en-US" sz="1200" dirty="0">
                <a:solidFill>
                  <a:srgbClr val="5A944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Content Placeholder 2"/>
            <p:cNvSpPr txBox="1"/>
            <p:nvPr/>
          </p:nvSpPr>
          <p:spPr>
            <a:xfrm>
              <a:off x="5685647" y="4258457"/>
              <a:ext cx="5623562" cy="394715"/>
            </a:xfrm>
            <a:prstGeom prst="rect">
              <a:avLst/>
            </a:prstGeom>
          </p:spPr>
          <p:txBody>
            <a:bodyPr vert="horz" lIns="121683" tIns="60841" rIns="121683" bIns="60841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buNone/>
                <a:defRPr/>
              </a:pPr>
              <a:endParaRPr lang="zh-CN" altLang="en-US" sz="1200" dirty="0">
                <a:solidFill>
                  <a:srgbClr val="5A944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等腰三角形 31"/>
          <p:cNvSpPr/>
          <p:nvPr/>
        </p:nvSpPr>
        <p:spPr>
          <a:xfrm rot="16200000" flipH="1">
            <a:off x="8347075" y="2174875"/>
            <a:ext cx="4773930" cy="2570480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5400000" flipH="1">
            <a:off x="-727902" y="4445175"/>
            <a:ext cx="3138982" cy="166976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5400000" flipH="1">
            <a:off x="-607996" y="4602271"/>
            <a:ext cx="2607104" cy="142193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10800000" flipH="1">
            <a:off x="1421275" y="0"/>
            <a:ext cx="1992288" cy="874957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10800000" flipH="1">
            <a:off x="1590064" y="5228"/>
            <a:ext cx="1654709" cy="745097"/>
          </a:xfrm>
          <a:prstGeom prst="triangle">
            <a:avLst/>
          </a:prstGeom>
          <a:solidFill>
            <a:srgbClr val="9B8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17"/>
          <p:cNvSpPr txBox="1">
            <a:spLocks noChangeArrowheads="1"/>
          </p:cNvSpPr>
          <p:nvPr/>
        </p:nvSpPr>
        <p:spPr bwMode="auto">
          <a:xfrm>
            <a:off x="5208270" y="4577080"/>
            <a:ext cx="357441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康彬（</a:t>
            </a:r>
            <a:r>
              <a:rPr lang="en-US" altLang="zh-CN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robinkang</a:t>
            </a:r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zh-CN" altLang="en-US" sz="2400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149" name="Picture 5" descr="DUBBO logo品牌色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3" y="874713"/>
            <a:ext cx="3395663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2"/>
          <p:cNvSpPr txBox="1">
            <a:spLocks noChangeArrowheads="1"/>
          </p:cNvSpPr>
          <p:nvPr/>
        </p:nvSpPr>
        <p:spPr bwMode="auto">
          <a:xfrm flipH="1">
            <a:off x="6111240" y="3049270"/>
            <a:ext cx="454660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微服务化</a:t>
            </a:r>
            <a:r>
              <a:rPr lang="en-US" altLang="zh-CN" sz="40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(php+java)</a:t>
            </a:r>
            <a:endParaRPr lang="en-US" altLang="zh-CN" sz="4000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5" name="文本框 7"/>
          <p:cNvSpPr txBox="1">
            <a:spLocks noChangeArrowheads="1"/>
          </p:cNvSpPr>
          <p:nvPr/>
        </p:nvSpPr>
        <p:spPr bwMode="auto">
          <a:xfrm>
            <a:off x="6111266" y="3756325"/>
            <a:ext cx="4021137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6B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微服务架构演变</a:t>
            </a:r>
            <a:endParaRPr lang="zh-CN" altLang="en-US" sz="1600" dirty="0">
              <a:solidFill>
                <a:srgbClr val="6B79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2145806" y="2281746"/>
            <a:ext cx="3168595" cy="2094279"/>
          </a:xfrm>
          <a:prstGeom prst="triangle">
            <a:avLst/>
          </a:prstGeom>
          <a:noFill/>
          <a:ln w="76200">
            <a:solidFill>
              <a:srgbClr val="A9B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2574379" y="2715561"/>
            <a:ext cx="2311448" cy="1527748"/>
          </a:xfrm>
          <a:prstGeom prst="triangle">
            <a:avLst/>
          </a:prstGeom>
          <a:solidFill>
            <a:srgbClr val="9B8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0800000">
            <a:off x="4040107" y="4506092"/>
            <a:ext cx="1691440" cy="1117955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264270" y="2693882"/>
            <a:ext cx="923290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</a:rPr>
              <a:t>2</a:t>
            </a:r>
            <a:endParaRPr lang="zh-CN" altLang="en-US" sz="115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等腰三角形 19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6937375" y="2390775"/>
            <a:ext cx="638810" cy="2995930"/>
            <a:chOff x="10925" y="3765"/>
            <a:chExt cx="1006" cy="4718"/>
          </a:xfrm>
        </p:grpSpPr>
        <p:sp>
          <p:nvSpPr>
            <p:cNvPr id="9" name="Freeform 6"/>
            <p:cNvSpPr/>
            <p:nvPr/>
          </p:nvSpPr>
          <p:spPr bwMode="auto">
            <a:xfrm>
              <a:off x="10925" y="3765"/>
              <a:ext cx="1007" cy="4718"/>
            </a:xfrm>
            <a:custGeom>
              <a:avLst/>
              <a:gdLst>
                <a:gd name="T0" fmla="*/ 1368 w 1368"/>
                <a:gd name="T1" fmla="*/ 3205 h 6410"/>
                <a:gd name="T2" fmla="*/ 829 w 1368"/>
                <a:gd name="T3" fmla="*/ 2536 h 6410"/>
                <a:gd name="T4" fmla="*/ 829 w 1368"/>
                <a:gd name="T5" fmla="*/ 1353 h 6410"/>
                <a:gd name="T6" fmla="*/ 1368 w 1368"/>
                <a:gd name="T7" fmla="*/ 684 h 6410"/>
                <a:gd name="T8" fmla="*/ 684 w 1368"/>
                <a:gd name="T9" fmla="*/ 0 h 6410"/>
                <a:gd name="T10" fmla="*/ 0 w 1368"/>
                <a:gd name="T11" fmla="*/ 684 h 6410"/>
                <a:gd name="T12" fmla="*/ 540 w 1368"/>
                <a:gd name="T13" fmla="*/ 1353 h 6410"/>
                <a:gd name="T14" fmla="*/ 540 w 1368"/>
                <a:gd name="T15" fmla="*/ 2536 h 6410"/>
                <a:gd name="T16" fmla="*/ 0 w 1368"/>
                <a:gd name="T17" fmla="*/ 3205 h 6410"/>
                <a:gd name="T18" fmla="*/ 540 w 1368"/>
                <a:gd name="T19" fmla="*/ 3874 h 6410"/>
                <a:gd name="T20" fmla="*/ 540 w 1368"/>
                <a:gd name="T21" fmla="*/ 5057 h 6410"/>
                <a:gd name="T22" fmla="*/ 0 w 1368"/>
                <a:gd name="T23" fmla="*/ 5726 h 6410"/>
                <a:gd name="T24" fmla="*/ 684 w 1368"/>
                <a:gd name="T25" fmla="*/ 6410 h 6410"/>
                <a:gd name="T26" fmla="*/ 1368 w 1368"/>
                <a:gd name="T27" fmla="*/ 5726 h 6410"/>
                <a:gd name="T28" fmla="*/ 829 w 1368"/>
                <a:gd name="T29" fmla="*/ 5057 h 6410"/>
                <a:gd name="T30" fmla="*/ 829 w 1368"/>
                <a:gd name="T31" fmla="*/ 3874 h 6410"/>
                <a:gd name="T32" fmla="*/ 1368 w 1368"/>
                <a:gd name="T33" fmla="*/ 3205 h 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8" h="6410">
                  <a:moveTo>
                    <a:pt x="1368" y="3205"/>
                  </a:moveTo>
                  <a:cubicBezTo>
                    <a:pt x="1368" y="2877"/>
                    <a:pt x="1137" y="2603"/>
                    <a:pt x="829" y="2536"/>
                  </a:cubicBezTo>
                  <a:cubicBezTo>
                    <a:pt x="829" y="1353"/>
                    <a:pt x="829" y="1353"/>
                    <a:pt x="829" y="1353"/>
                  </a:cubicBezTo>
                  <a:cubicBezTo>
                    <a:pt x="1137" y="1286"/>
                    <a:pt x="1368" y="1012"/>
                    <a:pt x="1368" y="684"/>
                  </a:cubicBezTo>
                  <a:cubicBezTo>
                    <a:pt x="1368" y="306"/>
                    <a:pt x="1062" y="0"/>
                    <a:pt x="684" y="0"/>
                  </a:cubicBezTo>
                  <a:cubicBezTo>
                    <a:pt x="306" y="0"/>
                    <a:pt x="0" y="306"/>
                    <a:pt x="0" y="684"/>
                  </a:cubicBezTo>
                  <a:cubicBezTo>
                    <a:pt x="0" y="1012"/>
                    <a:pt x="231" y="1286"/>
                    <a:pt x="540" y="1353"/>
                  </a:cubicBezTo>
                  <a:cubicBezTo>
                    <a:pt x="540" y="2536"/>
                    <a:pt x="540" y="2536"/>
                    <a:pt x="540" y="2536"/>
                  </a:cubicBezTo>
                  <a:cubicBezTo>
                    <a:pt x="231" y="2603"/>
                    <a:pt x="0" y="2877"/>
                    <a:pt x="0" y="3205"/>
                  </a:cubicBezTo>
                  <a:cubicBezTo>
                    <a:pt x="0" y="3533"/>
                    <a:pt x="231" y="3807"/>
                    <a:pt x="540" y="3874"/>
                  </a:cubicBezTo>
                  <a:cubicBezTo>
                    <a:pt x="540" y="5057"/>
                    <a:pt x="540" y="5057"/>
                    <a:pt x="540" y="5057"/>
                  </a:cubicBezTo>
                  <a:cubicBezTo>
                    <a:pt x="231" y="5124"/>
                    <a:pt x="0" y="5398"/>
                    <a:pt x="0" y="5726"/>
                  </a:cubicBezTo>
                  <a:cubicBezTo>
                    <a:pt x="0" y="6104"/>
                    <a:pt x="306" y="6410"/>
                    <a:pt x="684" y="6410"/>
                  </a:cubicBezTo>
                  <a:cubicBezTo>
                    <a:pt x="1062" y="6410"/>
                    <a:pt x="1368" y="6104"/>
                    <a:pt x="1368" y="5726"/>
                  </a:cubicBezTo>
                  <a:cubicBezTo>
                    <a:pt x="1368" y="5398"/>
                    <a:pt x="1137" y="5124"/>
                    <a:pt x="829" y="5057"/>
                  </a:cubicBezTo>
                  <a:cubicBezTo>
                    <a:pt x="829" y="3874"/>
                    <a:pt x="829" y="3874"/>
                    <a:pt x="829" y="3874"/>
                  </a:cubicBezTo>
                  <a:cubicBezTo>
                    <a:pt x="1137" y="3807"/>
                    <a:pt x="1368" y="3533"/>
                    <a:pt x="1368" y="3205"/>
                  </a:cubicBezTo>
                  <a:close/>
                </a:path>
              </a:pathLst>
            </a:custGeom>
            <a:solidFill>
              <a:srgbClr val="6B799C"/>
            </a:solidFill>
            <a:ln w="6350">
              <a:solidFill>
                <a:srgbClr val="5A944C"/>
              </a:solidFill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11062" y="3898"/>
              <a:ext cx="740" cy="74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865" dirty="0">
                  <a:solidFill>
                    <a:srgbClr val="7D9A5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1865" dirty="0">
                <a:solidFill>
                  <a:srgbClr val="7D9A5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1062" y="5752"/>
              <a:ext cx="740" cy="744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865" dirty="0">
                  <a:solidFill>
                    <a:srgbClr val="7D9A5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1865" dirty="0">
                <a:solidFill>
                  <a:srgbClr val="7D9A5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11062" y="7610"/>
              <a:ext cx="740" cy="74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865" dirty="0">
                  <a:solidFill>
                    <a:srgbClr val="7D9A5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1865" dirty="0">
                <a:solidFill>
                  <a:srgbClr val="7D9A5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783830" y="2445385"/>
            <a:ext cx="3550920" cy="735965"/>
            <a:chOff x="12258" y="3851"/>
            <a:chExt cx="5592" cy="1159"/>
          </a:xfrm>
        </p:grpSpPr>
        <p:sp>
          <p:nvSpPr>
            <p:cNvPr id="13" name="矩形 35"/>
            <p:cNvSpPr>
              <a:spLocks noChangeArrowheads="1"/>
            </p:cNvSpPr>
            <p:nvPr/>
          </p:nvSpPr>
          <p:spPr bwMode="auto">
            <a:xfrm>
              <a:off x="12364" y="4479"/>
              <a:ext cx="5486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dirty="0">
                  <a:solidFill>
                    <a:srgbClr val="6B799C"/>
                  </a:solidFill>
                </a:rPr>
                <a:t>web</a:t>
              </a:r>
              <a:r>
                <a:rPr lang="zh-CN" altLang="en-US" sz="1600" dirty="0">
                  <a:solidFill>
                    <a:srgbClr val="6B799C"/>
                  </a:solidFill>
                </a:rPr>
                <a:t>层与服务层分离解耦</a:t>
              </a:r>
              <a:endParaRPr lang="zh-CN" altLang="en-US" sz="1600" dirty="0">
                <a:solidFill>
                  <a:srgbClr val="6B799C"/>
                </a:solidFill>
              </a:endParaRPr>
            </a:p>
          </p:txBody>
        </p: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12258" y="3851"/>
              <a:ext cx="3397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rgbClr val="6B79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前后端分离</a:t>
              </a:r>
              <a:endParaRPr lang="zh-CN" altLang="en-US" sz="2000" b="1" dirty="0">
                <a:solidFill>
                  <a:srgbClr val="6B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783830" y="3654425"/>
            <a:ext cx="3464269" cy="736018"/>
            <a:chOff x="12258" y="5755"/>
            <a:chExt cx="5456" cy="1159"/>
          </a:xfrm>
        </p:grpSpPr>
        <p:sp>
          <p:nvSpPr>
            <p:cNvPr id="16" name="矩形 35"/>
            <p:cNvSpPr>
              <a:spLocks noChangeArrowheads="1"/>
            </p:cNvSpPr>
            <p:nvPr/>
          </p:nvSpPr>
          <p:spPr bwMode="auto">
            <a:xfrm>
              <a:off x="12364" y="6383"/>
              <a:ext cx="5350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1600" dirty="0">
                  <a:solidFill>
                    <a:srgbClr val="6B799C"/>
                  </a:solidFill>
                  <a:latin typeface="Open Sans" panose="020B0606030504020204"/>
                  <a:ea typeface="Open Sans" panose="020B0606030504020204"/>
                  <a:cs typeface="Open Sans" panose="020B0606030504020204"/>
                </a:rPr>
                <a:t>服务消费方与服务提供方分离解耦</a:t>
              </a:r>
              <a:endParaRPr lang="zh-CN" altLang="en-US" sz="1600" dirty="0">
                <a:solidFill>
                  <a:srgbClr val="6B799C"/>
                </a:solidFill>
                <a:latin typeface="Open Sans" panose="020B0606030504020204"/>
                <a:ea typeface="Open Sans" panose="020B0606030504020204"/>
                <a:cs typeface="Open Sans" panose="020B0606030504020204"/>
              </a:endParaRPr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2258" y="5755"/>
              <a:ext cx="4053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rgbClr val="6B79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接口与实现分离</a:t>
              </a:r>
              <a:endParaRPr lang="zh-CN" altLang="en-US" sz="2000" b="1" dirty="0">
                <a:solidFill>
                  <a:srgbClr val="6B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783830" y="4801870"/>
            <a:ext cx="3464560" cy="982345"/>
            <a:chOff x="12258" y="7562"/>
            <a:chExt cx="5456" cy="1547"/>
          </a:xfrm>
        </p:grpSpPr>
        <p:sp>
          <p:nvSpPr>
            <p:cNvPr id="18" name="矩形 35"/>
            <p:cNvSpPr>
              <a:spLocks noChangeArrowheads="1"/>
            </p:cNvSpPr>
            <p:nvPr/>
          </p:nvSpPr>
          <p:spPr bwMode="auto">
            <a:xfrm>
              <a:off x="12364" y="8190"/>
              <a:ext cx="5350" cy="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6B799C"/>
                  </a:solidFill>
                </a:rPr>
                <a:t>数据使用方与数据资源分离解耦，由数据基础服务提供统一入口</a:t>
              </a:r>
              <a:endParaRPr lang="zh-CN" altLang="en-US" sz="1600" dirty="0">
                <a:solidFill>
                  <a:srgbClr val="6B799C"/>
                </a:solidFill>
              </a:endParaRPr>
            </a:p>
          </p:txBody>
        </p:sp>
        <p:sp>
          <p:nvSpPr>
            <p:cNvPr id="19" name="文本框 18"/>
            <p:cNvSpPr txBox="1">
              <a:spLocks noChangeArrowheads="1"/>
            </p:cNvSpPr>
            <p:nvPr/>
          </p:nvSpPr>
          <p:spPr bwMode="auto">
            <a:xfrm>
              <a:off x="12258" y="7562"/>
              <a:ext cx="436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rgbClr val="6B79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应用和数据分离</a:t>
              </a:r>
              <a:endParaRPr lang="zh-CN" altLang="en-US" sz="2000" b="1" dirty="0">
                <a:solidFill>
                  <a:srgbClr val="6B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874894" y="398735"/>
            <a:ext cx="267403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微服务本质</a:t>
            </a:r>
            <a:endParaRPr lang="zh-CN" altLang="en-US" sz="2400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030" y="1081405"/>
            <a:ext cx="5133340" cy="5057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等腰三角形 26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826770" y="45656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php</a:t>
            </a:r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微服务拆分方式：先水平再垂直</a:t>
            </a:r>
            <a:endParaRPr lang="zh-CN" altLang="en-US" sz="2400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143115" y="2356485"/>
            <a:ext cx="2424430" cy="789940"/>
            <a:chOff x="11249" y="3711"/>
            <a:chExt cx="3818" cy="1244"/>
          </a:xfrm>
        </p:grpSpPr>
        <p:sp>
          <p:nvSpPr>
            <p:cNvPr id="30" name="流程图: 过程 29"/>
            <p:cNvSpPr/>
            <p:nvPr/>
          </p:nvSpPr>
          <p:spPr>
            <a:xfrm>
              <a:off x="11438" y="4021"/>
              <a:ext cx="3442" cy="568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trike="noStrike" noProof="1"/>
                <a:t>biz-servce</a:t>
              </a:r>
              <a:endParaRPr lang="en-US" altLang="zh-CN" strike="noStrike" noProof="1"/>
            </a:p>
          </p:txBody>
        </p:sp>
        <p:sp>
          <p:nvSpPr>
            <p:cNvPr id="37" name="流程图: 过程 36"/>
            <p:cNvSpPr/>
            <p:nvPr/>
          </p:nvSpPr>
          <p:spPr>
            <a:xfrm>
              <a:off x="11249" y="3711"/>
              <a:ext cx="3818" cy="1244"/>
            </a:xfrm>
            <a:prstGeom prst="flowChartProcess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CN" altLang="zh-CN" sz="800" strike="noStrike" noProof="1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136130" y="3593465"/>
            <a:ext cx="2424430" cy="789940"/>
            <a:chOff x="11238" y="5659"/>
            <a:chExt cx="3818" cy="1244"/>
          </a:xfrm>
        </p:grpSpPr>
        <p:sp>
          <p:nvSpPr>
            <p:cNvPr id="31" name="流程图: 过程 30"/>
            <p:cNvSpPr/>
            <p:nvPr/>
          </p:nvSpPr>
          <p:spPr>
            <a:xfrm>
              <a:off x="11447" y="5989"/>
              <a:ext cx="3442" cy="568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trike="noStrike" noProof="1"/>
                <a:t>composite-service</a:t>
              </a:r>
              <a:endParaRPr lang="en-US" altLang="zh-CN" strike="noStrike" noProof="1"/>
            </a:p>
          </p:txBody>
        </p:sp>
        <p:sp>
          <p:nvSpPr>
            <p:cNvPr id="38" name="流程图: 过程 37"/>
            <p:cNvSpPr/>
            <p:nvPr/>
          </p:nvSpPr>
          <p:spPr>
            <a:xfrm>
              <a:off x="11238" y="5659"/>
              <a:ext cx="3818" cy="1244"/>
            </a:xfrm>
            <a:prstGeom prst="flowChartProcess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CN" altLang="zh-CN" sz="800" strike="noStrike" noProof="1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432560" y="1680210"/>
            <a:ext cx="2424430" cy="4303395"/>
            <a:chOff x="2256" y="2646"/>
            <a:chExt cx="3818" cy="6777"/>
          </a:xfrm>
        </p:grpSpPr>
        <p:sp>
          <p:nvSpPr>
            <p:cNvPr id="2" name="流程图: 过程 1"/>
            <p:cNvSpPr/>
            <p:nvPr/>
          </p:nvSpPr>
          <p:spPr>
            <a:xfrm>
              <a:off x="2633" y="3029"/>
              <a:ext cx="2867" cy="568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trike="noStrike" noProof="1"/>
                <a:t>UI</a:t>
              </a:r>
              <a:endParaRPr lang="en-US" altLang="zh-CN" strike="noStrike" noProof="1"/>
            </a:p>
          </p:txBody>
        </p:sp>
        <p:sp>
          <p:nvSpPr>
            <p:cNvPr id="3" name="流程图: 过程 2"/>
            <p:cNvSpPr/>
            <p:nvPr/>
          </p:nvSpPr>
          <p:spPr>
            <a:xfrm>
              <a:off x="2633" y="4099"/>
              <a:ext cx="2867" cy="565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trike="noStrike" noProof="1"/>
                <a:t>Controller</a:t>
              </a:r>
              <a:endParaRPr lang="en-US" altLang="zh-CN" strike="noStrike" noProof="1"/>
            </a:p>
          </p:txBody>
        </p:sp>
        <p:sp>
          <p:nvSpPr>
            <p:cNvPr id="4" name="流程图: 过程 3"/>
            <p:cNvSpPr/>
            <p:nvPr/>
          </p:nvSpPr>
          <p:spPr>
            <a:xfrm>
              <a:off x="2633" y="5184"/>
              <a:ext cx="2888" cy="568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trike="noStrike" noProof="1"/>
                <a:t>Service</a:t>
              </a:r>
              <a:endParaRPr lang="en-US" altLang="zh-CN" strike="noStrike" noProof="1"/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2654" y="6268"/>
              <a:ext cx="2888" cy="568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trike="noStrike" noProof="1"/>
                <a:t>DAO</a:t>
              </a:r>
              <a:endParaRPr lang="en-US" altLang="zh-CN" strike="noStrike" noProof="1"/>
            </a:p>
          </p:txBody>
        </p:sp>
        <p:sp>
          <p:nvSpPr>
            <p:cNvPr id="8" name="流程图: 过程 7"/>
            <p:cNvSpPr/>
            <p:nvPr/>
          </p:nvSpPr>
          <p:spPr>
            <a:xfrm>
              <a:off x="2256" y="2646"/>
              <a:ext cx="3818" cy="4716"/>
            </a:xfrm>
            <a:prstGeom prst="flowChartProcess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CN" altLang="zh-CN" sz="800" strike="noStrike" noProof="1"/>
            </a:p>
          </p:txBody>
        </p:sp>
        <p:sp>
          <p:nvSpPr>
            <p:cNvPr id="34" name="圆柱形 33"/>
            <p:cNvSpPr/>
            <p:nvPr/>
          </p:nvSpPr>
          <p:spPr>
            <a:xfrm>
              <a:off x="2710" y="8247"/>
              <a:ext cx="2808" cy="1176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Resouce</a:t>
              </a:r>
              <a:endParaRPr lang="en-US" altLang="zh-CN"/>
            </a:p>
          </p:txBody>
        </p:sp>
        <p:cxnSp>
          <p:nvCxnSpPr>
            <p:cNvPr id="41" name="直接箭头连接符 40"/>
            <p:cNvCxnSpPr>
              <a:stCxn id="2" idx="2"/>
              <a:endCxn id="3" idx="0"/>
            </p:cNvCxnSpPr>
            <p:nvPr/>
          </p:nvCxnSpPr>
          <p:spPr>
            <a:xfrm>
              <a:off x="4067" y="3621"/>
              <a:ext cx="0" cy="5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" idx="2"/>
              <a:endCxn id="4" idx="0"/>
            </p:cNvCxnSpPr>
            <p:nvPr/>
          </p:nvCxnSpPr>
          <p:spPr>
            <a:xfrm>
              <a:off x="4067" y="4688"/>
              <a:ext cx="10" cy="5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4" idx="2"/>
              <a:endCxn id="6" idx="0"/>
            </p:cNvCxnSpPr>
            <p:nvPr/>
          </p:nvCxnSpPr>
          <p:spPr>
            <a:xfrm>
              <a:off x="4077" y="5776"/>
              <a:ext cx="21" cy="5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6" idx="2"/>
              <a:endCxn id="34" idx="1"/>
            </p:cNvCxnSpPr>
            <p:nvPr/>
          </p:nvCxnSpPr>
          <p:spPr>
            <a:xfrm>
              <a:off x="4098" y="6836"/>
              <a:ext cx="16" cy="14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7128510" y="4822190"/>
            <a:ext cx="2424430" cy="1948180"/>
            <a:chOff x="11226" y="7594"/>
            <a:chExt cx="3818" cy="3068"/>
          </a:xfrm>
        </p:grpSpPr>
        <p:sp>
          <p:nvSpPr>
            <p:cNvPr id="32" name="流程图: 过程 31"/>
            <p:cNvSpPr/>
            <p:nvPr/>
          </p:nvSpPr>
          <p:spPr>
            <a:xfrm>
              <a:off x="11426" y="7932"/>
              <a:ext cx="3442" cy="568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trike="noStrike" noProof="1"/>
                <a:t>base-service</a:t>
              </a:r>
              <a:endParaRPr lang="en-US" altLang="zh-CN" strike="noStrike" noProof="1"/>
            </a:p>
          </p:txBody>
        </p:sp>
        <p:sp>
          <p:nvSpPr>
            <p:cNvPr id="33" name="圆柱形 32"/>
            <p:cNvSpPr/>
            <p:nvPr/>
          </p:nvSpPr>
          <p:spPr>
            <a:xfrm>
              <a:off x="11755" y="9486"/>
              <a:ext cx="2808" cy="1176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Resouce</a:t>
              </a:r>
              <a:endParaRPr lang="en-US" altLang="zh-CN"/>
            </a:p>
          </p:txBody>
        </p:sp>
        <p:sp>
          <p:nvSpPr>
            <p:cNvPr id="39" name="流程图: 过程 38"/>
            <p:cNvSpPr/>
            <p:nvPr/>
          </p:nvSpPr>
          <p:spPr>
            <a:xfrm>
              <a:off x="11226" y="7594"/>
              <a:ext cx="3818" cy="1244"/>
            </a:xfrm>
            <a:prstGeom prst="flowChartProcess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CN" altLang="zh-CN" sz="800" strike="noStrike" noProof="1"/>
            </a:p>
          </p:txBody>
        </p:sp>
        <p:cxnSp>
          <p:nvCxnSpPr>
            <p:cNvPr id="45" name="直接箭头连接符 44"/>
            <p:cNvCxnSpPr>
              <a:endCxn id="33" idx="0"/>
            </p:cNvCxnSpPr>
            <p:nvPr/>
          </p:nvCxnSpPr>
          <p:spPr>
            <a:xfrm flipH="1">
              <a:off x="13159" y="8452"/>
              <a:ext cx="24" cy="13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6515735" y="3144520"/>
            <a:ext cx="4194810" cy="450850"/>
            <a:chOff x="10261" y="4952"/>
            <a:chExt cx="6606" cy="710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10261" y="5387"/>
              <a:ext cx="5145" cy="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11" name="文本框 28"/>
            <p:cNvSpPr txBox="1"/>
            <p:nvPr/>
          </p:nvSpPr>
          <p:spPr>
            <a:xfrm>
              <a:off x="15819" y="4952"/>
              <a:ext cx="1048" cy="7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r">
                <a:lnSpc>
                  <a:spcPct val="130000"/>
                </a:lnSpc>
              </a:pP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</a:rPr>
                <a:t>RPC</a:t>
              </a:r>
              <a:endParaRPr lang="en-US" altLang="zh-CN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30975" y="4410075"/>
            <a:ext cx="4179570" cy="450850"/>
            <a:chOff x="10285" y="6945"/>
            <a:chExt cx="6582" cy="710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10285" y="7312"/>
              <a:ext cx="5337" cy="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28"/>
            <p:cNvSpPr txBox="1"/>
            <p:nvPr/>
          </p:nvSpPr>
          <p:spPr>
            <a:xfrm>
              <a:off x="15819" y="6945"/>
              <a:ext cx="1048" cy="7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r">
                <a:lnSpc>
                  <a:spcPct val="130000"/>
                </a:lnSpc>
              </a:pP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</a:rPr>
                <a:t>RPC</a:t>
              </a:r>
              <a:endParaRPr lang="en-US" altLang="zh-CN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544310" y="1905635"/>
            <a:ext cx="5093335" cy="450850"/>
            <a:chOff x="10306" y="3001"/>
            <a:chExt cx="8021" cy="710"/>
          </a:xfrm>
        </p:grpSpPr>
        <p:sp>
          <p:nvSpPr>
            <p:cNvPr id="7" name="文本框 28"/>
            <p:cNvSpPr txBox="1"/>
            <p:nvPr/>
          </p:nvSpPr>
          <p:spPr>
            <a:xfrm>
              <a:off x="15819" y="3001"/>
              <a:ext cx="2508" cy="7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r">
                <a:lnSpc>
                  <a:spcPct val="130000"/>
                </a:lnSpc>
              </a:pP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</a:rPr>
                <a:t>HTTP/HTTPS</a:t>
              </a:r>
              <a:endParaRPr lang="en-US" altLang="zh-CN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10306" y="3365"/>
              <a:ext cx="5145" cy="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7136765" y="1189990"/>
            <a:ext cx="2424430" cy="789940"/>
            <a:chOff x="11239" y="1874"/>
            <a:chExt cx="3818" cy="1244"/>
          </a:xfrm>
        </p:grpSpPr>
        <p:sp>
          <p:nvSpPr>
            <p:cNvPr id="9" name="流程图: 过程 8"/>
            <p:cNvSpPr/>
            <p:nvPr/>
          </p:nvSpPr>
          <p:spPr>
            <a:xfrm>
              <a:off x="11239" y="1874"/>
              <a:ext cx="3818" cy="1244"/>
            </a:xfrm>
            <a:prstGeom prst="flowChartProcess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CN" altLang="zh-CN" sz="800" strike="noStrike" noProof="1"/>
            </a:p>
          </p:txBody>
        </p:sp>
        <p:sp>
          <p:nvSpPr>
            <p:cNvPr id="10" name="流程图: 过程 9"/>
            <p:cNvSpPr/>
            <p:nvPr/>
          </p:nvSpPr>
          <p:spPr>
            <a:xfrm>
              <a:off x="11414" y="2212"/>
              <a:ext cx="3442" cy="568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trike="noStrike" noProof="1"/>
                <a:t>App|H5|Weex</a:t>
              </a:r>
              <a:endParaRPr lang="en-US" altLang="zh-CN" strike="noStrike" noProof="1"/>
            </a:p>
          </p:txBody>
        </p:sp>
      </p:grpSp>
      <p:sp>
        <p:nvSpPr>
          <p:cNvPr id="11" name="右箭头 10"/>
          <p:cNvSpPr/>
          <p:nvPr/>
        </p:nvSpPr>
        <p:spPr>
          <a:xfrm>
            <a:off x="4466590" y="2633345"/>
            <a:ext cx="1849120" cy="14732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等腰三角形 29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875030" y="398780"/>
            <a:ext cx="4692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服务治理的粒度</a:t>
            </a:r>
            <a:endParaRPr lang="zh-CN" altLang="en-US" sz="2400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1029335" y="1810385"/>
            <a:ext cx="10420350" cy="4554855"/>
            <a:chOff x="1621" y="2779"/>
            <a:chExt cx="16410" cy="7173"/>
          </a:xfrm>
        </p:grpSpPr>
        <p:sp>
          <p:nvSpPr>
            <p:cNvPr id="4" name="矩形 3"/>
            <p:cNvSpPr/>
            <p:nvPr/>
          </p:nvSpPr>
          <p:spPr>
            <a:xfrm>
              <a:off x="15980" y="9111"/>
              <a:ext cx="2051" cy="83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z="2000" strike="noStrike" noProof="1"/>
                <a:t>consumer</a:t>
              </a:r>
              <a:endParaRPr lang="en-US" altLang="zh-CN" sz="2000" strike="noStrike" noProof="1"/>
            </a:p>
          </p:txBody>
        </p:sp>
        <p:sp>
          <p:nvSpPr>
            <p:cNvPr id="6" name="矩形 5"/>
            <p:cNvSpPr/>
            <p:nvPr/>
          </p:nvSpPr>
          <p:spPr>
            <a:xfrm>
              <a:off x="1621" y="9114"/>
              <a:ext cx="1773" cy="83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z="2000" strike="noStrike" noProof="1"/>
                <a:t>provider</a:t>
              </a:r>
              <a:endParaRPr lang="en-US" altLang="zh-CN" sz="2000" strike="noStrike" noProof="1"/>
            </a:p>
          </p:txBody>
        </p:sp>
        <p:sp>
          <p:nvSpPr>
            <p:cNvPr id="5" name="矩形 4"/>
            <p:cNvSpPr/>
            <p:nvPr/>
          </p:nvSpPr>
          <p:spPr>
            <a:xfrm>
              <a:off x="1621" y="2779"/>
              <a:ext cx="16410" cy="58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8" name="五边形 7"/>
            <p:cNvSpPr/>
            <p:nvPr/>
          </p:nvSpPr>
          <p:spPr>
            <a:xfrm>
              <a:off x="1786" y="3189"/>
              <a:ext cx="3835" cy="671"/>
            </a:xfrm>
            <a:prstGeom prst="homePlat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l" fontAlgn="base"/>
              <a:r>
                <a:rPr lang="en-US" altLang="zh-CN" sz="2800" strike="noStrike" noProof="1"/>
                <a:t>root</a:t>
              </a:r>
              <a:endParaRPr lang="en-US" altLang="zh-CN" sz="2800" strike="noStrike" noProof="1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2844" y="2958"/>
              <a:ext cx="1394" cy="1134"/>
              <a:chOff x="12844" y="2484"/>
              <a:chExt cx="1394" cy="1134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12844" y="2484"/>
                <a:ext cx="1134" cy="1134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base"/>
                <a:endParaRPr lang="en-US" altLang="zh-CN" strike="noStrike" noProof="1"/>
              </a:p>
            </p:txBody>
          </p:sp>
          <p:sp>
            <p:nvSpPr>
              <p:cNvPr id="17417" name="文本框 27"/>
              <p:cNvSpPr txBox="1"/>
              <p:nvPr/>
            </p:nvSpPr>
            <p:spPr>
              <a:xfrm>
                <a:off x="12964" y="2600"/>
                <a:ext cx="1274" cy="7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>
                  <a:lnSpc>
                    <a:spcPct val="130000"/>
                  </a:lnSpc>
                </a:pPr>
                <a:r>
                  <a:rPr lang="en-US" altLang="zh-CN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fsof</a:t>
                </a:r>
                <a:endParaRPr lang="en-US" altLang="zh-CN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15374" y="4406"/>
              <a:ext cx="1134" cy="1134"/>
              <a:chOff x="15398" y="3710"/>
              <a:chExt cx="1134" cy="1134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5398" y="3710"/>
                <a:ext cx="1134" cy="1134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7420" name="文本框 30"/>
              <p:cNvSpPr txBox="1"/>
              <p:nvPr/>
            </p:nvSpPr>
            <p:spPr>
              <a:xfrm>
                <a:off x="15516" y="3857"/>
                <a:ext cx="968" cy="64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>
                  <a:lnSpc>
                    <a:spcPct val="130000"/>
                  </a:lnSpc>
                </a:pPr>
                <a:r>
                  <a:rPr lang="en-US" altLang="zh-CN" sz="16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……</a:t>
                </a:r>
                <a:endParaRPr lang="en-US" altLang="zh-CN" sz="16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6916" y="5966"/>
              <a:ext cx="1852" cy="1134"/>
              <a:chOff x="6916" y="5118"/>
              <a:chExt cx="1852" cy="1134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7242" y="5118"/>
                <a:ext cx="1134" cy="1134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7424" name="文本框 35"/>
              <p:cNvSpPr txBox="1"/>
              <p:nvPr/>
            </p:nvSpPr>
            <p:spPr>
              <a:xfrm>
                <a:off x="6916" y="5251"/>
                <a:ext cx="1853" cy="7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>
                  <a:lnSpc>
                    <a:spcPct val="130000"/>
                  </a:lnSpc>
                </a:pPr>
                <a:r>
                  <a:rPr lang="en-US" altLang="zh-CN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providers</a:t>
                </a:r>
                <a:endParaRPr lang="en-US" altLang="zh-CN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8" name="五边形 37"/>
            <p:cNvSpPr/>
            <p:nvPr/>
          </p:nvSpPr>
          <p:spPr>
            <a:xfrm>
              <a:off x="1779" y="4613"/>
              <a:ext cx="2853" cy="671"/>
            </a:xfrm>
            <a:prstGeom prst="homePlat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l" fontAlgn="base"/>
              <a:r>
                <a:rPr lang="en-US" altLang="zh-CN" sz="2800" strike="noStrike" noProof="1"/>
                <a:t>interface</a:t>
              </a:r>
              <a:endParaRPr lang="en-US" altLang="zh-CN" sz="2800" strike="noStrike" noProof="1"/>
            </a:p>
          </p:txBody>
        </p:sp>
        <p:sp>
          <p:nvSpPr>
            <p:cNvPr id="39" name="五边形 38"/>
            <p:cNvSpPr/>
            <p:nvPr/>
          </p:nvSpPr>
          <p:spPr>
            <a:xfrm>
              <a:off x="1779" y="6046"/>
              <a:ext cx="1903" cy="671"/>
            </a:xfrm>
            <a:prstGeom prst="homePlat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l" fontAlgn="base"/>
              <a:r>
                <a:rPr lang="en-US" altLang="zh-CN" sz="2800" strike="noStrike" noProof="1"/>
                <a:t>type</a:t>
              </a:r>
              <a:endParaRPr lang="en-US" altLang="zh-CN" sz="2800" strike="noStrike" noProof="1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2318" y="5966"/>
              <a:ext cx="2496" cy="1134"/>
              <a:chOff x="12318" y="5350"/>
              <a:chExt cx="2496" cy="1134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12844" y="5350"/>
                <a:ext cx="1134" cy="1134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7431" name="文本框 43"/>
              <p:cNvSpPr txBox="1"/>
              <p:nvPr/>
            </p:nvSpPr>
            <p:spPr>
              <a:xfrm>
                <a:off x="12318" y="5482"/>
                <a:ext cx="2496" cy="7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>
                  <a:lnSpc>
                    <a:spcPct val="130000"/>
                  </a:lnSpc>
                </a:pPr>
                <a:r>
                  <a:rPr lang="en-US" altLang="zh-CN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configurators</a:t>
                </a:r>
                <a:endParaRPr lang="en-US" altLang="zh-CN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椭圆 14"/>
            <p:cNvSpPr/>
            <p:nvPr/>
          </p:nvSpPr>
          <p:spPr>
            <a:xfrm>
              <a:off x="9153" y="7248"/>
              <a:ext cx="1134" cy="113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8" name="五边形 17"/>
            <p:cNvSpPr/>
            <p:nvPr/>
          </p:nvSpPr>
          <p:spPr>
            <a:xfrm>
              <a:off x="1779" y="7448"/>
              <a:ext cx="1147" cy="671"/>
            </a:xfrm>
            <a:prstGeom prst="homePlat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l" fontAlgn="base"/>
              <a:r>
                <a:rPr lang="en-US" altLang="zh-CN" sz="2800" strike="noStrike" noProof="1"/>
                <a:t>url</a:t>
              </a:r>
              <a:endParaRPr lang="en-US" altLang="zh-CN" sz="2800" strike="noStrike" noProof="1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4468" y="7248"/>
              <a:ext cx="3402" cy="1134"/>
              <a:chOff x="4900" y="6576"/>
              <a:chExt cx="3402" cy="1134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5983" y="6576"/>
                <a:ext cx="1134" cy="1134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7437" name="文本框 49"/>
              <p:cNvSpPr txBox="1"/>
              <p:nvPr/>
            </p:nvSpPr>
            <p:spPr>
              <a:xfrm>
                <a:off x="4900" y="6737"/>
                <a:ext cx="3403" cy="7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>
                  <a:lnSpc>
                    <a:spcPct val="130000"/>
                  </a:lnSpc>
                </a:pP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192.168.1.1:10000</a:t>
                </a:r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H="1">
              <a:off x="10874" y="3525"/>
              <a:ext cx="1970" cy="8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 flipV="1">
              <a:off x="13978" y="3525"/>
              <a:ext cx="1562" cy="10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8210" y="4973"/>
              <a:ext cx="2097" cy="1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11441" y="4973"/>
              <a:ext cx="1569" cy="1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6519" y="6934"/>
              <a:ext cx="889" cy="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32" idx="5"/>
              <a:endCxn id="15" idx="1"/>
            </p:cNvCxnSpPr>
            <p:nvPr/>
          </p:nvCxnSpPr>
          <p:spPr>
            <a:xfrm>
              <a:off x="8210" y="6958"/>
              <a:ext cx="1109" cy="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肘形连接符 64"/>
            <p:cNvCxnSpPr>
              <a:stCxn id="6" idx="3"/>
              <a:endCxn id="14" idx="4"/>
            </p:cNvCxnSpPr>
            <p:nvPr/>
          </p:nvCxnSpPr>
          <p:spPr>
            <a:xfrm flipV="1">
              <a:off x="3394" y="8406"/>
              <a:ext cx="2724" cy="1151"/>
            </a:xfrm>
            <a:prstGeom prst="bentConnector2">
              <a:avLst/>
            </a:prstGeom>
            <a:ln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肘形连接符 66"/>
            <p:cNvCxnSpPr>
              <a:stCxn id="4" idx="1"/>
              <a:endCxn id="29" idx="4"/>
            </p:cNvCxnSpPr>
            <p:nvPr/>
          </p:nvCxnSpPr>
          <p:spPr>
            <a:xfrm rot="10800000">
              <a:off x="10874" y="5540"/>
              <a:ext cx="5106" cy="3990"/>
            </a:xfrm>
            <a:prstGeom prst="bentConnector2">
              <a:avLst/>
            </a:prstGeom>
            <a:ln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组合 63"/>
            <p:cNvGrpSpPr/>
            <p:nvPr/>
          </p:nvGrpSpPr>
          <p:grpSpPr>
            <a:xfrm>
              <a:off x="8544" y="4406"/>
              <a:ext cx="5056" cy="1134"/>
              <a:chOff x="8544" y="3710"/>
              <a:chExt cx="5056" cy="1134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10307" y="3710"/>
                <a:ext cx="1134" cy="1134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25" name="文本框 30"/>
              <p:cNvSpPr txBox="1"/>
              <p:nvPr/>
            </p:nvSpPr>
            <p:spPr>
              <a:xfrm>
                <a:off x="8544" y="3876"/>
                <a:ext cx="5056" cy="64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>
                  <a:lnSpc>
                    <a:spcPct val="130000"/>
                  </a:lnSpc>
                </a:pPr>
                <a:r>
                  <a:rPr lang="en-US" altLang="zh-CN" sz="16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com.lexin.example.HelloService</a:t>
                </a:r>
                <a:endParaRPr lang="en-US" altLang="zh-CN" sz="1600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6" name="组合 75"/>
          <p:cNvGrpSpPr/>
          <p:nvPr/>
        </p:nvGrpSpPr>
        <p:grpSpPr>
          <a:xfrm>
            <a:off x="4391660" y="981710"/>
            <a:ext cx="3862070" cy="590550"/>
            <a:chOff x="6916" y="1546"/>
            <a:chExt cx="6082" cy="930"/>
          </a:xfrm>
        </p:grpSpPr>
        <p:grpSp>
          <p:nvGrpSpPr>
            <p:cNvPr id="75" name="组合 74"/>
            <p:cNvGrpSpPr/>
            <p:nvPr/>
          </p:nvGrpSpPr>
          <p:grpSpPr>
            <a:xfrm>
              <a:off x="6989" y="1556"/>
              <a:ext cx="6009" cy="918"/>
              <a:chOff x="6989" y="1556"/>
              <a:chExt cx="6009" cy="918"/>
            </a:xfrm>
          </p:grpSpPr>
          <p:sp>
            <p:nvSpPr>
              <p:cNvPr id="70" name="文本框 69"/>
              <p:cNvSpPr txBox="1"/>
              <p:nvPr/>
            </p:nvSpPr>
            <p:spPr>
              <a:xfrm>
                <a:off x="6989" y="1556"/>
                <a:ext cx="1591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p>
                <a:pPr algn="r"/>
                <a:r>
                  <a:rPr lang="zh-CN" altLang="en-US" sz="3200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应用</a:t>
                </a:r>
                <a:endParaRPr lang="zh-CN" altLang="en-US" sz="32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11190" y="1556"/>
                <a:ext cx="1809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p>
                <a:r>
                  <a:rPr lang="zh-CN" altLang="en-US" sz="3200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接口</a:t>
                </a:r>
                <a:endParaRPr lang="zh-CN" altLang="en-US" sz="32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9077" y="1556"/>
                <a:ext cx="1610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p>
                <a:pPr algn="ctr"/>
                <a:r>
                  <a:rPr lang="en-US" altLang="zh-CN" sz="320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VS</a:t>
                </a:r>
                <a:endParaRPr lang="en-US" altLang="zh-CN" sz="320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endParaRPr>
              </a:p>
            </p:txBody>
          </p:sp>
        </p:grpSp>
        <p:sp>
          <p:nvSpPr>
            <p:cNvPr id="74" name="矩形 73"/>
            <p:cNvSpPr/>
            <p:nvPr/>
          </p:nvSpPr>
          <p:spPr>
            <a:xfrm>
              <a:off x="6916" y="1546"/>
              <a:ext cx="6047" cy="9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sp>
        <p:nvSpPr>
          <p:cNvPr id="2" name="文本框 30"/>
          <p:cNvSpPr txBox="1"/>
          <p:nvPr/>
        </p:nvSpPr>
        <p:spPr>
          <a:xfrm>
            <a:off x="5864860" y="4725035"/>
            <a:ext cx="614680" cy="4108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……</a:t>
            </a:r>
            <a:endParaRPr lang="en-US" altLang="zh-CN" sz="16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等腰三角形 23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75030" y="413385"/>
            <a:ext cx="39281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自研</a:t>
            </a:r>
            <a:r>
              <a:rPr lang="en-US" altLang="zh-CN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LSF-PHP</a:t>
            </a:r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微服务框架</a:t>
            </a:r>
            <a:endParaRPr lang="zh-CN" altLang="en-US" sz="2400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457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188835" y="413385"/>
            <a:ext cx="4379595" cy="32321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>
            <a:scene3d>
              <a:camera prst="orthographicFront"/>
              <a:lightRig rig="threePt" dir="t"/>
            </a:scene3d>
          </a:bodyPr>
          <a:p>
            <a:pPr algn="ctr">
              <a:lnSpc>
                <a:spcPct val="80000"/>
              </a:lnSpc>
            </a:pPr>
            <a:r>
              <a:rPr lang="en-US" altLang="zh-CN" sz="2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service</a:t>
            </a:r>
            <a:r>
              <a:rPr lang="zh-CN" altLang="en-US" sz="2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性能提升十几倍</a:t>
            </a:r>
            <a:endParaRPr lang="en-US" altLang="zh-CN" sz="2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ctr">
              <a:lnSpc>
                <a:spcPct val="80000"/>
              </a:lnSpc>
            </a:pPr>
            <a:endParaRPr lang="en-US" altLang="zh-CN" sz="2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04030" y="1254760"/>
            <a:ext cx="1753870" cy="528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2400" strike="noStrike" noProof="1"/>
              <a:t>registry</a:t>
            </a:r>
            <a:endParaRPr lang="en-US" altLang="zh-CN" sz="2400" strike="noStrike" noProof="1"/>
          </a:p>
        </p:txBody>
      </p:sp>
      <p:sp>
        <p:nvSpPr>
          <p:cNvPr id="4" name="矩形 3"/>
          <p:cNvSpPr/>
          <p:nvPr/>
        </p:nvSpPr>
        <p:spPr>
          <a:xfrm>
            <a:off x="410210" y="3633470"/>
            <a:ext cx="2219960" cy="16262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2400" strike="noStrike" noProof="1"/>
              <a:t>php consumer</a:t>
            </a:r>
            <a:endParaRPr lang="en-US" altLang="zh-CN" sz="2400" strike="noStrike" noProof="1"/>
          </a:p>
        </p:txBody>
      </p:sp>
      <p:cxnSp>
        <p:nvCxnSpPr>
          <p:cNvPr id="2" name="直接箭头连接符 1"/>
          <p:cNvCxnSpPr>
            <a:stCxn id="6" idx="0"/>
            <a:endCxn id="3" idx="3"/>
          </p:cNvCxnSpPr>
          <p:nvPr/>
        </p:nvCxnSpPr>
        <p:spPr>
          <a:xfrm flipH="1" flipV="1">
            <a:off x="6057900" y="1518920"/>
            <a:ext cx="2293620" cy="2129790"/>
          </a:xfrm>
          <a:prstGeom prst="straightConnector1">
            <a:avLst/>
          </a:prstGeom>
          <a:ln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6798310" y="3648799"/>
            <a:ext cx="3107325" cy="1633377"/>
            <a:chOff x="10394" y="3473"/>
            <a:chExt cx="3678" cy="1493"/>
          </a:xfrm>
        </p:grpSpPr>
        <p:sp>
          <p:nvSpPr>
            <p:cNvPr id="6" name="矩形 5"/>
            <p:cNvSpPr/>
            <p:nvPr/>
          </p:nvSpPr>
          <p:spPr>
            <a:xfrm>
              <a:off x="10394" y="3473"/>
              <a:ext cx="3677" cy="46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z="2400" strike="noStrike" noProof="1"/>
                <a:t>php provider</a:t>
              </a:r>
              <a:endParaRPr lang="en-US" altLang="zh-CN" sz="2400" strike="noStrike" noProof="1"/>
            </a:p>
          </p:txBody>
        </p:sp>
        <p:sp>
          <p:nvSpPr>
            <p:cNvPr id="8" name="矩形 7"/>
            <p:cNvSpPr/>
            <p:nvPr/>
          </p:nvSpPr>
          <p:spPr>
            <a:xfrm>
              <a:off x="10394" y="3970"/>
              <a:ext cx="1808" cy="46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z="2000" strike="noStrike" noProof="1"/>
                <a:t>master</a:t>
              </a:r>
              <a:endParaRPr lang="en-US" altLang="zh-CN" sz="2000" strike="noStrike" noProof="1"/>
            </a:p>
          </p:txBody>
        </p:sp>
        <p:sp>
          <p:nvSpPr>
            <p:cNvPr id="27" name="矩形 26"/>
            <p:cNvSpPr/>
            <p:nvPr/>
          </p:nvSpPr>
          <p:spPr>
            <a:xfrm>
              <a:off x="10394" y="4493"/>
              <a:ext cx="1820" cy="46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z="2000" strike="noStrike" noProof="1"/>
                <a:t>manager</a:t>
              </a:r>
              <a:endParaRPr lang="en-US" altLang="zh-CN" sz="2000" strike="noStrike" noProof="1"/>
            </a:p>
          </p:txBody>
        </p:sp>
        <p:sp>
          <p:nvSpPr>
            <p:cNvPr id="28" name="矩形 27"/>
            <p:cNvSpPr/>
            <p:nvPr/>
          </p:nvSpPr>
          <p:spPr>
            <a:xfrm>
              <a:off x="12262" y="3992"/>
              <a:ext cx="1810" cy="2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z="2000" strike="noStrike" noProof="1"/>
                <a:t>worker</a:t>
              </a:r>
              <a:endParaRPr lang="en-US" altLang="zh-CN" sz="2000" strike="noStrike" noProof="1"/>
            </a:p>
          </p:txBody>
        </p:sp>
        <p:sp>
          <p:nvSpPr>
            <p:cNvPr id="29" name="矩形 28"/>
            <p:cNvSpPr/>
            <p:nvPr/>
          </p:nvSpPr>
          <p:spPr>
            <a:xfrm>
              <a:off x="12262" y="4338"/>
              <a:ext cx="1810" cy="28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z="2000" strike="noStrike" noProof="1"/>
                <a:t>worker</a:t>
              </a:r>
              <a:endParaRPr lang="en-US" altLang="zh-CN" sz="2000" strike="noStrike" noProof="1"/>
            </a:p>
          </p:txBody>
        </p:sp>
        <p:sp>
          <p:nvSpPr>
            <p:cNvPr id="30" name="矩形 29"/>
            <p:cNvSpPr/>
            <p:nvPr/>
          </p:nvSpPr>
          <p:spPr>
            <a:xfrm>
              <a:off x="12262" y="4681"/>
              <a:ext cx="1810" cy="2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z="2000" strike="noStrike" noProof="1"/>
                <a:t>worker</a:t>
              </a:r>
              <a:endParaRPr lang="en-US" altLang="zh-CN" sz="2000" strike="noStrike" noProof="1"/>
            </a:p>
          </p:txBody>
        </p:sp>
      </p:grpSp>
      <p:sp>
        <p:nvSpPr>
          <p:cNvPr id="31" name="矩形 30"/>
          <p:cNvSpPr/>
          <p:nvPr/>
        </p:nvSpPr>
        <p:spPr>
          <a:xfrm>
            <a:off x="8536940" y="2061845"/>
            <a:ext cx="2406650" cy="342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2400" strike="noStrike" noProof="1"/>
              <a:t>provider_admin</a:t>
            </a:r>
            <a:endParaRPr lang="en-US" altLang="zh-CN" sz="2400" strike="noStrike" noProof="1"/>
          </a:p>
        </p:txBody>
      </p:sp>
      <p:cxnSp>
        <p:nvCxnSpPr>
          <p:cNvPr id="32" name="直接箭头连接符 31"/>
          <p:cNvCxnSpPr>
            <a:stCxn id="31" idx="2"/>
          </p:cNvCxnSpPr>
          <p:nvPr/>
        </p:nvCxnSpPr>
        <p:spPr>
          <a:xfrm flipH="1">
            <a:off x="9750425" y="2404745"/>
            <a:ext cx="5080" cy="1231900"/>
          </a:xfrm>
          <a:prstGeom prst="straightConnector1">
            <a:avLst/>
          </a:prstGeom>
          <a:ln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918845" y="2430780"/>
            <a:ext cx="1202690" cy="4845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2400" strike="noStrike" noProof="1"/>
              <a:t>redis</a:t>
            </a:r>
            <a:endParaRPr lang="en-US" altLang="zh-CN" sz="2400" strike="noStrike" noProof="1"/>
          </a:p>
        </p:txBody>
      </p:sp>
      <p:sp>
        <p:nvSpPr>
          <p:cNvPr id="34" name="矩形 33"/>
          <p:cNvSpPr/>
          <p:nvPr/>
        </p:nvSpPr>
        <p:spPr>
          <a:xfrm>
            <a:off x="3041650" y="2444115"/>
            <a:ext cx="1753235" cy="4864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2400" strike="noStrike" noProof="1"/>
              <a:t>agent</a:t>
            </a:r>
            <a:endParaRPr lang="en-US" altLang="zh-CN" sz="2400" strike="noStrike" noProof="1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4681220" y="1804670"/>
            <a:ext cx="805815" cy="640080"/>
          </a:xfrm>
          <a:prstGeom prst="straightConnector1">
            <a:avLst/>
          </a:prstGeom>
          <a:ln>
            <a:solidFill>
              <a:schemeClr val="accent1"/>
            </a:solidFill>
            <a:prstDash val="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3" idx="3"/>
            <a:endCxn id="34" idx="1"/>
          </p:cNvCxnSpPr>
          <p:nvPr/>
        </p:nvCxnSpPr>
        <p:spPr>
          <a:xfrm>
            <a:off x="2136458" y="2673033"/>
            <a:ext cx="920115" cy="13970"/>
          </a:xfrm>
          <a:prstGeom prst="straightConnector1">
            <a:avLst/>
          </a:prstGeom>
          <a:ln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" idx="0"/>
            <a:endCxn id="33" idx="2"/>
          </p:cNvCxnSpPr>
          <p:nvPr/>
        </p:nvCxnSpPr>
        <p:spPr>
          <a:xfrm flipV="1">
            <a:off x="1519873" y="2915286"/>
            <a:ext cx="0" cy="71818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7" name="文本框 37"/>
          <p:cNvSpPr txBox="1"/>
          <p:nvPr/>
        </p:nvSpPr>
        <p:spPr>
          <a:xfrm>
            <a:off x="8691245" y="2599055"/>
            <a:ext cx="2147570" cy="4508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1.start/stop/reload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478" name="文本框 38"/>
          <p:cNvSpPr txBox="1"/>
          <p:nvPr/>
        </p:nvSpPr>
        <p:spPr>
          <a:xfrm>
            <a:off x="6631940" y="2215515"/>
            <a:ext cx="1609725" cy="4508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2.register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479" name="文本框 40"/>
          <p:cNvSpPr txBox="1"/>
          <p:nvPr/>
        </p:nvSpPr>
        <p:spPr>
          <a:xfrm>
            <a:off x="4402455" y="1941830"/>
            <a:ext cx="1474470" cy="4508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3.subscribe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flipH="1">
            <a:off x="3629025" y="1762760"/>
            <a:ext cx="899160" cy="668020"/>
          </a:xfrm>
          <a:prstGeom prst="straightConnector1">
            <a:avLst/>
          </a:prstGeom>
          <a:ln>
            <a:solidFill>
              <a:schemeClr val="accent1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80" name="文本框 41"/>
          <p:cNvSpPr txBox="1"/>
          <p:nvPr/>
        </p:nvSpPr>
        <p:spPr>
          <a:xfrm>
            <a:off x="3361690" y="1924685"/>
            <a:ext cx="927735" cy="4508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4.notify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481" name="文本框 42"/>
          <p:cNvSpPr txBox="1"/>
          <p:nvPr/>
        </p:nvSpPr>
        <p:spPr>
          <a:xfrm>
            <a:off x="2089150" y="2309495"/>
            <a:ext cx="1208405" cy="4508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5.update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482" name="文本框 43"/>
          <p:cNvSpPr txBox="1"/>
          <p:nvPr/>
        </p:nvSpPr>
        <p:spPr>
          <a:xfrm>
            <a:off x="962025" y="3048635"/>
            <a:ext cx="2232025" cy="4508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6.address list check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2665730" y="4069080"/>
            <a:ext cx="4105275" cy="450850"/>
            <a:chOff x="3814" y="4027"/>
            <a:chExt cx="6465" cy="710"/>
          </a:xfrm>
        </p:grpSpPr>
        <p:cxnSp>
          <p:nvCxnSpPr>
            <p:cNvPr id="7" name="直接箭头连接符 6"/>
            <p:cNvCxnSpPr/>
            <p:nvPr/>
          </p:nvCxnSpPr>
          <p:spPr>
            <a:xfrm flipV="1">
              <a:off x="3814" y="4608"/>
              <a:ext cx="6465" cy="8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83" name="文本框 44"/>
            <p:cNvSpPr txBox="1"/>
            <p:nvPr/>
          </p:nvSpPr>
          <p:spPr>
            <a:xfrm>
              <a:off x="5744" y="4027"/>
              <a:ext cx="1793" cy="7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lnSpc>
                  <a:spcPct val="130000"/>
                </a:lnSpc>
              </a:pP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</a:rPr>
                <a:t>7.invoke</a:t>
              </a:r>
              <a:endParaRPr lang="en-US" altLang="zh-CN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stCxn id="14" idx="5"/>
            <a:endCxn id="16" idx="2"/>
          </p:cNvCxnSpPr>
          <p:nvPr/>
        </p:nvCxnSpPr>
        <p:spPr>
          <a:xfrm>
            <a:off x="3778278" y="3705507"/>
            <a:ext cx="3326456" cy="13502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7442071" y="2334536"/>
            <a:ext cx="516295" cy="244882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14" idx="7"/>
            <a:endCxn id="15" idx="2"/>
          </p:cNvCxnSpPr>
          <p:nvPr/>
        </p:nvCxnSpPr>
        <p:spPr>
          <a:xfrm flipV="1">
            <a:off x="3778278" y="2132721"/>
            <a:ext cx="3998064" cy="110669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508046" y="1849664"/>
            <a:ext cx="2933700" cy="2933700"/>
          </a:xfrm>
          <a:prstGeom prst="ellipse">
            <a:avLst/>
          </a:prstGeom>
          <a:solidFill>
            <a:srgbClr val="6B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7866001" y="1716314"/>
            <a:ext cx="580672" cy="774372"/>
          </a:xfrm>
          <a:custGeom>
            <a:avLst/>
            <a:gdLst>
              <a:gd name="connsiteX0" fmla="*/ 168696 w 580672"/>
              <a:gd name="connsiteY0" fmla="*/ 0 h 774372"/>
              <a:gd name="connsiteX1" fmla="*/ 580672 w 580672"/>
              <a:gd name="connsiteY1" fmla="*/ 411976 h 774372"/>
              <a:gd name="connsiteX2" fmla="*/ 399036 w 580672"/>
              <a:gd name="connsiteY2" fmla="*/ 753593 h 774372"/>
              <a:gd name="connsiteX3" fmla="*/ 360754 w 580672"/>
              <a:gd name="connsiteY3" fmla="*/ 774372 h 774372"/>
              <a:gd name="connsiteX4" fmla="*/ 282039 w 580672"/>
              <a:gd name="connsiteY4" fmla="*/ 613459 h 774372"/>
              <a:gd name="connsiteX5" fmla="*/ 334685 w 580672"/>
              <a:gd name="connsiteY5" fmla="*/ 577964 h 774372"/>
              <a:gd name="connsiteX6" fmla="*/ 403439 w 580672"/>
              <a:gd name="connsiteY6" fmla="*/ 411975 h 774372"/>
              <a:gd name="connsiteX7" fmla="*/ 168695 w 580672"/>
              <a:gd name="connsiteY7" fmla="*/ 177231 h 774372"/>
              <a:gd name="connsiteX8" fmla="*/ 121386 w 580672"/>
              <a:gd name="connsiteY8" fmla="*/ 182000 h 774372"/>
              <a:gd name="connsiteX9" fmla="*/ 77625 w 580672"/>
              <a:gd name="connsiteY9" fmla="*/ 195584 h 774372"/>
              <a:gd name="connsiteX10" fmla="*/ 0 w 580672"/>
              <a:gd name="connsiteY10" fmla="*/ 36900 h 774372"/>
              <a:gd name="connsiteX11" fmla="*/ 8337 w 580672"/>
              <a:gd name="connsiteY11" fmla="*/ 32375 h 774372"/>
              <a:gd name="connsiteX12" fmla="*/ 168696 w 580672"/>
              <a:gd name="connsiteY12" fmla="*/ 0 h 77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80672" h="774372">
                <a:moveTo>
                  <a:pt x="168696" y="0"/>
                </a:moveTo>
                <a:cubicBezTo>
                  <a:pt x="396224" y="0"/>
                  <a:pt x="580672" y="184448"/>
                  <a:pt x="580672" y="411976"/>
                </a:cubicBezTo>
                <a:cubicBezTo>
                  <a:pt x="580672" y="554181"/>
                  <a:pt x="508622" y="679558"/>
                  <a:pt x="399036" y="753593"/>
                </a:cubicBezTo>
                <a:lnTo>
                  <a:pt x="360754" y="774372"/>
                </a:lnTo>
                <a:lnTo>
                  <a:pt x="282039" y="613459"/>
                </a:lnTo>
                <a:lnTo>
                  <a:pt x="334685" y="577964"/>
                </a:lnTo>
                <a:cubicBezTo>
                  <a:pt x="377165" y="535484"/>
                  <a:pt x="403439" y="476798"/>
                  <a:pt x="403439" y="411975"/>
                </a:cubicBezTo>
                <a:cubicBezTo>
                  <a:pt x="403439" y="282329"/>
                  <a:pt x="298341" y="177231"/>
                  <a:pt x="168695" y="177231"/>
                </a:cubicBezTo>
                <a:cubicBezTo>
                  <a:pt x="152490" y="177231"/>
                  <a:pt x="136667" y="178873"/>
                  <a:pt x="121386" y="182000"/>
                </a:cubicBezTo>
                <a:lnTo>
                  <a:pt x="77625" y="195584"/>
                </a:lnTo>
                <a:lnTo>
                  <a:pt x="0" y="36900"/>
                </a:lnTo>
                <a:lnTo>
                  <a:pt x="8337" y="32375"/>
                </a:lnTo>
                <a:cubicBezTo>
                  <a:pt x="57625" y="11528"/>
                  <a:pt x="111814" y="0"/>
                  <a:pt x="168696" y="0"/>
                </a:cubicBezTo>
                <a:close/>
              </a:path>
            </a:pathLst>
          </a:custGeom>
          <a:solidFill>
            <a:srgbClr val="EAC4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6921740" y="4819275"/>
            <a:ext cx="931982" cy="710892"/>
          </a:xfrm>
          <a:custGeom>
            <a:avLst/>
            <a:gdLst>
              <a:gd name="connsiteX0" fmla="*/ 862193 w 931982"/>
              <a:gd name="connsiteY0" fmla="*/ 0 h 710892"/>
              <a:gd name="connsiteX1" fmla="*/ 895210 w 931982"/>
              <a:gd name="connsiteY1" fmla="*/ 60830 h 710892"/>
              <a:gd name="connsiteX2" fmla="*/ 931982 w 931982"/>
              <a:gd name="connsiteY2" fmla="*/ 242967 h 710892"/>
              <a:gd name="connsiteX3" fmla="*/ 464057 w 931982"/>
              <a:gd name="connsiteY3" fmla="*/ 710892 h 710892"/>
              <a:gd name="connsiteX4" fmla="*/ 5639 w 931982"/>
              <a:gd name="connsiteY4" fmla="*/ 337270 h 710892"/>
              <a:gd name="connsiteX5" fmla="*/ 0 w 931982"/>
              <a:gd name="connsiteY5" fmla="*/ 281337 h 710892"/>
              <a:gd name="connsiteX6" fmla="*/ 195297 w 931982"/>
              <a:gd name="connsiteY6" fmla="*/ 217611 h 710892"/>
              <a:gd name="connsiteX7" fmla="*/ 191769 w 931982"/>
              <a:gd name="connsiteY7" fmla="*/ 252603 h 710892"/>
              <a:gd name="connsiteX8" fmla="*/ 480283 w 931982"/>
              <a:gd name="connsiteY8" fmla="*/ 541117 h 710892"/>
              <a:gd name="connsiteX9" fmla="*/ 768797 w 931982"/>
              <a:gd name="connsiteY9" fmla="*/ 252603 h 710892"/>
              <a:gd name="connsiteX10" fmla="*/ 719524 w 931982"/>
              <a:gd name="connsiteY10" fmla="*/ 91292 h 710892"/>
              <a:gd name="connsiteX11" fmla="*/ 690441 w 931982"/>
              <a:gd name="connsiteY11" fmla="*/ 56044 h 71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31982" h="710892">
                <a:moveTo>
                  <a:pt x="862193" y="0"/>
                </a:moveTo>
                <a:lnTo>
                  <a:pt x="895210" y="60830"/>
                </a:lnTo>
                <a:cubicBezTo>
                  <a:pt x="918889" y="116811"/>
                  <a:pt x="931982" y="178360"/>
                  <a:pt x="931982" y="242967"/>
                </a:cubicBezTo>
                <a:cubicBezTo>
                  <a:pt x="931982" y="501395"/>
                  <a:pt x="722485" y="710892"/>
                  <a:pt x="464057" y="710892"/>
                </a:cubicBezTo>
                <a:cubicBezTo>
                  <a:pt x="237933" y="710892"/>
                  <a:pt x="49271" y="550496"/>
                  <a:pt x="5639" y="337270"/>
                </a:cubicBezTo>
                <a:lnTo>
                  <a:pt x="0" y="281337"/>
                </a:lnTo>
                <a:lnTo>
                  <a:pt x="195297" y="217611"/>
                </a:lnTo>
                <a:lnTo>
                  <a:pt x="191769" y="252603"/>
                </a:lnTo>
                <a:cubicBezTo>
                  <a:pt x="191769" y="411945"/>
                  <a:pt x="320941" y="541117"/>
                  <a:pt x="480283" y="541117"/>
                </a:cubicBezTo>
                <a:cubicBezTo>
                  <a:pt x="639625" y="541117"/>
                  <a:pt x="768797" y="411945"/>
                  <a:pt x="768797" y="252603"/>
                </a:cubicBezTo>
                <a:cubicBezTo>
                  <a:pt x="768797" y="192850"/>
                  <a:pt x="750632" y="137339"/>
                  <a:pt x="719524" y="91292"/>
                </a:cubicBezTo>
                <a:lnTo>
                  <a:pt x="690441" y="56044"/>
                </a:lnTo>
                <a:close/>
              </a:path>
            </a:pathLst>
          </a:custGeom>
          <a:solidFill>
            <a:srgbClr val="EAC4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2962121" y="2935513"/>
            <a:ext cx="741101" cy="1133950"/>
          </a:xfrm>
          <a:custGeom>
            <a:avLst/>
            <a:gdLst>
              <a:gd name="connsiteX0" fmla="*/ 566975 w 741101"/>
              <a:gd name="connsiteY0" fmla="*/ 0 h 1133950"/>
              <a:gd name="connsiteX1" fmla="*/ 681241 w 741101"/>
              <a:gd name="connsiteY1" fmla="*/ 11519 h 1133950"/>
              <a:gd name="connsiteX2" fmla="*/ 741101 w 741101"/>
              <a:gd name="connsiteY2" fmla="*/ 30101 h 1133950"/>
              <a:gd name="connsiteX3" fmla="*/ 741101 w 741101"/>
              <a:gd name="connsiteY3" fmla="*/ 264300 h 1133950"/>
              <a:gd name="connsiteX4" fmla="*/ 701950 w 741101"/>
              <a:gd name="connsiteY4" fmla="*/ 243050 h 1133950"/>
              <a:gd name="connsiteX5" fmla="*/ 573664 w 741101"/>
              <a:gd name="connsiteY5" fmla="*/ 217150 h 1133950"/>
              <a:gd name="connsiteX6" fmla="*/ 244088 w 741101"/>
              <a:gd name="connsiteY6" fmla="*/ 546726 h 1133950"/>
              <a:gd name="connsiteX7" fmla="*/ 573664 w 741101"/>
              <a:gd name="connsiteY7" fmla="*/ 876302 h 1133950"/>
              <a:gd name="connsiteX8" fmla="*/ 701950 w 741101"/>
              <a:gd name="connsiteY8" fmla="*/ 850403 h 1133950"/>
              <a:gd name="connsiteX9" fmla="*/ 741101 w 741101"/>
              <a:gd name="connsiteY9" fmla="*/ 829152 h 1133950"/>
              <a:gd name="connsiteX10" fmla="*/ 741101 w 741101"/>
              <a:gd name="connsiteY10" fmla="*/ 1103850 h 1133950"/>
              <a:gd name="connsiteX11" fmla="*/ 681241 w 741101"/>
              <a:gd name="connsiteY11" fmla="*/ 1122431 h 1133950"/>
              <a:gd name="connsiteX12" fmla="*/ 566975 w 741101"/>
              <a:gd name="connsiteY12" fmla="*/ 1133950 h 1133950"/>
              <a:gd name="connsiteX13" fmla="*/ 0 w 741101"/>
              <a:gd name="connsiteY13" fmla="*/ 566975 h 1133950"/>
              <a:gd name="connsiteX14" fmla="*/ 566975 w 741101"/>
              <a:gd name="connsiteY14" fmla="*/ 0 h 113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41101" h="1133950">
                <a:moveTo>
                  <a:pt x="566975" y="0"/>
                </a:moveTo>
                <a:cubicBezTo>
                  <a:pt x="606117" y="0"/>
                  <a:pt x="644332" y="3966"/>
                  <a:pt x="681241" y="11519"/>
                </a:cubicBezTo>
                <a:lnTo>
                  <a:pt x="741101" y="30101"/>
                </a:lnTo>
                <a:lnTo>
                  <a:pt x="741101" y="264300"/>
                </a:lnTo>
                <a:lnTo>
                  <a:pt x="701950" y="243050"/>
                </a:lnTo>
                <a:cubicBezTo>
                  <a:pt x="662520" y="226372"/>
                  <a:pt x="619169" y="217150"/>
                  <a:pt x="573664" y="217150"/>
                </a:cubicBezTo>
                <a:cubicBezTo>
                  <a:pt x="391644" y="217150"/>
                  <a:pt x="244088" y="364706"/>
                  <a:pt x="244088" y="546726"/>
                </a:cubicBezTo>
                <a:cubicBezTo>
                  <a:pt x="244088" y="728746"/>
                  <a:pt x="391644" y="876302"/>
                  <a:pt x="573664" y="876302"/>
                </a:cubicBezTo>
                <a:cubicBezTo>
                  <a:pt x="619169" y="876302"/>
                  <a:pt x="662520" y="867080"/>
                  <a:pt x="701950" y="850403"/>
                </a:cubicBezTo>
                <a:lnTo>
                  <a:pt x="741101" y="829152"/>
                </a:lnTo>
                <a:lnTo>
                  <a:pt x="741101" y="1103850"/>
                </a:lnTo>
                <a:lnTo>
                  <a:pt x="681241" y="1122431"/>
                </a:lnTo>
                <a:cubicBezTo>
                  <a:pt x="644332" y="1129984"/>
                  <a:pt x="606117" y="1133950"/>
                  <a:pt x="566975" y="1133950"/>
                </a:cubicBezTo>
                <a:cubicBezTo>
                  <a:pt x="253843" y="1133950"/>
                  <a:pt x="0" y="880107"/>
                  <a:pt x="0" y="566975"/>
                </a:cubicBezTo>
                <a:cubicBezTo>
                  <a:pt x="0" y="253843"/>
                  <a:pt x="253843" y="0"/>
                  <a:pt x="566975" y="0"/>
                </a:cubicBezTo>
                <a:close/>
              </a:path>
            </a:pathLst>
          </a:custGeom>
          <a:solidFill>
            <a:srgbClr val="EAC4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215657" y="3142886"/>
            <a:ext cx="659151" cy="659151"/>
          </a:xfrm>
          <a:prstGeom prst="ellipse">
            <a:avLst/>
          </a:prstGeom>
          <a:solidFill>
            <a:srgbClr val="6B799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7776342" y="1897977"/>
            <a:ext cx="469487" cy="469487"/>
          </a:xfrm>
          <a:prstGeom prst="ellipse">
            <a:avLst/>
          </a:prstGeom>
          <a:solidFill>
            <a:srgbClr val="6B799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7104734" y="4767232"/>
            <a:ext cx="577027" cy="577027"/>
          </a:xfrm>
          <a:prstGeom prst="ellipse">
            <a:avLst/>
          </a:prstGeom>
          <a:solidFill>
            <a:srgbClr val="6B799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762912" y="3028793"/>
            <a:ext cx="2335044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架构继续演变的困境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664575" y="1497965"/>
            <a:ext cx="27495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6B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国内电商</a:t>
            </a:r>
            <a:r>
              <a:rPr lang="en-US" altLang="zh-CN" sz="2000" b="1" dirty="0">
                <a:solidFill>
                  <a:srgbClr val="6B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6B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金融行业</a:t>
            </a:r>
            <a:r>
              <a:rPr lang="en-US" altLang="zh-CN" sz="2000" b="1" dirty="0">
                <a:solidFill>
                  <a:srgbClr val="6B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php</a:t>
            </a:r>
            <a:r>
              <a:rPr lang="zh-CN" altLang="en-US" sz="2000" b="1" dirty="0">
                <a:solidFill>
                  <a:srgbClr val="6B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参考案例及开源方案较少</a:t>
            </a:r>
            <a:endParaRPr lang="zh-CN" altLang="en-US" sz="2000" b="1" dirty="0">
              <a:solidFill>
                <a:srgbClr val="6B79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075295" y="4754245"/>
            <a:ext cx="3138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6B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</a:t>
            </a:r>
            <a:r>
              <a:rPr lang="en-US" altLang="zh-CN" sz="2000" b="1" dirty="0">
                <a:solidFill>
                  <a:srgbClr val="6B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php, java</a:t>
            </a:r>
            <a:r>
              <a:rPr lang="zh-CN" altLang="en-US" sz="2000" b="1" dirty="0">
                <a:solidFill>
                  <a:srgbClr val="6B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人才储备更大，招聘选择性更多</a:t>
            </a:r>
            <a:endParaRPr lang="zh-CN" altLang="en-US" sz="2000" b="1" dirty="0">
              <a:solidFill>
                <a:srgbClr val="6B79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97884" y="3028890"/>
            <a:ext cx="1803667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6B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无法常驻内存，很多问题解决方案复杂</a:t>
            </a:r>
            <a:endParaRPr lang="zh-CN" altLang="en-US" sz="2000" b="1" dirty="0">
              <a:solidFill>
                <a:srgbClr val="6B79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等腰三角形 24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923789" y="467315"/>
            <a:ext cx="267403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php</a:t>
            </a:r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技术栈的困境</a:t>
            </a:r>
            <a:endParaRPr lang="zh-CN" altLang="en-US" sz="2400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等腰三角形 29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875030" y="454025"/>
            <a:ext cx="43446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融合</a:t>
            </a:r>
            <a:r>
              <a:rPr lang="en-US" altLang="zh-CN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dubbo,</a:t>
            </a:r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引入</a:t>
            </a:r>
            <a:r>
              <a:rPr lang="en-US" altLang="zh-CN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java</a:t>
            </a:r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技术栈</a:t>
            </a:r>
            <a:endParaRPr lang="zh-CN" altLang="en-US" sz="2400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40810" y="1453515"/>
            <a:ext cx="1704975" cy="6064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2400" strike="noStrike" noProof="1"/>
              <a:t>registry</a:t>
            </a:r>
            <a:endParaRPr lang="en-US" altLang="zh-CN" sz="2400" strike="noStrike" noProof="1"/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5332095" y="2087245"/>
            <a:ext cx="1536065" cy="1250950"/>
          </a:xfrm>
          <a:prstGeom prst="straightConnector1">
            <a:avLst/>
          </a:prstGeom>
          <a:ln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2978150" y="2059305"/>
            <a:ext cx="1115695" cy="1270635"/>
          </a:xfrm>
          <a:prstGeom prst="straightConnector1">
            <a:avLst/>
          </a:prstGeom>
          <a:ln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2"/>
          </p:cNvCxnSpPr>
          <p:nvPr/>
        </p:nvCxnSpPr>
        <p:spPr>
          <a:xfrm flipH="1">
            <a:off x="3717925" y="2078355"/>
            <a:ext cx="1075690" cy="1237615"/>
          </a:xfrm>
          <a:prstGeom prst="straightConnector1">
            <a:avLst/>
          </a:prstGeom>
          <a:ln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3585528" y="3632200"/>
            <a:ext cx="3300413" cy="317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4"/>
          <p:cNvSpPr txBox="1"/>
          <p:nvPr/>
        </p:nvSpPr>
        <p:spPr>
          <a:xfrm>
            <a:off x="6084253" y="2682558"/>
            <a:ext cx="92551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2.register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文本框 15"/>
          <p:cNvSpPr txBox="1"/>
          <p:nvPr/>
        </p:nvSpPr>
        <p:spPr>
          <a:xfrm>
            <a:off x="2840355" y="2304415"/>
            <a:ext cx="109378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3.subscribe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文本框 16"/>
          <p:cNvSpPr txBox="1"/>
          <p:nvPr/>
        </p:nvSpPr>
        <p:spPr>
          <a:xfrm>
            <a:off x="3779838" y="2827020"/>
            <a:ext cx="757237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4.notify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文本框 17"/>
          <p:cNvSpPr txBox="1"/>
          <p:nvPr/>
        </p:nvSpPr>
        <p:spPr>
          <a:xfrm>
            <a:off x="5033645" y="3602673"/>
            <a:ext cx="8445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5.invoke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6868219" y="3330575"/>
            <a:ext cx="3426460" cy="1964715"/>
            <a:chOff x="9457" y="3473"/>
            <a:chExt cx="3710" cy="1517"/>
          </a:xfrm>
        </p:grpSpPr>
        <p:sp>
          <p:nvSpPr>
            <p:cNvPr id="59" name="矩形 58"/>
            <p:cNvSpPr/>
            <p:nvPr/>
          </p:nvSpPr>
          <p:spPr>
            <a:xfrm>
              <a:off x="9457" y="3473"/>
              <a:ext cx="3710" cy="46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z="2400" strike="noStrike" noProof="1"/>
                <a:t>java provider</a:t>
              </a:r>
              <a:endParaRPr lang="en-US" altLang="zh-CN" sz="2400" strike="noStrike" noProof="1"/>
            </a:p>
          </p:txBody>
        </p:sp>
        <p:sp>
          <p:nvSpPr>
            <p:cNvPr id="60" name="矩形 59"/>
            <p:cNvSpPr/>
            <p:nvPr/>
          </p:nvSpPr>
          <p:spPr>
            <a:xfrm>
              <a:off x="9470" y="3970"/>
              <a:ext cx="1808" cy="46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z="2400" strike="noStrike" noProof="1"/>
                <a:t>boss</a:t>
              </a:r>
              <a:endParaRPr lang="en-US" altLang="zh-CN" sz="2400" strike="noStrike" noProof="1"/>
            </a:p>
          </p:txBody>
        </p:sp>
        <p:sp>
          <p:nvSpPr>
            <p:cNvPr id="61" name="矩形 60"/>
            <p:cNvSpPr/>
            <p:nvPr/>
          </p:nvSpPr>
          <p:spPr>
            <a:xfrm>
              <a:off x="9470" y="4493"/>
              <a:ext cx="1820" cy="46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z="2400" strike="noStrike" noProof="1"/>
                <a:t>io</a:t>
              </a:r>
              <a:endParaRPr lang="en-US" altLang="zh-CN" sz="2400" strike="noStrike" noProof="1"/>
            </a:p>
          </p:txBody>
        </p:sp>
        <p:sp>
          <p:nvSpPr>
            <p:cNvPr id="62" name="矩形 61"/>
            <p:cNvSpPr/>
            <p:nvPr/>
          </p:nvSpPr>
          <p:spPr>
            <a:xfrm>
              <a:off x="11338" y="3968"/>
              <a:ext cx="1810" cy="2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z="2400" strike="noStrike" noProof="1"/>
                <a:t>worker</a:t>
              </a:r>
              <a:endParaRPr lang="en-US" altLang="zh-CN" sz="2400" strike="noStrike" noProof="1"/>
            </a:p>
          </p:txBody>
        </p:sp>
        <p:sp>
          <p:nvSpPr>
            <p:cNvPr id="63" name="矩形 62"/>
            <p:cNvSpPr/>
            <p:nvPr/>
          </p:nvSpPr>
          <p:spPr>
            <a:xfrm>
              <a:off x="11338" y="4338"/>
              <a:ext cx="1810" cy="28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z="2400" strike="noStrike" noProof="1"/>
                <a:t>worker</a:t>
              </a:r>
              <a:endParaRPr lang="en-US" altLang="zh-CN" sz="2400" strike="noStrike" noProof="1"/>
            </a:p>
          </p:txBody>
        </p:sp>
        <p:sp>
          <p:nvSpPr>
            <p:cNvPr id="64" name="矩形 63"/>
            <p:cNvSpPr/>
            <p:nvPr/>
          </p:nvSpPr>
          <p:spPr>
            <a:xfrm>
              <a:off x="11338" y="4705"/>
              <a:ext cx="1810" cy="2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z="2400" strike="noStrike" noProof="1"/>
                <a:t>worker</a:t>
              </a:r>
              <a:endParaRPr lang="en-US" altLang="zh-CN" sz="2400" strike="noStrike" noProof="1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695450" y="3329940"/>
            <a:ext cx="2531745" cy="1842770"/>
            <a:chOff x="2670" y="4606"/>
            <a:chExt cx="3987" cy="2902"/>
          </a:xfrm>
        </p:grpSpPr>
        <p:sp>
          <p:nvSpPr>
            <p:cNvPr id="21" name="矩形 20"/>
            <p:cNvSpPr/>
            <p:nvPr/>
          </p:nvSpPr>
          <p:spPr>
            <a:xfrm>
              <a:off x="2721" y="4606"/>
              <a:ext cx="3937" cy="9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z="2400" strike="noStrike" noProof="1"/>
                <a:t>java consumer</a:t>
              </a:r>
              <a:endParaRPr lang="en-US" altLang="zh-CN" sz="2400" strike="noStrike" noProof="1"/>
            </a:p>
          </p:txBody>
        </p:sp>
        <p:sp>
          <p:nvSpPr>
            <p:cNvPr id="65" name="矩形 64"/>
            <p:cNvSpPr/>
            <p:nvPr/>
          </p:nvSpPr>
          <p:spPr>
            <a:xfrm>
              <a:off x="2670" y="6414"/>
              <a:ext cx="3974" cy="109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z="2400" strike="noStrike" noProof="1"/>
                <a:t>file cache</a:t>
              </a:r>
              <a:endParaRPr lang="en-US" altLang="zh-CN" sz="2400" strike="noStrike" noProof="1"/>
            </a:p>
          </p:txBody>
        </p:sp>
        <p:cxnSp>
          <p:nvCxnSpPr>
            <p:cNvPr id="66" name="直接箭头连接符 65"/>
            <p:cNvCxnSpPr>
              <a:stCxn id="21" idx="2"/>
            </p:cNvCxnSpPr>
            <p:nvPr/>
          </p:nvCxnSpPr>
          <p:spPr>
            <a:xfrm flipH="1">
              <a:off x="4657" y="5537"/>
              <a:ext cx="33" cy="87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67" name="矩形 66"/>
          <p:cNvSpPr/>
          <p:nvPr/>
        </p:nvSpPr>
        <p:spPr>
          <a:xfrm>
            <a:off x="7501890" y="2317115"/>
            <a:ext cx="1490663" cy="342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2400" strike="noStrike" noProof="1"/>
              <a:t>script</a:t>
            </a:r>
            <a:endParaRPr lang="en-US" altLang="zh-CN" sz="2400" strike="noStrike" noProof="1"/>
          </a:p>
        </p:txBody>
      </p:sp>
      <p:cxnSp>
        <p:nvCxnSpPr>
          <p:cNvPr id="68" name="直接箭头连接符 67"/>
          <p:cNvCxnSpPr>
            <a:stCxn id="67" idx="2"/>
          </p:cNvCxnSpPr>
          <p:nvPr/>
        </p:nvCxnSpPr>
        <p:spPr>
          <a:xfrm>
            <a:off x="8247380" y="2678430"/>
            <a:ext cx="0" cy="670560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文本框 39"/>
          <p:cNvSpPr txBox="1"/>
          <p:nvPr/>
        </p:nvSpPr>
        <p:spPr>
          <a:xfrm>
            <a:off x="8207058" y="2849880"/>
            <a:ext cx="11461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1.start/stop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等腰三角形 29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875030" y="435610"/>
            <a:ext cx="30981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php&amp;java</a:t>
            </a:r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微服务混用</a:t>
            </a:r>
            <a:endParaRPr lang="zh-CN" altLang="en-US" sz="2400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73830" y="1381125"/>
            <a:ext cx="2707005" cy="6064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2400" strike="noStrike" noProof="1"/>
              <a:t>registry</a:t>
            </a:r>
            <a:endParaRPr lang="en-US" altLang="zh-CN" sz="2400" strike="noStrike" noProof="1"/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6073140" y="2085340"/>
            <a:ext cx="761365" cy="1322705"/>
          </a:xfrm>
          <a:prstGeom prst="straightConnector1">
            <a:avLst/>
          </a:prstGeom>
          <a:ln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5783580" y="2070100"/>
            <a:ext cx="1120140" cy="2598420"/>
          </a:xfrm>
          <a:prstGeom prst="straightConnector1">
            <a:avLst/>
          </a:prstGeom>
          <a:ln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3848100" y="2039620"/>
            <a:ext cx="914400" cy="1310640"/>
          </a:xfrm>
          <a:prstGeom prst="straightConnector1">
            <a:avLst/>
          </a:prstGeom>
          <a:ln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1" idx="3"/>
            <a:endCxn id="59" idx="1"/>
          </p:cNvCxnSpPr>
          <p:nvPr/>
        </p:nvCxnSpPr>
        <p:spPr>
          <a:xfrm flipV="1">
            <a:off x="3814445" y="3646805"/>
            <a:ext cx="3020060" cy="63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4"/>
          <p:cNvSpPr txBox="1"/>
          <p:nvPr/>
        </p:nvSpPr>
        <p:spPr>
          <a:xfrm>
            <a:off x="6395403" y="2417128"/>
            <a:ext cx="1135380" cy="4508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1.register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文本框 16"/>
          <p:cNvSpPr txBox="1"/>
          <p:nvPr/>
        </p:nvSpPr>
        <p:spPr>
          <a:xfrm>
            <a:off x="2746058" y="2417445"/>
            <a:ext cx="2278380" cy="4508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2.subscrip and notify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文本框 17"/>
          <p:cNvSpPr txBox="1"/>
          <p:nvPr/>
        </p:nvSpPr>
        <p:spPr>
          <a:xfrm>
            <a:off x="4813935" y="3948748"/>
            <a:ext cx="1033780" cy="4508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3.invoke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834505" y="3350260"/>
            <a:ext cx="2689860" cy="5924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java provider</a:t>
            </a:r>
            <a:endParaRPr lang="en-US" altLang="zh-CN" strike="noStrike" noProof="1"/>
          </a:p>
        </p:txBody>
      </p:sp>
      <p:sp>
        <p:nvSpPr>
          <p:cNvPr id="61" name="矩形 60"/>
          <p:cNvSpPr/>
          <p:nvPr/>
        </p:nvSpPr>
        <p:spPr>
          <a:xfrm>
            <a:off x="6880225" y="4499610"/>
            <a:ext cx="2689860" cy="6959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php provider</a:t>
            </a:r>
            <a:endParaRPr lang="en-US" altLang="zh-CN" strike="noStrike" noProof="1"/>
          </a:p>
        </p:txBody>
      </p:sp>
      <p:sp>
        <p:nvSpPr>
          <p:cNvPr id="21" name="矩形 20"/>
          <p:cNvSpPr/>
          <p:nvPr/>
        </p:nvSpPr>
        <p:spPr>
          <a:xfrm>
            <a:off x="1314450" y="3351530"/>
            <a:ext cx="2499995" cy="5911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java consumer</a:t>
            </a:r>
            <a:endParaRPr lang="en-US" altLang="zh-CN" strike="noStrike" noProof="1"/>
          </a:p>
        </p:txBody>
      </p:sp>
      <p:sp>
        <p:nvSpPr>
          <p:cNvPr id="65" name="矩形 64"/>
          <p:cNvSpPr/>
          <p:nvPr/>
        </p:nvSpPr>
        <p:spPr>
          <a:xfrm>
            <a:off x="1282065" y="4499610"/>
            <a:ext cx="2523490" cy="695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php consumer</a:t>
            </a:r>
            <a:endParaRPr lang="en-US" altLang="zh-CN" strike="noStrike" noProof="1"/>
          </a:p>
        </p:txBody>
      </p:sp>
      <p:cxnSp>
        <p:nvCxnSpPr>
          <p:cNvPr id="2" name="直接箭头连接符 1"/>
          <p:cNvCxnSpPr/>
          <p:nvPr/>
        </p:nvCxnSpPr>
        <p:spPr>
          <a:xfrm flipH="1">
            <a:off x="3805555" y="1978660"/>
            <a:ext cx="1170305" cy="2520950"/>
          </a:xfrm>
          <a:prstGeom prst="straightConnector1">
            <a:avLst/>
          </a:prstGeom>
          <a:ln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21" idx="3"/>
            <a:endCxn id="61" idx="1"/>
          </p:cNvCxnSpPr>
          <p:nvPr/>
        </p:nvCxnSpPr>
        <p:spPr>
          <a:xfrm>
            <a:off x="3814445" y="3632200"/>
            <a:ext cx="3065780" cy="120015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65" idx="3"/>
          </p:cNvCxnSpPr>
          <p:nvPr/>
        </p:nvCxnSpPr>
        <p:spPr>
          <a:xfrm>
            <a:off x="3805555" y="4832350"/>
            <a:ext cx="2968625" cy="2667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65" idx="3"/>
          </p:cNvCxnSpPr>
          <p:nvPr/>
        </p:nvCxnSpPr>
        <p:spPr>
          <a:xfrm flipV="1">
            <a:off x="3805555" y="3731260"/>
            <a:ext cx="2953385" cy="110109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720850" y="5308600"/>
            <a:ext cx="7402830" cy="134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 dirty="0">
                <a:latin typeface="+mn-lt"/>
                <a:ea typeface="+mn-ea"/>
                <a:cs typeface="+mn-ea"/>
              </a:rPr>
              <a:t>1.</a:t>
            </a:r>
            <a:r>
              <a:rPr lang="en-US" altLang="zh-CN" strike="noStrike" noProof="1" dirty="0">
                <a:latin typeface="+mn-lt"/>
                <a:ea typeface="+mn-ea"/>
                <a:cs typeface="+mn-ea"/>
              </a:rPr>
              <a:t>php</a:t>
            </a:r>
            <a:r>
              <a:rPr lang="zh-CN" altLang="en-US" strike="noStrike" noProof="1" dirty="0">
                <a:latin typeface="+mn-lt"/>
                <a:ea typeface="+mn-ea"/>
                <a:cs typeface="+mn-ea"/>
              </a:rPr>
              <a:t>和</a:t>
            </a:r>
            <a:r>
              <a:rPr lang="en-US" altLang="zh-CN" strike="noStrike" noProof="1" dirty="0">
                <a:latin typeface="+mn-lt"/>
                <a:ea typeface="+mn-ea"/>
                <a:cs typeface="+mn-ea"/>
              </a:rPr>
              <a:t>java</a:t>
            </a:r>
            <a:r>
              <a:rPr lang="zh-CN" altLang="zh-CN" strike="noStrike" noProof="1" dirty="0">
                <a:latin typeface="+mn-lt"/>
                <a:ea typeface="+mn-ea"/>
                <a:cs typeface="+mn-ea"/>
              </a:rPr>
              <a:t>之间以泛型方式互调</a:t>
            </a:r>
            <a:endParaRPr lang="zh-CN" altLang="zh-CN" strike="noStrike" noProof="1" dirty="0">
              <a:latin typeface="+mn-lt"/>
              <a:ea typeface="+mn-ea"/>
              <a:cs typeface="+mn-ea"/>
            </a:endParaRPr>
          </a:p>
          <a:p>
            <a:pPr lvl="0" fontAlgn="base"/>
            <a:endParaRPr lang="zh-CN" altLang="zh-CN" strike="noStrike" noProof="1" dirty="0">
              <a:latin typeface="+mn-lt"/>
              <a:ea typeface="+mn-ea"/>
              <a:cs typeface="+mn-ea"/>
            </a:endParaRPr>
          </a:p>
          <a:p>
            <a:pPr lvl="0" fontAlgn="base"/>
            <a:r>
              <a:rPr lang="en-US" altLang="zh-CN" strike="noStrike" noProof="1" dirty="0">
                <a:latin typeface="+mn-lt"/>
                <a:ea typeface="+mn-ea"/>
                <a:cs typeface="+mn-ea"/>
              </a:rPr>
              <a:t>2.</a:t>
            </a:r>
            <a:r>
              <a:rPr lang="zh-CN" altLang="zh-CN" strike="noStrike" noProof="1" dirty="0">
                <a:latin typeface="+mn-lt"/>
                <a:ea typeface="+mn-ea"/>
                <a:cs typeface="+mn-ea"/>
              </a:rPr>
              <a:t>由于</a:t>
            </a:r>
            <a:r>
              <a:rPr lang="en-US" altLang="zh-CN" strike="noStrike" noProof="1" dirty="0">
                <a:latin typeface="+mn-lt"/>
                <a:ea typeface="+mn-ea"/>
                <a:cs typeface="+mn-ea"/>
              </a:rPr>
              <a:t>php</a:t>
            </a:r>
            <a:r>
              <a:rPr lang="zh-CN" altLang="zh-CN" strike="noStrike" noProof="1" dirty="0">
                <a:latin typeface="+mn-lt"/>
                <a:ea typeface="+mn-ea"/>
                <a:cs typeface="+mn-ea"/>
              </a:rPr>
              <a:t>是弱类型语言，且不支持方法重载，所以</a:t>
            </a:r>
            <a:r>
              <a:rPr lang="en-US" altLang="zh-CN" strike="noStrike" noProof="1" dirty="0">
                <a:latin typeface="+mn-lt"/>
                <a:ea typeface="+mn-ea"/>
                <a:cs typeface="+mn-ea"/>
              </a:rPr>
              <a:t>java provider</a:t>
            </a:r>
            <a:r>
              <a:rPr lang="zh-CN" altLang="zh-CN" strike="noStrike" noProof="1" dirty="0">
                <a:latin typeface="+mn-lt"/>
                <a:ea typeface="+mn-ea"/>
                <a:cs typeface="+mn-ea"/>
              </a:rPr>
              <a:t>接口中禁止使用方法重载</a:t>
            </a:r>
            <a:endParaRPr lang="zh-CN" altLang="en-US" strike="noStrike" noProof="1" dirty="0"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488410" y="3386153"/>
            <a:ext cx="3652656" cy="2798859"/>
            <a:chOff x="4398762" y="2135773"/>
            <a:chExt cx="3652656" cy="2798859"/>
          </a:xfrm>
          <a:solidFill>
            <a:srgbClr val="6B799C"/>
          </a:solidFill>
        </p:grpSpPr>
        <p:sp>
          <p:nvSpPr>
            <p:cNvPr id="12" name="椭圆 11"/>
            <p:cNvSpPr/>
            <p:nvPr/>
          </p:nvSpPr>
          <p:spPr>
            <a:xfrm>
              <a:off x="4572232" y="4230889"/>
              <a:ext cx="487945" cy="702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7390002" y="4266014"/>
              <a:ext cx="487945" cy="702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816099" y="4816868"/>
              <a:ext cx="817982" cy="117764"/>
            </a:xfrm>
            <a:prstGeom prst="ellipse">
              <a:avLst/>
            </a:prstGeom>
            <a:solidFill>
              <a:srgbClr val="9B8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Freeform 114"/>
            <p:cNvSpPr>
              <a:spLocks noEditPoints="1"/>
            </p:cNvSpPr>
            <p:nvPr/>
          </p:nvSpPr>
          <p:spPr bwMode="auto">
            <a:xfrm>
              <a:off x="5233649" y="2135773"/>
              <a:ext cx="1982882" cy="2739977"/>
            </a:xfrm>
            <a:custGeom>
              <a:avLst/>
              <a:gdLst>
                <a:gd name="T0" fmla="*/ 37 w 73"/>
                <a:gd name="T1" fmla="*/ 0 h 100"/>
                <a:gd name="T2" fmla="*/ 63 w 73"/>
                <a:gd name="T3" fmla="*/ 9 h 100"/>
                <a:gd name="T4" fmla="*/ 73 w 73"/>
                <a:gd name="T5" fmla="*/ 33 h 100"/>
                <a:gd name="T6" fmla="*/ 73 w 73"/>
                <a:gd name="T7" fmla="*/ 40 h 100"/>
                <a:gd name="T8" fmla="*/ 70 w 73"/>
                <a:gd name="T9" fmla="*/ 47 h 100"/>
                <a:gd name="T10" fmla="*/ 50 w 73"/>
                <a:gd name="T11" fmla="*/ 74 h 100"/>
                <a:gd name="T12" fmla="*/ 48 w 73"/>
                <a:gd name="T13" fmla="*/ 76 h 100"/>
                <a:gd name="T14" fmla="*/ 48 w 73"/>
                <a:gd name="T15" fmla="*/ 80 h 100"/>
                <a:gd name="T16" fmla="*/ 46 w 73"/>
                <a:gd name="T17" fmla="*/ 80 h 100"/>
                <a:gd name="T18" fmla="*/ 44 w 73"/>
                <a:gd name="T19" fmla="*/ 80 h 100"/>
                <a:gd name="T20" fmla="*/ 38 w 73"/>
                <a:gd name="T21" fmla="*/ 80 h 100"/>
                <a:gd name="T22" fmla="*/ 36 w 73"/>
                <a:gd name="T23" fmla="*/ 80 h 100"/>
                <a:gd name="T24" fmla="*/ 31 w 73"/>
                <a:gd name="T25" fmla="*/ 80 h 100"/>
                <a:gd name="T26" fmla="*/ 29 w 73"/>
                <a:gd name="T27" fmla="*/ 80 h 100"/>
                <a:gd name="T28" fmla="*/ 27 w 73"/>
                <a:gd name="T29" fmla="*/ 80 h 100"/>
                <a:gd name="T30" fmla="*/ 27 w 73"/>
                <a:gd name="T31" fmla="*/ 80 h 100"/>
                <a:gd name="T32" fmla="*/ 27 w 73"/>
                <a:gd name="T33" fmla="*/ 76 h 100"/>
                <a:gd name="T34" fmla="*/ 21 w 73"/>
                <a:gd name="T35" fmla="*/ 70 h 100"/>
                <a:gd name="T36" fmla="*/ 0 w 73"/>
                <a:gd name="T37" fmla="*/ 33 h 100"/>
                <a:gd name="T38" fmla="*/ 11 w 73"/>
                <a:gd name="T39" fmla="*/ 9 h 100"/>
                <a:gd name="T40" fmla="*/ 37 w 73"/>
                <a:gd name="T41" fmla="*/ 0 h 100"/>
                <a:gd name="T42" fmla="*/ 45 w 73"/>
                <a:gd name="T43" fmla="*/ 86 h 100"/>
                <a:gd name="T44" fmla="*/ 43 w 73"/>
                <a:gd name="T45" fmla="*/ 100 h 100"/>
                <a:gd name="T46" fmla="*/ 31 w 73"/>
                <a:gd name="T47" fmla="*/ 100 h 100"/>
                <a:gd name="T48" fmla="*/ 30 w 73"/>
                <a:gd name="T49" fmla="*/ 86 h 100"/>
                <a:gd name="T50" fmla="*/ 45 w 73"/>
                <a:gd name="T51" fmla="*/ 86 h 100"/>
                <a:gd name="T52" fmla="*/ 37 w 73"/>
                <a:gd name="T53" fmla="*/ 74 h 100"/>
                <a:gd name="T54" fmla="*/ 43 w 73"/>
                <a:gd name="T55" fmla="*/ 74 h 100"/>
                <a:gd name="T56" fmla="*/ 48 w 73"/>
                <a:gd name="T57" fmla="*/ 6 h 100"/>
                <a:gd name="T58" fmla="*/ 37 w 73"/>
                <a:gd name="T59" fmla="*/ 4 h 100"/>
                <a:gd name="T60" fmla="*/ 36 w 73"/>
                <a:gd name="T61" fmla="*/ 4 h 100"/>
                <a:gd name="T62" fmla="*/ 37 w 73"/>
                <a:gd name="T63" fmla="*/ 74 h 100"/>
                <a:gd name="T64" fmla="*/ 17 w 73"/>
                <a:gd name="T65" fmla="*/ 10 h 100"/>
                <a:gd name="T66" fmla="*/ 16 w 73"/>
                <a:gd name="T67" fmla="*/ 58 h 100"/>
                <a:gd name="T68" fmla="*/ 25 w 73"/>
                <a:gd name="T69" fmla="*/ 67 h 100"/>
                <a:gd name="T70" fmla="*/ 30 w 73"/>
                <a:gd name="T71" fmla="*/ 72 h 100"/>
                <a:gd name="T72" fmla="*/ 27 w 73"/>
                <a:gd name="T73" fmla="*/ 5 h 100"/>
                <a:gd name="T74" fmla="*/ 17 w 73"/>
                <a:gd name="T75" fmla="*/ 10 h 100"/>
                <a:gd name="T76" fmla="*/ 60 w 73"/>
                <a:gd name="T77" fmla="*/ 13 h 100"/>
                <a:gd name="T78" fmla="*/ 56 w 73"/>
                <a:gd name="T79" fmla="*/ 60 h 100"/>
                <a:gd name="T80" fmla="*/ 66 w 73"/>
                <a:gd name="T81" fmla="*/ 45 h 100"/>
                <a:gd name="T82" fmla="*/ 68 w 73"/>
                <a:gd name="T83" fmla="*/ 39 h 100"/>
                <a:gd name="T84" fmla="*/ 69 w 73"/>
                <a:gd name="T85" fmla="*/ 33 h 100"/>
                <a:gd name="T86" fmla="*/ 60 w 73"/>
                <a:gd name="T87" fmla="*/ 1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" h="100">
                  <a:moveTo>
                    <a:pt x="37" y="0"/>
                  </a:moveTo>
                  <a:cubicBezTo>
                    <a:pt x="47" y="0"/>
                    <a:pt x="56" y="3"/>
                    <a:pt x="63" y="9"/>
                  </a:cubicBezTo>
                  <a:cubicBezTo>
                    <a:pt x="69" y="15"/>
                    <a:pt x="73" y="24"/>
                    <a:pt x="73" y="33"/>
                  </a:cubicBezTo>
                  <a:cubicBezTo>
                    <a:pt x="73" y="36"/>
                    <a:pt x="73" y="38"/>
                    <a:pt x="73" y="40"/>
                  </a:cubicBezTo>
                  <a:cubicBezTo>
                    <a:pt x="72" y="43"/>
                    <a:pt x="71" y="45"/>
                    <a:pt x="70" y="47"/>
                  </a:cubicBezTo>
                  <a:cubicBezTo>
                    <a:pt x="68" y="53"/>
                    <a:pt x="56" y="67"/>
                    <a:pt x="50" y="74"/>
                  </a:cubicBezTo>
                  <a:cubicBezTo>
                    <a:pt x="49" y="75"/>
                    <a:pt x="48" y="75"/>
                    <a:pt x="48" y="76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5" y="74"/>
                    <a:pt x="23" y="72"/>
                    <a:pt x="21" y="70"/>
                  </a:cubicBezTo>
                  <a:cubicBezTo>
                    <a:pt x="11" y="60"/>
                    <a:pt x="0" y="48"/>
                    <a:pt x="0" y="33"/>
                  </a:cubicBezTo>
                  <a:cubicBezTo>
                    <a:pt x="0" y="24"/>
                    <a:pt x="4" y="15"/>
                    <a:pt x="11" y="9"/>
                  </a:cubicBezTo>
                  <a:cubicBezTo>
                    <a:pt x="18" y="3"/>
                    <a:pt x="27" y="0"/>
                    <a:pt x="37" y="0"/>
                  </a:cubicBezTo>
                  <a:close/>
                  <a:moveTo>
                    <a:pt x="45" y="86"/>
                  </a:moveTo>
                  <a:cubicBezTo>
                    <a:pt x="43" y="100"/>
                    <a:pt x="43" y="100"/>
                    <a:pt x="43" y="100"/>
                  </a:cubicBezTo>
                  <a:cubicBezTo>
                    <a:pt x="31" y="100"/>
                    <a:pt x="31" y="100"/>
                    <a:pt x="31" y="100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45" y="86"/>
                    <a:pt x="45" y="86"/>
                    <a:pt x="45" y="86"/>
                  </a:cubicBezTo>
                  <a:close/>
                  <a:moveTo>
                    <a:pt x="37" y="74"/>
                  </a:moveTo>
                  <a:cubicBezTo>
                    <a:pt x="43" y="74"/>
                    <a:pt x="43" y="74"/>
                    <a:pt x="43" y="74"/>
                  </a:cubicBezTo>
                  <a:cubicBezTo>
                    <a:pt x="49" y="49"/>
                    <a:pt x="54" y="27"/>
                    <a:pt x="48" y="6"/>
                  </a:cubicBezTo>
                  <a:cubicBezTo>
                    <a:pt x="44" y="5"/>
                    <a:pt x="41" y="4"/>
                    <a:pt x="37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4" y="27"/>
                    <a:pt x="36" y="51"/>
                    <a:pt x="37" y="74"/>
                  </a:cubicBezTo>
                  <a:close/>
                  <a:moveTo>
                    <a:pt x="17" y="10"/>
                  </a:moveTo>
                  <a:cubicBezTo>
                    <a:pt x="5" y="25"/>
                    <a:pt x="6" y="41"/>
                    <a:pt x="16" y="58"/>
                  </a:cubicBezTo>
                  <a:cubicBezTo>
                    <a:pt x="19" y="61"/>
                    <a:pt x="22" y="64"/>
                    <a:pt x="25" y="67"/>
                  </a:cubicBezTo>
                  <a:cubicBezTo>
                    <a:pt x="26" y="69"/>
                    <a:pt x="28" y="70"/>
                    <a:pt x="30" y="72"/>
                  </a:cubicBezTo>
                  <a:cubicBezTo>
                    <a:pt x="24" y="52"/>
                    <a:pt x="13" y="25"/>
                    <a:pt x="27" y="5"/>
                  </a:cubicBezTo>
                  <a:cubicBezTo>
                    <a:pt x="23" y="6"/>
                    <a:pt x="20" y="8"/>
                    <a:pt x="17" y="10"/>
                  </a:cubicBezTo>
                  <a:close/>
                  <a:moveTo>
                    <a:pt x="60" y="13"/>
                  </a:moveTo>
                  <a:cubicBezTo>
                    <a:pt x="66" y="27"/>
                    <a:pt x="63" y="45"/>
                    <a:pt x="56" y="60"/>
                  </a:cubicBezTo>
                  <a:cubicBezTo>
                    <a:pt x="60" y="54"/>
                    <a:pt x="65" y="49"/>
                    <a:pt x="66" y="45"/>
                  </a:cubicBezTo>
                  <a:cubicBezTo>
                    <a:pt x="67" y="43"/>
                    <a:pt x="67" y="41"/>
                    <a:pt x="68" y="39"/>
                  </a:cubicBezTo>
                  <a:cubicBezTo>
                    <a:pt x="68" y="37"/>
                    <a:pt x="69" y="35"/>
                    <a:pt x="69" y="33"/>
                  </a:cubicBezTo>
                  <a:cubicBezTo>
                    <a:pt x="69" y="25"/>
                    <a:pt x="65" y="18"/>
                    <a:pt x="60" y="13"/>
                  </a:cubicBezTo>
                  <a:close/>
                </a:path>
              </a:pathLst>
            </a:custGeom>
            <a:solidFill>
              <a:srgbClr val="9B8E95"/>
            </a:solidFill>
            <a:ln>
              <a:noFill/>
            </a:ln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Freeform 114"/>
            <p:cNvSpPr>
              <a:spLocks noEditPoints="1"/>
            </p:cNvSpPr>
            <p:nvPr/>
          </p:nvSpPr>
          <p:spPr bwMode="auto">
            <a:xfrm>
              <a:off x="7216531" y="3112354"/>
              <a:ext cx="834887" cy="1153660"/>
            </a:xfrm>
            <a:custGeom>
              <a:avLst/>
              <a:gdLst>
                <a:gd name="T0" fmla="*/ 37 w 73"/>
                <a:gd name="T1" fmla="*/ 0 h 100"/>
                <a:gd name="T2" fmla="*/ 63 w 73"/>
                <a:gd name="T3" fmla="*/ 9 h 100"/>
                <a:gd name="T4" fmla="*/ 73 w 73"/>
                <a:gd name="T5" fmla="*/ 33 h 100"/>
                <a:gd name="T6" fmla="*/ 73 w 73"/>
                <a:gd name="T7" fmla="*/ 40 h 100"/>
                <a:gd name="T8" fmla="*/ 70 w 73"/>
                <a:gd name="T9" fmla="*/ 47 h 100"/>
                <a:gd name="T10" fmla="*/ 50 w 73"/>
                <a:gd name="T11" fmla="*/ 74 h 100"/>
                <a:gd name="T12" fmla="*/ 48 w 73"/>
                <a:gd name="T13" fmla="*/ 76 h 100"/>
                <a:gd name="T14" fmla="*/ 48 w 73"/>
                <a:gd name="T15" fmla="*/ 80 h 100"/>
                <a:gd name="T16" fmla="*/ 46 w 73"/>
                <a:gd name="T17" fmla="*/ 80 h 100"/>
                <a:gd name="T18" fmla="*/ 44 w 73"/>
                <a:gd name="T19" fmla="*/ 80 h 100"/>
                <a:gd name="T20" fmla="*/ 38 w 73"/>
                <a:gd name="T21" fmla="*/ 80 h 100"/>
                <a:gd name="T22" fmla="*/ 36 w 73"/>
                <a:gd name="T23" fmla="*/ 80 h 100"/>
                <a:gd name="T24" fmla="*/ 31 w 73"/>
                <a:gd name="T25" fmla="*/ 80 h 100"/>
                <a:gd name="T26" fmla="*/ 29 w 73"/>
                <a:gd name="T27" fmla="*/ 80 h 100"/>
                <a:gd name="T28" fmla="*/ 27 w 73"/>
                <a:gd name="T29" fmla="*/ 80 h 100"/>
                <a:gd name="T30" fmla="*/ 27 w 73"/>
                <a:gd name="T31" fmla="*/ 80 h 100"/>
                <a:gd name="T32" fmla="*/ 27 w 73"/>
                <a:gd name="T33" fmla="*/ 76 h 100"/>
                <a:gd name="T34" fmla="*/ 21 w 73"/>
                <a:gd name="T35" fmla="*/ 70 h 100"/>
                <a:gd name="T36" fmla="*/ 0 w 73"/>
                <a:gd name="T37" fmla="*/ 33 h 100"/>
                <a:gd name="T38" fmla="*/ 11 w 73"/>
                <a:gd name="T39" fmla="*/ 9 h 100"/>
                <a:gd name="T40" fmla="*/ 37 w 73"/>
                <a:gd name="T41" fmla="*/ 0 h 100"/>
                <a:gd name="T42" fmla="*/ 45 w 73"/>
                <a:gd name="T43" fmla="*/ 86 h 100"/>
                <a:gd name="T44" fmla="*/ 43 w 73"/>
                <a:gd name="T45" fmla="*/ 100 h 100"/>
                <a:gd name="T46" fmla="*/ 31 w 73"/>
                <a:gd name="T47" fmla="*/ 100 h 100"/>
                <a:gd name="T48" fmla="*/ 30 w 73"/>
                <a:gd name="T49" fmla="*/ 86 h 100"/>
                <a:gd name="T50" fmla="*/ 45 w 73"/>
                <a:gd name="T51" fmla="*/ 86 h 100"/>
                <a:gd name="T52" fmla="*/ 37 w 73"/>
                <a:gd name="T53" fmla="*/ 74 h 100"/>
                <a:gd name="T54" fmla="*/ 43 w 73"/>
                <a:gd name="T55" fmla="*/ 74 h 100"/>
                <a:gd name="T56" fmla="*/ 48 w 73"/>
                <a:gd name="T57" fmla="*/ 6 h 100"/>
                <a:gd name="T58" fmla="*/ 37 w 73"/>
                <a:gd name="T59" fmla="*/ 4 h 100"/>
                <a:gd name="T60" fmla="*/ 36 w 73"/>
                <a:gd name="T61" fmla="*/ 4 h 100"/>
                <a:gd name="T62" fmla="*/ 37 w 73"/>
                <a:gd name="T63" fmla="*/ 74 h 100"/>
                <a:gd name="T64" fmla="*/ 17 w 73"/>
                <a:gd name="T65" fmla="*/ 10 h 100"/>
                <a:gd name="T66" fmla="*/ 16 w 73"/>
                <a:gd name="T67" fmla="*/ 58 h 100"/>
                <a:gd name="T68" fmla="*/ 25 w 73"/>
                <a:gd name="T69" fmla="*/ 67 h 100"/>
                <a:gd name="T70" fmla="*/ 30 w 73"/>
                <a:gd name="T71" fmla="*/ 72 h 100"/>
                <a:gd name="T72" fmla="*/ 27 w 73"/>
                <a:gd name="T73" fmla="*/ 5 h 100"/>
                <a:gd name="T74" fmla="*/ 17 w 73"/>
                <a:gd name="T75" fmla="*/ 10 h 100"/>
                <a:gd name="T76" fmla="*/ 60 w 73"/>
                <a:gd name="T77" fmla="*/ 13 h 100"/>
                <a:gd name="T78" fmla="*/ 56 w 73"/>
                <a:gd name="T79" fmla="*/ 60 h 100"/>
                <a:gd name="T80" fmla="*/ 66 w 73"/>
                <a:gd name="T81" fmla="*/ 45 h 100"/>
                <a:gd name="T82" fmla="*/ 68 w 73"/>
                <a:gd name="T83" fmla="*/ 39 h 100"/>
                <a:gd name="T84" fmla="*/ 69 w 73"/>
                <a:gd name="T85" fmla="*/ 33 h 100"/>
                <a:gd name="T86" fmla="*/ 60 w 73"/>
                <a:gd name="T87" fmla="*/ 1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" h="100">
                  <a:moveTo>
                    <a:pt x="37" y="0"/>
                  </a:moveTo>
                  <a:cubicBezTo>
                    <a:pt x="47" y="0"/>
                    <a:pt x="56" y="3"/>
                    <a:pt x="63" y="9"/>
                  </a:cubicBezTo>
                  <a:cubicBezTo>
                    <a:pt x="69" y="15"/>
                    <a:pt x="73" y="24"/>
                    <a:pt x="73" y="33"/>
                  </a:cubicBezTo>
                  <a:cubicBezTo>
                    <a:pt x="73" y="36"/>
                    <a:pt x="73" y="38"/>
                    <a:pt x="73" y="40"/>
                  </a:cubicBezTo>
                  <a:cubicBezTo>
                    <a:pt x="72" y="43"/>
                    <a:pt x="71" y="45"/>
                    <a:pt x="70" y="47"/>
                  </a:cubicBezTo>
                  <a:cubicBezTo>
                    <a:pt x="68" y="53"/>
                    <a:pt x="56" y="67"/>
                    <a:pt x="50" y="74"/>
                  </a:cubicBezTo>
                  <a:cubicBezTo>
                    <a:pt x="49" y="75"/>
                    <a:pt x="48" y="75"/>
                    <a:pt x="48" y="76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5" y="74"/>
                    <a:pt x="23" y="72"/>
                    <a:pt x="21" y="70"/>
                  </a:cubicBezTo>
                  <a:cubicBezTo>
                    <a:pt x="11" y="60"/>
                    <a:pt x="0" y="48"/>
                    <a:pt x="0" y="33"/>
                  </a:cubicBezTo>
                  <a:cubicBezTo>
                    <a:pt x="0" y="24"/>
                    <a:pt x="4" y="15"/>
                    <a:pt x="11" y="9"/>
                  </a:cubicBezTo>
                  <a:cubicBezTo>
                    <a:pt x="18" y="3"/>
                    <a:pt x="27" y="0"/>
                    <a:pt x="37" y="0"/>
                  </a:cubicBezTo>
                  <a:close/>
                  <a:moveTo>
                    <a:pt x="45" y="86"/>
                  </a:moveTo>
                  <a:cubicBezTo>
                    <a:pt x="43" y="100"/>
                    <a:pt x="43" y="100"/>
                    <a:pt x="43" y="100"/>
                  </a:cubicBezTo>
                  <a:cubicBezTo>
                    <a:pt x="31" y="100"/>
                    <a:pt x="31" y="100"/>
                    <a:pt x="31" y="100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45" y="86"/>
                    <a:pt x="45" y="86"/>
                    <a:pt x="45" y="86"/>
                  </a:cubicBezTo>
                  <a:close/>
                  <a:moveTo>
                    <a:pt x="37" y="74"/>
                  </a:moveTo>
                  <a:cubicBezTo>
                    <a:pt x="43" y="74"/>
                    <a:pt x="43" y="74"/>
                    <a:pt x="43" y="74"/>
                  </a:cubicBezTo>
                  <a:cubicBezTo>
                    <a:pt x="49" y="49"/>
                    <a:pt x="54" y="27"/>
                    <a:pt x="48" y="6"/>
                  </a:cubicBezTo>
                  <a:cubicBezTo>
                    <a:pt x="44" y="5"/>
                    <a:pt x="41" y="4"/>
                    <a:pt x="37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4" y="27"/>
                    <a:pt x="36" y="51"/>
                    <a:pt x="37" y="74"/>
                  </a:cubicBezTo>
                  <a:close/>
                  <a:moveTo>
                    <a:pt x="17" y="10"/>
                  </a:moveTo>
                  <a:cubicBezTo>
                    <a:pt x="5" y="25"/>
                    <a:pt x="6" y="41"/>
                    <a:pt x="16" y="58"/>
                  </a:cubicBezTo>
                  <a:cubicBezTo>
                    <a:pt x="19" y="61"/>
                    <a:pt x="22" y="64"/>
                    <a:pt x="25" y="67"/>
                  </a:cubicBezTo>
                  <a:cubicBezTo>
                    <a:pt x="26" y="69"/>
                    <a:pt x="28" y="70"/>
                    <a:pt x="30" y="72"/>
                  </a:cubicBezTo>
                  <a:cubicBezTo>
                    <a:pt x="24" y="52"/>
                    <a:pt x="13" y="25"/>
                    <a:pt x="27" y="5"/>
                  </a:cubicBezTo>
                  <a:cubicBezTo>
                    <a:pt x="23" y="6"/>
                    <a:pt x="20" y="8"/>
                    <a:pt x="17" y="10"/>
                  </a:cubicBezTo>
                  <a:close/>
                  <a:moveTo>
                    <a:pt x="60" y="13"/>
                  </a:moveTo>
                  <a:cubicBezTo>
                    <a:pt x="66" y="27"/>
                    <a:pt x="63" y="45"/>
                    <a:pt x="56" y="60"/>
                  </a:cubicBezTo>
                  <a:cubicBezTo>
                    <a:pt x="60" y="54"/>
                    <a:pt x="65" y="49"/>
                    <a:pt x="66" y="45"/>
                  </a:cubicBezTo>
                  <a:cubicBezTo>
                    <a:pt x="67" y="43"/>
                    <a:pt x="67" y="41"/>
                    <a:pt x="68" y="39"/>
                  </a:cubicBezTo>
                  <a:cubicBezTo>
                    <a:pt x="68" y="37"/>
                    <a:pt x="69" y="35"/>
                    <a:pt x="69" y="33"/>
                  </a:cubicBezTo>
                  <a:cubicBezTo>
                    <a:pt x="69" y="25"/>
                    <a:pt x="65" y="18"/>
                    <a:pt x="60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Freeform 114"/>
            <p:cNvSpPr>
              <a:spLocks noEditPoints="1"/>
            </p:cNvSpPr>
            <p:nvPr/>
          </p:nvSpPr>
          <p:spPr bwMode="auto">
            <a:xfrm>
              <a:off x="4398762" y="3112354"/>
              <a:ext cx="834887" cy="1153660"/>
            </a:xfrm>
            <a:custGeom>
              <a:avLst/>
              <a:gdLst>
                <a:gd name="T0" fmla="*/ 37 w 73"/>
                <a:gd name="T1" fmla="*/ 0 h 100"/>
                <a:gd name="T2" fmla="*/ 63 w 73"/>
                <a:gd name="T3" fmla="*/ 9 h 100"/>
                <a:gd name="T4" fmla="*/ 73 w 73"/>
                <a:gd name="T5" fmla="*/ 33 h 100"/>
                <a:gd name="T6" fmla="*/ 73 w 73"/>
                <a:gd name="T7" fmla="*/ 40 h 100"/>
                <a:gd name="T8" fmla="*/ 70 w 73"/>
                <a:gd name="T9" fmla="*/ 47 h 100"/>
                <a:gd name="T10" fmla="*/ 50 w 73"/>
                <a:gd name="T11" fmla="*/ 74 h 100"/>
                <a:gd name="T12" fmla="*/ 48 w 73"/>
                <a:gd name="T13" fmla="*/ 76 h 100"/>
                <a:gd name="T14" fmla="*/ 48 w 73"/>
                <a:gd name="T15" fmla="*/ 80 h 100"/>
                <a:gd name="T16" fmla="*/ 46 w 73"/>
                <a:gd name="T17" fmla="*/ 80 h 100"/>
                <a:gd name="T18" fmla="*/ 44 w 73"/>
                <a:gd name="T19" fmla="*/ 80 h 100"/>
                <a:gd name="T20" fmla="*/ 38 w 73"/>
                <a:gd name="T21" fmla="*/ 80 h 100"/>
                <a:gd name="T22" fmla="*/ 36 w 73"/>
                <a:gd name="T23" fmla="*/ 80 h 100"/>
                <a:gd name="T24" fmla="*/ 31 w 73"/>
                <a:gd name="T25" fmla="*/ 80 h 100"/>
                <a:gd name="T26" fmla="*/ 29 w 73"/>
                <a:gd name="T27" fmla="*/ 80 h 100"/>
                <a:gd name="T28" fmla="*/ 27 w 73"/>
                <a:gd name="T29" fmla="*/ 80 h 100"/>
                <a:gd name="T30" fmla="*/ 27 w 73"/>
                <a:gd name="T31" fmla="*/ 80 h 100"/>
                <a:gd name="T32" fmla="*/ 27 w 73"/>
                <a:gd name="T33" fmla="*/ 76 h 100"/>
                <a:gd name="T34" fmla="*/ 21 w 73"/>
                <a:gd name="T35" fmla="*/ 70 h 100"/>
                <a:gd name="T36" fmla="*/ 0 w 73"/>
                <a:gd name="T37" fmla="*/ 33 h 100"/>
                <a:gd name="T38" fmla="*/ 11 w 73"/>
                <a:gd name="T39" fmla="*/ 9 h 100"/>
                <a:gd name="T40" fmla="*/ 37 w 73"/>
                <a:gd name="T41" fmla="*/ 0 h 100"/>
                <a:gd name="T42" fmla="*/ 45 w 73"/>
                <a:gd name="T43" fmla="*/ 86 h 100"/>
                <a:gd name="T44" fmla="*/ 43 w 73"/>
                <a:gd name="T45" fmla="*/ 100 h 100"/>
                <a:gd name="T46" fmla="*/ 31 w 73"/>
                <a:gd name="T47" fmla="*/ 100 h 100"/>
                <a:gd name="T48" fmla="*/ 30 w 73"/>
                <a:gd name="T49" fmla="*/ 86 h 100"/>
                <a:gd name="T50" fmla="*/ 45 w 73"/>
                <a:gd name="T51" fmla="*/ 86 h 100"/>
                <a:gd name="T52" fmla="*/ 37 w 73"/>
                <a:gd name="T53" fmla="*/ 74 h 100"/>
                <a:gd name="T54" fmla="*/ 43 w 73"/>
                <a:gd name="T55" fmla="*/ 74 h 100"/>
                <a:gd name="T56" fmla="*/ 48 w 73"/>
                <a:gd name="T57" fmla="*/ 6 h 100"/>
                <a:gd name="T58" fmla="*/ 37 w 73"/>
                <a:gd name="T59" fmla="*/ 4 h 100"/>
                <a:gd name="T60" fmla="*/ 36 w 73"/>
                <a:gd name="T61" fmla="*/ 4 h 100"/>
                <a:gd name="T62" fmla="*/ 37 w 73"/>
                <a:gd name="T63" fmla="*/ 74 h 100"/>
                <a:gd name="T64" fmla="*/ 17 w 73"/>
                <a:gd name="T65" fmla="*/ 10 h 100"/>
                <a:gd name="T66" fmla="*/ 16 w 73"/>
                <a:gd name="T67" fmla="*/ 58 h 100"/>
                <a:gd name="T68" fmla="*/ 25 w 73"/>
                <a:gd name="T69" fmla="*/ 67 h 100"/>
                <a:gd name="T70" fmla="*/ 30 w 73"/>
                <a:gd name="T71" fmla="*/ 72 h 100"/>
                <a:gd name="T72" fmla="*/ 27 w 73"/>
                <a:gd name="T73" fmla="*/ 5 h 100"/>
                <a:gd name="T74" fmla="*/ 17 w 73"/>
                <a:gd name="T75" fmla="*/ 10 h 100"/>
                <a:gd name="T76" fmla="*/ 60 w 73"/>
                <a:gd name="T77" fmla="*/ 13 h 100"/>
                <a:gd name="T78" fmla="*/ 56 w 73"/>
                <a:gd name="T79" fmla="*/ 60 h 100"/>
                <a:gd name="T80" fmla="*/ 66 w 73"/>
                <a:gd name="T81" fmla="*/ 45 h 100"/>
                <a:gd name="T82" fmla="*/ 68 w 73"/>
                <a:gd name="T83" fmla="*/ 39 h 100"/>
                <a:gd name="T84" fmla="*/ 69 w 73"/>
                <a:gd name="T85" fmla="*/ 33 h 100"/>
                <a:gd name="T86" fmla="*/ 60 w 73"/>
                <a:gd name="T87" fmla="*/ 1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" h="100">
                  <a:moveTo>
                    <a:pt x="37" y="0"/>
                  </a:moveTo>
                  <a:cubicBezTo>
                    <a:pt x="47" y="0"/>
                    <a:pt x="56" y="3"/>
                    <a:pt x="63" y="9"/>
                  </a:cubicBezTo>
                  <a:cubicBezTo>
                    <a:pt x="69" y="15"/>
                    <a:pt x="73" y="24"/>
                    <a:pt x="73" y="33"/>
                  </a:cubicBezTo>
                  <a:cubicBezTo>
                    <a:pt x="73" y="36"/>
                    <a:pt x="73" y="38"/>
                    <a:pt x="73" y="40"/>
                  </a:cubicBezTo>
                  <a:cubicBezTo>
                    <a:pt x="72" y="43"/>
                    <a:pt x="71" y="45"/>
                    <a:pt x="70" y="47"/>
                  </a:cubicBezTo>
                  <a:cubicBezTo>
                    <a:pt x="68" y="53"/>
                    <a:pt x="56" y="67"/>
                    <a:pt x="50" y="74"/>
                  </a:cubicBezTo>
                  <a:cubicBezTo>
                    <a:pt x="49" y="75"/>
                    <a:pt x="48" y="75"/>
                    <a:pt x="48" y="76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5" y="74"/>
                    <a:pt x="23" y="72"/>
                    <a:pt x="21" y="70"/>
                  </a:cubicBezTo>
                  <a:cubicBezTo>
                    <a:pt x="11" y="60"/>
                    <a:pt x="0" y="48"/>
                    <a:pt x="0" y="33"/>
                  </a:cubicBezTo>
                  <a:cubicBezTo>
                    <a:pt x="0" y="24"/>
                    <a:pt x="4" y="15"/>
                    <a:pt x="11" y="9"/>
                  </a:cubicBezTo>
                  <a:cubicBezTo>
                    <a:pt x="18" y="3"/>
                    <a:pt x="27" y="0"/>
                    <a:pt x="37" y="0"/>
                  </a:cubicBezTo>
                  <a:close/>
                  <a:moveTo>
                    <a:pt x="45" y="86"/>
                  </a:moveTo>
                  <a:cubicBezTo>
                    <a:pt x="43" y="100"/>
                    <a:pt x="43" y="100"/>
                    <a:pt x="43" y="100"/>
                  </a:cubicBezTo>
                  <a:cubicBezTo>
                    <a:pt x="31" y="100"/>
                    <a:pt x="31" y="100"/>
                    <a:pt x="31" y="100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45" y="86"/>
                    <a:pt x="45" y="86"/>
                    <a:pt x="45" y="86"/>
                  </a:cubicBezTo>
                  <a:close/>
                  <a:moveTo>
                    <a:pt x="37" y="74"/>
                  </a:moveTo>
                  <a:cubicBezTo>
                    <a:pt x="43" y="74"/>
                    <a:pt x="43" y="74"/>
                    <a:pt x="43" y="74"/>
                  </a:cubicBezTo>
                  <a:cubicBezTo>
                    <a:pt x="49" y="49"/>
                    <a:pt x="54" y="27"/>
                    <a:pt x="48" y="6"/>
                  </a:cubicBezTo>
                  <a:cubicBezTo>
                    <a:pt x="44" y="5"/>
                    <a:pt x="41" y="4"/>
                    <a:pt x="37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4" y="27"/>
                    <a:pt x="36" y="51"/>
                    <a:pt x="37" y="74"/>
                  </a:cubicBezTo>
                  <a:close/>
                  <a:moveTo>
                    <a:pt x="17" y="10"/>
                  </a:moveTo>
                  <a:cubicBezTo>
                    <a:pt x="5" y="25"/>
                    <a:pt x="6" y="41"/>
                    <a:pt x="16" y="58"/>
                  </a:cubicBezTo>
                  <a:cubicBezTo>
                    <a:pt x="19" y="61"/>
                    <a:pt x="22" y="64"/>
                    <a:pt x="25" y="67"/>
                  </a:cubicBezTo>
                  <a:cubicBezTo>
                    <a:pt x="26" y="69"/>
                    <a:pt x="28" y="70"/>
                    <a:pt x="30" y="72"/>
                  </a:cubicBezTo>
                  <a:cubicBezTo>
                    <a:pt x="24" y="52"/>
                    <a:pt x="13" y="25"/>
                    <a:pt x="27" y="5"/>
                  </a:cubicBezTo>
                  <a:cubicBezTo>
                    <a:pt x="23" y="6"/>
                    <a:pt x="20" y="8"/>
                    <a:pt x="17" y="10"/>
                  </a:cubicBezTo>
                  <a:close/>
                  <a:moveTo>
                    <a:pt x="60" y="13"/>
                  </a:moveTo>
                  <a:cubicBezTo>
                    <a:pt x="66" y="27"/>
                    <a:pt x="63" y="45"/>
                    <a:pt x="56" y="60"/>
                  </a:cubicBezTo>
                  <a:cubicBezTo>
                    <a:pt x="60" y="54"/>
                    <a:pt x="65" y="49"/>
                    <a:pt x="66" y="45"/>
                  </a:cubicBezTo>
                  <a:cubicBezTo>
                    <a:pt x="67" y="43"/>
                    <a:pt x="67" y="41"/>
                    <a:pt x="68" y="39"/>
                  </a:cubicBezTo>
                  <a:cubicBezTo>
                    <a:pt x="68" y="37"/>
                    <a:pt x="69" y="35"/>
                    <a:pt x="69" y="33"/>
                  </a:cubicBezTo>
                  <a:cubicBezTo>
                    <a:pt x="69" y="25"/>
                    <a:pt x="65" y="18"/>
                    <a:pt x="60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9" name="等腰三角形 38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爆炸形 1 1"/>
          <p:cNvSpPr/>
          <p:nvPr/>
        </p:nvSpPr>
        <p:spPr>
          <a:xfrm>
            <a:off x="4123055" y="1335405"/>
            <a:ext cx="4650740" cy="1918970"/>
          </a:xfrm>
          <a:prstGeom prst="irregularSeal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来个突增流量，服务就压挂了，怎么玩？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874894" y="398735"/>
            <a:ext cx="267403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记一次系统雪崩</a:t>
            </a:r>
            <a:endParaRPr lang="zh-CN" altLang="en-US" sz="2400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等腰三角形 49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306945" y="2049780"/>
            <a:ext cx="3223260" cy="5924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provider</a:t>
            </a:r>
            <a:r>
              <a:rPr lang="zh-CN" altLang="en-US" strike="noStrike" noProof="1"/>
              <a:t>（我最多支持</a:t>
            </a:r>
            <a:r>
              <a:rPr lang="en-US" altLang="zh-CN" strike="noStrike" noProof="1"/>
              <a:t>v</a:t>
            </a:r>
            <a:r>
              <a:rPr lang="zh-CN" altLang="en-US" strike="noStrike" noProof="1"/>
              <a:t>并发量）</a:t>
            </a:r>
            <a:endParaRPr lang="zh-CN" altLang="en-US" strike="noStrike" noProof="1"/>
          </a:p>
        </p:txBody>
      </p:sp>
      <p:sp>
        <p:nvSpPr>
          <p:cNvPr id="2" name="矩形 1"/>
          <p:cNvSpPr/>
          <p:nvPr/>
        </p:nvSpPr>
        <p:spPr>
          <a:xfrm>
            <a:off x="1429385" y="1008380"/>
            <a:ext cx="4015740" cy="5924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consumer-a</a:t>
            </a:r>
            <a:r>
              <a:rPr lang="zh-CN" altLang="en-US" strike="noStrike" noProof="1"/>
              <a:t>（我最多发起</a:t>
            </a:r>
            <a:r>
              <a:rPr lang="en-US" altLang="zh-CN" strike="noStrike" noProof="1"/>
              <a:t>x</a:t>
            </a:r>
            <a:r>
              <a:rPr lang="zh-CN" altLang="en-US" strike="noStrike" noProof="1"/>
              <a:t>并发调用）</a:t>
            </a:r>
            <a:endParaRPr lang="zh-CN" altLang="en-US" strike="noStrike" noProof="1"/>
          </a:p>
        </p:txBody>
      </p:sp>
      <p:sp>
        <p:nvSpPr>
          <p:cNvPr id="3" name="矩形 2"/>
          <p:cNvSpPr/>
          <p:nvPr/>
        </p:nvSpPr>
        <p:spPr>
          <a:xfrm>
            <a:off x="1429385" y="2049780"/>
            <a:ext cx="4015740" cy="5924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consumer-b</a:t>
            </a:r>
            <a:r>
              <a:rPr lang="zh-CN" altLang="en-US" strike="noStrike" noProof="1"/>
              <a:t>（我最多发起</a:t>
            </a:r>
            <a:r>
              <a:rPr lang="en-US" altLang="zh-CN" strike="noStrike" noProof="1"/>
              <a:t>y</a:t>
            </a:r>
            <a:r>
              <a:rPr lang="zh-CN" altLang="en-US" strike="noStrike" noProof="1"/>
              <a:t>并发调用）</a:t>
            </a:r>
            <a:endParaRPr lang="zh-CN" altLang="en-US" strike="noStrike" noProof="1"/>
          </a:p>
        </p:txBody>
      </p:sp>
      <p:sp>
        <p:nvSpPr>
          <p:cNvPr id="4" name="矩形 3"/>
          <p:cNvSpPr/>
          <p:nvPr/>
        </p:nvSpPr>
        <p:spPr>
          <a:xfrm>
            <a:off x="1429385" y="3025140"/>
            <a:ext cx="4015740" cy="5924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consumer-c</a:t>
            </a:r>
            <a:r>
              <a:rPr lang="zh-CN" altLang="en-US" strike="noStrike" noProof="1"/>
              <a:t>（我最多发起</a:t>
            </a:r>
            <a:r>
              <a:rPr lang="en-US" altLang="zh-CN" strike="noStrike" noProof="1"/>
              <a:t>z</a:t>
            </a:r>
            <a:r>
              <a:rPr lang="zh-CN" altLang="en-US" strike="noStrike" noProof="1"/>
              <a:t>并发调用）</a:t>
            </a:r>
            <a:endParaRPr lang="zh-CN" altLang="en-US" strike="noStrike" noProof="1"/>
          </a:p>
        </p:txBody>
      </p:sp>
      <p:cxnSp>
        <p:nvCxnSpPr>
          <p:cNvPr id="6" name="直接箭头连接符 5"/>
          <p:cNvCxnSpPr>
            <a:stCxn id="2" idx="3"/>
          </p:cNvCxnSpPr>
          <p:nvPr/>
        </p:nvCxnSpPr>
        <p:spPr>
          <a:xfrm>
            <a:off x="5445125" y="1304925"/>
            <a:ext cx="1779270" cy="94678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3"/>
          </p:cNvCxnSpPr>
          <p:nvPr/>
        </p:nvCxnSpPr>
        <p:spPr>
          <a:xfrm>
            <a:off x="5445125" y="2331085"/>
            <a:ext cx="1786255" cy="2857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5445125" y="2473325"/>
            <a:ext cx="1779270" cy="80264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7344410" y="727075"/>
            <a:ext cx="2926080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x + y + z &lt; v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65760" y="3754755"/>
            <a:ext cx="11460480" cy="2914015"/>
            <a:chOff x="576" y="5913"/>
            <a:chExt cx="18048" cy="4589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127" y="6153"/>
              <a:ext cx="5789" cy="4349"/>
            </a:xfrm>
            <a:prstGeom prst="rect">
              <a:avLst/>
            </a:prstGeom>
          </p:spPr>
        </p:pic>
        <p:cxnSp>
          <p:nvCxnSpPr>
            <p:cNvPr id="49" name="直接连接符 48"/>
            <p:cNvCxnSpPr/>
            <p:nvPr/>
          </p:nvCxnSpPr>
          <p:spPr>
            <a:xfrm flipV="1">
              <a:off x="576" y="5913"/>
              <a:ext cx="18048" cy="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/>
          <p:cNvSpPr txBox="1"/>
          <p:nvPr/>
        </p:nvSpPr>
        <p:spPr>
          <a:xfrm>
            <a:off x="874894" y="398735"/>
            <a:ext cx="267403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遵循</a:t>
            </a:r>
            <a:r>
              <a:rPr lang="en-US" altLang="zh-CN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SLA</a:t>
            </a:r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约定</a:t>
            </a:r>
            <a:endParaRPr lang="zh-CN" altLang="en-US" sz="2400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4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87730" y="452755"/>
            <a:ext cx="4329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信用成长成就品质生活</a:t>
            </a:r>
            <a:endParaRPr lang="zh-CN" altLang="en-US" sz="2400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图片 2" descr="lx_chain_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3625" y="971550"/>
            <a:ext cx="9435465" cy="5275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等腰三角形 33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875030" y="398780"/>
            <a:ext cx="5793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provider</a:t>
            </a:r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自我保护</a:t>
            </a:r>
            <a:r>
              <a:rPr lang="en-US" altLang="zh-CN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过载保护</a:t>
            </a:r>
            <a:endParaRPr lang="zh-CN" altLang="en-US" sz="2400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49" name="组合 148"/>
          <p:cNvGrpSpPr/>
          <p:nvPr/>
        </p:nvGrpSpPr>
        <p:grpSpPr>
          <a:xfrm>
            <a:off x="506095" y="1504888"/>
            <a:ext cx="10636250" cy="2357093"/>
            <a:chOff x="344" y="-263"/>
            <a:chExt cx="27643" cy="7812"/>
          </a:xfrm>
        </p:grpSpPr>
        <p:sp>
          <p:nvSpPr>
            <p:cNvPr id="122" name="矩形 121"/>
            <p:cNvSpPr/>
            <p:nvPr/>
          </p:nvSpPr>
          <p:spPr>
            <a:xfrm>
              <a:off x="9231" y="5163"/>
              <a:ext cx="832" cy="11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8399" y="5147"/>
              <a:ext cx="832" cy="11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7567" y="5147"/>
              <a:ext cx="832" cy="11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3439" y="5163"/>
              <a:ext cx="832" cy="112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4255" y="5163"/>
              <a:ext cx="832" cy="112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5094" y="5147"/>
              <a:ext cx="832" cy="112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5903" y="5163"/>
              <a:ext cx="832" cy="112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6735" y="5163"/>
              <a:ext cx="832" cy="11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endParaRPr>
            </a:p>
          </p:txBody>
        </p:sp>
        <p:cxnSp>
          <p:nvCxnSpPr>
            <p:cNvPr id="130" name="直接箭头连接符 129"/>
            <p:cNvCxnSpPr/>
            <p:nvPr/>
          </p:nvCxnSpPr>
          <p:spPr>
            <a:xfrm>
              <a:off x="344" y="5696"/>
              <a:ext cx="3095" cy="0"/>
            </a:xfrm>
            <a:prstGeom prst="straightConnector1">
              <a:avLst/>
            </a:prstGeom>
            <a:noFill/>
            <a:ln w="34925" cap="flat">
              <a:solidFill>
                <a:schemeClr val="accent5"/>
              </a:solidFill>
              <a:prstDash val="solid"/>
              <a:round/>
              <a:tailEnd type="triangle" w="lg" len="med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1" name="文本框 130"/>
            <p:cNvSpPr txBox="1"/>
            <p:nvPr/>
          </p:nvSpPr>
          <p:spPr>
            <a:xfrm>
              <a:off x="463" y="6295"/>
              <a:ext cx="2080" cy="12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dirty="0"/>
                <a:t>请求</a:t>
              </a:r>
              <a:endParaRPr kumimoji="0" lang="zh-CN" alt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endParaRPr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3439" y="3434"/>
              <a:ext cx="6464" cy="17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p>
              <a:pPr marL="0" marR="0" indent="0" algn="ctr" defTabSz="825500" rtl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dirty="0" smtClean="0"/>
                <a:t>任务队列</a:t>
              </a:r>
              <a:endParaRPr kumimoji="0" lang="zh-CN" alt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endParaRPr>
            </a:p>
          </p:txBody>
        </p:sp>
        <p:cxnSp>
          <p:nvCxnSpPr>
            <p:cNvPr id="133" name="直接箭头连接符 132"/>
            <p:cNvCxnSpPr/>
            <p:nvPr/>
          </p:nvCxnSpPr>
          <p:spPr>
            <a:xfrm flipV="1">
              <a:off x="10744" y="4466"/>
              <a:ext cx="1920" cy="942"/>
            </a:xfrm>
            <a:prstGeom prst="straightConnector1">
              <a:avLst/>
            </a:prstGeom>
            <a:noFill/>
            <a:ln w="28575" cap="flat">
              <a:solidFill>
                <a:schemeClr val="accent6">
                  <a:lumMod val="50000"/>
                </a:schemeClr>
              </a:solidFill>
              <a:prstDash val="solid"/>
              <a:round/>
              <a:tailEnd type="triangle" w="lg" len="med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4" name="直接箭头连接符 133"/>
            <p:cNvCxnSpPr/>
            <p:nvPr/>
          </p:nvCxnSpPr>
          <p:spPr>
            <a:xfrm flipV="1">
              <a:off x="10744" y="5640"/>
              <a:ext cx="1920" cy="40"/>
            </a:xfrm>
            <a:prstGeom prst="straightConnector1">
              <a:avLst/>
            </a:prstGeom>
            <a:noFill/>
            <a:ln w="28575" cap="flat">
              <a:solidFill>
                <a:schemeClr val="accent6">
                  <a:lumMod val="50000"/>
                </a:schemeClr>
              </a:solidFill>
              <a:prstDash val="solid"/>
              <a:round/>
              <a:tailEnd type="triangle" w="lg" len="med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5" name="直接箭头连接符 134"/>
            <p:cNvCxnSpPr/>
            <p:nvPr/>
          </p:nvCxnSpPr>
          <p:spPr>
            <a:xfrm>
              <a:off x="10744" y="5912"/>
              <a:ext cx="1920" cy="945"/>
            </a:xfrm>
            <a:prstGeom prst="straightConnector1">
              <a:avLst/>
            </a:prstGeom>
            <a:noFill/>
            <a:ln w="28575" cap="flat">
              <a:solidFill>
                <a:schemeClr val="accent6">
                  <a:lumMod val="50000"/>
                </a:schemeClr>
              </a:solidFill>
              <a:prstDash val="solid"/>
              <a:round/>
              <a:tailEnd type="triangle" w="lg" len="med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6" name="文本框 135"/>
            <p:cNvSpPr txBox="1"/>
            <p:nvPr/>
          </p:nvSpPr>
          <p:spPr>
            <a:xfrm>
              <a:off x="12764" y="3855"/>
              <a:ext cx="3073" cy="1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600" dirty="0" smtClean="0"/>
                <a:t>线程</a:t>
              </a:r>
              <a:r>
                <a:rPr lang="en-US" altLang="zh-CN" sz="1600" dirty="0" smtClean="0"/>
                <a:t>/</a:t>
              </a:r>
              <a:r>
                <a:rPr lang="zh-CN" altLang="en-US" sz="1600" dirty="0" smtClean="0"/>
                <a:t>进程</a:t>
              </a:r>
              <a:r>
                <a:rPr lang="en-US" altLang="zh-CN" sz="1600" dirty="0" smtClean="0"/>
                <a:t>1</a:t>
              </a:r>
              <a:endPara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2664" y="4952"/>
              <a:ext cx="3172" cy="1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600" dirty="0" smtClean="0"/>
                <a:t>线程</a:t>
              </a:r>
              <a:r>
                <a:rPr lang="en-US" altLang="zh-CN" sz="1600" dirty="0" smtClean="0"/>
                <a:t>/</a:t>
              </a:r>
              <a:r>
                <a:rPr lang="zh-CN" altLang="en-US" sz="1600" dirty="0" smtClean="0"/>
                <a:t>进程</a:t>
              </a:r>
              <a:r>
                <a:rPr lang="en-US" altLang="zh-CN" sz="1600" dirty="0"/>
                <a:t>2</a:t>
              </a:r>
              <a:endPara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2664" y="6143"/>
              <a:ext cx="3697" cy="1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600" dirty="0" smtClean="0"/>
                <a:t>线程</a:t>
              </a:r>
              <a:r>
                <a:rPr lang="en-US" altLang="zh-CN" sz="1600" dirty="0" smtClean="0"/>
                <a:t>/</a:t>
              </a:r>
              <a:r>
                <a:rPr lang="zh-CN" altLang="en-US" sz="1600" dirty="0" smtClean="0"/>
                <a:t>进程</a:t>
              </a:r>
              <a:r>
                <a:rPr lang="en-US" altLang="zh-CN" sz="1600" dirty="0" smtClean="0"/>
                <a:t>……</a:t>
              </a:r>
              <a:endPara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23939" y="4974"/>
              <a:ext cx="4048" cy="1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业务逻辑</a:t>
              </a:r>
              <a:endPara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endParaRPr>
            </a:p>
          </p:txBody>
        </p:sp>
        <p:cxnSp>
          <p:nvCxnSpPr>
            <p:cNvPr id="140" name="直接箭头连接符 139"/>
            <p:cNvCxnSpPr/>
            <p:nvPr/>
          </p:nvCxnSpPr>
          <p:spPr>
            <a:xfrm>
              <a:off x="15224" y="4466"/>
              <a:ext cx="2258" cy="640"/>
            </a:xfrm>
            <a:prstGeom prst="straightConnector1">
              <a:avLst/>
            </a:prstGeom>
            <a:noFill/>
            <a:ln w="25400" cap="flat">
              <a:solidFill>
                <a:schemeClr val="accent1">
                  <a:lumMod val="50000"/>
                </a:schemeClr>
              </a:solidFill>
              <a:prstDash val="solid"/>
              <a:round/>
              <a:tailEnd type="triangle" w="lg" len="lg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1" name="直接箭头连接符 140"/>
            <p:cNvCxnSpPr/>
            <p:nvPr/>
          </p:nvCxnSpPr>
          <p:spPr>
            <a:xfrm>
              <a:off x="15302" y="5574"/>
              <a:ext cx="2180" cy="0"/>
            </a:xfrm>
            <a:prstGeom prst="straightConnector1">
              <a:avLst/>
            </a:prstGeom>
            <a:noFill/>
            <a:ln w="25400" cap="flat">
              <a:solidFill>
                <a:schemeClr val="accent1">
                  <a:lumMod val="50000"/>
                </a:schemeClr>
              </a:solidFill>
              <a:prstDash val="solid"/>
              <a:round/>
              <a:tailEnd type="triangle" w="lg" len="lg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2" name="直接箭头连接符 141"/>
            <p:cNvCxnSpPr/>
            <p:nvPr/>
          </p:nvCxnSpPr>
          <p:spPr>
            <a:xfrm flipV="1">
              <a:off x="15310" y="5906"/>
              <a:ext cx="2172" cy="919"/>
            </a:xfrm>
            <a:prstGeom prst="straightConnector1">
              <a:avLst/>
            </a:prstGeom>
            <a:noFill/>
            <a:ln w="25400" cap="flat">
              <a:solidFill>
                <a:schemeClr val="accent1">
                  <a:lumMod val="50000"/>
                </a:schemeClr>
              </a:solidFill>
              <a:prstDash val="solid"/>
              <a:round/>
              <a:tailEnd type="triangle" w="lg" len="lg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3" name="矩形 142"/>
            <p:cNvSpPr/>
            <p:nvPr/>
          </p:nvSpPr>
          <p:spPr>
            <a:xfrm>
              <a:off x="18081" y="4664"/>
              <a:ext cx="4247" cy="17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p>
              <a:pPr marL="0" marR="0" indent="0" algn="ctr" defTabSz="825500" rtl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Helvetica Neue"/>
                </a:rPr>
                <a:t>过载保护器</a:t>
              </a:r>
              <a:endPara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endParaRPr>
            </a:p>
          </p:txBody>
        </p:sp>
        <p:cxnSp>
          <p:nvCxnSpPr>
            <p:cNvPr id="144" name="直接箭头连接符 143"/>
            <p:cNvCxnSpPr>
              <a:endCxn id="139" idx="1"/>
            </p:cNvCxnSpPr>
            <p:nvPr/>
          </p:nvCxnSpPr>
          <p:spPr>
            <a:xfrm flipV="1">
              <a:off x="22328" y="5600"/>
              <a:ext cx="1611" cy="15"/>
            </a:xfrm>
            <a:prstGeom prst="straightConnector1">
              <a:avLst/>
            </a:prstGeom>
            <a:noFill/>
            <a:ln w="25400" cap="flat">
              <a:solidFill>
                <a:schemeClr val="accent1">
                  <a:lumMod val="50000"/>
                </a:schemeClr>
              </a:solidFill>
              <a:prstDash val="solid"/>
              <a:round/>
              <a:tailEnd type="triangle" w="lg" len="lg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" name="文本框 144"/>
            <p:cNvSpPr txBox="1"/>
            <p:nvPr/>
          </p:nvSpPr>
          <p:spPr>
            <a:xfrm>
              <a:off x="21994" y="4510"/>
              <a:ext cx="2080" cy="1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Neue"/>
                </a:rPr>
                <a:t>否</a:t>
              </a:r>
              <a:endPara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endParaRPr>
            </a:p>
          </p:txBody>
        </p:sp>
        <p:cxnSp>
          <p:nvCxnSpPr>
            <p:cNvPr id="146" name="直接箭头连接符 145"/>
            <p:cNvCxnSpPr>
              <a:stCxn id="143" idx="0"/>
              <a:endCxn id="148" idx="2"/>
            </p:cNvCxnSpPr>
            <p:nvPr/>
          </p:nvCxnSpPr>
          <p:spPr>
            <a:xfrm flipH="1" flipV="1">
              <a:off x="20204" y="1909"/>
              <a:ext cx="2" cy="2755"/>
            </a:xfrm>
            <a:prstGeom prst="straightConnector1">
              <a:avLst/>
            </a:prstGeom>
            <a:noFill/>
            <a:ln w="25400" cap="flat">
              <a:solidFill>
                <a:schemeClr val="accent1">
                  <a:lumMod val="50000"/>
                </a:schemeClr>
              </a:solidFill>
              <a:prstDash val="solid"/>
              <a:round/>
              <a:tailEnd type="triangle" w="lg" len="lg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7" name="文本框 146"/>
            <p:cNvSpPr txBox="1"/>
            <p:nvPr/>
          </p:nvSpPr>
          <p:spPr>
            <a:xfrm>
              <a:off x="20618" y="3088"/>
              <a:ext cx="909" cy="1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600" dirty="0"/>
                <a:t>是</a:t>
              </a:r>
              <a:endPara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7360" y="-263"/>
              <a:ext cx="5687" cy="21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dirty="0" smtClean="0"/>
                <a:t>返回</a:t>
              </a:r>
              <a:r>
                <a:rPr lang="en-US" altLang="zh-CN" dirty="0" smtClean="0"/>
                <a:t>consumer</a:t>
              </a:r>
              <a:r>
                <a:rPr lang="zh-CN" altLang="en-US" dirty="0" smtClean="0"/>
                <a:t>端</a:t>
              </a:r>
              <a:r>
                <a:rPr lang="en-US" altLang="zh-CN" dirty="0" smtClean="0"/>
                <a:t>provider</a:t>
              </a:r>
              <a:r>
                <a:rPr lang="zh-CN" altLang="en-US" dirty="0" smtClean="0"/>
                <a:t>已过载</a:t>
              </a:r>
              <a:endParaRPr kumimoji="0" lang="zh-CN" alt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endParaRPr>
            </a:p>
          </p:txBody>
        </p:sp>
      </p:grpSp>
      <p:sp>
        <p:nvSpPr>
          <p:cNvPr id="177" name="文本框 176"/>
          <p:cNvSpPr txBox="1"/>
          <p:nvPr/>
        </p:nvSpPr>
        <p:spPr>
          <a:xfrm>
            <a:off x="3352165" y="4468178"/>
            <a:ext cx="4705350" cy="15786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marR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1. </a:t>
            </a:r>
            <a:r>
              <a:rPr kumimoji="0" lang="zh-CN" altLang="en-US" sz="16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队列等待超时策略：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请求在队列中等待时间超过设置值（默认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s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kumimoji="0" lang="zh-CN" altLang="en-US" sz="1600" b="1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  <a:p>
            <a:pPr marR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2. 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丢包策略：</a:t>
            </a:r>
            <a:r>
              <a:rPr lang="zh-CN" altLang="en-US" sz="160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策略</a:t>
            </a:r>
            <a:r>
              <a:rPr lang="en-US" altLang="zh-CN" sz="160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1</a:t>
            </a:r>
            <a:r>
              <a:rPr lang="zh-CN" altLang="en-US" sz="160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连续触发</a:t>
            </a:r>
            <a:r>
              <a:rPr lang="en-US" altLang="zh-CN" sz="160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x</a:t>
            </a:r>
            <a:r>
              <a:rPr lang="zh-CN" altLang="en-US" sz="160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次，进入丢包模式，连续丢包</a:t>
            </a:r>
            <a:r>
              <a:rPr lang="en-US" altLang="zh-CN" sz="160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y</a:t>
            </a:r>
            <a:r>
              <a:rPr lang="zh-CN" altLang="en-US" sz="160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个恢复正常（</a:t>
            </a:r>
            <a:r>
              <a:rPr lang="en-US" altLang="zh-CN" sz="160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x</a:t>
            </a:r>
            <a:r>
              <a:rPr lang="zh-CN" altLang="en-US" sz="160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默认值</a:t>
            </a:r>
            <a:r>
              <a:rPr lang="en-US" altLang="zh-CN" sz="160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5</a:t>
            </a:r>
            <a:r>
              <a:rPr lang="zh-CN" altLang="en-US" sz="160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，</a:t>
            </a:r>
            <a:r>
              <a:rPr lang="en-US" altLang="zh-CN" sz="160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y</a:t>
            </a:r>
            <a:r>
              <a:rPr lang="zh-CN" altLang="en-US" sz="160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默认值</a:t>
            </a:r>
            <a:r>
              <a:rPr lang="en-US" altLang="zh-CN" sz="160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20</a:t>
            </a:r>
            <a:r>
              <a:rPr lang="zh-CN" altLang="en-US" sz="160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）</a:t>
            </a:r>
            <a:endParaRPr kumimoji="0" lang="en-US" altLang="zh-CN" sz="1600" b="1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等腰三角形 93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等腰三角形 94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875030" y="398780"/>
            <a:ext cx="6691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斩断故障传递链条</a:t>
            </a:r>
            <a:r>
              <a:rPr lang="en-US" altLang="zh-CN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-consumer</a:t>
            </a:r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的熔断与服务降级</a:t>
            </a:r>
            <a:endParaRPr lang="zh-CN" altLang="en-US" sz="2400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7432040" y="3190875"/>
            <a:ext cx="3223260" cy="5924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provider</a:t>
            </a:r>
            <a:endParaRPr lang="zh-CN" altLang="en-US" strike="noStrike" noProof="1"/>
          </a:p>
        </p:txBody>
      </p:sp>
      <p:sp>
        <p:nvSpPr>
          <p:cNvPr id="109" name="矩形 108"/>
          <p:cNvSpPr/>
          <p:nvPr/>
        </p:nvSpPr>
        <p:spPr>
          <a:xfrm>
            <a:off x="3716020" y="2216150"/>
            <a:ext cx="1305560" cy="5924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业务代码</a:t>
            </a:r>
            <a:endParaRPr lang="zh-CN" altLang="en-US" strike="noStrike" noProof="1"/>
          </a:p>
        </p:txBody>
      </p:sp>
      <p:sp>
        <p:nvSpPr>
          <p:cNvPr id="110" name="矩形 109"/>
          <p:cNvSpPr/>
          <p:nvPr/>
        </p:nvSpPr>
        <p:spPr>
          <a:xfrm>
            <a:off x="1658620" y="3190875"/>
            <a:ext cx="3362325" cy="5924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服务框架</a:t>
            </a:r>
            <a:endParaRPr lang="zh-CN" altLang="en-US" strike="noStrike" noProof="1"/>
          </a:p>
        </p:txBody>
      </p:sp>
      <p:sp>
        <p:nvSpPr>
          <p:cNvPr id="111" name="矩形 110"/>
          <p:cNvSpPr/>
          <p:nvPr/>
        </p:nvSpPr>
        <p:spPr>
          <a:xfrm>
            <a:off x="1657350" y="2216150"/>
            <a:ext cx="1383030" cy="5924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dirty="0" smtClean="0">
                <a:sym typeface="+mn-ea"/>
              </a:rPr>
              <a:t>failback</a:t>
            </a:r>
            <a:endParaRPr lang="zh-CN" altLang="en-US" strike="noStrike" noProof="1"/>
          </a:p>
        </p:txBody>
      </p:sp>
      <p:cxnSp>
        <p:nvCxnSpPr>
          <p:cNvPr id="112" name="直接箭头连接符 111"/>
          <p:cNvCxnSpPr/>
          <p:nvPr/>
        </p:nvCxnSpPr>
        <p:spPr>
          <a:xfrm>
            <a:off x="5067300" y="3350260"/>
            <a:ext cx="234696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>
            <a:off x="5067300" y="3655060"/>
            <a:ext cx="230124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H="1" flipV="1">
            <a:off x="2028825" y="2808605"/>
            <a:ext cx="5715" cy="34353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826770" y="1658620"/>
            <a:ext cx="5078730" cy="3215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7" name="直接箭头连接符 116"/>
          <p:cNvCxnSpPr/>
          <p:nvPr/>
        </p:nvCxnSpPr>
        <p:spPr>
          <a:xfrm>
            <a:off x="2446020" y="2862580"/>
            <a:ext cx="0" cy="35052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2583180" y="4505960"/>
            <a:ext cx="131127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consumer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119" name="直接箭头连接符 118"/>
          <p:cNvCxnSpPr/>
          <p:nvPr/>
        </p:nvCxnSpPr>
        <p:spPr>
          <a:xfrm>
            <a:off x="4762500" y="2816860"/>
            <a:ext cx="0" cy="35052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H="1" flipV="1">
            <a:off x="4122420" y="2816860"/>
            <a:ext cx="15240" cy="35052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1" name="椭圆 120"/>
          <p:cNvSpPr/>
          <p:nvPr/>
        </p:nvSpPr>
        <p:spPr>
          <a:xfrm>
            <a:off x="6134100" y="2969260"/>
            <a:ext cx="360003" cy="36000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22" name="椭圆 121"/>
          <p:cNvSpPr/>
          <p:nvPr/>
        </p:nvSpPr>
        <p:spPr>
          <a:xfrm>
            <a:off x="4808220" y="2830830"/>
            <a:ext cx="360003" cy="36000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3" name="椭圆 122"/>
          <p:cNvSpPr/>
          <p:nvPr/>
        </p:nvSpPr>
        <p:spPr>
          <a:xfrm>
            <a:off x="6154420" y="3690620"/>
            <a:ext cx="360003" cy="36000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24" name="椭圆 123"/>
          <p:cNvSpPr/>
          <p:nvPr/>
        </p:nvSpPr>
        <p:spPr>
          <a:xfrm>
            <a:off x="3716020" y="2822575"/>
            <a:ext cx="360003" cy="36000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25" name="椭圆 124"/>
          <p:cNvSpPr/>
          <p:nvPr/>
        </p:nvSpPr>
        <p:spPr>
          <a:xfrm>
            <a:off x="1557020" y="2830830"/>
            <a:ext cx="360003" cy="36000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26" name="椭圆 125"/>
          <p:cNvSpPr/>
          <p:nvPr/>
        </p:nvSpPr>
        <p:spPr>
          <a:xfrm>
            <a:off x="2583180" y="2822575"/>
            <a:ext cx="360003" cy="36000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27" name="文本框 126"/>
          <p:cNvSpPr txBox="1"/>
          <p:nvPr/>
        </p:nvSpPr>
        <p:spPr>
          <a:xfrm>
            <a:off x="1917065" y="5712460"/>
            <a:ext cx="7299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正常流程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: 1-2-3-6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熔断流程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:1-2-3-4-5-6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247888" y="1460028"/>
            <a:ext cx="172564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6B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系统上下游强耦合</a:t>
            </a:r>
            <a:endParaRPr lang="zh-CN" altLang="en-US" sz="2000" b="1" dirty="0">
              <a:solidFill>
                <a:srgbClr val="6B79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等腰三角形 27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75030" y="398780"/>
            <a:ext cx="4714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业务系统继续发展带来的新问题</a:t>
            </a:r>
            <a:endParaRPr lang="zh-CN" altLang="en-US" sz="2400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6" name="流程图: 过程 65"/>
          <p:cNvSpPr/>
          <p:nvPr/>
        </p:nvSpPr>
        <p:spPr>
          <a:xfrm>
            <a:off x="1108710" y="1458595"/>
            <a:ext cx="678180" cy="38735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4" name="流程图: 过程 3"/>
          <p:cNvSpPr/>
          <p:nvPr/>
        </p:nvSpPr>
        <p:spPr>
          <a:xfrm>
            <a:off x="2228850" y="1458595"/>
            <a:ext cx="678180" cy="38735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3348990" y="1458595"/>
            <a:ext cx="678180" cy="38735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7" name="流程图: 过程 6"/>
          <p:cNvSpPr/>
          <p:nvPr/>
        </p:nvSpPr>
        <p:spPr>
          <a:xfrm>
            <a:off x="4469130" y="1458595"/>
            <a:ext cx="678180" cy="38735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8" name="流程图: 过程 7"/>
          <p:cNvSpPr/>
          <p:nvPr/>
        </p:nvSpPr>
        <p:spPr>
          <a:xfrm>
            <a:off x="5589270" y="1458595"/>
            <a:ext cx="678180" cy="38735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cxnSp>
        <p:nvCxnSpPr>
          <p:cNvPr id="31" name="直接箭头连接符 30"/>
          <p:cNvCxnSpPr>
            <a:stCxn id="66" idx="3"/>
            <a:endCxn id="4" idx="1"/>
          </p:cNvCxnSpPr>
          <p:nvPr/>
        </p:nvCxnSpPr>
        <p:spPr>
          <a:xfrm>
            <a:off x="1786890" y="1652270"/>
            <a:ext cx="4419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2918460" y="1657985"/>
            <a:ext cx="38862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4080510" y="1657985"/>
            <a:ext cx="38862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5200650" y="1658620"/>
            <a:ext cx="38862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流程图: 过程 34"/>
          <p:cNvSpPr/>
          <p:nvPr/>
        </p:nvSpPr>
        <p:spPr>
          <a:xfrm>
            <a:off x="1108710" y="2991485"/>
            <a:ext cx="678180" cy="38735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6" name="流程图: 过程 35"/>
          <p:cNvSpPr/>
          <p:nvPr/>
        </p:nvSpPr>
        <p:spPr>
          <a:xfrm>
            <a:off x="3307080" y="2296795"/>
            <a:ext cx="678180" cy="38735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37" name="流程图: 过程 36"/>
          <p:cNvSpPr/>
          <p:nvPr/>
        </p:nvSpPr>
        <p:spPr>
          <a:xfrm>
            <a:off x="3307080" y="2884805"/>
            <a:ext cx="678180" cy="38735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38" name="流程图: 过程 37"/>
          <p:cNvSpPr/>
          <p:nvPr/>
        </p:nvSpPr>
        <p:spPr>
          <a:xfrm>
            <a:off x="3307080" y="3494405"/>
            <a:ext cx="678180" cy="38735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39" name="流程图: 过程 38"/>
          <p:cNvSpPr/>
          <p:nvPr/>
        </p:nvSpPr>
        <p:spPr>
          <a:xfrm>
            <a:off x="3307080" y="4043045"/>
            <a:ext cx="678180" cy="38735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……</a:t>
            </a:r>
            <a:endParaRPr lang="en-US" altLang="zh-CN"/>
          </a:p>
        </p:txBody>
      </p:sp>
      <p:cxnSp>
        <p:nvCxnSpPr>
          <p:cNvPr id="40" name="直接箭头连接符 39"/>
          <p:cNvCxnSpPr>
            <a:endCxn id="36" idx="1"/>
          </p:cNvCxnSpPr>
          <p:nvPr/>
        </p:nvCxnSpPr>
        <p:spPr>
          <a:xfrm flipV="1">
            <a:off x="1786890" y="2475230"/>
            <a:ext cx="1520190" cy="694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37" idx="1"/>
          </p:cNvCxnSpPr>
          <p:nvPr/>
        </p:nvCxnSpPr>
        <p:spPr>
          <a:xfrm flipV="1">
            <a:off x="1828800" y="3078480"/>
            <a:ext cx="1478280" cy="91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38" idx="1"/>
          </p:cNvCxnSpPr>
          <p:nvPr/>
        </p:nvCxnSpPr>
        <p:spPr>
          <a:xfrm>
            <a:off x="1821180" y="3228340"/>
            <a:ext cx="1485900" cy="444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39" idx="1"/>
          </p:cNvCxnSpPr>
          <p:nvPr/>
        </p:nvCxnSpPr>
        <p:spPr>
          <a:xfrm>
            <a:off x="1775460" y="3304540"/>
            <a:ext cx="1531620" cy="916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8247888" y="3335183"/>
            <a:ext cx="172564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rgbClr val="6B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广播通知</a:t>
            </a:r>
            <a:endParaRPr lang="zh-CN" altLang="en-US" sz="2000" b="1" dirty="0">
              <a:solidFill>
                <a:srgbClr val="6B79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流程图: 过程 44"/>
          <p:cNvSpPr/>
          <p:nvPr/>
        </p:nvSpPr>
        <p:spPr>
          <a:xfrm>
            <a:off x="3307080" y="5597525"/>
            <a:ext cx="678180" cy="38735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46" name="流程图: 过程 45"/>
          <p:cNvSpPr/>
          <p:nvPr/>
        </p:nvSpPr>
        <p:spPr>
          <a:xfrm>
            <a:off x="1097280" y="5009515"/>
            <a:ext cx="678180" cy="38735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47" name="流程图: 过程 46"/>
          <p:cNvSpPr/>
          <p:nvPr/>
        </p:nvSpPr>
        <p:spPr>
          <a:xfrm>
            <a:off x="1097280" y="5597525"/>
            <a:ext cx="678180" cy="38735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48" name="流程图: 过程 47"/>
          <p:cNvSpPr/>
          <p:nvPr/>
        </p:nvSpPr>
        <p:spPr>
          <a:xfrm>
            <a:off x="1097280" y="6207125"/>
            <a:ext cx="678180" cy="38735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54" name="直接箭头连接符 53"/>
          <p:cNvCxnSpPr>
            <a:stCxn id="46" idx="3"/>
          </p:cNvCxnSpPr>
          <p:nvPr/>
        </p:nvCxnSpPr>
        <p:spPr>
          <a:xfrm>
            <a:off x="1775460" y="5203190"/>
            <a:ext cx="1469390" cy="509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1807845" y="5791200"/>
            <a:ext cx="1421765" cy="27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1836420" y="5910580"/>
            <a:ext cx="1393190" cy="476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273050" y="2146300"/>
            <a:ext cx="9296400" cy="45720"/>
          </a:xfrm>
          <a:prstGeom prst="line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273050" y="4697095"/>
            <a:ext cx="9296400" cy="45720"/>
          </a:xfrm>
          <a:prstGeom prst="line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8247888" y="5586893"/>
            <a:ext cx="172564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rgbClr val="6B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上下游处理能力不对等</a:t>
            </a:r>
            <a:endParaRPr lang="zh-CN" altLang="en-US" sz="2000" b="1" dirty="0">
              <a:solidFill>
                <a:srgbClr val="6B79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4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74894" y="398735"/>
            <a:ext cx="267403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引入</a:t>
            </a:r>
            <a:r>
              <a:rPr lang="en-US" altLang="zh-CN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rocketmq</a:t>
            </a:r>
            <a:endParaRPr lang="en-US" altLang="zh-CN" sz="2400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15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8875" y="1031240"/>
            <a:ext cx="9712960" cy="4673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247888" y="1460028"/>
            <a:ext cx="172564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6B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系统解耦</a:t>
            </a:r>
            <a:endParaRPr lang="zh-CN" altLang="en-US" sz="2000" b="1" dirty="0">
              <a:solidFill>
                <a:srgbClr val="6B79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等腰三角形 27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75030" y="398780"/>
            <a:ext cx="4714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通过</a:t>
            </a:r>
            <a:r>
              <a:rPr lang="en-US" altLang="zh-CN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mq</a:t>
            </a:r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来解耦、削峰</a:t>
            </a:r>
            <a:endParaRPr lang="zh-CN" altLang="en-US" sz="2400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6" name="流程图: 过程 65"/>
          <p:cNvSpPr/>
          <p:nvPr/>
        </p:nvSpPr>
        <p:spPr>
          <a:xfrm>
            <a:off x="1108710" y="1458595"/>
            <a:ext cx="678180" cy="38735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4" name="流程图: 过程 3"/>
          <p:cNvSpPr/>
          <p:nvPr/>
        </p:nvSpPr>
        <p:spPr>
          <a:xfrm>
            <a:off x="2228850" y="1458595"/>
            <a:ext cx="678180" cy="38735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mq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3348990" y="1458595"/>
            <a:ext cx="678180" cy="38735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7" name="流程图: 过程 6"/>
          <p:cNvSpPr/>
          <p:nvPr/>
        </p:nvSpPr>
        <p:spPr>
          <a:xfrm>
            <a:off x="4469130" y="1458595"/>
            <a:ext cx="678180" cy="38735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mq</a:t>
            </a:r>
            <a:endParaRPr lang="en-US" altLang="zh-CN"/>
          </a:p>
        </p:txBody>
      </p:sp>
      <p:sp>
        <p:nvSpPr>
          <p:cNvPr id="8" name="流程图: 过程 7"/>
          <p:cNvSpPr/>
          <p:nvPr/>
        </p:nvSpPr>
        <p:spPr>
          <a:xfrm>
            <a:off x="5589270" y="1458595"/>
            <a:ext cx="678180" cy="38735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cxnSp>
        <p:nvCxnSpPr>
          <p:cNvPr id="31" name="直接箭头连接符 30"/>
          <p:cNvCxnSpPr>
            <a:stCxn id="66" idx="3"/>
            <a:endCxn id="4" idx="1"/>
          </p:cNvCxnSpPr>
          <p:nvPr/>
        </p:nvCxnSpPr>
        <p:spPr>
          <a:xfrm>
            <a:off x="1786890" y="1652270"/>
            <a:ext cx="4419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2918460" y="1657985"/>
            <a:ext cx="38862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4080510" y="1657985"/>
            <a:ext cx="38862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5200650" y="1658620"/>
            <a:ext cx="38862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流程图: 过程 34"/>
          <p:cNvSpPr/>
          <p:nvPr/>
        </p:nvSpPr>
        <p:spPr>
          <a:xfrm>
            <a:off x="2663190" y="2991485"/>
            <a:ext cx="678180" cy="38735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mq</a:t>
            </a:r>
            <a:endParaRPr lang="en-US" altLang="zh-CN"/>
          </a:p>
        </p:txBody>
      </p:sp>
      <p:sp>
        <p:nvSpPr>
          <p:cNvPr id="36" name="流程图: 过程 35"/>
          <p:cNvSpPr/>
          <p:nvPr/>
        </p:nvSpPr>
        <p:spPr>
          <a:xfrm>
            <a:off x="4861560" y="2296795"/>
            <a:ext cx="678180" cy="38735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37" name="流程图: 过程 36"/>
          <p:cNvSpPr/>
          <p:nvPr/>
        </p:nvSpPr>
        <p:spPr>
          <a:xfrm>
            <a:off x="4861560" y="2884805"/>
            <a:ext cx="678180" cy="38735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38" name="流程图: 过程 37"/>
          <p:cNvSpPr/>
          <p:nvPr/>
        </p:nvSpPr>
        <p:spPr>
          <a:xfrm>
            <a:off x="4861560" y="3494405"/>
            <a:ext cx="678180" cy="38735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39" name="流程图: 过程 38"/>
          <p:cNvSpPr/>
          <p:nvPr/>
        </p:nvSpPr>
        <p:spPr>
          <a:xfrm>
            <a:off x="4861560" y="4043045"/>
            <a:ext cx="678180" cy="38735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……</a:t>
            </a:r>
            <a:endParaRPr lang="en-US" altLang="zh-CN"/>
          </a:p>
        </p:txBody>
      </p:sp>
      <p:cxnSp>
        <p:nvCxnSpPr>
          <p:cNvPr id="40" name="直接箭头连接符 39"/>
          <p:cNvCxnSpPr>
            <a:endCxn id="36" idx="1"/>
          </p:cNvCxnSpPr>
          <p:nvPr/>
        </p:nvCxnSpPr>
        <p:spPr>
          <a:xfrm flipV="1">
            <a:off x="3341370" y="2490470"/>
            <a:ext cx="1520190" cy="694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37" idx="1"/>
          </p:cNvCxnSpPr>
          <p:nvPr/>
        </p:nvCxnSpPr>
        <p:spPr>
          <a:xfrm flipV="1">
            <a:off x="3368040" y="3078480"/>
            <a:ext cx="1478280" cy="91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38" idx="1"/>
          </p:cNvCxnSpPr>
          <p:nvPr/>
        </p:nvCxnSpPr>
        <p:spPr>
          <a:xfrm>
            <a:off x="3360420" y="3243580"/>
            <a:ext cx="1485900" cy="444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39" idx="1"/>
          </p:cNvCxnSpPr>
          <p:nvPr/>
        </p:nvCxnSpPr>
        <p:spPr>
          <a:xfrm>
            <a:off x="3314700" y="3319780"/>
            <a:ext cx="1531620" cy="916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8247888" y="3335183"/>
            <a:ext cx="172564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rgbClr val="6B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业务解耦</a:t>
            </a:r>
            <a:endParaRPr lang="zh-CN" altLang="en-US" sz="2000" b="1" dirty="0">
              <a:solidFill>
                <a:srgbClr val="6B79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流程图: 过程 44"/>
          <p:cNvSpPr/>
          <p:nvPr/>
        </p:nvSpPr>
        <p:spPr>
          <a:xfrm>
            <a:off x="3307080" y="5597525"/>
            <a:ext cx="678180" cy="38735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mq</a:t>
            </a:r>
            <a:endParaRPr lang="en-US" altLang="zh-CN"/>
          </a:p>
        </p:txBody>
      </p:sp>
      <p:sp>
        <p:nvSpPr>
          <p:cNvPr id="46" name="流程图: 过程 45"/>
          <p:cNvSpPr/>
          <p:nvPr/>
        </p:nvSpPr>
        <p:spPr>
          <a:xfrm>
            <a:off x="1097280" y="5009515"/>
            <a:ext cx="678180" cy="38735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47" name="流程图: 过程 46"/>
          <p:cNvSpPr/>
          <p:nvPr/>
        </p:nvSpPr>
        <p:spPr>
          <a:xfrm>
            <a:off x="1097280" y="5597525"/>
            <a:ext cx="678180" cy="38735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48" name="流程图: 过程 47"/>
          <p:cNvSpPr/>
          <p:nvPr/>
        </p:nvSpPr>
        <p:spPr>
          <a:xfrm>
            <a:off x="1097280" y="6207125"/>
            <a:ext cx="678180" cy="38735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54" name="直接箭头连接符 53"/>
          <p:cNvCxnSpPr>
            <a:stCxn id="46" idx="3"/>
          </p:cNvCxnSpPr>
          <p:nvPr/>
        </p:nvCxnSpPr>
        <p:spPr>
          <a:xfrm>
            <a:off x="1775460" y="5203190"/>
            <a:ext cx="1469390" cy="509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1807845" y="5791200"/>
            <a:ext cx="1421765" cy="27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1836420" y="5910580"/>
            <a:ext cx="1393190" cy="476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273050" y="2146300"/>
            <a:ext cx="9296400" cy="45720"/>
          </a:xfrm>
          <a:prstGeom prst="line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273050" y="4697095"/>
            <a:ext cx="9296400" cy="45720"/>
          </a:xfrm>
          <a:prstGeom prst="line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8247888" y="5586893"/>
            <a:ext cx="172564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rgbClr val="6B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削峰</a:t>
            </a:r>
            <a:endParaRPr lang="zh-CN" altLang="en-US" sz="2000" b="1" dirty="0">
              <a:solidFill>
                <a:srgbClr val="6B79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流程图: 过程 1"/>
          <p:cNvSpPr/>
          <p:nvPr/>
        </p:nvSpPr>
        <p:spPr>
          <a:xfrm>
            <a:off x="1543050" y="2991485"/>
            <a:ext cx="678180" cy="38735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3" name="直接箭头连接符 2"/>
          <p:cNvCxnSpPr>
            <a:stCxn id="2" idx="3"/>
          </p:cNvCxnSpPr>
          <p:nvPr/>
        </p:nvCxnSpPr>
        <p:spPr>
          <a:xfrm>
            <a:off x="2221230" y="3185160"/>
            <a:ext cx="4419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过程 4"/>
          <p:cNvSpPr/>
          <p:nvPr/>
        </p:nvSpPr>
        <p:spPr>
          <a:xfrm>
            <a:off x="4846320" y="5586730"/>
            <a:ext cx="678180" cy="38735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9" name="直接箭头连接符 8"/>
          <p:cNvCxnSpPr>
            <a:endCxn id="5" idx="1"/>
          </p:cNvCxnSpPr>
          <p:nvPr/>
        </p:nvCxnSpPr>
        <p:spPr>
          <a:xfrm flipV="1">
            <a:off x="3985260" y="5780405"/>
            <a:ext cx="861060" cy="24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4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74894" y="398735"/>
            <a:ext cx="267403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环境问题爆发</a:t>
            </a:r>
            <a:endParaRPr lang="zh-CN" altLang="en-US" sz="2400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0" name="六边形 29"/>
          <p:cNvSpPr/>
          <p:nvPr/>
        </p:nvSpPr>
        <p:spPr>
          <a:xfrm rot="16200000">
            <a:off x="5827713" y="3624392"/>
            <a:ext cx="2559050" cy="2206625"/>
          </a:xfrm>
          <a:prstGeom prst="hexagon">
            <a:avLst/>
          </a:prstGeom>
          <a:solidFill>
            <a:srgbClr val="1486C6"/>
          </a:solidFill>
          <a:ln>
            <a:noFill/>
          </a:ln>
        </p:spPr>
        <p:txBody>
          <a:bodyPr lIns="81009" tIns="40504" rIns="81009" bIns="40504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85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31" name="六边形 30"/>
          <p:cNvSpPr/>
          <p:nvPr/>
        </p:nvSpPr>
        <p:spPr>
          <a:xfrm rot="16200000">
            <a:off x="3598863" y="3624392"/>
            <a:ext cx="2559050" cy="2206625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txBody>
          <a:bodyPr lIns="81009" tIns="40504" rIns="81009" bIns="40504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85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32" name="六边形 31"/>
          <p:cNvSpPr/>
          <p:nvPr/>
        </p:nvSpPr>
        <p:spPr>
          <a:xfrm rot="16200000">
            <a:off x="4702175" y="1624142"/>
            <a:ext cx="2559050" cy="2206625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txBody>
          <a:bodyPr lIns="81009" tIns="40504" rIns="81009" bIns="40504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85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37" name="任意多边形 36"/>
          <p:cNvSpPr>
            <a:spLocks noChangeAspect="1"/>
          </p:cNvSpPr>
          <p:nvPr/>
        </p:nvSpPr>
        <p:spPr>
          <a:xfrm rot="16200000">
            <a:off x="6808788" y="2621092"/>
            <a:ext cx="552450" cy="2206625"/>
          </a:xfrm>
          <a:custGeom>
            <a:avLst/>
            <a:gdLst>
              <a:gd name="connsiteX0" fmla="*/ 623528 w 623528"/>
              <a:gd name="connsiteY0" fmla="*/ 1245074 h 2490148"/>
              <a:gd name="connsiteX1" fmla="*/ 991 w 623528"/>
              <a:gd name="connsiteY1" fmla="*/ 2490148 h 2490148"/>
              <a:gd name="connsiteX2" fmla="*/ 0 w 623528"/>
              <a:gd name="connsiteY2" fmla="*/ 2490148 h 2490148"/>
              <a:gd name="connsiteX3" fmla="*/ 0 w 623528"/>
              <a:gd name="connsiteY3" fmla="*/ 0 h 2490148"/>
              <a:gd name="connsiteX4" fmla="*/ 991 w 623528"/>
              <a:gd name="connsiteY4" fmla="*/ 0 h 249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528" h="2490148">
                <a:moveTo>
                  <a:pt x="623528" y="1245074"/>
                </a:moveTo>
                <a:lnTo>
                  <a:pt x="991" y="2490148"/>
                </a:lnTo>
                <a:lnTo>
                  <a:pt x="0" y="2490148"/>
                </a:lnTo>
                <a:lnTo>
                  <a:pt x="0" y="0"/>
                </a:lnTo>
                <a:lnTo>
                  <a:pt x="991" y="0"/>
                </a:lnTo>
                <a:close/>
              </a:path>
            </a:pathLst>
          </a:custGeom>
          <a:solidFill>
            <a:srgbClr val="1486C6"/>
          </a:solidFill>
          <a:ln>
            <a:noFill/>
          </a:ln>
        </p:spPr>
        <p:txBody>
          <a:bodyPr lIns="81009" tIns="40504" rIns="81009" bIns="40504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85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38" name="任意多边形 37"/>
          <p:cNvSpPr/>
          <p:nvPr/>
        </p:nvSpPr>
        <p:spPr>
          <a:xfrm rot="16200000">
            <a:off x="4602163" y="2621092"/>
            <a:ext cx="552450" cy="2206625"/>
          </a:xfrm>
          <a:custGeom>
            <a:avLst/>
            <a:gdLst>
              <a:gd name="connsiteX0" fmla="*/ 623528 w 623528"/>
              <a:gd name="connsiteY0" fmla="*/ 1245074 h 2490148"/>
              <a:gd name="connsiteX1" fmla="*/ 991 w 623528"/>
              <a:gd name="connsiteY1" fmla="*/ 2490148 h 2490148"/>
              <a:gd name="connsiteX2" fmla="*/ 0 w 623528"/>
              <a:gd name="connsiteY2" fmla="*/ 2490148 h 2490148"/>
              <a:gd name="connsiteX3" fmla="*/ 0 w 623528"/>
              <a:gd name="connsiteY3" fmla="*/ 0 h 2490148"/>
              <a:gd name="connsiteX4" fmla="*/ 991 w 623528"/>
              <a:gd name="connsiteY4" fmla="*/ 0 h 249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528" h="2490148">
                <a:moveTo>
                  <a:pt x="623528" y="1245074"/>
                </a:moveTo>
                <a:lnTo>
                  <a:pt x="991" y="2490148"/>
                </a:lnTo>
                <a:lnTo>
                  <a:pt x="0" y="2490148"/>
                </a:lnTo>
                <a:lnTo>
                  <a:pt x="0" y="0"/>
                </a:lnTo>
                <a:lnTo>
                  <a:pt x="991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lIns="81009" tIns="40504" rIns="81009" bIns="40504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85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39" name="任意多边形 38"/>
          <p:cNvSpPr>
            <a:spLocks noChangeAspect="1"/>
          </p:cNvSpPr>
          <p:nvPr/>
        </p:nvSpPr>
        <p:spPr>
          <a:xfrm rot="5400000" flipV="1">
            <a:off x="5705475" y="2627442"/>
            <a:ext cx="552450" cy="2206625"/>
          </a:xfrm>
          <a:custGeom>
            <a:avLst/>
            <a:gdLst>
              <a:gd name="connsiteX0" fmla="*/ 623528 w 623528"/>
              <a:gd name="connsiteY0" fmla="*/ 1245074 h 2490148"/>
              <a:gd name="connsiteX1" fmla="*/ 991 w 623528"/>
              <a:gd name="connsiteY1" fmla="*/ 2490148 h 2490148"/>
              <a:gd name="connsiteX2" fmla="*/ 0 w 623528"/>
              <a:gd name="connsiteY2" fmla="*/ 2490148 h 2490148"/>
              <a:gd name="connsiteX3" fmla="*/ 0 w 623528"/>
              <a:gd name="connsiteY3" fmla="*/ 0 h 2490148"/>
              <a:gd name="connsiteX4" fmla="*/ 991 w 623528"/>
              <a:gd name="connsiteY4" fmla="*/ 0 h 249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528" h="2490148">
                <a:moveTo>
                  <a:pt x="623528" y="1245074"/>
                </a:moveTo>
                <a:lnTo>
                  <a:pt x="991" y="2490148"/>
                </a:lnTo>
                <a:lnTo>
                  <a:pt x="0" y="2490148"/>
                </a:lnTo>
                <a:lnTo>
                  <a:pt x="0" y="0"/>
                </a:lnTo>
                <a:lnTo>
                  <a:pt x="991" y="0"/>
                </a:lnTo>
                <a:close/>
              </a:path>
            </a:pathLst>
          </a:custGeom>
          <a:solidFill>
            <a:srgbClr val="2D2D8A"/>
          </a:solidFill>
          <a:ln>
            <a:noFill/>
          </a:ln>
        </p:spPr>
        <p:txBody>
          <a:bodyPr lIns="81009" tIns="40504" rIns="81009" bIns="40504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85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41" name="文本框 25"/>
          <p:cNvSpPr txBox="1"/>
          <p:nvPr/>
        </p:nvSpPr>
        <p:spPr>
          <a:xfrm>
            <a:off x="5499100" y="1687642"/>
            <a:ext cx="1095375" cy="63658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545" kern="1200" cap="none" spc="0" normalizeH="0" baseline="0" noProof="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开发</a:t>
            </a:r>
            <a:endParaRPr kumimoji="0" lang="zh-CN" altLang="en-US" sz="3545" kern="1200" cap="none" spc="0" normalizeH="0" baseline="0" noProof="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43" name="文本框 26"/>
          <p:cNvSpPr txBox="1"/>
          <p:nvPr/>
        </p:nvSpPr>
        <p:spPr>
          <a:xfrm>
            <a:off x="6559550" y="5127754"/>
            <a:ext cx="1095172" cy="63786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545" kern="1200" cap="none" spc="0" normalizeH="0" baseline="0" noProof="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运维</a:t>
            </a:r>
            <a:endParaRPr kumimoji="0" lang="zh-CN" altLang="en-US" sz="3545" kern="1200" cap="none" spc="0" normalizeH="0" baseline="0" noProof="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49" name="文本框 27"/>
          <p:cNvSpPr txBox="1"/>
          <p:nvPr/>
        </p:nvSpPr>
        <p:spPr>
          <a:xfrm>
            <a:off x="4330700" y="5184904"/>
            <a:ext cx="1095375" cy="63658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545" kern="1200" cap="none" spc="0" normalizeH="0" baseline="0" noProof="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测试</a:t>
            </a:r>
            <a:endParaRPr kumimoji="0" lang="zh-CN" altLang="en-US" sz="3545" kern="1200" cap="none" spc="0" normalizeH="0" baseline="0" noProof="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51" name="文本框 28"/>
          <p:cNvSpPr txBox="1"/>
          <p:nvPr/>
        </p:nvSpPr>
        <p:spPr>
          <a:xfrm>
            <a:off x="5159375" y="2443292"/>
            <a:ext cx="1776413" cy="610936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85" kern="1200" cap="none" spc="0" normalizeH="0" baseline="0" noProof="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anose="020B0604020202020204" charset="-122"/>
              </a:rPr>
              <a:t>环境消耗时间超过项目开发时间</a:t>
            </a:r>
            <a:endParaRPr kumimoji="0" lang="zh-CN" altLang="en-US" sz="1685" kern="1200" cap="none" spc="0" normalizeH="0" baseline="0" noProof="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 Unicode MS" panose="020B0604020202020204" charset="-122"/>
            </a:endParaRPr>
          </a:p>
        </p:txBody>
      </p:sp>
      <p:sp>
        <p:nvSpPr>
          <p:cNvPr id="52" name="文本框 29"/>
          <p:cNvSpPr txBox="1"/>
          <p:nvPr/>
        </p:nvSpPr>
        <p:spPr>
          <a:xfrm>
            <a:off x="3967163" y="4124454"/>
            <a:ext cx="1778000" cy="610936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85" kern="1200" cap="none" spc="0" normalizeH="0" baseline="0" noProof="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anose="020B0604020202020204" charset="-122"/>
              </a:rPr>
              <a:t>环境消耗时间超过项目测试时间</a:t>
            </a:r>
            <a:endParaRPr kumimoji="0" lang="zh-CN" altLang="en-US" sz="1685" kern="1200" cap="none" spc="0" normalizeH="0" baseline="0" noProof="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 Unicode MS" panose="020B0604020202020204" charset="-122"/>
            </a:endParaRPr>
          </a:p>
        </p:txBody>
      </p:sp>
      <p:sp>
        <p:nvSpPr>
          <p:cNvPr id="53" name="文本框 30"/>
          <p:cNvSpPr txBox="1"/>
          <p:nvPr/>
        </p:nvSpPr>
        <p:spPr>
          <a:xfrm>
            <a:off x="6218238" y="4032253"/>
            <a:ext cx="1778000" cy="87023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85" kern="1200" cap="none" spc="0" normalizeH="0" baseline="0" noProof="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anose="020B0604020202020204" charset="-122"/>
              </a:rPr>
              <a:t>每个项目部署全套服务，资源消耗及维护成本大</a:t>
            </a:r>
            <a:endParaRPr kumimoji="0" lang="zh-CN" altLang="en-US" sz="1685" kern="1200" cap="none" spc="0" normalizeH="0" baseline="0" noProof="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4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74894" y="398735"/>
            <a:ext cx="267403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stable</a:t>
            </a:r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环境方案</a:t>
            </a:r>
            <a:endParaRPr lang="zh-CN" altLang="en-US" sz="2400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 descr="image2018-3-13 18_57_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9305" y="1322705"/>
            <a:ext cx="8357870" cy="4361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4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75030" y="398780"/>
            <a:ext cx="38011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服务化框架环境隔离方案</a:t>
            </a:r>
            <a:endParaRPr lang="zh-CN" altLang="en-US" sz="2400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5" name="流程图: 可选过程 64"/>
          <p:cNvSpPr/>
          <p:nvPr/>
        </p:nvSpPr>
        <p:spPr>
          <a:xfrm>
            <a:off x="1309370" y="1395095"/>
            <a:ext cx="7582535" cy="113919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流程图: 过程 65"/>
          <p:cNvSpPr/>
          <p:nvPr/>
        </p:nvSpPr>
        <p:spPr>
          <a:xfrm>
            <a:off x="1418590" y="1968500"/>
            <a:ext cx="1428750" cy="38735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web_stable</a:t>
            </a:r>
            <a:endParaRPr lang="en-US" altLang="zh-CN"/>
          </a:p>
        </p:txBody>
      </p:sp>
      <p:sp>
        <p:nvSpPr>
          <p:cNvPr id="68" name="流程图: 过程 67"/>
          <p:cNvSpPr/>
          <p:nvPr/>
        </p:nvSpPr>
        <p:spPr>
          <a:xfrm>
            <a:off x="3380740" y="1968500"/>
            <a:ext cx="1429385" cy="38735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A_stable</a:t>
            </a:r>
            <a:endParaRPr lang="en-US" altLang="zh-CN"/>
          </a:p>
        </p:txBody>
      </p:sp>
      <p:sp>
        <p:nvSpPr>
          <p:cNvPr id="69" name="流程图: 过程 68"/>
          <p:cNvSpPr/>
          <p:nvPr/>
        </p:nvSpPr>
        <p:spPr>
          <a:xfrm>
            <a:off x="5343525" y="1968500"/>
            <a:ext cx="1429385" cy="38735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B_stable</a:t>
            </a:r>
            <a:endParaRPr lang="en-US" altLang="zh-CN"/>
          </a:p>
        </p:txBody>
      </p:sp>
      <p:sp>
        <p:nvSpPr>
          <p:cNvPr id="70" name="流程图: 过程 69"/>
          <p:cNvSpPr/>
          <p:nvPr/>
        </p:nvSpPr>
        <p:spPr>
          <a:xfrm>
            <a:off x="7306310" y="1968500"/>
            <a:ext cx="1429385" cy="38735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C_stable</a:t>
            </a:r>
            <a:endParaRPr lang="en-US" altLang="zh-CN"/>
          </a:p>
        </p:txBody>
      </p:sp>
      <p:sp>
        <p:nvSpPr>
          <p:cNvPr id="71" name="流程图: 可选过程 70"/>
          <p:cNvSpPr/>
          <p:nvPr/>
        </p:nvSpPr>
        <p:spPr>
          <a:xfrm>
            <a:off x="1295400" y="3053715"/>
            <a:ext cx="7582535" cy="107061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流程图: 过程 71"/>
          <p:cNvSpPr/>
          <p:nvPr/>
        </p:nvSpPr>
        <p:spPr>
          <a:xfrm>
            <a:off x="1506855" y="3518535"/>
            <a:ext cx="1428750" cy="38735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web_prj1</a:t>
            </a:r>
            <a:endParaRPr lang="en-US" altLang="zh-CN"/>
          </a:p>
        </p:txBody>
      </p:sp>
      <p:sp>
        <p:nvSpPr>
          <p:cNvPr id="73" name="流程图: 过程 72"/>
          <p:cNvSpPr/>
          <p:nvPr/>
        </p:nvSpPr>
        <p:spPr>
          <a:xfrm>
            <a:off x="3380740" y="3518535"/>
            <a:ext cx="1429385" cy="38735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A_prj1</a:t>
            </a:r>
            <a:endParaRPr lang="en-US" altLang="zh-CN"/>
          </a:p>
        </p:txBody>
      </p:sp>
      <p:sp>
        <p:nvSpPr>
          <p:cNvPr id="74" name="文本框 73"/>
          <p:cNvSpPr txBox="1"/>
          <p:nvPr/>
        </p:nvSpPr>
        <p:spPr>
          <a:xfrm>
            <a:off x="4676775" y="1395095"/>
            <a:ext cx="114046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/>
              <a:t>stable</a:t>
            </a:r>
            <a:endParaRPr lang="en-US" altLang="zh-CN"/>
          </a:p>
        </p:txBody>
      </p:sp>
      <p:sp>
        <p:nvSpPr>
          <p:cNvPr id="75" name="文本框 74"/>
          <p:cNvSpPr txBox="1"/>
          <p:nvPr/>
        </p:nvSpPr>
        <p:spPr>
          <a:xfrm>
            <a:off x="4676775" y="3053715"/>
            <a:ext cx="114046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/>
              <a:t>prj1</a:t>
            </a:r>
            <a:endParaRPr lang="en-US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2847340" y="2153920"/>
            <a:ext cx="513715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829810" y="2162175"/>
            <a:ext cx="513715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6787515" y="2162175"/>
            <a:ext cx="513715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9" name="流程图: 可选过程 78"/>
          <p:cNvSpPr/>
          <p:nvPr/>
        </p:nvSpPr>
        <p:spPr>
          <a:xfrm>
            <a:off x="1295400" y="4577715"/>
            <a:ext cx="7582535" cy="107061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流程图: 过程 79"/>
          <p:cNvSpPr/>
          <p:nvPr/>
        </p:nvSpPr>
        <p:spPr>
          <a:xfrm>
            <a:off x="1520825" y="5042535"/>
            <a:ext cx="1428750" cy="38735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web_prj2</a:t>
            </a:r>
            <a:endParaRPr lang="en-US" altLang="zh-CN"/>
          </a:p>
        </p:txBody>
      </p:sp>
      <p:sp>
        <p:nvSpPr>
          <p:cNvPr id="81" name="流程图: 过程 80"/>
          <p:cNvSpPr/>
          <p:nvPr/>
        </p:nvSpPr>
        <p:spPr>
          <a:xfrm>
            <a:off x="5358130" y="5042535"/>
            <a:ext cx="1429385" cy="38735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B_prj2</a:t>
            </a:r>
            <a:endParaRPr lang="en-US" altLang="zh-CN"/>
          </a:p>
        </p:txBody>
      </p:sp>
      <p:sp>
        <p:nvSpPr>
          <p:cNvPr id="82" name="文本框 81"/>
          <p:cNvSpPr txBox="1"/>
          <p:nvPr/>
        </p:nvSpPr>
        <p:spPr>
          <a:xfrm>
            <a:off x="4676775" y="4577715"/>
            <a:ext cx="114046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/>
              <a:t>prj2</a:t>
            </a:r>
            <a:endParaRPr lang="en-US"/>
          </a:p>
        </p:txBody>
      </p:sp>
      <p:grpSp>
        <p:nvGrpSpPr>
          <p:cNvPr id="83" name="组合 82"/>
          <p:cNvGrpSpPr/>
          <p:nvPr/>
        </p:nvGrpSpPr>
        <p:grpSpPr>
          <a:xfrm>
            <a:off x="2945130" y="3361055"/>
            <a:ext cx="445770" cy="350520"/>
            <a:chOff x="6228" y="4795"/>
            <a:chExt cx="702" cy="552"/>
          </a:xfrm>
        </p:grpSpPr>
        <p:cxnSp>
          <p:nvCxnSpPr>
            <p:cNvPr id="84" name="直接箭头连接符 83"/>
            <p:cNvCxnSpPr>
              <a:endCxn id="73" idx="1"/>
            </p:cNvCxnSpPr>
            <p:nvPr/>
          </p:nvCxnSpPr>
          <p:spPr>
            <a:xfrm flipV="1">
              <a:off x="6228" y="5327"/>
              <a:ext cx="686" cy="2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文本框 84"/>
            <p:cNvSpPr txBox="1"/>
            <p:nvPr/>
          </p:nvSpPr>
          <p:spPr>
            <a:xfrm>
              <a:off x="6235" y="4795"/>
              <a:ext cx="69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sz="1200"/>
                <a:t>prj1</a:t>
              </a:r>
              <a:endParaRPr lang="en-US" sz="1200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4810125" y="2342515"/>
            <a:ext cx="1248410" cy="1356360"/>
            <a:chOff x="9165" y="3191"/>
            <a:chExt cx="1966" cy="2136"/>
          </a:xfrm>
        </p:grpSpPr>
        <p:cxnSp>
          <p:nvCxnSpPr>
            <p:cNvPr id="87" name="直接箭头连接符 86"/>
            <p:cNvCxnSpPr>
              <a:stCxn id="73" idx="3"/>
              <a:endCxn id="69" idx="2"/>
            </p:cNvCxnSpPr>
            <p:nvPr/>
          </p:nvCxnSpPr>
          <p:spPr>
            <a:xfrm flipV="1">
              <a:off x="9165" y="3191"/>
              <a:ext cx="1966" cy="213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8" name="文本框 87"/>
            <p:cNvSpPr txBox="1"/>
            <p:nvPr/>
          </p:nvSpPr>
          <p:spPr>
            <a:xfrm>
              <a:off x="9920" y="3613"/>
              <a:ext cx="69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sz="1200"/>
                <a:t>prj1</a:t>
              </a:r>
              <a:endParaRPr lang="en-US" sz="1200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821170" y="2307590"/>
            <a:ext cx="441325" cy="291465"/>
            <a:chOff x="12332" y="3136"/>
            <a:chExt cx="695" cy="459"/>
          </a:xfrm>
        </p:grpSpPr>
        <p:cxnSp>
          <p:nvCxnSpPr>
            <p:cNvPr id="90" name="直接箭头连接符 89"/>
            <p:cNvCxnSpPr/>
            <p:nvPr/>
          </p:nvCxnSpPr>
          <p:spPr>
            <a:xfrm flipV="1">
              <a:off x="12341" y="3136"/>
              <a:ext cx="686" cy="2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1"/>
            <p:nvPr/>
          </p:nvSpPr>
          <p:spPr>
            <a:xfrm>
              <a:off x="12332" y="3161"/>
              <a:ext cx="69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sz="1200"/>
                <a:t>prj1</a:t>
              </a:r>
              <a:endParaRPr lang="en-US" sz="1200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2924175" y="2355850"/>
            <a:ext cx="1170940" cy="2880360"/>
            <a:chOff x="6195" y="3212"/>
            <a:chExt cx="1844" cy="4536"/>
          </a:xfrm>
        </p:grpSpPr>
        <p:cxnSp>
          <p:nvCxnSpPr>
            <p:cNvPr id="93" name="直接箭头连接符 92"/>
            <p:cNvCxnSpPr/>
            <p:nvPr/>
          </p:nvCxnSpPr>
          <p:spPr>
            <a:xfrm flipV="1">
              <a:off x="6213" y="3212"/>
              <a:ext cx="1827" cy="4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/>
            <p:cNvSpPr txBox="1"/>
            <p:nvPr/>
          </p:nvSpPr>
          <p:spPr>
            <a:xfrm>
              <a:off x="6195" y="6157"/>
              <a:ext cx="69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sz="1200"/>
                <a:t>prj2</a:t>
              </a:r>
              <a:endParaRPr lang="en-US" sz="1200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095750" y="2342515"/>
            <a:ext cx="1977390" cy="2686685"/>
            <a:chOff x="8040" y="3191"/>
            <a:chExt cx="3114" cy="4231"/>
          </a:xfrm>
        </p:grpSpPr>
        <p:cxnSp>
          <p:nvCxnSpPr>
            <p:cNvPr id="96" name="直接箭头连接符 95"/>
            <p:cNvCxnSpPr>
              <a:stCxn id="68" idx="2"/>
              <a:endCxn id="81" idx="0"/>
            </p:cNvCxnSpPr>
            <p:nvPr/>
          </p:nvCxnSpPr>
          <p:spPr>
            <a:xfrm>
              <a:off x="8040" y="3191"/>
              <a:ext cx="3114" cy="42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/>
            <p:cNvSpPr txBox="1"/>
            <p:nvPr/>
          </p:nvSpPr>
          <p:spPr>
            <a:xfrm>
              <a:off x="9746" y="6117"/>
              <a:ext cx="69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sz="1200"/>
                <a:t>prj2</a:t>
              </a:r>
              <a:endParaRPr lang="en-US" sz="1200"/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6826885" y="2342515"/>
            <a:ext cx="1194435" cy="2880360"/>
            <a:chOff x="12341" y="3191"/>
            <a:chExt cx="1881" cy="4536"/>
          </a:xfrm>
        </p:grpSpPr>
        <p:cxnSp>
          <p:nvCxnSpPr>
            <p:cNvPr id="99" name="直接箭头连接符 98"/>
            <p:cNvCxnSpPr>
              <a:endCxn id="70" idx="2"/>
            </p:cNvCxnSpPr>
            <p:nvPr/>
          </p:nvCxnSpPr>
          <p:spPr>
            <a:xfrm flipV="1">
              <a:off x="12341" y="3191"/>
              <a:ext cx="1881" cy="4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本框 99"/>
            <p:cNvSpPr txBox="1"/>
            <p:nvPr/>
          </p:nvSpPr>
          <p:spPr>
            <a:xfrm>
              <a:off x="12346" y="6125"/>
              <a:ext cx="69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sz="1200"/>
                <a:t>prj2</a:t>
              </a:r>
              <a:endParaRPr lang="en-US" sz="12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4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74894" y="398735"/>
            <a:ext cx="267403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mq</a:t>
            </a:r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环境隔离方案</a:t>
            </a:r>
            <a:endParaRPr lang="zh-CN" altLang="en-US" sz="2400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流程图: 可选过程 1"/>
          <p:cNvSpPr/>
          <p:nvPr/>
        </p:nvSpPr>
        <p:spPr>
          <a:xfrm>
            <a:off x="3944620" y="1441450"/>
            <a:ext cx="2930525" cy="150812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流程图: 过程 2"/>
          <p:cNvSpPr/>
          <p:nvPr/>
        </p:nvSpPr>
        <p:spPr>
          <a:xfrm>
            <a:off x="4321810" y="1927860"/>
            <a:ext cx="2099310" cy="38735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topic_demo</a:t>
            </a:r>
            <a:endParaRPr lang="en-US" altLang="zh-CN"/>
          </a:p>
        </p:txBody>
      </p:sp>
      <p:sp>
        <p:nvSpPr>
          <p:cNvPr id="29" name="流程图: 可选过程 28"/>
          <p:cNvSpPr/>
          <p:nvPr/>
        </p:nvSpPr>
        <p:spPr>
          <a:xfrm>
            <a:off x="1115060" y="5192395"/>
            <a:ext cx="8914765" cy="107061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流程图: 过程 29"/>
          <p:cNvSpPr/>
          <p:nvPr/>
        </p:nvSpPr>
        <p:spPr>
          <a:xfrm>
            <a:off x="1692910" y="5657215"/>
            <a:ext cx="1430020" cy="38735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A_prj1</a:t>
            </a:r>
            <a:endParaRPr lang="en-US" altLang="zh-CN"/>
          </a:p>
        </p:txBody>
      </p:sp>
      <p:sp>
        <p:nvSpPr>
          <p:cNvPr id="31" name="流程图: 过程 30"/>
          <p:cNvSpPr/>
          <p:nvPr/>
        </p:nvSpPr>
        <p:spPr>
          <a:xfrm>
            <a:off x="6550660" y="5657215"/>
            <a:ext cx="1428750" cy="38735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B_prj1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4801235" y="1441450"/>
            <a:ext cx="1140460" cy="3067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mq</a:t>
            </a:r>
            <a:endParaRPr lang="en-US" altLang="zh-CN" sz="1400"/>
          </a:p>
        </p:txBody>
      </p:sp>
      <p:sp>
        <p:nvSpPr>
          <p:cNvPr id="19" name="文本框 18"/>
          <p:cNvSpPr txBox="1"/>
          <p:nvPr/>
        </p:nvSpPr>
        <p:spPr>
          <a:xfrm>
            <a:off x="4801235" y="5192395"/>
            <a:ext cx="114046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/>
              <a:t>prj1</a:t>
            </a:r>
            <a:endParaRPr lang="en-US"/>
          </a:p>
        </p:txBody>
      </p:sp>
      <p:sp>
        <p:nvSpPr>
          <p:cNvPr id="4" name="流程图: 可选过程 3"/>
          <p:cNvSpPr/>
          <p:nvPr/>
        </p:nvSpPr>
        <p:spPr>
          <a:xfrm>
            <a:off x="1115060" y="3761105"/>
            <a:ext cx="8914130" cy="92646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流程图: 过程 7"/>
          <p:cNvSpPr/>
          <p:nvPr/>
        </p:nvSpPr>
        <p:spPr>
          <a:xfrm>
            <a:off x="1693545" y="4129405"/>
            <a:ext cx="1429385" cy="38735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A_stable</a:t>
            </a:r>
            <a:endParaRPr lang="en-US" altLang="zh-CN"/>
          </a:p>
        </p:txBody>
      </p:sp>
      <p:sp>
        <p:nvSpPr>
          <p:cNvPr id="9" name="流程图: 过程 8"/>
          <p:cNvSpPr/>
          <p:nvPr/>
        </p:nvSpPr>
        <p:spPr>
          <a:xfrm>
            <a:off x="8345170" y="4129405"/>
            <a:ext cx="1429385" cy="38735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C_stable</a:t>
            </a:r>
            <a:endParaRPr lang="en-US" altLang="zh-CN"/>
          </a:p>
        </p:txBody>
      </p:sp>
      <p:sp>
        <p:nvSpPr>
          <p:cNvPr id="11" name="流程图: 过程 10"/>
          <p:cNvSpPr/>
          <p:nvPr/>
        </p:nvSpPr>
        <p:spPr>
          <a:xfrm>
            <a:off x="6550660" y="4129405"/>
            <a:ext cx="1429385" cy="38735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B_stable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801235" y="3761105"/>
            <a:ext cx="114046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/>
              <a:t>stable</a:t>
            </a:r>
            <a:endParaRPr lang="en-US" altLang="zh-CN"/>
          </a:p>
        </p:txBody>
      </p:sp>
      <p:cxnSp>
        <p:nvCxnSpPr>
          <p:cNvPr id="15" name="直接箭头连接符 14"/>
          <p:cNvCxnSpPr>
            <a:stCxn id="8" idx="0"/>
            <a:endCxn id="3" idx="1"/>
          </p:cNvCxnSpPr>
          <p:nvPr/>
        </p:nvCxnSpPr>
        <p:spPr>
          <a:xfrm flipV="1">
            <a:off x="2421890" y="2121535"/>
            <a:ext cx="1913255" cy="200787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" idx="3"/>
            <a:endCxn id="11" idx="0"/>
          </p:cNvCxnSpPr>
          <p:nvPr/>
        </p:nvCxnSpPr>
        <p:spPr>
          <a:xfrm>
            <a:off x="6434455" y="2121535"/>
            <a:ext cx="844550" cy="200787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0"/>
          </p:cNvCxnSpPr>
          <p:nvPr/>
        </p:nvCxnSpPr>
        <p:spPr>
          <a:xfrm>
            <a:off x="6463665" y="2125980"/>
            <a:ext cx="2609850" cy="200342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2397760" y="2110740"/>
            <a:ext cx="1924050" cy="35464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" idx="3"/>
            <a:endCxn id="31" idx="0"/>
          </p:cNvCxnSpPr>
          <p:nvPr/>
        </p:nvCxnSpPr>
        <p:spPr>
          <a:xfrm>
            <a:off x="6434455" y="2121535"/>
            <a:ext cx="843915" cy="35356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681605" y="3136265"/>
            <a:ext cx="56324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sz="1200"/>
              <a:t>stable</a:t>
            </a:r>
            <a:endParaRPr lang="en-US" sz="1200"/>
          </a:p>
        </p:txBody>
      </p:sp>
      <p:sp>
        <p:nvSpPr>
          <p:cNvPr id="13" name="文本框 12"/>
          <p:cNvSpPr txBox="1"/>
          <p:nvPr/>
        </p:nvSpPr>
        <p:spPr>
          <a:xfrm>
            <a:off x="6798945" y="2949575"/>
            <a:ext cx="56324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sz="1200"/>
              <a:t>stable</a:t>
            </a:r>
            <a:endParaRPr 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7492365" y="3180715"/>
            <a:ext cx="654050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sz="1200"/>
              <a:t>stable</a:t>
            </a:r>
            <a:endParaRPr 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2377440" y="4801870"/>
            <a:ext cx="56324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sz="1200"/>
              <a:t>prj1</a:t>
            </a:r>
            <a:endParaRPr 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6653530" y="4801870"/>
            <a:ext cx="56324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sz="1200"/>
              <a:t>prj1</a:t>
            </a:r>
            <a:endParaRPr lang="en-US" sz="120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6419215" y="1965960"/>
            <a:ext cx="3018155" cy="2171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360410" y="3181985"/>
            <a:ext cx="654050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sz="1200"/>
              <a:t>prj1</a:t>
            </a:r>
            <a:endParaRPr lang="en-US" sz="1200"/>
          </a:p>
        </p:txBody>
      </p:sp>
      <p:grpSp>
        <p:nvGrpSpPr>
          <p:cNvPr id="34" name="组合 33"/>
          <p:cNvGrpSpPr/>
          <p:nvPr/>
        </p:nvGrpSpPr>
        <p:grpSpPr>
          <a:xfrm>
            <a:off x="972185" y="1367155"/>
            <a:ext cx="2597647" cy="1508125"/>
            <a:chOff x="12007" y="2153"/>
            <a:chExt cx="5231" cy="2375"/>
          </a:xfrm>
        </p:grpSpPr>
        <p:sp>
          <p:nvSpPr>
            <p:cNvPr id="6" name="流程图: 可选过程 5"/>
            <p:cNvSpPr/>
            <p:nvPr/>
          </p:nvSpPr>
          <p:spPr>
            <a:xfrm>
              <a:off x="12007" y="2153"/>
              <a:ext cx="5231" cy="2375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449" y="2153"/>
              <a:ext cx="2072" cy="48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ctr"/>
              <a:r>
                <a:rPr lang="en-US" altLang="zh-CN" sz="1400"/>
                <a:t>zookeeper</a:t>
              </a:r>
              <a:endParaRPr lang="en-US" altLang="zh-CN" sz="1400"/>
            </a:p>
          </p:txBody>
        </p:sp>
        <p:sp>
          <p:nvSpPr>
            <p:cNvPr id="28" name="流程图: 过程 27"/>
            <p:cNvSpPr/>
            <p:nvPr/>
          </p:nvSpPr>
          <p:spPr>
            <a:xfrm>
              <a:off x="12283" y="3035"/>
              <a:ext cx="4678" cy="610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/prj1/topic_demo/B</a:t>
              </a:r>
              <a:endParaRPr lang="en-US" altLang="zh-CN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  <p:bldP spid="22" grpId="0"/>
      <p:bldP spid="23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4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75030" y="398780"/>
            <a:ext cx="4078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基于</a:t>
            </a:r>
            <a:r>
              <a:rPr lang="en-US" altLang="zh-CN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stable</a:t>
            </a:r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方案的研发流程</a:t>
            </a:r>
            <a:endParaRPr lang="zh-CN" altLang="en-US" sz="2400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1" name="圆角矩形 1"/>
          <p:cNvSpPr/>
          <p:nvPr/>
        </p:nvSpPr>
        <p:spPr>
          <a:xfrm>
            <a:off x="3133090" y="1323340"/>
            <a:ext cx="2634615" cy="52387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生产环境pro</a:t>
            </a:r>
            <a:endParaRPr lang="en-US" altLang="zh-CN" kern="1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132455" y="2418715"/>
            <a:ext cx="2635250" cy="52387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灰度环境gray</a:t>
            </a:r>
            <a:endParaRPr lang="en-US" altLang="zh-CN" kern="1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133090" y="3495040"/>
            <a:ext cx="2625090" cy="5238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预发布环境pre</a:t>
            </a:r>
            <a:endParaRPr lang="en-US" altLang="zh-CN" kern="1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453505" y="3504565"/>
            <a:ext cx="2359660" cy="5238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公共稳定环境stable</a:t>
            </a:r>
            <a:endParaRPr lang="en-US" altLang="zh-CN" kern="1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133725" y="4542790"/>
            <a:ext cx="2605405" cy="5238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项目环境prj</a:t>
            </a:r>
            <a:endParaRPr lang="en-US" altLang="zh-CN" kern="1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" name="圆角矩形 9"/>
          <p:cNvSpPr/>
          <p:nvPr/>
        </p:nvSpPr>
        <p:spPr>
          <a:xfrm>
            <a:off x="3133725" y="5590540"/>
            <a:ext cx="2614930" cy="5238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开发机PC</a:t>
            </a:r>
            <a:endParaRPr lang="en-US" altLang="zh-CN" kern="1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" name="直角上箭头 13"/>
          <p:cNvSpPr/>
          <p:nvPr/>
        </p:nvSpPr>
        <p:spPr>
          <a:xfrm>
            <a:off x="5738813" y="4028123"/>
            <a:ext cx="1352550" cy="866775"/>
          </a:xfrm>
          <a:prstGeom prst="bentUpArrow">
            <a:avLst>
              <a:gd name="adj1" fmla="val 7524"/>
              <a:gd name="adj2" fmla="val 12864"/>
              <a:gd name="adj3" fmla="val 25000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sp>
      <p:sp>
        <p:nvSpPr>
          <p:cNvPr id="9" name="直角上箭头 14"/>
          <p:cNvSpPr/>
          <p:nvPr/>
        </p:nvSpPr>
        <p:spPr>
          <a:xfrm>
            <a:off x="5767388" y="4018598"/>
            <a:ext cx="1762125" cy="1847850"/>
          </a:xfrm>
          <a:prstGeom prst="bentUpArrow">
            <a:avLst>
              <a:gd name="adj1" fmla="val 4821"/>
              <a:gd name="adj2" fmla="val 6107"/>
              <a:gd name="adj3" fmla="val 25000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sp>
      <p:sp>
        <p:nvSpPr>
          <p:cNvPr id="10" name="直角上箭头 15"/>
          <p:cNvSpPr/>
          <p:nvPr/>
        </p:nvSpPr>
        <p:spPr>
          <a:xfrm flipV="1">
            <a:off x="5767388" y="1561148"/>
            <a:ext cx="1590675" cy="1971675"/>
          </a:xfrm>
          <a:prstGeom prst="bentUpArrow">
            <a:avLst>
              <a:gd name="adj1" fmla="val 3818"/>
              <a:gd name="adj2" fmla="val 9729"/>
              <a:gd name="adj3" fmla="val 2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sp>
      <p:sp>
        <p:nvSpPr>
          <p:cNvPr id="11" name="文本框 17"/>
          <p:cNvSpPr txBox="1"/>
          <p:nvPr/>
        </p:nvSpPr>
        <p:spPr>
          <a:xfrm>
            <a:off x="5767388" y="4361498"/>
            <a:ext cx="1123950" cy="3905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p>
            <a:pPr algn="just"/>
            <a:r>
              <a:rPr lang="en-US" altLang="zh-CN" sz="105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提测/集成测试</a:t>
            </a:r>
            <a:endParaRPr lang="en-US" altLang="zh-CN" sz="1050" kern="1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" name="文本框 18"/>
          <p:cNvSpPr txBox="1"/>
          <p:nvPr/>
        </p:nvSpPr>
        <p:spPr>
          <a:xfrm>
            <a:off x="5854383" y="5333048"/>
            <a:ext cx="1483995" cy="3905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p>
            <a:pPr algn="just"/>
            <a:r>
              <a:rPr lang="en-US" altLang="zh-CN" sz="105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开发/自测/p2p联调</a:t>
            </a:r>
            <a:endParaRPr lang="en-US" altLang="zh-CN" sz="1050" kern="1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" name="文本框 19"/>
          <p:cNvSpPr txBox="1"/>
          <p:nvPr/>
        </p:nvSpPr>
        <p:spPr>
          <a:xfrm>
            <a:off x="6087428" y="1639253"/>
            <a:ext cx="800100" cy="3905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p>
            <a:pPr algn="just"/>
            <a:r>
              <a:rPr lang="en-US" altLang="zh-CN" sz="105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代码同步</a:t>
            </a:r>
            <a:endParaRPr lang="en-US" altLang="zh-CN" sz="1050" kern="1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" name="上箭头 21"/>
          <p:cNvSpPr/>
          <p:nvPr/>
        </p:nvSpPr>
        <p:spPr>
          <a:xfrm>
            <a:off x="4355148" y="1894523"/>
            <a:ext cx="161925" cy="5238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上箭头 22"/>
          <p:cNvSpPr/>
          <p:nvPr/>
        </p:nvSpPr>
        <p:spPr>
          <a:xfrm>
            <a:off x="4355148" y="2942273"/>
            <a:ext cx="161925" cy="5238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上箭头 23"/>
          <p:cNvSpPr/>
          <p:nvPr/>
        </p:nvSpPr>
        <p:spPr>
          <a:xfrm>
            <a:off x="4369118" y="4018598"/>
            <a:ext cx="161925" cy="5238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上箭头 24"/>
          <p:cNvSpPr/>
          <p:nvPr/>
        </p:nvSpPr>
        <p:spPr>
          <a:xfrm>
            <a:off x="4369118" y="5058093"/>
            <a:ext cx="161925" cy="5238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矩形 6"/>
          <p:cNvSpPr/>
          <p:nvPr/>
        </p:nvSpPr>
        <p:spPr>
          <a:xfrm>
            <a:off x="3201353" y="4211003"/>
            <a:ext cx="476250" cy="3327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1:N</a:t>
            </a:r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" name="矩形 7"/>
          <p:cNvSpPr/>
          <p:nvPr/>
        </p:nvSpPr>
        <p:spPr>
          <a:xfrm>
            <a:off x="3201353" y="5249228"/>
            <a:ext cx="476250" cy="3327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1:N</a:t>
            </a:r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3" grpId="0" bldLvl="0" animBg="1"/>
      <p:bldP spid="4" grpId="0" bldLvl="0" animBg="1"/>
      <p:bldP spid="6" grpId="0" bldLvl="0" animBg="1"/>
      <p:bldP spid="11" grpId="0" bldLvl="0" animBg="1"/>
      <p:bldP spid="13" grpId="0" bldLvl="0" animBg="1"/>
      <p:bldP spid="1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等腰三角形 19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805867" y="3684970"/>
            <a:ext cx="4769808" cy="3025075"/>
            <a:chOff x="5993" y="5778"/>
            <a:chExt cx="7512" cy="4764"/>
          </a:xfrm>
        </p:grpSpPr>
        <p:sp>
          <p:nvSpPr>
            <p:cNvPr id="9" name="Freeform 6"/>
            <p:cNvSpPr/>
            <p:nvPr/>
          </p:nvSpPr>
          <p:spPr bwMode="auto">
            <a:xfrm>
              <a:off x="5993" y="5778"/>
              <a:ext cx="1007" cy="4718"/>
            </a:xfrm>
            <a:custGeom>
              <a:avLst/>
              <a:gdLst>
                <a:gd name="T0" fmla="*/ 1368 w 1368"/>
                <a:gd name="T1" fmla="*/ 3205 h 6410"/>
                <a:gd name="T2" fmla="*/ 829 w 1368"/>
                <a:gd name="T3" fmla="*/ 2536 h 6410"/>
                <a:gd name="T4" fmla="*/ 829 w 1368"/>
                <a:gd name="T5" fmla="*/ 1353 h 6410"/>
                <a:gd name="T6" fmla="*/ 1368 w 1368"/>
                <a:gd name="T7" fmla="*/ 684 h 6410"/>
                <a:gd name="T8" fmla="*/ 684 w 1368"/>
                <a:gd name="T9" fmla="*/ 0 h 6410"/>
                <a:gd name="T10" fmla="*/ 0 w 1368"/>
                <a:gd name="T11" fmla="*/ 684 h 6410"/>
                <a:gd name="T12" fmla="*/ 540 w 1368"/>
                <a:gd name="T13" fmla="*/ 1353 h 6410"/>
                <a:gd name="T14" fmla="*/ 540 w 1368"/>
                <a:gd name="T15" fmla="*/ 2536 h 6410"/>
                <a:gd name="T16" fmla="*/ 0 w 1368"/>
                <a:gd name="T17" fmla="*/ 3205 h 6410"/>
                <a:gd name="T18" fmla="*/ 540 w 1368"/>
                <a:gd name="T19" fmla="*/ 3874 h 6410"/>
                <a:gd name="T20" fmla="*/ 540 w 1368"/>
                <a:gd name="T21" fmla="*/ 5057 h 6410"/>
                <a:gd name="T22" fmla="*/ 0 w 1368"/>
                <a:gd name="T23" fmla="*/ 5726 h 6410"/>
                <a:gd name="T24" fmla="*/ 684 w 1368"/>
                <a:gd name="T25" fmla="*/ 6410 h 6410"/>
                <a:gd name="T26" fmla="*/ 1368 w 1368"/>
                <a:gd name="T27" fmla="*/ 5726 h 6410"/>
                <a:gd name="T28" fmla="*/ 829 w 1368"/>
                <a:gd name="T29" fmla="*/ 5057 h 6410"/>
                <a:gd name="T30" fmla="*/ 829 w 1368"/>
                <a:gd name="T31" fmla="*/ 3874 h 6410"/>
                <a:gd name="T32" fmla="*/ 1368 w 1368"/>
                <a:gd name="T33" fmla="*/ 3205 h 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8" h="6410">
                  <a:moveTo>
                    <a:pt x="1368" y="3205"/>
                  </a:moveTo>
                  <a:cubicBezTo>
                    <a:pt x="1368" y="2877"/>
                    <a:pt x="1137" y="2603"/>
                    <a:pt x="829" y="2536"/>
                  </a:cubicBezTo>
                  <a:cubicBezTo>
                    <a:pt x="829" y="1353"/>
                    <a:pt x="829" y="1353"/>
                    <a:pt x="829" y="1353"/>
                  </a:cubicBezTo>
                  <a:cubicBezTo>
                    <a:pt x="1137" y="1286"/>
                    <a:pt x="1368" y="1012"/>
                    <a:pt x="1368" y="684"/>
                  </a:cubicBezTo>
                  <a:cubicBezTo>
                    <a:pt x="1368" y="306"/>
                    <a:pt x="1062" y="0"/>
                    <a:pt x="684" y="0"/>
                  </a:cubicBezTo>
                  <a:cubicBezTo>
                    <a:pt x="306" y="0"/>
                    <a:pt x="0" y="306"/>
                    <a:pt x="0" y="684"/>
                  </a:cubicBezTo>
                  <a:cubicBezTo>
                    <a:pt x="0" y="1012"/>
                    <a:pt x="231" y="1286"/>
                    <a:pt x="540" y="1353"/>
                  </a:cubicBezTo>
                  <a:cubicBezTo>
                    <a:pt x="540" y="2536"/>
                    <a:pt x="540" y="2536"/>
                    <a:pt x="540" y="2536"/>
                  </a:cubicBezTo>
                  <a:cubicBezTo>
                    <a:pt x="231" y="2603"/>
                    <a:pt x="0" y="2877"/>
                    <a:pt x="0" y="3205"/>
                  </a:cubicBezTo>
                  <a:cubicBezTo>
                    <a:pt x="0" y="3533"/>
                    <a:pt x="231" y="3807"/>
                    <a:pt x="540" y="3874"/>
                  </a:cubicBezTo>
                  <a:cubicBezTo>
                    <a:pt x="540" y="5057"/>
                    <a:pt x="540" y="5057"/>
                    <a:pt x="540" y="5057"/>
                  </a:cubicBezTo>
                  <a:cubicBezTo>
                    <a:pt x="231" y="5124"/>
                    <a:pt x="0" y="5398"/>
                    <a:pt x="0" y="5726"/>
                  </a:cubicBezTo>
                  <a:cubicBezTo>
                    <a:pt x="0" y="6104"/>
                    <a:pt x="306" y="6410"/>
                    <a:pt x="684" y="6410"/>
                  </a:cubicBezTo>
                  <a:cubicBezTo>
                    <a:pt x="1062" y="6410"/>
                    <a:pt x="1368" y="6104"/>
                    <a:pt x="1368" y="5726"/>
                  </a:cubicBezTo>
                  <a:cubicBezTo>
                    <a:pt x="1368" y="5398"/>
                    <a:pt x="1137" y="5124"/>
                    <a:pt x="829" y="5057"/>
                  </a:cubicBezTo>
                  <a:cubicBezTo>
                    <a:pt x="829" y="3874"/>
                    <a:pt x="829" y="3874"/>
                    <a:pt x="829" y="3874"/>
                  </a:cubicBezTo>
                  <a:cubicBezTo>
                    <a:pt x="1137" y="3807"/>
                    <a:pt x="1368" y="3533"/>
                    <a:pt x="1368" y="3205"/>
                  </a:cubicBezTo>
                  <a:close/>
                </a:path>
              </a:pathLst>
            </a:custGeom>
            <a:solidFill>
              <a:srgbClr val="6B799C"/>
            </a:solidFill>
            <a:ln w="6350">
              <a:solidFill>
                <a:srgbClr val="5A944C"/>
              </a:solidFill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6130" y="5911"/>
              <a:ext cx="740" cy="74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865" dirty="0">
                  <a:solidFill>
                    <a:srgbClr val="7D9A5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1865" dirty="0">
                <a:solidFill>
                  <a:srgbClr val="7D9A5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6130" y="7765"/>
              <a:ext cx="740" cy="744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865" dirty="0">
                  <a:solidFill>
                    <a:srgbClr val="7D9A5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1865" dirty="0">
                <a:solidFill>
                  <a:srgbClr val="7D9A5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6130" y="9623"/>
              <a:ext cx="740" cy="74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865" dirty="0">
                  <a:solidFill>
                    <a:srgbClr val="7D9A5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1865" dirty="0">
                <a:solidFill>
                  <a:srgbClr val="7D9A5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3" name="矩形 35"/>
            <p:cNvSpPr>
              <a:spLocks noChangeArrowheads="1"/>
            </p:cNvSpPr>
            <p:nvPr/>
          </p:nvSpPr>
          <p:spPr bwMode="auto">
            <a:xfrm>
              <a:off x="7296" y="6407"/>
              <a:ext cx="6209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6B799C"/>
                  </a:solidFill>
                </a:rPr>
                <a:t>完善的容错容灾、监控告警、自动化运维</a:t>
              </a:r>
              <a:endParaRPr lang="zh-CN" altLang="en-US" sz="1600" dirty="0">
                <a:solidFill>
                  <a:srgbClr val="6B799C"/>
                </a:solidFill>
              </a:endParaRPr>
            </a:p>
          </p:txBody>
        </p: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7326" y="5840"/>
              <a:ext cx="3397" cy="1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rgbClr val="6B79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高可用性</a:t>
              </a:r>
              <a:endParaRPr lang="en-US" altLang="zh-CN" sz="2000" b="1" dirty="0">
                <a:solidFill>
                  <a:srgbClr val="6B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35"/>
            <p:cNvSpPr>
              <a:spLocks noChangeArrowheads="1"/>
            </p:cNvSpPr>
            <p:nvPr/>
          </p:nvSpPr>
          <p:spPr bwMode="auto">
            <a:xfrm>
              <a:off x="7350" y="8156"/>
              <a:ext cx="6073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6B799C"/>
                  </a:solidFill>
                </a:rPr>
                <a:t>易于水平伸缩、支持业务快速扩张</a:t>
              </a:r>
              <a:endParaRPr lang="zh-CN" altLang="en-US" sz="1600" dirty="0">
                <a:solidFill>
                  <a:srgbClr val="6B799C"/>
                </a:solidFill>
              </a:endParaRPr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7296" y="7574"/>
              <a:ext cx="3397" cy="1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rgbClr val="6B79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高可扩展性</a:t>
              </a:r>
              <a:endParaRPr lang="en-US" altLang="zh-CN" sz="2000" b="1" dirty="0">
                <a:solidFill>
                  <a:srgbClr val="6B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35"/>
            <p:cNvSpPr>
              <a:spLocks noChangeArrowheads="1"/>
            </p:cNvSpPr>
            <p:nvPr/>
          </p:nvSpPr>
          <p:spPr bwMode="auto">
            <a:xfrm>
              <a:off x="7359" y="10011"/>
              <a:ext cx="6065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6B799C"/>
                  </a:solidFill>
                  <a:latin typeface="Open Sans" panose="020B0606030504020204"/>
                  <a:ea typeface="Open Sans" panose="020B0606030504020204"/>
                  <a:cs typeface="Open Sans" panose="020B0606030504020204"/>
                </a:rPr>
                <a:t>学习使用成本、维护成本、简单易用性</a:t>
              </a:r>
              <a:endParaRPr lang="zh-CN" altLang="en-US" sz="1600" dirty="0">
                <a:solidFill>
                  <a:srgbClr val="6B799C"/>
                </a:solidFill>
                <a:latin typeface="Open Sans" panose="020B0606030504020204"/>
                <a:ea typeface="Open Sans" panose="020B0606030504020204"/>
                <a:cs typeface="Open Sans" panose="020B0606030504020204"/>
              </a:endParaRPr>
            </a:p>
          </p:txBody>
        </p:sp>
        <p:sp>
          <p:nvSpPr>
            <p:cNvPr id="19" name="文本框 18"/>
            <p:cNvSpPr txBox="1">
              <a:spLocks noChangeArrowheads="1"/>
            </p:cNvSpPr>
            <p:nvPr/>
          </p:nvSpPr>
          <p:spPr bwMode="auto">
            <a:xfrm>
              <a:off x="7296" y="9429"/>
              <a:ext cx="3397" cy="1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rgbClr val="6B79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低成本</a:t>
              </a:r>
              <a:endParaRPr lang="en-US" altLang="zh-CN" sz="2000" b="1" dirty="0">
                <a:solidFill>
                  <a:srgbClr val="6B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826634" y="452075"/>
            <a:ext cx="267403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架构的组成与目标</a:t>
            </a:r>
            <a:endParaRPr lang="zh-CN" altLang="en-US" sz="2400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11880" y="2612390"/>
            <a:ext cx="2171700" cy="4794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计算</a:t>
            </a:r>
            <a:endParaRPr lang="zh-CN" altLang="en-US" strike="noStrike" noProof="1"/>
          </a:p>
        </p:txBody>
      </p:sp>
      <p:sp>
        <p:nvSpPr>
          <p:cNvPr id="7" name="矩形 6"/>
          <p:cNvSpPr/>
          <p:nvPr/>
        </p:nvSpPr>
        <p:spPr>
          <a:xfrm>
            <a:off x="6271895" y="2612390"/>
            <a:ext cx="2277110" cy="4794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存储</a:t>
            </a:r>
            <a:endParaRPr lang="zh-CN" altLang="en-US" strike="noStrike" noProof="1"/>
          </a:p>
        </p:txBody>
      </p:sp>
      <p:sp>
        <p:nvSpPr>
          <p:cNvPr id="8" name="矩形 7"/>
          <p:cNvSpPr/>
          <p:nvPr/>
        </p:nvSpPr>
        <p:spPr>
          <a:xfrm>
            <a:off x="3611880" y="2036128"/>
            <a:ext cx="4911725" cy="431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数据架构</a:t>
            </a:r>
            <a:endParaRPr lang="zh-CN" altLang="en-US" strike="noStrike" noProof="1"/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877570" y="2548255"/>
            <a:ext cx="8242935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626168" y="1459865"/>
            <a:ext cx="4911725" cy="431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应用架构</a:t>
            </a:r>
            <a:endParaRPr lang="zh-CN" altLang="en-US" strike="noStrike" noProof="1"/>
          </a:p>
        </p:txBody>
      </p:sp>
      <p:sp>
        <p:nvSpPr>
          <p:cNvPr id="5" name="流程图: 过程 4"/>
          <p:cNvSpPr/>
          <p:nvPr/>
        </p:nvSpPr>
        <p:spPr>
          <a:xfrm>
            <a:off x="1818323" y="2771458"/>
            <a:ext cx="1411288" cy="28733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技术架构</a:t>
            </a:r>
            <a:endParaRPr lang="zh-CN" altLang="en-US" strike="noStrike" noProof="1"/>
          </a:p>
        </p:txBody>
      </p:sp>
      <p:sp>
        <p:nvSpPr>
          <p:cNvPr id="14" name="流程图: 过程 13"/>
          <p:cNvSpPr/>
          <p:nvPr/>
        </p:nvSpPr>
        <p:spPr>
          <a:xfrm>
            <a:off x="1818640" y="1875790"/>
            <a:ext cx="1411288" cy="28892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业务架构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等腰三角形 32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流程图: 过程 85"/>
          <p:cNvSpPr/>
          <p:nvPr/>
        </p:nvSpPr>
        <p:spPr>
          <a:xfrm>
            <a:off x="992505" y="998855"/>
            <a:ext cx="7029450" cy="266382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8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0" name="流程图: 过程 89"/>
          <p:cNvSpPr/>
          <p:nvPr/>
        </p:nvSpPr>
        <p:spPr>
          <a:xfrm>
            <a:off x="8483600" y="221615"/>
            <a:ext cx="1746250" cy="659892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8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7" name="流程图: 过程 96"/>
          <p:cNvSpPr/>
          <p:nvPr/>
        </p:nvSpPr>
        <p:spPr>
          <a:xfrm>
            <a:off x="3814763" y="729298"/>
            <a:ext cx="1466850" cy="2540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业务服务层</a:t>
            </a:r>
            <a:endParaRPr kumimoji="0" lang="zh-CN" altLang="zh-CN" sz="12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7" name="流程图: 过程 196"/>
          <p:cNvSpPr/>
          <p:nvPr/>
        </p:nvSpPr>
        <p:spPr>
          <a:xfrm>
            <a:off x="992505" y="6061075"/>
            <a:ext cx="7028180" cy="75946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8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102" name="流程图: 过程 101"/>
          <p:cNvSpPr/>
          <p:nvPr/>
        </p:nvSpPr>
        <p:spPr>
          <a:xfrm>
            <a:off x="3817303" y="5837238"/>
            <a:ext cx="1465263" cy="2540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资源层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092200" y="1095375"/>
            <a:ext cx="6831330" cy="1443355"/>
            <a:chOff x="2455" y="1620"/>
            <a:chExt cx="10758" cy="2273"/>
          </a:xfrm>
        </p:grpSpPr>
        <p:sp>
          <p:nvSpPr>
            <p:cNvPr id="168" name="圆角矩形 167"/>
            <p:cNvSpPr/>
            <p:nvPr/>
          </p:nvSpPr>
          <p:spPr>
            <a:xfrm>
              <a:off x="2455" y="2978"/>
              <a:ext cx="10758" cy="91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9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9" name="流程图: 过程 168"/>
            <p:cNvSpPr/>
            <p:nvPr/>
          </p:nvSpPr>
          <p:spPr>
            <a:xfrm>
              <a:off x="3168" y="3381"/>
              <a:ext cx="1998" cy="400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zh-CN" sz="1200" b="0" i="0" u="none" strike="noStrike" kern="1200" cap="none" spc="0" normalizeH="0" baseline="0" noProof="1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注册</a:t>
              </a:r>
              <a:r>
                <a:rPr kumimoji="0" lang="en-US" altLang="zh-CN" sz="1200" b="0" i="0" u="none" strike="noStrike" kern="1200" cap="none" spc="0" normalizeH="0" baseline="0" noProof="1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/</a:t>
              </a:r>
              <a:r>
                <a:rPr kumimoji="0" lang="zh-CN" altLang="en-US" sz="1200" b="0" i="0" u="none" strike="noStrike" kern="1200" cap="none" spc="0" normalizeH="0" baseline="0" noProof="1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登录</a:t>
              </a:r>
              <a:endPara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0" name="流程图: 过程 169"/>
            <p:cNvSpPr/>
            <p:nvPr/>
          </p:nvSpPr>
          <p:spPr>
            <a:xfrm>
              <a:off x="6743" y="2978"/>
              <a:ext cx="2308" cy="210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zh-CN" sz="1200" b="0" i="0" u="none" strike="noStrike" kern="1200" cap="none" spc="0" normalizeH="0" baseline="0" noProof="1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组合业务服务</a:t>
              </a:r>
              <a:endParaRPr kumimoji="0" lang="zh-CN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1" name="流程图: 过程 170"/>
            <p:cNvSpPr/>
            <p:nvPr/>
          </p:nvSpPr>
          <p:spPr>
            <a:xfrm>
              <a:off x="5738" y="3381"/>
              <a:ext cx="1998" cy="400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zh-CN" sz="1200" b="0" i="0" u="none" strike="noStrike" kern="1200" cap="none" spc="0" normalizeH="0" baseline="0" noProof="1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授信</a:t>
              </a:r>
              <a:endParaRPr kumimoji="0" lang="zh-CN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2" name="流程图: 过程 171"/>
            <p:cNvSpPr/>
            <p:nvPr/>
          </p:nvSpPr>
          <p:spPr>
            <a:xfrm>
              <a:off x="8273" y="3381"/>
              <a:ext cx="2000" cy="400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zh-CN" sz="1200" b="0" i="0" u="none" strike="noStrike" kern="1200" cap="none" spc="0" normalizeH="0" baseline="0" noProof="1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下单</a:t>
              </a:r>
              <a:endParaRPr kumimoji="0" lang="zh-CN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3" name="流程图: 过程 172"/>
            <p:cNvSpPr/>
            <p:nvPr/>
          </p:nvSpPr>
          <p:spPr>
            <a:xfrm>
              <a:off x="10805" y="3381"/>
              <a:ext cx="1998" cy="400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1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还款</a:t>
              </a:r>
              <a:endPara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2455" y="1620"/>
              <a:ext cx="10758" cy="91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9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流程图: 过程 46"/>
            <p:cNvSpPr/>
            <p:nvPr/>
          </p:nvSpPr>
          <p:spPr>
            <a:xfrm>
              <a:off x="3168" y="2023"/>
              <a:ext cx="1998" cy="400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zh-CN" sz="1200" b="0" i="0" u="none" strike="noStrike" kern="1200" cap="none" spc="0" normalizeH="0" baseline="0" noProof="1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电商服务</a:t>
              </a:r>
              <a:endParaRPr kumimoji="0" lang="zh-CN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流程图: 过程 47"/>
            <p:cNvSpPr/>
            <p:nvPr/>
          </p:nvSpPr>
          <p:spPr>
            <a:xfrm>
              <a:off x="6743" y="1620"/>
              <a:ext cx="2308" cy="210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zh-CN" sz="1200" b="0" i="0" u="none" strike="noStrike" kern="1200" cap="none" spc="0" normalizeH="0" baseline="0" noProof="1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业务流程服务</a:t>
              </a:r>
              <a:endParaRPr kumimoji="0" lang="zh-CN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流程图: 过程 48"/>
            <p:cNvSpPr/>
            <p:nvPr/>
          </p:nvSpPr>
          <p:spPr>
            <a:xfrm>
              <a:off x="5738" y="2023"/>
              <a:ext cx="1998" cy="400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zh-CN" sz="1200" b="0" i="0" u="none" strike="noStrike" kern="1200" cap="none" spc="0" normalizeH="0" baseline="0" noProof="1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现金服务</a:t>
              </a:r>
              <a:endParaRPr kumimoji="0" lang="zh-CN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流程图: 过程 49"/>
            <p:cNvSpPr/>
            <p:nvPr/>
          </p:nvSpPr>
          <p:spPr>
            <a:xfrm>
              <a:off x="8273" y="2023"/>
              <a:ext cx="2000" cy="400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zh-CN" sz="1200" b="0" i="0" u="none" strike="noStrike" kern="1200" cap="none" spc="0" normalizeH="0" baseline="0" noProof="1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信用卡服务</a:t>
              </a:r>
              <a:endParaRPr kumimoji="0" lang="zh-CN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流程图: 过程 50"/>
            <p:cNvSpPr/>
            <p:nvPr/>
          </p:nvSpPr>
          <p:spPr>
            <a:xfrm>
              <a:off x="10805" y="2023"/>
              <a:ext cx="1998" cy="400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1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会员服务</a:t>
              </a:r>
              <a:endPara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12" name="流程图: 过程 211"/>
          <p:cNvSpPr/>
          <p:nvPr/>
        </p:nvSpPr>
        <p:spPr>
          <a:xfrm>
            <a:off x="8716963" y="4408170"/>
            <a:ext cx="1300163" cy="431800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mq</a:t>
            </a:r>
            <a:r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管理系统</a:t>
            </a: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3" name="流程图: 过程 212"/>
          <p:cNvSpPr/>
          <p:nvPr/>
        </p:nvSpPr>
        <p:spPr>
          <a:xfrm>
            <a:off x="8716963" y="5236210"/>
            <a:ext cx="1300163" cy="43338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job</a:t>
            </a: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管理系统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090930" y="2948940"/>
            <a:ext cx="6831330" cy="629285"/>
            <a:chOff x="2453" y="2672"/>
            <a:chExt cx="10758" cy="991"/>
          </a:xfrm>
        </p:grpSpPr>
        <p:sp>
          <p:nvSpPr>
            <p:cNvPr id="174" name="圆角矩形 173"/>
            <p:cNvSpPr/>
            <p:nvPr/>
          </p:nvSpPr>
          <p:spPr>
            <a:xfrm>
              <a:off x="2453" y="2749"/>
              <a:ext cx="10758" cy="91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9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5" name="流程图: 过程 174"/>
            <p:cNvSpPr/>
            <p:nvPr/>
          </p:nvSpPr>
          <p:spPr>
            <a:xfrm>
              <a:off x="3435" y="3008"/>
              <a:ext cx="1018" cy="398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zh-CN" sz="1200" b="0" i="0" u="none" strike="noStrike" kern="1200" cap="none" spc="0" normalizeH="0" baseline="0" noProof="1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用户</a:t>
              </a:r>
              <a:endParaRPr kumimoji="0" lang="zh-CN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6" name="流程图: 过程 175"/>
            <p:cNvSpPr/>
            <p:nvPr/>
          </p:nvSpPr>
          <p:spPr>
            <a:xfrm>
              <a:off x="6602" y="2672"/>
              <a:ext cx="2308" cy="210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zh-CN" sz="1200" b="0" i="0" u="none" strike="noStrike" kern="1200" cap="none" spc="0" normalizeH="0" baseline="0" noProof="1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基础业务服务</a:t>
              </a:r>
              <a:endParaRPr kumimoji="0" lang="zh-CN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流程图: 过程 14"/>
            <p:cNvSpPr/>
            <p:nvPr/>
          </p:nvSpPr>
          <p:spPr>
            <a:xfrm>
              <a:off x="4868" y="3008"/>
              <a:ext cx="1018" cy="398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1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商品</a:t>
              </a:r>
              <a:endPara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流程图: 过程 15"/>
            <p:cNvSpPr/>
            <p:nvPr/>
          </p:nvSpPr>
          <p:spPr>
            <a:xfrm>
              <a:off x="6228" y="3007"/>
              <a:ext cx="1018" cy="398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1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订单</a:t>
              </a:r>
              <a:endPara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流程图: 过程 16"/>
            <p:cNvSpPr/>
            <p:nvPr/>
          </p:nvSpPr>
          <p:spPr>
            <a:xfrm>
              <a:off x="7542" y="3008"/>
              <a:ext cx="1018" cy="398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1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账单</a:t>
              </a:r>
              <a:endPara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流程图: 过程 17"/>
            <p:cNvSpPr/>
            <p:nvPr/>
          </p:nvSpPr>
          <p:spPr>
            <a:xfrm>
              <a:off x="11569" y="3008"/>
              <a:ext cx="1018" cy="398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1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征信</a:t>
              </a:r>
              <a:endPara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流程图: 过程 18"/>
            <p:cNvSpPr/>
            <p:nvPr/>
          </p:nvSpPr>
          <p:spPr>
            <a:xfrm>
              <a:off x="10240" y="3008"/>
              <a:ext cx="1018" cy="398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1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反欺诈</a:t>
              </a:r>
              <a:endPara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流程图: 过程 19"/>
            <p:cNvSpPr/>
            <p:nvPr/>
          </p:nvSpPr>
          <p:spPr>
            <a:xfrm>
              <a:off x="8903" y="3007"/>
              <a:ext cx="1020" cy="398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1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支付</a:t>
              </a:r>
              <a:endPara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流程图: 过程 1"/>
          <p:cNvSpPr/>
          <p:nvPr/>
        </p:nvSpPr>
        <p:spPr>
          <a:xfrm>
            <a:off x="1714500" y="6267450"/>
            <a:ext cx="1249045" cy="347345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计算资源</a:t>
            </a: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(CPU)</a:t>
            </a: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3937635" y="6267450"/>
            <a:ext cx="1249045" cy="347345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存储资源</a:t>
            </a: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(</a:t>
            </a:r>
            <a:r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内存</a:t>
            </a:r>
            <a:r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|</a:t>
            </a:r>
            <a:r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磁盘</a:t>
            </a:r>
            <a:r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)</a:t>
            </a: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6145530" y="6267450"/>
            <a:ext cx="1249045" cy="347345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网络资源</a:t>
            </a: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(ip|</a:t>
            </a:r>
            <a:r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端口</a:t>
            </a:r>
            <a:r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|</a:t>
            </a:r>
            <a:r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带宽</a:t>
            </a:r>
            <a:r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)</a:t>
            </a: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103" name="流程图: 过程 102"/>
          <p:cNvSpPr/>
          <p:nvPr/>
        </p:nvSpPr>
        <p:spPr>
          <a:xfrm>
            <a:off x="993775" y="4168775"/>
            <a:ext cx="7026910" cy="140208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884295" y="3903980"/>
            <a:ext cx="1438275" cy="2778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中间件层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201420" y="4211955"/>
            <a:ext cx="1956435" cy="1238250"/>
            <a:chOff x="2627" y="6608"/>
            <a:chExt cx="3081" cy="1950"/>
          </a:xfrm>
        </p:grpSpPr>
        <p:sp>
          <p:nvSpPr>
            <p:cNvPr id="106" name="圆角矩形 105"/>
            <p:cNvSpPr/>
            <p:nvPr/>
          </p:nvSpPr>
          <p:spPr>
            <a:xfrm>
              <a:off x="2627" y="6729"/>
              <a:ext cx="3081" cy="182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9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7" name="圆角矩形 106"/>
            <p:cNvSpPr/>
            <p:nvPr/>
          </p:nvSpPr>
          <p:spPr>
            <a:xfrm>
              <a:off x="3141" y="6608"/>
              <a:ext cx="2114" cy="3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微服务框架</a:t>
              </a:r>
              <a:endPara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8" name="圆角矩形 107"/>
            <p:cNvSpPr/>
            <p:nvPr/>
          </p:nvSpPr>
          <p:spPr>
            <a:xfrm>
              <a:off x="2702" y="7875"/>
              <a:ext cx="2916" cy="53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服务元数据管理</a:t>
              </a:r>
              <a:endPara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9" name="圆角矩形 108"/>
            <p:cNvSpPr/>
            <p:nvPr/>
          </p:nvSpPr>
          <p:spPr>
            <a:xfrm>
              <a:off x="2660" y="7230"/>
              <a:ext cx="1518" cy="4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服务发布</a:t>
              </a:r>
              <a:endPara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221" y="7229"/>
              <a:ext cx="1487" cy="4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服务订阅</a:t>
              </a:r>
              <a:endPara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648075" y="4222115"/>
            <a:ext cx="1956435" cy="1238250"/>
            <a:chOff x="6417" y="6750"/>
            <a:chExt cx="3081" cy="1950"/>
          </a:xfrm>
        </p:grpSpPr>
        <p:sp>
          <p:nvSpPr>
            <p:cNvPr id="26" name="圆角矩形 25"/>
            <p:cNvSpPr/>
            <p:nvPr/>
          </p:nvSpPr>
          <p:spPr>
            <a:xfrm>
              <a:off x="6417" y="6871"/>
              <a:ext cx="3081" cy="182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9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6931" y="6750"/>
              <a:ext cx="2114" cy="3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消息中间件</a:t>
              </a:r>
              <a:endPara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6492" y="8017"/>
              <a:ext cx="2916" cy="53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消息元数据管理</a:t>
              </a:r>
              <a:endPara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6450" y="7372"/>
              <a:ext cx="1518" cy="4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消息生产</a:t>
              </a:r>
              <a:endPara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8011" y="7371"/>
              <a:ext cx="1487" cy="4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消息消费</a:t>
              </a:r>
              <a:endPara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035675" y="4217035"/>
            <a:ext cx="1956435" cy="1238250"/>
            <a:chOff x="10240" y="6805"/>
            <a:chExt cx="3081" cy="1950"/>
          </a:xfrm>
        </p:grpSpPr>
        <p:sp>
          <p:nvSpPr>
            <p:cNvPr id="31" name="圆角矩形 30"/>
            <p:cNvSpPr/>
            <p:nvPr/>
          </p:nvSpPr>
          <p:spPr>
            <a:xfrm>
              <a:off x="10240" y="6926"/>
              <a:ext cx="3081" cy="182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9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10754" y="6805"/>
              <a:ext cx="2114" cy="3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job</a:t>
              </a:r>
              <a:r>
                <a:rPr kumimoji="0" lang="zh-CN" altLang="en-US" sz="16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调度系统</a:t>
              </a:r>
              <a:endPara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10315" y="8072"/>
              <a:ext cx="2916" cy="53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job</a:t>
              </a:r>
              <a:r>
                <a:rPr kumimoji="0" lang="zh-CN" altLang="en-US" sz="16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元数据管理</a:t>
              </a:r>
              <a:endPara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10273" y="7427"/>
              <a:ext cx="1518" cy="4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job</a:t>
              </a:r>
              <a:r>
                <a: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发布</a:t>
              </a:r>
              <a:endPara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1834" y="7426"/>
              <a:ext cx="1487" cy="4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job</a:t>
              </a:r>
              <a:r>
                <a: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调度</a:t>
              </a:r>
              <a:endPara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流程图: 过程 2"/>
          <p:cNvSpPr/>
          <p:nvPr/>
        </p:nvSpPr>
        <p:spPr>
          <a:xfrm>
            <a:off x="8716963" y="6046470"/>
            <a:ext cx="1300163" cy="43338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配置中心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8716963" y="4427220"/>
            <a:ext cx="1300163" cy="4318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mq</a:t>
            </a: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管理系统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流程图: 过程 7"/>
          <p:cNvSpPr/>
          <p:nvPr/>
        </p:nvSpPr>
        <p:spPr>
          <a:xfrm>
            <a:off x="8716963" y="1996440"/>
            <a:ext cx="1300163" cy="43338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调用链路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系统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流程图: 过程 10"/>
          <p:cNvSpPr/>
          <p:nvPr/>
        </p:nvSpPr>
        <p:spPr>
          <a:xfrm>
            <a:off x="8716963" y="1187450"/>
            <a:ext cx="1300163" cy="4318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defTabSz="914400" fontAlgn="base">
              <a:buClrTx/>
              <a:buSzTx/>
              <a:buFont typeface="Arial" panose="020B0604020202020204" pitchFamily="34" charset="0"/>
              <a:defRPr/>
            </a:pPr>
            <a:r>
              <a:rPr lang="zh-CN" altLang="en-US" sz="1600">
                <a:ln>
                  <a:noFill/>
                </a:ln>
                <a:effectLst/>
                <a:uLnTx/>
                <a:uFillTx/>
                <a:sym typeface="+mn-ea"/>
              </a:rPr>
              <a:t>监控告警</a:t>
            </a:r>
            <a:endParaRPr lang="zh-CN" altLang="en-US" sz="1600">
              <a:ln>
                <a:noFill/>
              </a:ln>
              <a:effectLst/>
              <a:uLnTx/>
              <a:uFillTx/>
              <a:sym typeface="+mn-ea"/>
            </a:endParaRPr>
          </a:p>
          <a:p>
            <a:pPr lvl="0" algn="ctr" defTabSz="914400" fontAlgn="base">
              <a:buClrTx/>
              <a:buSzTx/>
              <a:buFont typeface="Arial" panose="020B0604020202020204" pitchFamily="34" charset="0"/>
              <a:defRPr/>
            </a:pPr>
            <a:r>
              <a:rPr lang="zh-CN" altLang="en-US" sz="1600">
                <a:ln>
                  <a:noFill/>
                </a:ln>
                <a:effectLst/>
                <a:uLnTx/>
                <a:uFillTx/>
                <a:sym typeface="+mn-ea"/>
              </a:rPr>
              <a:t>系统</a:t>
            </a:r>
            <a:endParaRPr lang="zh-CN" altLang="en-US" sz="160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13" name="流程图: 过程 12"/>
          <p:cNvSpPr/>
          <p:nvPr/>
        </p:nvSpPr>
        <p:spPr>
          <a:xfrm>
            <a:off x="8716963" y="377190"/>
            <a:ext cx="1300163" cy="43338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defTabSz="914400" fontAlgn="base">
              <a:buClrTx/>
              <a:buSzTx/>
              <a:buFont typeface="Arial" panose="020B0604020202020204" pitchFamily="34" charset="0"/>
              <a:defRPr/>
            </a:pPr>
            <a:r>
              <a:rPr lang="zh-CN" altLang="en-US" sz="1600">
                <a:ln>
                  <a:noFill/>
                </a:ln>
                <a:effectLst/>
                <a:uLnTx/>
                <a:uFillTx/>
                <a:sym typeface="+mn-ea"/>
              </a:rPr>
              <a:t>发布系统</a:t>
            </a:r>
            <a:endParaRPr lang="zh-CN" altLang="en-US" sz="160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14" name="流程图: 过程 13"/>
          <p:cNvSpPr/>
          <p:nvPr/>
        </p:nvSpPr>
        <p:spPr>
          <a:xfrm>
            <a:off x="8716963" y="2806700"/>
            <a:ext cx="1300163" cy="43338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defTabSz="914400" fontAlgn="base">
              <a:buClrTx/>
              <a:buSzTx/>
              <a:buFont typeface="Arial" panose="020B0604020202020204" pitchFamily="34" charset="0"/>
              <a:defRPr/>
            </a:pPr>
            <a:r>
              <a:rPr lang="zh-CN" altLang="en-US" sz="1600">
                <a:ln>
                  <a:noFill/>
                </a:ln>
                <a:effectLst/>
                <a:uLnTx/>
                <a:uFillTx/>
                <a:sym typeface="+mn-ea"/>
              </a:rPr>
              <a:t>服务注册</a:t>
            </a:r>
            <a:endParaRPr lang="zh-CN" altLang="en-US" sz="1600">
              <a:ln>
                <a:noFill/>
              </a:ln>
              <a:effectLst/>
              <a:uLnTx/>
              <a:uFillTx/>
              <a:sym typeface="+mn-ea"/>
            </a:endParaRPr>
          </a:p>
          <a:p>
            <a:pPr lvl="0" algn="ctr" defTabSz="914400" fontAlgn="base">
              <a:buClrTx/>
              <a:buSzTx/>
              <a:buFont typeface="Arial" panose="020B0604020202020204" pitchFamily="34" charset="0"/>
              <a:defRPr/>
            </a:pPr>
            <a:r>
              <a:rPr lang="zh-CN" altLang="en-US" sz="1600">
                <a:ln>
                  <a:noFill/>
                </a:ln>
                <a:effectLst/>
                <a:uLnTx/>
                <a:uFillTx/>
                <a:sym typeface="+mn-ea"/>
              </a:rPr>
              <a:t>中心</a:t>
            </a:r>
            <a:endParaRPr lang="zh-CN" altLang="en-US" sz="160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21" name="流程图: 过程 20"/>
          <p:cNvSpPr/>
          <p:nvPr/>
        </p:nvSpPr>
        <p:spPr>
          <a:xfrm>
            <a:off x="8716963" y="3616960"/>
            <a:ext cx="1300163" cy="43338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defTabSz="914400" fontAlgn="base">
              <a:buClrTx/>
              <a:buSzTx/>
              <a:buFont typeface="Arial" panose="020B0604020202020204" pitchFamily="34" charset="0"/>
              <a:defRPr/>
            </a:pPr>
            <a:r>
              <a:rPr lang="zh-CN" altLang="en-US" sz="1600">
                <a:ln>
                  <a:noFill/>
                </a:ln>
                <a:effectLst/>
                <a:uLnTx/>
                <a:uFillTx/>
                <a:sym typeface="+mn-ea"/>
              </a:rPr>
              <a:t>服务治理</a:t>
            </a:r>
            <a:endParaRPr lang="zh-CN" altLang="en-US" sz="1600">
              <a:ln>
                <a:noFill/>
              </a:ln>
              <a:effectLst/>
              <a:uLnTx/>
              <a:uFillTx/>
              <a:sym typeface="+mn-ea"/>
            </a:endParaRPr>
          </a:p>
          <a:p>
            <a:pPr lvl="0" algn="ctr" defTabSz="914400" fontAlgn="base">
              <a:buClrTx/>
              <a:buSzTx/>
              <a:buFont typeface="Arial" panose="020B0604020202020204" pitchFamily="34" charset="0"/>
              <a:defRPr/>
            </a:pPr>
            <a:r>
              <a:rPr lang="zh-CN" altLang="en-US" sz="1600">
                <a:ln>
                  <a:noFill/>
                </a:ln>
                <a:effectLst/>
                <a:uLnTx/>
                <a:uFillTx/>
                <a:sym typeface="+mn-ea"/>
              </a:rPr>
              <a:t>系统</a:t>
            </a:r>
            <a:endParaRPr lang="zh-CN" altLang="en-US" sz="160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23" name="流程图: 过程 22"/>
          <p:cNvSpPr/>
          <p:nvPr/>
        </p:nvSpPr>
        <p:spPr>
          <a:xfrm>
            <a:off x="993775" y="71755"/>
            <a:ext cx="7028815" cy="433705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defTabSz="914400" fontAlgn="base">
              <a:buClrTx/>
              <a:buSzTx/>
              <a:buFont typeface="Arial" panose="020B0604020202020204" pitchFamily="34" charset="0"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sym typeface="+mn-ea"/>
              </a:rPr>
              <a:t>api-gateway</a:t>
            </a:r>
            <a:endParaRPr lang="en-US" altLang="zh-CN" sz="200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794365" y="701040"/>
            <a:ext cx="675005" cy="5198745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/>
            <a:r>
              <a:rPr lang="zh-CN" altLang="en-US" sz="3200">
                <a:solidFill>
                  <a:schemeClr val="accent3"/>
                </a:solidFill>
                <a:effectLst/>
              </a:rPr>
              <a:t>微服务架构体系全景图</a:t>
            </a:r>
            <a:endParaRPr lang="zh-CN" altLang="en-US" sz="3200"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2"/>
          <p:cNvSpPr txBox="1">
            <a:spLocks noChangeArrowheads="1"/>
          </p:cNvSpPr>
          <p:nvPr/>
        </p:nvSpPr>
        <p:spPr bwMode="auto">
          <a:xfrm flipH="1">
            <a:off x="6111240" y="3049270"/>
            <a:ext cx="461645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混合云</a:t>
            </a:r>
            <a:r>
              <a:rPr lang="en-US" altLang="zh-CN" sz="40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&amp;</a:t>
            </a:r>
            <a:r>
              <a:rPr lang="zh-CN" altLang="en-US" sz="40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同城多活</a:t>
            </a:r>
            <a:endParaRPr lang="zh-CN" altLang="en-US" sz="4000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5" name="文本框 7"/>
          <p:cNvSpPr txBox="1">
            <a:spLocks noChangeArrowheads="1"/>
          </p:cNvSpPr>
          <p:nvPr/>
        </p:nvSpPr>
        <p:spPr bwMode="auto">
          <a:xfrm>
            <a:off x="6134126" y="3791250"/>
            <a:ext cx="4021137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6B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新一代技术架构探索</a:t>
            </a:r>
            <a:endParaRPr lang="zh-CN" altLang="en-US" sz="1600" dirty="0">
              <a:solidFill>
                <a:srgbClr val="6B79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2145806" y="2281746"/>
            <a:ext cx="3168595" cy="2094279"/>
          </a:xfrm>
          <a:prstGeom prst="triangle">
            <a:avLst/>
          </a:prstGeom>
          <a:noFill/>
          <a:ln w="76200">
            <a:solidFill>
              <a:srgbClr val="A9B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2574379" y="2715561"/>
            <a:ext cx="2311448" cy="1527748"/>
          </a:xfrm>
          <a:prstGeom prst="triangle">
            <a:avLst/>
          </a:prstGeom>
          <a:solidFill>
            <a:srgbClr val="9B8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0800000">
            <a:off x="4040107" y="4506092"/>
            <a:ext cx="1691440" cy="1117955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264270" y="2693882"/>
            <a:ext cx="923290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</a:rPr>
              <a:t>3</a:t>
            </a:r>
            <a:endParaRPr lang="zh-CN" altLang="en-US" sz="115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396875" y="3168015"/>
            <a:ext cx="31476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6B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机器准备周期长，紧急情况无法应对</a:t>
            </a:r>
            <a:endParaRPr lang="zh-CN" altLang="en-US" sz="2800" b="1" dirty="0">
              <a:solidFill>
                <a:srgbClr val="6B79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等腰三角形 32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875030" y="398780"/>
            <a:ext cx="4356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大促的烦恼</a:t>
            </a:r>
            <a:endParaRPr lang="zh-CN" altLang="en-US" sz="2400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7330" y="2811780"/>
            <a:ext cx="3771265" cy="1390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695" y="4315460"/>
            <a:ext cx="3771265" cy="1581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330" y="1034415"/>
            <a:ext cx="3771265" cy="16573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439150" y="3168015"/>
            <a:ext cx="34550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rgbClr val="6B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大促后机器闲置率高，资源浪费巨大</a:t>
            </a:r>
            <a:endParaRPr lang="zh-CN" altLang="en-US" sz="2800" b="1" dirty="0">
              <a:solidFill>
                <a:srgbClr val="6B79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2"/>
          <p:cNvSpPr/>
          <p:nvPr/>
        </p:nvSpPr>
        <p:spPr>
          <a:xfrm>
            <a:off x="1184484" y="2275079"/>
            <a:ext cx="2189417" cy="2874307"/>
          </a:xfrm>
          <a:prstGeom prst="roundRect">
            <a:avLst>
              <a:gd name="adj" fmla="val 4218"/>
            </a:avLst>
          </a:prstGeom>
          <a:noFill/>
          <a:ln w="25400" cap="flat" cmpd="sng" algn="ctr">
            <a:solidFill>
              <a:srgbClr val="A9BFC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7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  <p:sp>
        <p:nvSpPr>
          <p:cNvPr id="12" name="Rounded Rectangle 22"/>
          <p:cNvSpPr/>
          <p:nvPr/>
        </p:nvSpPr>
        <p:spPr>
          <a:xfrm>
            <a:off x="3771709" y="2275078"/>
            <a:ext cx="2189417" cy="2874307"/>
          </a:xfrm>
          <a:prstGeom prst="roundRect">
            <a:avLst>
              <a:gd name="adj" fmla="val 4218"/>
            </a:avLst>
          </a:prstGeom>
          <a:noFill/>
          <a:ln w="25400" cap="flat" cmpd="sng" algn="ctr">
            <a:solidFill>
              <a:srgbClr val="6B799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7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  <p:sp>
        <p:nvSpPr>
          <p:cNvPr id="15" name="Rounded Rectangle 29"/>
          <p:cNvSpPr/>
          <p:nvPr/>
        </p:nvSpPr>
        <p:spPr>
          <a:xfrm>
            <a:off x="6358934" y="2275079"/>
            <a:ext cx="2189417" cy="2874307"/>
          </a:xfrm>
          <a:prstGeom prst="roundRect">
            <a:avLst>
              <a:gd name="adj" fmla="val 4218"/>
            </a:avLst>
          </a:prstGeom>
          <a:noFill/>
          <a:ln w="25400" cap="flat" cmpd="sng" algn="ctr">
            <a:solidFill>
              <a:srgbClr val="A9BFC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7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  <p:sp>
        <p:nvSpPr>
          <p:cNvPr id="18" name="Rounded Rectangle 36"/>
          <p:cNvSpPr/>
          <p:nvPr/>
        </p:nvSpPr>
        <p:spPr>
          <a:xfrm>
            <a:off x="8946159" y="2275079"/>
            <a:ext cx="2189417" cy="2874307"/>
          </a:xfrm>
          <a:prstGeom prst="roundRect">
            <a:avLst>
              <a:gd name="adj" fmla="val 4218"/>
            </a:avLst>
          </a:prstGeom>
          <a:noFill/>
          <a:ln w="25400" cap="flat" cmpd="sng" algn="ctr">
            <a:solidFill>
              <a:srgbClr val="6B799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7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464696" y="2653775"/>
            <a:ext cx="1747731" cy="1577702"/>
            <a:chOff x="1388760" y="2263812"/>
            <a:chExt cx="1747731" cy="1577702"/>
          </a:xfrm>
        </p:grpSpPr>
        <p:sp>
          <p:nvSpPr>
            <p:cNvPr id="21" name="Content Placeholder 2"/>
            <p:cNvSpPr txBox="1"/>
            <p:nvPr/>
          </p:nvSpPr>
          <p:spPr>
            <a:xfrm>
              <a:off x="1388760" y="2879353"/>
              <a:ext cx="1747731" cy="962161"/>
            </a:xfrm>
            <a:prstGeom prst="rect">
              <a:avLst/>
            </a:prstGeom>
          </p:spPr>
          <p:txBody>
            <a:bodyPr vert="horz" lIns="121682" tIns="60841" rIns="121682" bIns="60841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buNone/>
              </a:pPr>
              <a:r>
                <a:rPr lang="zh-CN" altLang="en-US" sz="1600" dirty="0">
                  <a:solidFill>
                    <a:srgbClr val="6B79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服务上云，数据不上云</a:t>
              </a:r>
              <a:endParaRPr lang="zh-CN" altLang="en-US" sz="1600" dirty="0">
                <a:solidFill>
                  <a:srgbClr val="6B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946370" y="2263812"/>
              <a:ext cx="513773" cy="511278"/>
              <a:chOff x="1946370" y="2263812"/>
              <a:chExt cx="513773" cy="511278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1947617" y="2263812"/>
                <a:ext cx="511278" cy="511278"/>
              </a:xfrm>
              <a:prstGeom prst="ellipse">
                <a:avLst/>
              </a:prstGeom>
              <a:solidFill>
                <a:srgbClr val="6B79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946370" y="2344474"/>
                <a:ext cx="5137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4049001" y="2653775"/>
            <a:ext cx="1747731" cy="1577702"/>
            <a:chOff x="1388760" y="2263812"/>
            <a:chExt cx="1747731" cy="1577702"/>
          </a:xfrm>
        </p:grpSpPr>
        <p:sp>
          <p:nvSpPr>
            <p:cNvPr id="26" name="Content Placeholder 2"/>
            <p:cNvSpPr txBox="1"/>
            <p:nvPr/>
          </p:nvSpPr>
          <p:spPr>
            <a:xfrm>
              <a:off x="1388760" y="2879353"/>
              <a:ext cx="1747731" cy="962161"/>
            </a:xfrm>
            <a:prstGeom prst="rect">
              <a:avLst/>
            </a:prstGeom>
          </p:spPr>
          <p:txBody>
            <a:bodyPr vert="horz" lIns="121682" tIns="60841" rIns="121682" bIns="60841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buNone/>
              </a:pPr>
              <a:r>
                <a:rPr lang="zh-CN" altLang="en-US" sz="1600" dirty="0">
                  <a:solidFill>
                    <a:srgbClr val="6B79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流量大的只读服务上云，写服务留在自建</a:t>
              </a:r>
              <a:r>
                <a:rPr lang="en-US" altLang="zh-CN" sz="1600" dirty="0">
                  <a:solidFill>
                    <a:srgbClr val="6B79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idc</a:t>
              </a:r>
              <a:endParaRPr lang="en-US" altLang="zh-CN" sz="1600" dirty="0">
                <a:solidFill>
                  <a:srgbClr val="6B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947617" y="2263812"/>
              <a:ext cx="513773" cy="511278"/>
              <a:chOff x="1947617" y="2263812"/>
              <a:chExt cx="513773" cy="511278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1947617" y="2263812"/>
                <a:ext cx="511278" cy="511278"/>
              </a:xfrm>
              <a:prstGeom prst="ellipse">
                <a:avLst/>
              </a:prstGeom>
              <a:solidFill>
                <a:srgbClr val="A9B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947617" y="2344474"/>
                <a:ext cx="5137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6630386" y="2653775"/>
            <a:ext cx="1747731" cy="1577702"/>
            <a:chOff x="1388760" y="2263812"/>
            <a:chExt cx="1747731" cy="1577702"/>
          </a:xfrm>
        </p:grpSpPr>
        <p:sp>
          <p:nvSpPr>
            <p:cNvPr id="31" name="Content Placeholder 2"/>
            <p:cNvSpPr txBox="1"/>
            <p:nvPr/>
          </p:nvSpPr>
          <p:spPr>
            <a:xfrm>
              <a:off x="1388760" y="2879353"/>
              <a:ext cx="1747731" cy="962161"/>
            </a:xfrm>
            <a:prstGeom prst="rect">
              <a:avLst/>
            </a:prstGeom>
          </p:spPr>
          <p:txBody>
            <a:bodyPr vert="horz" lIns="121682" tIns="60841" rIns="121682" bIns="60841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buNone/>
              </a:pPr>
              <a:r>
                <a:rPr lang="zh-CN" altLang="en-US" sz="1600" dirty="0">
                  <a:solidFill>
                    <a:srgbClr val="6B79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接入层支持快速的</a:t>
              </a:r>
              <a:r>
                <a:rPr lang="en-US" altLang="zh-CN" sz="1600" dirty="0">
                  <a:solidFill>
                    <a:srgbClr val="6B79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uri</a:t>
              </a:r>
              <a:r>
                <a:rPr lang="zh-CN" altLang="en-US" sz="1600" dirty="0">
                  <a:solidFill>
                    <a:srgbClr val="6B79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粒度流量调度</a:t>
              </a:r>
              <a:endParaRPr lang="zh-CN" altLang="en-US" sz="1600" dirty="0">
                <a:solidFill>
                  <a:srgbClr val="6B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946369" y="2263812"/>
              <a:ext cx="513773" cy="511278"/>
              <a:chOff x="1946369" y="2263812"/>
              <a:chExt cx="513773" cy="511278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1947617" y="2263812"/>
                <a:ext cx="511278" cy="511278"/>
              </a:xfrm>
              <a:prstGeom prst="ellipse">
                <a:avLst/>
              </a:prstGeom>
              <a:solidFill>
                <a:srgbClr val="6B79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946369" y="2328831"/>
                <a:ext cx="5137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9214485" y="2653665"/>
            <a:ext cx="1747520" cy="2064385"/>
            <a:chOff x="1388760" y="2263812"/>
            <a:chExt cx="1747731" cy="1577702"/>
          </a:xfrm>
        </p:grpSpPr>
        <p:sp>
          <p:nvSpPr>
            <p:cNvPr id="36" name="Content Placeholder 2"/>
            <p:cNvSpPr txBox="1"/>
            <p:nvPr/>
          </p:nvSpPr>
          <p:spPr>
            <a:xfrm>
              <a:off x="1388760" y="2879353"/>
              <a:ext cx="1747731" cy="962161"/>
            </a:xfrm>
            <a:prstGeom prst="rect">
              <a:avLst/>
            </a:prstGeom>
          </p:spPr>
          <p:txBody>
            <a:bodyPr vert="horz" lIns="121682" tIns="60841" rIns="121682" bIns="60841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buNone/>
              </a:pPr>
              <a:r>
                <a:rPr lang="zh-CN" altLang="en-US" sz="1600" dirty="0">
                  <a:solidFill>
                    <a:srgbClr val="6B79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服务层优先保证同一机房内服务调用，减少跨机房调用延迟影响</a:t>
              </a:r>
              <a:endParaRPr lang="zh-CN" altLang="en-US" sz="1600" dirty="0">
                <a:solidFill>
                  <a:srgbClr val="6B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947617" y="2263812"/>
              <a:ext cx="575054" cy="511278"/>
              <a:chOff x="1947617" y="2263812"/>
              <a:chExt cx="575054" cy="511278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1947617" y="2263812"/>
                <a:ext cx="511278" cy="511278"/>
              </a:xfrm>
              <a:prstGeom prst="ellipse">
                <a:avLst/>
              </a:prstGeom>
              <a:solidFill>
                <a:srgbClr val="A9B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947617" y="2319396"/>
                <a:ext cx="575054" cy="304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2" name="等腰三角形 41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74894" y="398735"/>
            <a:ext cx="267403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上云的约束条件</a:t>
            </a:r>
            <a:endParaRPr lang="zh-CN" altLang="en-US" sz="2400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等腰三角形 132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等腰三角形 133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/>
          <p:cNvSpPr txBox="1"/>
          <p:nvPr/>
        </p:nvSpPr>
        <p:spPr>
          <a:xfrm>
            <a:off x="875030" y="398780"/>
            <a:ext cx="4170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服务框架</a:t>
            </a:r>
            <a:r>
              <a:rPr lang="en-US" altLang="zh-CN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set</a:t>
            </a:r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路由示意图</a:t>
            </a:r>
            <a:endParaRPr lang="zh-CN" altLang="en-US" sz="2400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2890" y="1812290"/>
            <a:ext cx="4782820" cy="4516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15820" y="1426845"/>
            <a:ext cx="1295400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自建机房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824470" y="1425575"/>
            <a:ext cx="1295400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腾讯云</a:t>
            </a:r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1557020" y="3175000"/>
            <a:ext cx="2188210" cy="1950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 </a:t>
            </a:r>
            <a:r>
              <a:rPr lang="zh-CN" altLang="en-US" dirty="0"/>
              <a:t>全站服务</a:t>
            </a:r>
            <a:endParaRPr lang="zh-CN" altLang="en-US" dirty="0"/>
          </a:p>
        </p:txBody>
      </p:sp>
      <p:sp>
        <p:nvSpPr>
          <p:cNvPr id="143" name="矩形 142"/>
          <p:cNvSpPr/>
          <p:nvPr/>
        </p:nvSpPr>
        <p:spPr>
          <a:xfrm>
            <a:off x="732790" y="2339340"/>
            <a:ext cx="10206355" cy="3787140"/>
          </a:xfrm>
          <a:prstGeom prst="rect">
            <a:avLst/>
          </a:prstGeom>
          <a:noFill/>
          <a:ln w="25400" cmpd="dbl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6388100" y="2488565"/>
            <a:ext cx="4408805" cy="3489325"/>
          </a:xfrm>
          <a:prstGeom prst="rect">
            <a:avLst/>
          </a:prstGeom>
          <a:noFill/>
          <a:ln w="25400" cmpd="dbl">
            <a:solidFill>
              <a:srgbClr val="FEA10D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>
            <a:off x="4132580" y="1442085"/>
            <a:ext cx="3143885" cy="350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dirty="0" smtClean="0">
                <a:sym typeface="+mn-ea"/>
              </a:rPr>
              <a:t>registry</a:t>
            </a:r>
            <a:endParaRPr lang="en-US" dirty="0" smtClean="0">
              <a:sym typeface="+mn-ea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7276465" y="3175000"/>
            <a:ext cx="2188210" cy="1950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/>
              <a:t>只读服务</a:t>
            </a:r>
            <a:endParaRPr lang="zh-CN" altLang="en-US" dirty="0"/>
          </a:p>
        </p:txBody>
      </p:sp>
      <p:sp>
        <p:nvSpPr>
          <p:cNvPr id="153" name="矩形 152"/>
          <p:cNvSpPr/>
          <p:nvPr/>
        </p:nvSpPr>
        <p:spPr>
          <a:xfrm>
            <a:off x="5961380" y="1812290"/>
            <a:ext cx="5407660" cy="45161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4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75030" y="398780"/>
            <a:ext cx="1207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混合云</a:t>
            </a:r>
            <a:endParaRPr lang="zh-CN" altLang="en-US" sz="2400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67080" y="2832100"/>
            <a:ext cx="4782820" cy="2867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767080" y="2832100"/>
            <a:ext cx="368300" cy="119888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自建机房</a:t>
            </a:r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1767840" y="4213860"/>
            <a:ext cx="2498725" cy="350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all_service</a:t>
            </a:r>
            <a:endParaRPr lang="en-US" altLang="zh-CN" dirty="0"/>
          </a:p>
        </p:txBody>
      </p:sp>
      <p:sp>
        <p:nvSpPr>
          <p:cNvPr id="72" name="矩形 71"/>
          <p:cNvSpPr/>
          <p:nvPr/>
        </p:nvSpPr>
        <p:spPr>
          <a:xfrm>
            <a:off x="1767205" y="6078220"/>
            <a:ext cx="2499360" cy="7454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102" name="矩形 101"/>
          <p:cNvSpPr/>
          <p:nvPr/>
        </p:nvSpPr>
        <p:spPr>
          <a:xfrm>
            <a:off x="1767840" y="3486150"/>
            <a:ext cx="2499360" cy="350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dirty="0"/>
              <a:t>web</a:t>
            </a:r>
            <a:endParaRPr lang="en-US" dirty="0"/>
          </a:p>
        </p:txBody>
      </p:sp>
      <p:cxnSp>
        <p:nvCxnSpPr>
          <p:cNvPr id="104" name="直接箭头连接符 103"/>
          <p:cNvCxnSpPr>
            <a:stCxn id="109" idx="2"/>
            <a:endCxn id="72" idx="0"/>
          </p:cNvCxnSpPr>
          <p:nvPr/>
        </p:nvCxnSpPr>
        <p:spPr>
          <a:xfrm flipH="1">
            <a:off x="3016885" y="5353685"/>
            <a:ext cx="635" cy="724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1767205" y="5003165"/>
            <a:ext cx="2499995" cy="350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data_proxy(r/w)</a:t>
            </a:r>
            <a:endParaRPr lang="zh-CN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6711950" y="2832100"/>
            <a:ext cx="4782820" cy="2867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11111865" y="2832100"/>
            <a:ext cx="382905" cy="92202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腾讯云</a:t>
            </a:r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7726045" y="4213860"/>
            <a:ext cx="2499360" cy="350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read_service</a:t>
            </a:r>
            <a:endParaRPr lang="en-US" altLang="zh-CN" dirty="0"/>
          </a:p>
        </p:txBody>
      </p:sp>
      <p:sp>
        <p:nvSpPr>
          <p:cNvPr id="118" name="矩形 117"/>
          <p:cNvSpPr/>
          <p:nvPr/>
        </p:nvSpPr>
        <p:spPr>
          <a:xfrm>
            <a:off x="7726045" y="3486150"/>
            <a:ext cx="2499360" cy="350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dirty="0"/>
              <a:t>web</a:t>
            </a:r>
            <a:endParaRPr lang="en-US" dirty="0"/>
          </a:p>
        </p:txBody>
      </p:sp>
      <p:cxnSp>
        <p:nvCxnSpPr>
          <p:cNvPr id="131" name="直接箭头连接符 130"/>
          <p:cNvCxnSpPr>
            <a:stCxn id="3" idx="2"/>
          </p:cNvCxnSpPr>
          <p:nvPr/>
        </p:nvCxnSpPr>
        <p:spPr>
          <a:xfrm flipH="1">
            <a:off x="3273425" y="5353685"/>
            <a:ext cx="5703570" cy="715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060950" y="2971800"/>
            <a:ext cx="2106930" cy="5143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2400" strike="noStrike" noProof="1"/>
              <a:t>registry</a:t>
            </a:r>
            <a:endParaRPr lang="en-US" sz="2400" strike="noStrike" noProof="1"/>
          </a:p>
        </p:txBody>
      </p:sp>
      <p:sp>
        <p:nvSpPr>
          <p:cNvPr id="3" name="矩形 2"/>
          <p:cNvSpPr/>
          <p:nvPr/>
        </p:nvSpPr>
        <p:spPr>
          <a:xfrm>
            <a:off x="7726680" y="5003165"/>
            <a:ext cx="2499995" cy="350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data_proxy(r)</a:t>
            </a:r>
            <a:endParaRPr lang="en-US" altLang="zh-CN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8975725" y="3839845"/>
            <a:ext cx="3175" cy="347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3" idx="0"/>
          </p:cNvCxnSpPr>
          <p:nvPr/>
        </p:nvCxnSpPr>
        <p:spPr>
          <a:xfrm flipH="1">
            <a:off x="8976995" y="4604385"/>
            <a:ext cx="1905" cy="412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3014980" y="4564380"/>
            <a:ext cx="1905" cy="412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3014980" y="3808095"/>
            <a:ext cx="1905" cy="412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387215" y="1184910"/>
            <a:ext cx="3967480" cy="5148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TGW</a:t>
            </a:r>
            <a:endParaRPr lang="en-US" altLang="zh-CN" dirty="0"/>
          </a:p>
        </p:txBody>
      </p:sp>
      <p:sp>
        <p:nvSpPr>
          <p:cNvPr id="54" name="矩形 53"/>
          <p:cNvSpPr/>
          <p:nvPr/>
        </p:nvSpPr>
        <p:spPr>
          <a:xfrm>
            <a:off x="2541959" y="383953"/>
            <a:ext cx="1127125" cy="4451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DNSPod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5669915" y="384175"/>
            <a:ext cx="1446530" cy="4451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app/browser</a:t>
            </a:r>
            <a:endParaRPr lang="en-US" altLang="zh-CN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6370320" y="772795"/>
            <a:ext cx="1905" cy="412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41" idx="2"/>
            <a:endCxn id="37" idx="0"/>
          </p:cNvCxnSpPr>
          <p:nvPr/>
        </p:nvCxnSpPr>
        <p:spPr>
          <a:xfrm flipH="1">
            <a:off x="3015615" y="1699895"/>
            <a:ext cx="3355340" cy="530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38" idx="0"/>
          </p:cNvCxnSpPr>
          <p:nvPr/>
        </p:nvCxnSpPr>
        <p:spPr>
          <a:xfrm>
            <a:off x="6363970" y="1718945"/>
            <a:ext cx="2611755" cy="511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1" idx="1"/>
            <a:endCxn id="54" idx="3"/>
          </p:cNvCxnSpPr>
          <p:nvPr/>
        </p:nvCxnSpPr>
        <p:spPr>
          <a:xfrm flipH="1">
            <a:off x="3669030" y="593725"/>
            <a:ext cx="2000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190115" y="2230120"/>
            <a:ext cx="1651000" cy="4508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Nginx-Proxy</a:t>
            </a:r>
            <a:endParaRPr lang="en-US" altLang="zh-CN"/>
          </a:p>
        </p:txBody>
      </p:sp>
      <p:sp>
        <p:nvSpPr>
          <p:cNvPr id="38" name="矩形 37"/>
          <p:cNvSpPr/>
          <p:nvPr/>
        </p:nvSpPr>
        <p:spPr>
          <a:xfrm>
            <a:off x="8150225" y="2230120"/>
            <a:ext cx="1651000" cy="4508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Nginx-Proxy</a:t>
            </a:r>
            <a:endParaRPr lang="en-US" altLang="zh-CN"/>
          </a:p>
        </p:txBody>
      </p:sp>
      <p:cxnSp>
        <p:nvCxnSpPr>
          <p:cNvPr id="39" name="直接箭头连接符 38"/>
          <p:cNvCxnSpPr>
            <a:endCxn id="102" idx="0"/>
          </p:cNvCxnSpPr>
          <p:nvPr/>
        </p:nvCxnSpPr>
        <p:spPr>
          <a:xfrm>
            <a:off x="3016885" y="2559685"/>
            <a:ext cx="635" cy="926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8975090" y="2559685"/>
            <a:ext cx="635" cy="926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25"/>
          <p:cNvSpPr/>
          <p:nvPr/>
        </p:nvSpPr>
        <p:spPr bwMode="auto">
          <a:xfrm>
            <a:off x="2590800" y="1436370"/>
            <a:ext cx="1696085" cy="968375"/>
          </a:xfrm>
          <a:custGeom>
            <a:avLst/>
            <a:gdLst>
              <a:gd name="T0" fmla="*/ 49 w 346"/>
              <a:gd name="T1" fmla="*/ 92 h 196"/>
              <a:gd name="T2" fmla="*/ 46 w 346"/>
              <a:gd name="T3" fmla="*/ 71 h 196"/>
              <a:gd name="T4" fmla="*/ 116 w 346"/>
              <a:gd name="T5" fmla="*/ 0 h 196"/>
              <a:gd name="T6" fmla="*/ 180 w 346"/>
              <a:gd name="T7" fmla="*/ 41 h 196"/>
              <a:gd name="T8" fmla="*/ 223 w 346"/>
              <a:gd name="T9" fmla="*/ 22 h 196"/>
              <a:gd name="T10" fmla="*/ 283 w 346"/>
              <a:gd name="T11" fmla="*/ 82 h 196"/>
              <a:gd name="T12" fmla="*/ 282 w 346"/>
              <a:gd name="T13" fmla="*/ 91 h 196"/>
              <a:gd name="T14" fmla="*/ 294 w 346"/>
              <a:gd name="T15" fmla="*/ 91 h 196"/>
              <a:gd name="T16" fmla="*/ 346 w 346"/>
              <a:gd name="T17" fmla="*/ 144 h 196"/>
              <a:gd name="T18" fmla="*/ 294 w 346"/>
              <a:gd name="T19" fmla="*/ 196 h 196"/>
              <a:gd name="T20" fmla="*/ 52 w 346"/>
              <a:gd name="T21" fmla="*/ 196 h 196"/>
              <a:gd name="T22" fmla="*/ 0 w 346"/>
              <a:gd name="T23" fmla="*/ 144 h 196"/>
              <a:gd name="T24" fmla="*/ 49 w 346"/>
              <a:gd name="T25" fmla="*/ 92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6" h="196">
                <a:moveTo>
                  <a:pt x="49" y="92"/>
                </a:moveTo>
                <a:cubicBezTo>
                  <a:pt x="47" y="85"/>
                  <a:pt x="46" y="78"/>
                  <a:pt x="46" y="71"/>
                </a:cubicBezTo>
                <a:cubicBezTo>
                  <a:pt x="46" y="32"/>
                  <a:pt x="77" y="0"/>
                  <a:pt x="116" y="0"/>
                </a:cubicBezTo>
                <a:cubicBezTo>
                  <a:pt x="144" y="0"/>
                  <a:pt x="169" y="17"/>
                  <a:pt x="180" y="41"/>
                </a:cubicBezTo>
                <a:cubicBezTo>
                  <a:pt x="191" y="29"/>
                  <a:pt x="206" y="22"/>
                  <a:pt x="223" y="22"/>
                </a:cubicBezTo>
                <a:cubicBezTo>
                  <a:pt x="256" y="22"/>
                  <a:pt x="283" y="49"/>
                  <a:pt x="283" y="82"/>
                </a:cubicBezTo>
                <a:cubicBezTo>
                  <a:pt x="283" y="85"/>
                  <a:pt x="283" y="88"/>
                  <a:pt x="282" y="91"/>
                </a:cubicBezTo>
                <a:cubicBezTo>
                  <a:pt x="294" y="91"/>
                  <a:pt x="294" y="91"/>
                  <a:pt x="294" y="91"/>
                </a:cubicBezTo>
                <a:cubicBezTo>
                  <a:pt x="323" y="91"/>
                  <a:pt x="346" y="115"/>
                  <a:pt x="346" y="144"/>
                </a:cubicBezTo>
                <a:cubicBezTo>
                  <a:pt x="346" y="172"/>
                  <a:pt x="323" y="196"/>
                  <a:pt x="294" y="196"/>
                </a:cubicBezTo>
                <a:cubicBezTo>
                  <a:pt x="52" y="196"/>
                  <a:pt x="52" y="196"/>
                  <a:pt x="52" y="196"/>
                </a:cubicBezTo>
                <a:cubicBezTo>
                  <a:pt x="24" y="196"/>
                  <a:pt x="0" y="172"/>
                  <a:pt x="0" y="144"/>
                </a:cubicBezTo>
                <a:cubicBezTo>
                  <a:pt x="0" y="116"/>
                  <a:pt x="22" y="94"/>
                  <a:pt x="49" y="92"/>
                </a:cubicBezTo>
                <a:close/>
              </a:path>
            </a:pathLst>
          </a:custGeom>
          <a:solidFill>
            <a:srgbClr val="6B79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821940" y="1729740"/>
            <a:ext cx="126619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单机房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26590" y="2536190"/>
            <a:ext cx="30549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/>
            <a:r>
              <a:rPr lang="zh-CN" altLang="en-US" sz="2800" kern="0" noProof="0" dirty="0">
                <a:ln>
                  <a:noFill/>
                </a:ln>
                <a:solidFill>
                  <a:srgbClr val="6B799C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如果发生机房级的灾难怎么办？</a:t>
            </a:r>
            <a:endParaRPr lang="zh-CN" altLang="en-US" sz="2800" kern="0" noProof="0" dirty="0">
              <a:ln>
                <a:noFill/>
              </a:ln>
              <a:solidFill>
                <a:srgbClr val="6B799C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Freeform 25"/>
          <p:cNvSpPr/>
          <p:nvPr/>
        </p:nvSpPr>
        <p:spPr bwMode="auto">
          <a:xfrm>
            <a:off x="7404735" y="1354455"/>
            <a:ext cx="1846580" cy="1054100"/>
          </a:xfrm>
          <a:custGeom>
            <a:avLst/>
            <a:gdLst>
              <a:gd name="T0" fmla="*/ 49 w 346"/>
              <a:gd name="T1" fmla="*/ 92 h 196"/>
              <a:gd name="T2" fmla="*/ 46 w 346"/>
              <a:gd name="T3" fmla="*/ 71 h 196"/>
              <a:gd name="T4" fmla="*/ 116 w 346"/>
              <a:gd name="T5" fmla="*/ 0 h 196"/>
              <a:gd name="T6" fmla="*/ 180 w 346"/>
              <a:gd name="T7" fmla="*/ 41 h 196"/>
              <a:gd name="T8" fmla="*/ 223 w 346"/>
              <a:gd name="T9" fmla="*/ 22 h 196"/>
              <a:gd name="T10" fmla="*/ 283 w 346"/>
              <a:gd name="T11" fmla="*/ 82 h 196"/>
              <a:gd name="T12" fmla="*/ 282 w 346"/>
              <a:gd name="T13" fmla="*/ 91 h 196"/>
              <a:gd name="T14" fmla="*/ 294 w 346"/>
              <a:gd name="T15" fmla="*/ 91 h 196"/>
              <a:gd name="T16" fmla="*/ 346 w 346"/>
              <a:gd name="T17" fmla="*/ 144 h 196"/>
              <a:gd name="T18" fmla="*/ 294 w 346"/>
              <a:gd name="T19" fmla="*/ 196 h 196"/>
              <a:gd name="T20" fmla="*/ 52 w 346"/>
              <a:gd name="T21" fmla="*/ 196 h 196"/>
              <a:gd name="T22" fmla="*/ 0 w 346"/>
              <a:gd name="T23" fmla="*/ 144 h 196"/>
              <a:gd name="T24" fmla="*/ 49 w 346"/>
              <a:gd name="T25" fmla="*/ 92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6" h="196">
                <a:moveTo>
                  <a:pt x="49" y="92"/>
                </a:moveTo>
                <a:cubicBezTo>
                  <a:pt x="47" y="85"/>
                  <a:pt x="46" y="78"/>
                  <a:pt x="46" y="71"/>
                </a:cubicBezTo>
                <a:cubicBezTo>
                  <a:pt x="46" y="32"/>
                  <a:pt x="77" y="0"/>
                  <a:pt x="116" y="0"/>
                </a:cubicBezTo>
                <a:cubicBezTo>
                  <a:pt x="144" y="0"/>
                  <a:pt x="169" y="17"/>
                  <a:pt x="180" y="41"/>
                </a:cubicBezTo>
                <a:cubicBezTo>
                  <a:pt x="191" y="29"/>
                  <a:pt x="206" y="22"/>
                  <a:pt x="223" y="22"/>
                </a:cubicBezTo>
                <a:cubicBezTo>
                  <a:pt x="256" y="22"/>
                  <a:pt x="283" y="49"/>
                  <a:pt x="283" y="82"/>
                </a:cubicBezTo>
                <a:cubicBezTo>
                  <a:pt x="283" y="85"/>
                  <a:pt x="283" y="88"/>
                  <a:pt x="282" y="91"/>
                </a:cubicBezTo>
                <a:cubicBezTo>
                  <a:pt x="294" y="91"/>
                  <a:pt x="294" y="91"/>
                  <a:pt x="294" y="91"/>
                </a:cubicBezTo>
                <a:cubicBezTo>
                  <a:pt x="323" y="91"/>
                  <a:pt x="346" y="115"/>
                  <a:pt x="346" y="144"/>
                </a:cubicBezTo>
                <a:cubicBezTo>
                  <a:pt x="346" y="172"/>
                  <a:pt x="323" y="196"/>
                  <a:pt x="294" y="196"/>
                </a:cubicBezTo>
                <a:cubicBezTo>
                  <a:pt x="52" y="196"/>
                  <a:pt x="52" y="196"/>
                  <a:pt x="52" y="196"/>
                </a:cubicBezTo>
                <a:cubicBezTo>
                  <a:pt x="24" y="196"/>
                  <a:pt x="0" y="172"/>
                  <a:pt x="0" y="144"/>
                </a:cubicBezTo>
                <a:cubicBezTo>
                  <a:pt x="0" y="116"/>
                  <a:pt x="22" y="94"/>
                  <a:pt x="49" y="92"/>
                </a:cubicBezTo>
                <a:close/>
              </a:path>
            </a:pathLst>
          </a:custGeom>
          <a:solidFill>
            <a:srgbClr val="9B8E9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7693025" y="1680845"/>
            <a:ext cx="126619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单集群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43115" y="2541270"/>
            <a:ext cx="30549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/>
            <a:r>
              <a:rPr lang="zh-CN" altLang="en-US" sz="2800" kern="0" noProof="0" dirty="0">
                <a:ln>
                  <a:noFill/>
                </a:ln>
                <a:solidFill>
                  <a:srgbClr val="6B799C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随着流量越来越大，集群规模越来越大，怎么破？</a:t>
            </a:r>
            <a:endParaRPr lang="zh-CN" altLang="en-US" sz="2800" kern="0" noProof="0" dirty="0">
              <a:ln>
                <a:noFill/>
              </a:ln>
              <a:solidFill>
                <a:srgbClr val="6B799C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等腰三角形 16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74894" y="398735"/>
            <a:ext cx="267403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未来的担忧</a:t>
            </a:r>
            <a:endParaRPr lang="zh-CN" altLang="en-US" sz="2400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8" grpId="0"/>
      <p:bldP spid="12" grpId="0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等腰三角形 27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74894" y="398735"/>
            <a:ext cx="267403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跨机房的配置中心</a:t>
            </a:r>
            <a:endParaRPr lang="zh-CN" altLang="en-US" sz="2400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6755" y="1812925"/>
            <a:ext cx="4782820" cy="38125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35355" y="2576195"/>
            <a:ext cx="1576070" cy="488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smtClean="0"/>
              <a:t>中心机房</a:t>
            </a:r>
            <a:r>
              <a:rPr lang="en-US" dirty="0" smtClean="0"/>
              <a:t>_ConfigCenter</a:t>
            </a:r>
            <a:endParaRPr lang="en-US" dirty="0"/>
          </a:p>
        </p:txBody>
      </p:sp>
      <p:cxnSp>
        <p:nvCxnSpPr>
          <p:cNvPr id="36" name="直接箭头连接符 35"/>
          <p:cNvCxnSpPr>
            <a:stCxn id="27" idx="2"/>
            <a:endCxn id="3" idx="0"/>
          </p:cNvCxnSpPr>
          <p:nvPr/>
        </p:nvCxnSpPr>
        <p:spPr>
          <a:xfrm>
            <a:off x="1723390" y="3064510"/>
            <a:ext cx="0" cy="10807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876300" y="4145280"/>
            <a:ext cx="1971040" cy="701040"/>
            <a:chOff x="1740" y="5448"/>
            <a:chExt cx="3104" cy="1104"/>
          </a:xfrm>
        </p:grpSpPr>
        <p:grpSp>
          <p:nvGrpSpPr>
            <p:cNvPr id="40" name="组合 39"/>
            <p:cNvGrpSpPr/>
            <p:nvPr/>
          </p:nvGrpSpPr>
          <p:grpSpPr>
            <a:xfrm>
              <a:off x="1740" y="5448"/>
              <a:ext cx="2668" cy="1104"/>
              <a:chOff x="10204" y="5590"/>
              <a:chExt cx="2668" cy="1104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0204" y="5590"/>
                <a:ext cx="2668" cy="55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r>
                  <a:rPr lang="en-US" dirty="0" smtClean="0">
                    <a:sym typeface="+mn-ea"/>
                  </a:rPr>
                  <a:t>biz_config</a:t>
                </a:r>
                <a:endParaRPr lang="en-US" dirty="0" smtClean="0">
                  <a:sym typeface="+mn-ea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0204" y="6142"/>
                <a:ext cx="2668" cy="55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r>
                  <a:rPr lang="en-US" dirty="0" smtClean="0">
                    <a:sym typeface="+mn-ea"/>
                  </a:rPr>
                  <a:t>dba_config1</a:t>
                </a:r>
                <a:endParaRPr lang="en-US" dirty="0" smtClean="0">
                  <a:sym typeface="+mn-ea"/>
                </a:endParaRPr>
              </a:p>
            </p:txBody>
          </p:sp>
        </p:grpSp>
        <p:sp>
          <p:nvSpPr>
            <p:cNvPr id="55" name="矩形 54"/>
            <p:cNvSpPr/>
            <p:nvPr/>
          </p:nvSpPr>
          <p:spPr>
            <a:xfrm>
              <a:off x="4408" y="5448"/>
              <a:ext cx="437" cy="110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en-US" dirty="0" smtClean="0">
                  <a:sym typeface="+mn-ea"/>
                </a:rPr>
                <a:t>S</a:t>
              </a:r>
              <a:endParaRPr lang="en-US" dirty="0" smtClean="0">
                <a:sym typeface="+mn-ea"/>
              </a:endParaRPr>
            </a:p>
          </p:txBody>
        </p:sp>
      </p:grpSp>
      <p:sp>
        <p:nvSpPr>
          <p:cNvPr id="57" name="矩形 56"/>
          <p:cNvSpPr/>
          <p:nvPr/>
        </p:nvSpPr>
        <p:spPr>
          <a:xfrm>
            <a:off x="3470275" y="2576195"/>
            <a:ext cx="1576070" cy="488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smtClean="0"/>
              <a:t>单元机房</a:t>
            </a:r>
            <a:r>
              <a:rPr lang="en-US" dirty="0" smtClean="0"/>
              <a:t>_ConfigCenter</a:t>
            </a:r>
            <a:endParaRPr lang="en-US" dirty="0"/>
          </a:p>
        </p:txBody>
      </p:sp>
      <p:cxnSp>
        <p:nvCxnSpPr>
          <p:cNvPr id="58" name="直接箭头连接符 57"/>
          <p:cNvCxnSpPr>
            <a:stCxn id="57" idx="2"/>
            <a:endCxn id="61" idx="0"/>
          </p:cNvCxnSpPr>
          <p:nvPr/>
        </p:nvCxnSpPr>
        <p:spPr>
          <a:xfrm>
            <a:off x="4258310" y="3064510"/>
            <a:ext cx="0" cy="10807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3411220" y="4145280"/>
            <a:ext cx="1971040" cy="701040"/>
            <a:chOff x="1740" y="5448"/>
            <a:chExt cx="3104" cy="1104"/>
          </a:xfrm>
        </p:grpSpPr>
        <p:grpSp>
          <p:nvGrpSpPr>
            <p:cNvPr id="60" name="组合 59"/>
            <p:cNvGrpSpPr/>
            <p:nvPr/>
          </p:nvGrpSpPr>
          <p:grpSpPr>
            <a:xfrm>
              <a:off x="1740" y="5448"/>
              <a:ext cx="2668" cy="1104"/>
              <a:chOff x="10204" y="5590"/>
              <a:chExt cx="2668" cy="1104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10204" y="5590"/>
                <a:ext cx="2668" cy="55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r>
                  <a:rPr lang="en-US" dirty="0" smtClean="0">
                    <a:sym typeface="+mn-ea"/>
                  </a:rPr>
                  <a:t>biz_config</a:t>
                </a:r>
                <a:endParaRPr lang="en-US" dirty="0" smtClean="0">
                  <a:sym typeface="+mn-ea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10204" y="6142"/>
                <a:ext cx="2668" cy="55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r>
                  <a:rPr lang="en-US" dirty="0" smtClean="0">
                    <a:sym typeface="+mn-ea"/>
                  </a:rPr>
                  <a:t>dba_config2</a:t>
                </a:r>
                <a:endParaRPr lang="en-US" dirty="0" smtClean="0">
                  <a:sym typeface="+mn-ea"/>
                </a:endParaRPr>
              </a:p>
            </p:txBody>
          </p:sp>
        </p:grpSp>
        <p:sp>
          <p:nvSpPr>
            <p:cNvPr id="63" name="矩形 62"/>
            <p:cNvSpPr/>
            <p:nvPr/>
          </p:nvSpPr>
          <p:spPr>
            <a:xfrm>
              <a:off x="4408" y="5448"/>
              <a:ext cx="437" cy="110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en-US" dirty="0" smtClean="0">
                  <a:sym typeface="+mn-ea"/>
                </a:rPr>
                <a:t>S</a:t>
              </a:r>
              <a:endParaRPr lang="en-US" dirty="0" smtClean="0">
                <a:sym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872480" y="1869440"/>
            <a:ext cx="5798820" cy="3820160"/>
            <a:chOff x="9248" y="2944"/>
            <a:chExt cx="9132" cy="6016"/>
          </a:xfrm>
        </p:grpSpPr>
        <p:sp>
          <p:nvSpPr>
            <p:cNvPr id="64" name="矩形 63"/>
            <p:cNvSpPr/>
            <p:nvPr/>
          </p:nvSpPr>
          <p:spPr>
            <a:xfrm>
              <a:off x="10848" y="2956"/>
              <a:ext cx="7532" cy="600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2132" y="3118"/>
              <a:ext cx="2482" cy="76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dirty="0" smtClean="0"/>
                <a:t>中心机房</a:t>
              </a:r>
              <a:r>
                <a:rPr lang="en-US" dirty="0" smtClean="0"/>
                <a:t>_ConfigCenter</a:t>
              </a:r>
              <a:endParaRPr lang="en-US" dirty="0"/>
            </a:p>
          </p:txBody>
        </p:sp>
        <p:cxnSp>
          <p:nvCxnSpPr>
            <p:cNvPr id="66" name="直接箭头连接符 65"/>
            <p:cNvCxnSpPr>
              <a:stCxn id="65" idx="2"/>
              <a:endCxn id="69" idx="0"/>
            </p:cNvCxnSpPr>
            <p:nvPr/>
          </p:nvCxnSpPr>
          <p:spPr>
            <a:xfrm flipH="1">
              <a:off x="12449" y="3887"/>
              <a:ext cx="924" cy="274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/>
            <p:cNvGrpSpPr/>
            <p:nvPr/>
          </p:nvGrpSpPr>
          <p:grpSpPr>
            <a:xfrm>
              <a:off x="11115" y="6629"/>
              <a:ext cx="3104" cy="1104"/>
              <a:chOff x="1740" y="5448"/>
              <a:chExt cx="3104" cy="1104"/>
            </a:xfrm>
          </p:grpSpPr>
          <p:grpSp>
            <p:nvGrpSpPr>
              <p:cNvPr id="68" name="组合 67"/>
              <p:cNvGrpSpPr/>
              <p:nvPr/>
            </p:nvGrpSpPr>
            <p:grpSpPr>
              <a:xfrm>
                <a:off x="1740" y="5448"/>
                <a:ext cx="2668" cy="1104"/>
                <a:chOff x="10204" y="5590"/>
                <a:chExt cx="2668" cy="1104"/>
              </a:xfrm>
            </p:grpSpPr>
            <p:sp>
              <p:nvSpPr>
                <p:cNvPr id="69" name="矩形 68"/>
                <p:cNvSpPr/>
                <p:nvPr/>
              </p:nvSpPr>
              <p:spPr>
                <a:xfrm>
                  <a:off x="10204" y="5590"/>
                  <a:ext cx="2668" cy="55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r>
                    <a:rPr lang="en-US" dirty="0" smtClean="0">
                      <a:sym typeface="+mn-ea"/>
                    </a:rPr>
                    <a:t>biz_config</a:t>
                  </a:r>
                  <a:endParaRPr lang="en-US" dirty="0" smtClean="0">
                    <a:sym typeface="+mn-ea"/>
                  </a:endParaRPr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10204" y="6142"/>
                  <a:ext cx="2668" cy="55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r>
                    <a:rPr lang="en-US" dirty="0" smtClean="0">
                      <a:sym typeface="+mn-ea"/>
                    </a:rPr>
                    <a:t>dba_config1</a:t>
                  </a:r>
                  <a:endParaRPr lang="en-US" dirty="0" smtClean="0">
                    <a:sym typeface="+mn-ea"/>
                  </a:endParaRPr>
                </a:p>
              </p:txBody>
            </p:sp>
          </p:grpSp>
          <p:sp>
            <p:nvSpPr>
              <p:cNvPr id="71" name="矩形 70"/>
              <p:cNvSpPr/>
              <p:nvPr/>
            </p:nvSpPr>
            <p:spPr>
              <a:xfrm>
                <a:off x="4408" y="5448"/>
                <a:ext cx="437" cy="110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r>
                  <a:rPr lang="en-US" dirty="0" smtClean="0">
                    <a:sym typeface="+mn-ea"/>
                  </a:rPr>
                  <a:t>S</a:t>
                </a:r>
                <a:endParaRPr lang="en-US" dirty="0" smtClean="0">
                  <a:sym typeface="+mn-ea"/>
                </a:endParaRPr>
              </a:p>
            </p:txBody>
          </p:sp>
        </p:grpSp>
        <p:cxnSp>
          <p:nvCxnSpPr>
            <p:cNvPr id="73" name="直接箭头连接符 72"/>
            <p:cNvCxnSpPr>
              <a:stCxn id="65" idx="2"/>
              <a:endCxn id="76" idx="0"/>
            </p:cNvCxnSpPr>
            <p:nvPr/>
          </p:nvCxnSpPr>
          <p:spPr>
            <a:xfrm>
              <a:off x="13373" y="3887"/>
              <a:ext cx="3068" cy="274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组合 73"/>
            <p:cNvGrpSpPr/>
            <p:nvPr/>
          </p:nvGrpSpPr>
          <p:grpSpPr>
            <a:xfrm>
              <a:off x="15107" y="6629"/>
              <a:ext cx="3104" cy="1104"/>
              <a:chOff x="1740" y="5448"/>
              <a:chExt cx="3104" cy="1104"/>
            </a:xfrm>
          </p:grpSpPr>
          <p:grpSp>
            <p:nvGrpSpPr>
              <p:cNvPr id="75" name="组合 74"/>
              <p:cNvGrpSpPr/>
              <p:nvPr/>
            </p:nvGrpSpPr>
            <p:grpSpPr>
              <a:xfrm>
                <a:off x="1740" y="5448"/>
                <a:ext cx="2668" cy="1104"/>
                <a:chOff x="10204" y="5590"/>
                <a:chExt cx="2668" cy="1104"/>
              </a:xfrm>
            </p:grpSpPr>
            <p:sp>
              <p:nvSpPr>
                <p:cNvPr id="76" name="矩形 75"/>
                <p:cNvSpPr/>
                <p:nvPr/>
              </p:nvSpPr>
              <p:spPr>
                <a:xfrm>
                  <a:off x="10204" y="5590"/>
                  <a:ext cx="2668" cy="55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r>
                    <a:rPr lang="en-US" dirty="0" smtClean="0">
                      <a:sym typeface="+mn-ea"/>
                    </a:rPr>
                    <a:t>biz_config</a:t>
                  </a:r>
                  <a:endParaRPr lang="en-US" dirty="0" smtClean="0">
                    <a:sym typeface="+mn-ea"/>
                  </a:endParaRPr>
                </a:p>
              </p:txBody>
            </p:sp>
            <p:sp>
              <p:nvSpPr>
                <p:cNvPr id="77" name="矩形 76"/>
                <p:cNvSpPr/>
                <p:nvPr/>
              </p:nvSpPr>
              <p:spPr>
                <a:xfrm>
                  <a:off x="10204" y="6142"/>
                  <a:ext cx="2668" cy="55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r>
                    <a:rPr lang="en-US" dirty="0" smtClean="0">
                      <a:sym typeface="+mn-ea"/>
                    </a:rPr>
                    <a:t>dba_config2</a:t>
                  </a:r>
                  <a:endParaRPr lang="en-US" dirty="0" smtClean="0">
                    <a:sym typeface="+mn-ea"/>
                  </a:endParaRPr>
                </a:p>
              </p:txBody>
            </p:sp>
          </p:grpSp>
          <p:sp>
            <p:nvSpPr>
              <p:cNvPr id="78" name="矩形 77"/>
              <p:cNvSpPr/>
              <p:nvPr/>
            </p:nvSpPr>
            <p:spPr>
              <a:xfrm>
                <a:off x="4408" y="5448"/>
                <a:ext cx="437" cy="110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r>
                  <a:rPr lang="en-US" dirty="0" smtClean="0">
                    <a:sym typeface="+mn-ea"/>
                  </a:rPr>
                  <a:t>S</a:t>
                </a:r>
                <a:endParaRPr lang="en-US" dirty="0" smtClean="0">
                  <a:sym typeface="+mn-ea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5107" y="2944"/>
              <a:ext cx="3028" cy="1104"/>
              <a:chOff x="9844" y="5590"/>
              <a:chExt cx="3028" cy="1104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9844" y="5590"/>
                <a:ext cx="3028" cy="55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r>
                  <a:rPr lang="en-US" dirty="0" smtClean="0">
                    <a:sym typeface="+mn-ea"/>
                  </a:rPr>
                  <a:t>biz-config</a:t>
                </a:r>
                <a:endParaRPr lang="en-US" dirty="0" smtClean="0">
                  <a:sym typeface="+mn-ea"/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9844" y="6142"/>
                <a:ext cx="3028" cy="55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r>
                  <a:rPr lang="en-US" dirty="0" smtClean="0">
                    <a:sym typeface="+mn-ea"/>
                  </a:rPr>
                  <a:t>dba_config1</a:t>
                </a:r>
                <a:endParaRPr lang="en-US" dirty="0" smtClean="0">
                  <a:sym typeface="+mn-ea"/>
                </a:endParaRPr>
              </a:p>
            </p:txBody>
          </p:sp>
        </p:grpSp>
        <p:cxnSp>
          <p:nvCxnSpPr>
            <p:cNvPr id="82" name="直接箭头连接符 81"/>
            <p:cNvCxnSpPr/>
            <p:nvPr/>
          </p:nvCxnSpPr>
          <p:spPr>
            <a:xfrm flipV="1">
              <a:off x="14614" y="3496"/>
              <a:ext cx="525" cy="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>
            <a:xfrm>
              <a:off x="15107" y="4057"/>
              <a:ext cx="3028" cy="5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en-US" dirty="0" smtClean="0">
                  <a:sym typeface="+mn-ea"/>
                </a:rPr>
                <a:t>dba_config2</a:t>
              </a:r>
              <a:endParaRPr lang="en-US" dirty="0" smtClean="0">
                <a:sym typeface="+mn-ea"/>
              </a:endParaRPr>
            </a:p>
          </p:txBody>
        </p:sp>
        <p:sp>
          <p:nvSpPr>
            <p:cNvPr id="84" name="右箭头 83"/>
            <p:cNvSpPr/>
            <p:nvPr/>
          </p:nvSpPr>
          <p:spPr>
            <a:xfrm>
              <a:off x="9248" y="5835"/>
              <a:ext cx="1358" cy="693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935355" y="1869440"/>
            <a:ext cx="1574800" cy="701040"/>
            <a:chOff x="1473" y="3088"/>
            <a:chExt cx="2480" cy="1104"/>
          </a:xfrm>
        </p:grpSpPr>
        <p:sp>
          <p:nvSpPr>
            <p:cNvPr id="85" name="矩形 84"/>
            <p:cNvSpPr/>
            <p:nvPr/>
          </p:nvSpPr>
          <p:spPr>
            <a:xfrm>
              <a:off x="1473" y="3088"/>
              <a:ext cx="2481" cy="5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en-US" dirty="0" smtClean="0">
                  <a:sym typeface="+mn-ea"/>
                </a:rPr>
                <a:t>biz-config</a:t>
              </a:r>
              <a:endParaRPr lang="en-US" dirty="0" smtClean="0">
                <a:sym typeface="+mn-ea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1473" y="3640"/>
              <a:ext cx="2481" cy="5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en-US" dirty="0" smtClean="0">
                  <a:sym typeface="+mn-ea"/>
                </a:rPr>
                <a:t>dba-config1</a:t>
              </a:r>
              <a:endParaRPr lang="en-US" dirty="0" smtClean="0">
                <a:sym typeface="+mn-ea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3470910" y="1869440"/>
            <a:ext cx="1574800" cy="701040"/>
            <a:chOff x="1473" y="3088"/>
            <a:chExt cx="2480" cy="1104"/>
          </a:xfrm>
        </p:grpSpPr>
        <p:sp>
          <p:nvSpPr>
            <p:cNvPr id="90" name="矩形 89"/>
            <p:cNvSpPr/>
            <p:nvPr/>
          </p:nvSpPr>
          <p:spPr>
            <a:xfrm>
              <a:off x="1473" y="3088"/>
              <a:ext cx="2481" cy="5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en-US" dirty="0" smtClean="0">
                  <a:sym typeface="+mn-ea"/>
                </a:rPr>
                <a:t>biz-config</a:t>
              </a:r>
              <a:endParaRPr lang="en-US" dirty="0" smtClean="0">
                <a:sym typeface="+mn-ea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1473" y="3640"/>
              <a:ext cx="2481" cy="5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en-US" dirty="0" smtClean="0">
                  <a:sym typeface="+mn-ea"/>
                </a:rPr>
                <a:t>dba-config2</a:t>
              </a:r>
              <a:endParaRPr lang="en-US" dirty="0" smtClean="0"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等腰三角形 41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75030" y="398780"/>
            <a:ext cx="39446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java</a:t>
            </a:r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en-US" altLang="zh-CN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job</a:t>
            </a:r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和服务分离</a:t>
            </a:r>
            <a:endParaRPr lang="zh-CN" altLang="en-US" sz="2400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79475" y="1598930"/>
            <a:ext cx="4782820" cy="38125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501265" y="1598930"/>
            <a:ext cx="1219835" cy="350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dirty="0" smtClean="0"/>
              <a:t>lsf_registry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049020" y="3046730"/>
            <a:ext cx="1922145" cy="701040"/>
            <a:chOff x="1100" y="5590"/>
            <a:chExt cx="3842" cy="1104"/>
          </a:xfrm>
        </p:grpSpPr>
        <p:sp>
          <p:nvSpPr>
            <p:cNvPr id="101" name="矩形 100"/>
            <p:cNvSpPr/>
            <p:nvPr/>
          </p:nvSpPr>
          <p:spPr>
            <a:xfrm>
              <a:off x="1100" y="5590"/>
              <a:ext cx="1921" cy="5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en-US" dirty="0" smtClean="0">
                  <a:sym typeface="+mn-ea"/>
                </a:rPr>
                <a:t>job</a:t>
              </a:r>
              <a:endParaRPr lang="en-US" dirty="0" smtClean="0">
                <a:sym typeface="+mn-ea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100" y="6142"/>
              <a:ext cx="3843" cy="5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en-US" dirty="0" smtClean="0">
                  <a:sym typeface="+mn-ea"/>
                </a:rPr>
                <a:t>lsf_container</a:t>
              </a:r>
              <a:endParaRPr lang="en-US" dirty="0" smtClean="0">
                <a:sym typeface="+mn-ea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021" y="5590"/>
              <a:ext cx="1921" cy="5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en-US" dirty="0" smtClean="0">
                  <a:sym typeface="+mn-ea"/>
                </a:rPr>
                <a:t>service</a:t>
              </a:r>
              <a:endParaRPr lang="en-US" dirty="0" smtClean="0">
                <a:sym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492500" y="3046730"/>
            <a:ext cx="1922145" cy="701040"/>
            <a:chOff x="1100" y="5590"/>
            <a:chExt cx="3842" cy="1104"/>
          </a:xfrm>
        </p:grpSpPr>
        <p:sp>
          <p:nvSpPr>
            <p:cNvPr id="5" name="矩形 4"/>
            <p:cNvSpPr/>
            <p:nvPr/>
          </p:nvSpPr>
          <p:spPr>
            <a:xfrm>
              <a:off x="1100" y="5590"/>
              <a:ext cx="1921" cy="5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en-US" dirty="0" smtClean="0">
                  <a:sym typeface="+mn-ea"/>
                </a:rPr>
                <a:t>job</a:t>
              </a:r>
              <a:endParaRPr lang="en-US" dirty="0" smtClean="0">
                <a:sym typeface="+mn-e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00" y="6142"/>
              <a:ext cx="3843" cy="5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en-US" dirty="0" smtClean="0">
                  <a:sym typeface="+mn-ea"/>
                </a:rPr>
                <a:t>lsf_container</a:t>
              </a:r>
              <a:endParaRPr lang="en-US" dirty="0" smtClean="0">
                <a:sym typeface="+mn-e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021" y="5590"/>
              <a:ext cx="1921" cy="5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en-US" dirty="0" smtClean="0">
                  <a:sym typeface="+mn-ea"/>
                </a:rPr>
                <a:t>service</a:t>
              </a:r>
              <a:endParaRPr lang="en-US" dirty="0" smtClean="0">
                <a:sym typeface="+mn-ea"/>
              </a:endParaRPr>
            </a:p>
          </p:txBody>
        </p:sp>
      </p:grpSp>
      <p:cxnSp>
        <p:nvCxnSpPr>
          <p:cNvPr id="8" name="直接箭头连接符 7"/>
          <p:cNvCxnSpPr>
            <a:stCxn id="69" idx="2"/>
          </p:cNvCxnSpPr>
          <p:nvPr/>
        </p:nvCxnSpPr>
        <p:spPr>
          <a:xfrm flipH="1">
            <a:off x="1995170" y="1949450"/>
            <a:ext cx="1131570" cy="10833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092450" y="1950720"/>
            <a:ext cx="1417320" cy="1082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5804535" y="1539240"/>
            <a:ext cx="5814060" cy="3812540"/>
            <a:chOff x="9141" y="2424"/>
            <a:chExt cx="9156" cy="6004"/>
          </a:xfrm>
        </p:grpSpPr>
        <p:sp>
          <p:nvSpPr>
            <p:cNvPr id="17" name="矩形 16"/>
            <p:cNvSpPr/>
            <p:nvPr/>
          </p:nvSpPr>
          <p:spPr>
            <a:xfrm>
              <a:off x="10765" y="2424"/>
              <a:ext cx="7532" cy="600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585" y="2424"/>
              <a:ext cx="1921" cy="5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dirty="0" smtClean="0"/>
                <a:t>lsf_registry</a:t>
              </a:r>
              <a:endParaRPr lang="en-US" dirty="0"/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11032" y="4704"/>
              <a:ext cx="3028" cy="1104"/>
              <a:chOff x="9844" y="5590"/>
              <a:chExt cx="3028" cy="1104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9844" y="5590"/>
                <a:ext cx="3028" cy="55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r>
                  <a:rPr lang="en-US" dirty="0" smtClean="0">
                    <a:sym typeface="+mn-ea"/>
                  </a:rPr>
                  <a:t>service</a:t>
                </a:r>
                <a:endParaRPr lang="en-US" dirty="0" smtClean="0">
                  <a:sym typeface="+mn-ea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9844" y="6142"/>
                <a:ext cx="3028" cy="55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r>
                  <a:rPr lang="en-US" dirty="0" smtClean="0">
                    <a:sym typeface="+mn-ea"/>
                  </a:rPr>
                  <a:t>lsf_container</a:t>
                </a:r>
                <a:endParaRPr lang="en-US" dirty="0" smtClean="0">
                  <a:sym typeface="+mn-ea"/>
                </a:endParaRPr>
              </a:p>
            </p:txBody>
          </p:sp>
        </p:grpSp>
        <p:sp>
          <p:nvSpPr>
            <p:cNvPr id="47" name="矩形 46"/>
            <p:cNvSpPr/>
            <p:nvPr/>
          </p:nvSpPr>
          <p:spPr>
            <a:xfrm>
              <a:off x="15023" y="2424"/>
              <a:ext cx="2881" cy="5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en-US" dirty="0" smtClean="0">
                  <a:sym typeface="+mn-ea"/>
                </a:rPr>
                <a:t>job_scheduler</a:t>
              </a:r>
              <a:endParaRPr lang="en-US" dirty="0" smtClean="0">
                <a:sym typeface="+mn-ea"/>
              </a:endParaRPr>
            </a:p>
          </p:txBody>
        </p:sp>
        <p:cxnSp>
          <p:nvCxnSpPr>
            <p:cNvPr id="48" name="直接箭头连接符 47"/>
            <p:cNvCxnSpPr>
              <a:stCxn id="40" idx="2"/>
              <a:endCxn id="44" idx="0"/>
            </p:cNvCxnSpPr>
            <p:nvPr/>
          </p:nvCxnSpPr>
          <p:spPr>
            <a:xfrm>
              <a:off x="12570" y="2976"/>
              <a:ext cx="0" cy="172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12547" y="3002"/>
              <a:ext cx="3935" cy="168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49"/>
            <p:cNvGrpSpPr/>
            <p:nvPr/>
          </p:nvGrpSpPr>
          <p:grpSpPr>
            <a:xfrm>
              <a:off x="10927" y="6680"/>
              <a:ext cx="3028" cy="1104"/>
              <a:chOff x="9739" y="7566"/>
              <a:chExt cx="3028" cy="1104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9739" y="7566"/>
                <a:ext cx="3028" cy="55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r>
                  <a:rPr lang="en-US" dirty="0" smtClean="0">
                    <a:sym typeface="+mn-ea"/>
                  </a:rPr>
                  <a:t>job</a:t>
                </a:r>
                <a:endParaRPr lang="en-US" dirty="0" smtClean="0">
                  <a:sym typeface="+mn-ea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9739" y="8118"/>
                <a:ext cx="3028" cy="55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r>
                  <a:rPr lang="en-US" dirty="0" smtClean="0">
                    <a:sym typeface="+mn-ea"/>
                  </a:rPr>
                  <a:t>job_container</a:t>
                </a:r>
                <a:endParaRPr lang="en-US" dirty="0" smtClean="0">
                  <a:sym typeface="+mn-ea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15024" y="4704"/>
              <a:ext cx="3028" cy="1104"/>
              <a:chOff x="9844" y="5590"/>
              <a:chExt cx="3028" cy="1104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44" y="5590"/>
                <a:ext cx="3028" cy="55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r>
                  <a:rPr lang="en-US" dirty="0" smtClean="0">
                    <a:sym typeface="+mn-ea"/>
                  </a:rPr>
                  <a:t>service</a:t>
                </a:r>
                <a:endParaRPr lang="en-US" dirty="0" smtClean="0">
                  <a:sym typeface="+mn-ea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9844" y="6142"/>
                <a:ext cx="3028" cy="55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r>
                  <a:rPr lang="en-US" dirty="0" smtClean="0">
                    <a:sym typeface="+mn-ea"/>
                  </a:rPr>
                  <a:t>lsf_container</a:t>
                </a:r>
                <a:endParaRPr lang="en-US" dirty="0" smtClean="0">
                  <a:sym typeface="+mn-ea"/>
                </a:endParaRP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15024" y="6680"/>
              <a:ext cx="3028" cy="1104"/>
              <a:chOff x="9739" y="7566"/>
              <a:chExt cx="3028" cy="1104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9739" y="7566"/>
                <a:ext cx="3028" cy="55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r>
                  <a:rPr lang="en-US" dirty="0" smtClean="0">
                    <a:sym typeface="+mn-ea"/>
                  </a:rPr>
                  <a:t>job</a:t>
                </a:r>
                <a:endParaRPr lang="en-US" dirty="0" smtClean="0">
                  <a:sym typeface="+mn-ea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9739" y="8118"/>
                <a:ext cx="3028" cy="55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r>
                  <a:rPr lang="en-US" dirty="0" smtClean="0">
                    <a:sym typeface="+mn-ea"/>
                  </a:rPr>
                  <a:t>job_container</a:t>
                </a:r>
                <a:endParaRPr lang="en-US" dirty="0" smtClean="0">
                  <a:sym typeface="+mn-ea"/>
                </a:endParaRPr>
              </a:p>
            </p:txBody>
          </p:sp>
        </p:grpSp>
        <p:cxnSp>
          <p:nvCxnSpPr>
            <p:cNvPr id="59" name="直接箭头连接符 58"/>
            <p:cNvCxnSpPr>
              <a:stCxn id="47" idx="2"/>
              <a:endCxn id="57" idx="0"/>
            </p:cNvCxnSpPr>
            <p:nvPr/>
          </p:nvCxnSpPr>
          <p:spPr>
            <a:xfrm>
              <a:off x="16488" y="2976"/>
              <a:ext cx="74" cy="3704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47" idx="2"/>
              <a:endCxn id="51" idx="0"/>
            </p:cNvCxnSpPr>
            <p:nvPr/>
          </p:nvCxnSpPr>
          <p:spPr>
            <a:xfrm flipH="1">
              <a:off x="12465" y="2976"/>
              <a:ext cx="4023" cy="3704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右箭头 60"/>
            <p:cNvSpPr/>
            <p:nvPr/>
          </p:nvSpPr>
          <p:spPr>
            <a:xfrm>
              <a:off x="9141" y="5223"/>
              <a:ext cx="1358" cy="693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等腰三角形 27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74894" y="398735"/>
            <a:ext cx="267403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服务化框架单元化</a:t>
            </a:r>
            <a:endParaRPr lang="zh-CN" altLang="en-US" sz="2400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2890" y="1584325"/>
            <a:ext cx="4782820" cy="47440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15820" y="1122045"/>
            <a:ext cx="1295400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中心机房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824470" y="1120775"/>
            <a:ext cx="1295400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单元机房</a:t>
            </a:r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1557020" y="3175000"/>
            <a:ext cx="2188210" cy="1950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/>
              <a:t>全站服务</a:t>
            </a:r>
            <a:endParaRPr lang="zh-CN" altLang="en-US" dirty="0"/>
          </a:p>
        </p:txBody>
      </p:sp>
      <p:sp>
        <p:nvSpPr>
          <p:cNvPr id="143" name="矩形 142"/>
          <p:cNvSpPr/>
          <p:nvPr/>
        </p:nvSpPr>
        <p:spPr>
          <a:xfrm>
            <a:off x="732790" y="2339340"/>
            <a:ext cx="10206355" cy="3787140"/>
          </a:xfrm>
          <a:prstGeom prst="rect">
            <a:avLst/>
          </a:prstGeom>
          <a:noFill/>
          <a:ln w="25400" cmpd="dbl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6388100" y="2488565"/>
            <a:ext cx="4408805" cy="3489325"/>
          </a:xfrm>
          <a:prstGeom prst="rect">
            <a:avLst/>
          </a:prstGeom>
          <a:noFill/>
          <a:ln w="25400" cmpd="dbl">
            <a:solidFill>
              <a:srgbClr val="FEA10D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>
            <a:off x="7276465" y="3175000"/>
            <a:ext cx="2188210" cy="1950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 </a:t>
            </a:r>
            <a:r>
              <a:rPr lang="zh-CN" altLang="en-US" dirty="0"/>
              <a:t>交易单元服务</a:t>
            </a:r>
            <a:endParaRPr lang="zh-CN" altLang="en-US" dirty="0"/>
          </a:p>
        </p:txBody>
      </p:sp>
      <p:sp>
        <p:nvSpPr>
          <p:cNvPr id="153" name="矩形 152"/>
          <p:cNvSpPr/>
          <p:nvPr/>
        </p:nvSpPr>
        <p:spPr>
          <a:xfrm>
            <a:off x="5961380" y="1584325"/>
            <a:ext cx="5407660" cy="47440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044065" y="1859280"/>
            <a:ext cx="1219835" cy="350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dirty="0" smtClean="0"/>
              <a:t>registry</a:t>
            </a:r>
            <a:endParaRPr lang="en-US" dirty="0"/>
          </a:p>
        </p:txBody>
      </p:sp>
      <p:sp>
        <p:nvSpPr>
          <p:cNvPr id="113" name="矩形 112"/>
          <p:cNvSpPr/>
          <p:nvPr/>
        </p:nvSpPr>
        <p:spPr>
          <a:xfrm>
            <a:off x="7900035" y="1859280"/>
            <a:ext cx="1219835" cy="350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dirty="0" smtClean="0"/>
              <a:t>registry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4868545" y="1727200"/>
            <a:ext cx="1672590" cy="5143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trike="noStrike" noProof="1"/>
              <a:t>registry_sync</a:t>
            </a:r>
            <a:endParaRPr lang="en-US" strike="noStrike" noProof="1"/>
          </a:p>
        </p:txBody>
      </p:sp>
      <p:sp>
        <p:nvSpPr>
          <p:cNvPr id="7" name="右箭头 6"/>
          <p:cNvSpPr/>
          <p:nvPr/>
        </p:nvSpPr>
        <p:spPr>
          <a:xfrm>
            <a:off x="3264535" y="1927225"/>
            <a:ext cx="1583690" cy="17716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6581140" y="1927225"/>
            <a:ext cx="1318895" cy="17716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等腰三角形 33"/>
          <p:cNvSpPr/>
          <p:nvPr/>
        </p:nvSpPr>
        <p:spPr>
          <a:xfrm>
            <a:off x="83370" y="4775436"/>
            <a:ext cx="3168595" cy="2094279"/>
          </a:xfrm>
          <a:prstGeom prst="triangle">
            <a:avLst/>
          </a:prstGeom>
          <a:noFill/>
          <a:ln w="76200">
            <a:solidFill>
              <a:srgbClr val="A9B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10800000">
            <a:off x="0" y="32224"/>
            <a:ext cx="4496263" cy="2971800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3227317" y="4578101"/>
            <a:ext cx="1105017" cy="45720"/>
            <a:chOff x="1066971" y="3068807"/>
            <a:chExt cx="1105017" cy="45720"/>
          </a:xfrm>
          <a:solidFill>
            <a:srgbClr val="6B799C"/>
          </a:solidFill>
        </p:grpSpPr>
        <p:sp>
          <p:nvSpPr>
            <p:cNvPr id="13" name="椭圆 12"/>
            <p:cNvSpPr/>
            <p:nvPr/>
          </p:nvSpPr>
          <p:spPr>
            <a:xfrm>
              <a:off x="1066971" y="3068807"/>
              <a:ext cx="45720" cy="45720"/>
            </a:xfrm>
            <a:prstGeom prst="ellipse">
              <a:avLst/>
            </a:prstGeom>
            <a:grpFill/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5A944C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43521" y="3068807"/>
              <a:ext cx="45720" cy="45720"/>
            </a:xfrm>
            <a:prstGeom prst="ellipse">
              <a:avLst/>
            </a:prstGeom>
            <a:grpFill/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5A944C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420071" y="3068807"/>
              <a:ext cx="45720" cy="45720"/>
            </a:xfrm>
            <a:prstGeom prst="ellipse">
              <a:avLst/>
            </a:prstGeom>
            <a:grpFill/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5A944C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596621" y="3068807"/>
              <a:ext cx="45720" cy="45720"/>
            </a:xfrm>
            <a:prstGeom prst="ellipse">
              <a:avLst/>
            </a:prstGeom>
            <a:grpFill/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5A944C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773171" y="3068807"/>
              <a:ext cx="45720" cy="45720"/>
            </a:xfrm>
            <a:prstGeom prst="ellipse">
              <a:avLst/>
            </a:prstGeom>
            <a:grpFill/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5A944C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949721" y="3068807"/>
              <a:ext cx="45720" cy="45720"/>
            </a:xfrm>
            <a:prstGeom prst="ellipse">
              <a:avLst/>
            </a:prstGeom>
            <a:grpFill/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5A944C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2126268" y="3068807"/>
              <a:ext cx="45720" cy="45720"/>
            </a:xfrm>
            <a:prstGeom prst="ellipse">
              <a:avLst/>
            </a:prstGeom>
            <a:grpFill/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5A944C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3273037" y="2455444"/>
            <a:ext cx="15980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rgbClr val="9B8E9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 录</a:t>
            </a:r>
            <a:endParaRPr lang="zh-CN" altLang="en-US" sz="6000" b="1" dirty="0">
              <a:solidFill>
                <a:srgbClr val="9B8E9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TextBox 13"/>
          <p:cNvSpPr txBox="1">
            <a:spLocks noChangeArrowheads="1"/>
          </p:cNvSpPr>
          <p:nvPr/>
        </p:nvSpPr>
        <p:spPr bwMode="auto">
          <a:xfrm>
            <a:off x="3182681" y="4742203"/>
            <a:ext cx="1240011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>
              <a:spcBef>
                <a:spcPct val="20000"/>
              </a:spcBef>
            </a:pPr>
            <a:r>
              <a:rPr lang="en-US" altLang="zh-CN" sz="16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anose="020B0604020202020204" pitchFamily="34" charset="0"/>
              </a:rPr>
              <a:t>content</a:t>
            </a:r>
            <a:endParaRPr lang="en-US" altLang="zh-CN" sz="1600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2" name="文本框 15"/>
          <p:cNvSpPr txBox="1">
            <a:spLocks noChangeArrowheads="1"/>
          </p:cNvSpPr>
          <p:nvPr/>
        </p:nvSpPr>
        <p:spPr bwMode="auto">
          <a:xfrm>
            <a:off x="7496810" y="2543810"/>
            <a:ext cx="35737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单体应用架构</a:t>
            </a:r>
            <a:endParaRPr lang="zh-CN" altLang="en-US" sz="2400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3" name="文本框 17"/>
          <p:cNvSpPr txBox="1">
            <a:spLocks noChangeArrowheads="1"/>
          </p:cNvSpPr>
          <p:nvPr/>
        </p:nvSpPr>
        <p:spPr bwMode="auto">
          <a:xfrm>
            <a:off x="7496810" y="3368675"/>
            <a:ext cx="357441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微服务架构（</a:t>
            </a:r>
            <a:r>
              <a:rPr lang="en-US" altLang="zh-CN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php+java</a:t>
            </a:r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zh-CN" altLang="en-US" sz="2400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4" name="文本框 19"/>
          <p:cNvSpPr txBox="1">
            <a:spLocks noChangeArrowheads="1"/>
          </p:cNvSpPr>
          <p:nvPr/>
        </p:nvSpPr>
        <p:spPr bwMode="auto">
          <a:xfrm>
            <a:off x="7496810" y="4314825"/>
            <a:ext cx="357441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混合云</a:t>
            </a:r>
            <a:r>
              <a:rPr lang="en-US" altLang="zh-CN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&amp;</a:t>
            </a:r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同城多活</a:t>
            </a:r>
            <a:endParaRPr lang="zh-CN" altLang="en-US" sz="2400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文本框 14"/>
          <p:cNvSpPr txBox="1">
            <a:spLocks noChangeArrowheads="1"/>
          </p:cNvSpPr>
          <p:nvPr/>
        </p:nvSpPr>
        <p:spPr bwMode="auto">
          <a:xfrm>
            <a:off x="6416984" y="2429657"/>
            <a:ext cx="1123773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9B8E9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01</a:t>
            </a:r>
            <a:endParaRPr lang="zh-CN" altLang="en-US" sz="3600" dirty="0">
              <a:solidFill>
                <a:srgbClr val="9B8E9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7" name="文本框 16"/>
          <p:cNvSpPr txBox="1">
            <a:spLocks noChangeArrowheads="1"/>
          </p:cNvSpPr>
          <p:nvPr/>
        </p:nvSpPr>
        <p:spPr bwMode="auto">
          <a:xfrm>
            <a:off x="6416984" y="3275794"/>
            <a:ext cx="1123773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9B8E9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02</a:t>
            </a:r>
            <a:endParaRPr lang="zh-CN" altLang="en-US" sz="3600" dirty="0">
              <a:solidFill>
                <a:srgbClr val="9B8E9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8" name="文本框 18"/>
          <p:cNvSpPr txBox="1">
            <a:spLocks noChangeArrowheads="1"/>
          </p:cNvSpPr>
          <p:nvPr/>
        </p:nvSpPr>
        <p:spPr bwMode="auto">
          <a:xfrm>
            <a:off x="6372613" y="4244190"/>
            <a:ext cx="1123773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9B8E9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03</a:t>
            </a:r>
            <a:endParaRPr lang="zh-CN" altLang="en-US" sz="3600" dirty="0">
              <a:solidFill>
                <a:srgbClr val="9B8E9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10800000">
            <a:off x="716438" y="43110"/>
            <a:ext cx="3063388" cy="2024743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0800000">
            <a:off x="3191344" y="0"/>
            <a:ext cx="2296886" cy="1518124"/>
          </a:xfrm>
          <a:prstGeom prst="triangle">
            <a:avLst/>
          </a:prstGeom>
          <a:solidFill>
            <a:srgbClr val="9B8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>
            <a:off x="785167" y="5770544"/>
            <a:ext cx="1663020" cy="1099171"/>
          </a:xfrm>
          <a:prstGeom prst="triangle">
            <a:avLst/>
          </a:prstGeom>
          <a:solidFill>
            <a:srgbClr val="9B8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等腰三角形 27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26634" y="466680"/>
            <a:ext cx="267403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mq</a:t>
            </a:r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的单元化</a:t>
            </a:r>
            <a:endParaRPr lang="zh-CN" altLang="en-US" sz="2400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033270" y="2489200"/>
            <a:ext cx="1295400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中心机房</a:t>
            </a:r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4402455" y="1518920"/>
            <a:ext cx="3143250" cy="350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dirty="0" smtClean="0">
                <a:sym typeface="+mn-ea"/>
              </a:rPr>
              <a:t>mq-admin</a:t>
            </a:r>
            <a:endParaRPr lang="en-US" dirty="0" smtClean="0">
              <a:sym typeface="+mn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9560" y="2857500"/>
            <a:ext cx="5356860" cy="2867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882390" y="3189605"/>
            <a:ext cx="1118870" cy="350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dirty="0"/>
              <a:t>namesrv</a:t>
            </a:r>
            <a:endParaRPr 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8891905" y="2489200"/>
            <a:ext cx="1295400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单元机房</a:t>
            </a:r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704965" y="2857500"/>
            <a:ext cx="5356860" cy="2867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79755" y="3517265"/>
            <a:ext cx="1317625" cy="350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producer</a:t>
            </a:r>
            <a:endParaRPr lang="en-US" altLang="zh-CN" dirty="0"/>
          </a:p>
        </p:txBody>
      </p:sp>
      <p:cxnSp>
        <p:nvCxnSpPr>
          <p:cNvPr id="75" name="直接箭头连接符 74"/>
          <p:cNvCxnSpPr>
            <a:stCxn id="2" idx="2"/>
            <a:endCxn id="3" idx="0"/>
          </p:cNvCxnSpPr>
          <p:nvPr/>
        </p:nvCxnSpPr>
        <p:spPr>
          <a:xfrm>
            <a:off x="4467225" y="4405630"/>
            <a:ext cx="0" cy="58166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69" idx="0"/>
          </p:cNvCxnSpPr>
          <p:nvPr/>
        </p:nvCxnSpPr>
        <p:spPr>
          <a:xfrm flipV="1">
            <a:off x="4457065" y="1945005"/>
            <a:ext cx="930275" cy="12446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669665" y="4055110"/>
            <a:ext cx="1594485" cy="350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dirty="0" smtClean="0"/>
              <a:t>broker-master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3669665" y="4987290"/>
            <a:ext cx="1594485" cy="350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dirty="0" smtClean="0"/>
              <a:t>broker-slave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579755" y="4405630"/>
            <a:ext cx="1317625" cy="350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consumer</a:t>
            </a:r>
            <a:endParaRPr lang="en-US" altLang="zh-CN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4814570" y="1846580"/>
            <a:ext cx="708025" cy="223075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3"/>
          </p:cNvCxnSpPr>
          <p:nvPr/>
        </p:nvCxnSpPr>
        <p:spPr>
          <a:xfrm flipV="1">
            <a:off x="5279390" y="1960880"/>
            <a:ext cx="304800" cy="320167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467225" y="3517265"/>
            <a:ext cx="0" cy="58166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4" idx="3"/>
          </p:cNvCxnSpPr>
          <p:nvPr/>
        </p:nvCxnSpPr>
        <p:spPr>
          <a:xfrm>
            <a:off x="1897380" y="3692525"/>
            <a:ext cx="1735455" cy="3689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4" idx="3"/>
          </p:cNvCxnSpPr>
          <p:nvPr/>
        </p:nvCxnSpPr>
        <p:spPr>
          <a:xfrm flipH="1">
            <a:off x="1897380" y="4356735"/>
            <a:ext cx="1751965" cy="2241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066915" y="3233420"/>
            <a:ext cx="1118870" cy="350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dirty="0"/>
              <a:t>namesrv</a:t>
            </a:r>
            <a:endParaRPr lang="en-US" dirty="0"/>
          </a:p>
        </p:txBody>
      </p:sp>
      <p:cxnSp>
        <p:nvCxnSpPr>
          <p:cNvPr id="33" name="直接箭头连接符 32"/>
          <p:cNvCxnSpPr>
            <a:stCxn id="34" idx="2"/>
            <a:endCxn id="35" idx="0"/>
          </p:cNvCxnSpPr>
          <p:nvPr/>
        </p:nvCxnSpPr>
        <p:spPr>
          <a:xfrm>
            <a:off x="7651750" y="4449445"/>
            <a:ext cx="0" cy="58166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6854190" y="4098925"/>
            <a:ext cx="1594485" cy="350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dirty="0" smtClean="0"/>
              <a:t>broker-master</a:t>
            </a:r>
            <a:endParaRPr lang="en-US" dirty="0"/>
          </a:p>
        </p:txBody>
      </p:sp>
      <p:sp>
        <p:nvSpPr>
          <p:cNvPr id="35" name="矩形 34"/>
          <p:cNvSpPr/>
          <p:nvPr/>
        </p:nvSpPr>
        <p:spPr>
          <a:xfrm>
            <a:off x="6854190" y="5031105"/>
            <a:ext cx="1594485" cy="350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dirty="0" smtClean="0"/>
              <a:t>broker-slave</a:t>
            </a:r>
            <a:endParaRPr lang="en-US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7651750" y="3561080"/>
            <a:ext cx="0" cy="58166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 flipV="1">
            <a:off x="6619240" y="1878965"/>
            <a:ext cx="926465" cy="135445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 flipV="1">
            <a:off x="6504305" y="1878965"/>
            <a:ext cx="721995" cy="223139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 flipV="1">
            <a:off x="6422390" y="1928495"/>
            <a:ext cx="431800" cy="311404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0321290" y="4636770"/>
            <a:ext cx="1317625" cy="350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consumer</a:t>
            </a:r>
            <a:endParaRPr lang="en-US" altLang="zh-CN" dirty="0"/>
          </a:p>
        </p:txBody>
      </p:sp>
      <p:sp>
        <p:nvSpPr>
          <p:cNvPr id="41" name="矩形 40"/>
          <p:cNvSpPr/>
          <p:nvPr/>
        </p:nvSpPr>
        <p:spPr>
          <a:xfrm>
            <a:off x="10321290" y="3561080"/>
            <a:ext cx="1317625" cy="350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producer</a:t>
            </a:r>
            <a:endParaRPr lang="en-US" altLang="zh-CN" dirty="0"/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8489315" y="3692525"/>
            <a:ext cx="1831975" cy="4343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40" idx="1"/>
          </p:cNvCxnSpPr>
          <p:nvPr/>
        </p:nvCxnSpPr>
        <p:spPr>
          <a:xfrm>
            <a:off x="8439150" y="4422140"/>
            <a:ext cx="1897380" cy="3898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1910080" y="4290695"/>
            <a:ext cx="4906010" cy="410210"/>
          </a:xfrm>
          <a:prstGeom prst="straightConnector1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ash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3436620" y="2682240"/>
            <a:ext cx="5248910" cy="3572510"/>
          </a:xfrm>
          <a:prstGeom prst="rect">
            <a:avLst/>
          </a:prstGeom>
          <a:noFill/>
          <a:ln w="25400" cmpd="dbl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/>
          <p:nvPr/>
        </p:nvCxnSpPr>
        <p:spPr>
          <a:xfrm flipH="1">
            <a:off x="4502785" y="3601720"/>
            <a:ext cx="3117215" cy="44323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4551680" y="3569335"/>
            <a:ext cx="2953385" cy="47561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等腰三角形 31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874894" y="398735"/>
            <a:ext cx="267403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混合云</a:t>
            </a:r>
            <a:r>
              <a:rPr lang="en-US" altLang="zh-CN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&amp;</a:t>
            </a:r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同城多活</a:t>
            </a:r>
            <a:endParaRPr lang="zh-CN" altLang="en-US" sz="2400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32815" y="3490595"/>
            <a:ext cx="1651000" cy="4508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Nginx-Proxy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30530" y="4813935"/>
            <a:ext cx="3144520" cy="1709420"/>
          </a:xfrm>
          <a:prstGeom prst="rect">
            <a:avLst/>
          </a:prstGeom>
          <a:ln w="25400" cmpd="dbl">
            <a:solidFill>
              <a:schemeClr val="accent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32815" y="4340225"/>
            <a:ext cx="2005330" cy="2298065"/>
          </a:xfrm>
          <a:prstGeom prst="rect">
            <a:avLst/>
          </a:prstGeom>
          <a:noFill/>
          <a:ln w="25400" cmpd="dbl">
            <a:solidFill>
              <a:schemeClr val="accent6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7780" y="4340225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华新园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91260" y="4930775"/>
            <a:ext cx="1478280" cy="350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smtClean="0"/>
              <a:t>web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91260" y="5408295"/>
            <a:ext cx="1478280" cy="350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dirty="0"/>
              <a:t>service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196340" y="5906135"/>
            <a:ext cx="1478280" cy="350520"/>
          </a:xfrm>
          <a:prstGeom prst="rect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data</a:t>
            </a:r>
            <a:r>
              <a:rPr lang="zh-CN" altLang="en-US"/>
              <a:t>层</a:t>
            </a:r>
            <a:endParaRPr lang="zh-CN" altLang="en-US"/>
          </a:p>
        </p:txBody>
      </p:sp>
      <p:cxnSp>
        <p:nvCxnSpPr>
          <p:cNvPr id="21" name="直接箭头连接符 20"/>
          <p:cNvCxnSpPr>
            <a:stCxn id="49" idx="2"/>
            <a:endCxn id="47" idx="0"/>
          </p:cNvCxnSpPr>
          <p:nvPr/>
        </p:nvCxnSpPr>
        <p:spPr>
          <a:xfrm>
            <a:off x="5579745" y="3941445"/>
            <a:ext cx="0" cy="3987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2"/>
          </p:cNvCxnSpPr>
          <p:nvPr/>
        </p:nvCxnSpPr>
        <p:spPr>
          <a:xfrm flipH="1">
            <a:off x="1771015" y="3941445"/>
            <a:ext cx="635" cy="4102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50" idx="2"/>
            <a:endCxn id="40" idx="0"/>
          </p:cNvCxnSpPr>
          <p:nvPr/>
        </p:nvCxnSpPr>
        <p:spPr>
          <a:xfrm>
            <a:off x="10074275" y="3941445"/>
            <a:ext cx="5080" cy="3987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074795" y="4782820"/>
            <a:ext cx="3144520" cy="1740535"/>
          </a:xfrm>
          <a:prstGeom prst="rect">
            <a:avLst/>
          </a:prstGeom>
          <a:ln w="25400" cmpd="dbl">
            <a:solidFill>
              <a:schemeClr val="accent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577080" y="4309110"/>
            <a:ext cx="2005330" cy="2328545"/>
          </a:xfrm>
          <a:prstGeom prst="rect">
            <a:avLst/>
          </a:prstGeom>
          <a:noFill/>
          <a:ln w="25400" cmpd="dbl">
            <a:solidFill>
              <a:schemeClr val="accent6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35525" y="4899660"/>
            <a:ext cx="1478280" cy="350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smtClean="0"/>
              <a:t>web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835525" y="5377180"/>
            <a:ext cx="1478280" cy="350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service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4840605" y="5875020"/>
            <a:ext cx="1478280" cy="350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data</a:t>
            </a:r>
            <a:r>
              <a:rPr lang="zh-CN" altLang="en-US"/>
              <a:t>层</a:t>
            </a: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574405" y="4813935"/>
            <a:ext cx="3144520" cy="1708785"/>
          </a:xfrm>
          <a:prstGeom prst="rect">
            <a:avLst/>
          </a:prstGeom>
          <a:ln w="25400" cmpd="dbl">
            <a:solidFill>
              <a:schemeClr val="accent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076690" y="4340225"/>
            <a:ext cx="2005330" cy="2298700"/>
          </a:xfrm>
          <a:prstGeom prst="rect">
            <a:avLst/>
          </a:prstGeom>
          <a:noFill/>
          <a:ln w="25400" cmpd="dbl">
            <a:solidFill>
              <a:schemeClr val="accent6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335135" y="4930775"/>
            <a:ext cx="1478280" cy="350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smtClean="0"/>
              <a:t>web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9335135" y="5408295"/>
            <a:ext cx="1478280" cy="350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service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9340215" y="5906135"/>
            <a:ext cx="1478280" cy="350520"/>
          </a:xfrm>
          <a:prstGeom prst="rect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data</a:t>
            </a:r>
            <a:r>
              <a:rPr lang="zh-CN" altLang="en-US"/>
              <a:t>层</a:t>
            </a:r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4932045" y="4340225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神舟路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340215" y="4340225"/>
            <a:ext cx="12954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腾讯云</a:t>
            </a:r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870618" y="2290010"/>
            <a:ext cx="3967566" cy="6057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TGW</a:t>
            </a:r>
            <a:endParaRPr lang="en-US" altLang="zh-CN" dirty="0"/>
          </a:p>
        </p:txBody>
      </p:sp>
      <p:cxnSp>
        <p:nvCxnSpPr>
          <p:cNvPr id="42" name="直接箭头连接符 41"/>
          <p:cNvCxnSpPr>
            <a:endCxn id="50" idx="0"/>
          </p:cNvCxnSpPr>
          <p:nvPr/>
        </p:nvCxnSpPr>
        <p:spPr>
          <a:xfrm>
            <a:off x="9022080" y="2908300"/>
            <a:ext cx="1052195" cy="5822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49" idx="0"/>
          </p:cNvCxnSpPr>
          <p:nvPr/>
        </p:nvCxnSpPr>
        <p:spPr>
          <a:xfrm flipH="1">
            <a:off x="5579745" y="2923540"/>
            <a:ext cx="1735455" cy="5670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577080" y="3490595"/>
            <a:ext cx="2005330" cy="4508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Nginx-Proxy</a:t>
            </a:r>
            <a:endParaRPr lang="en-US" altLang="zh-CN"/>
          </a:p>
        </p:txBody>
      </p:sp>
      <p:sp>
        <p:nvSpPr>
          <p:cNvPr id="50" name="矩形 49"/>
          <p:cNvSpPr/>
          <p:nvPr/>
        </p:nvSpPr>
        <p:spPr>
          <a:xfrm>
            <a:off x="9071610" y="3490595"/>
            <a:ext cx="2005330" cy="4508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Nginx-Proxy</a:t>
            </a:r>
            <a:endParaRPr lang="en-US" altLang="zh-CN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1287780" y="2910840"/>
            <a:ext cx="15875" cy="6375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11309350" y="2279015"/>
            <a:ext cx="702945" cy="6318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外网</a:t>
            </a:r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1309350" y="3309620"/>
            <a:ext cx="703580" cy="6318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内网</a:t>
            </a:r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222419" y="1076103"/>
            <a:ext cx="1127125" cy="4451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DNSPod</a:t>
            </a:r>
            <a:endParaRPr lang="en-US" altLang="zh-CN"/>
          </a:p>
        </p:txBody>
      </p:sp>
      <p:sp>
        <p:nvSpPr>
          <p:cNvPr id="55" name="矩形 54"/>
          <p:cNvSpPr/>
          <p:nvPr/>
        </p:nvSpPr>
        <p:spPr>
          <a:xfrm>
            <a:off x="4124385" y="1067432"/>
            <a:ext cx="1127125" cy="4451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httpDNS</a:t>
            </a:r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876300" y="1039495"/>
            <a:ext cx="1453515" cy="4108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native/weex</a:t>
            </a:r>
            <a:endParaRPr lang="en-US" altLang="zh-CN"/>
          </a:p>
        </p:txBody>
      </p:sp>
      <p:sp>
        <p:nvSpPr>
          <p:cNvPr id="56" name="矩形 55"/>
          <p:cNvSpPr/>
          <p:nvPr/>
        </p:nvSpPr>
        <p:spPr>
          <a:xfrm>
            <a:off x="8736470" y="1093644"/>
            <a:ext cx="1453515" cy="4108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h5</a:t>
            </a:r>
            <a:endParaRPr lang="en-US" altLang="zh-CN"/>
          </a:p>
        </p:txBody>
      </p:sp>
      <p:cxnSp>
        <p:nvCxnSpPr>
          <p:cNvPr id="99" name="直接箭头连接符 98"/>
          <p:cNvCxnSpPr>
            <a:stCxn id="55" idx="3"/>
            <a:endCxn id="54" idx="1"/>
          </p:cNvCxnSpPr>
          <p:nvPr/>
        </p:nvCxnSpPr>
        <p:spPr>
          <a:xfrm>
            <a:off x="5264845" y="1290635"/>
            <a:ext cx="970915" cy="88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93" idx="3"/>
            <a:endCxn id="55" idx="1"/>
          </p:cNvCxnSpPr>
          <p:nvPr/>
        </p:nvCxnSpPr>
        <p:spPr>
          <a:xfrm>
            <a:off x="2343150" y="1244918"/>
            <a:ext cx="1794510" cy="450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6" idx="1"/>
            <a:endCxn id="54" idx="3"/>
          </p:cNvCxnSpPr>
          <p:nvPr/>
        </p:nvCxnSpPr>
        <p:spPr>
          <a:xfrm flipH="1">
            <a:off x="7362965" y="1299067"/>
            <a:ext cx="13868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6" idx="2"/>
          </p:cNvCxnSpPr>
          <p:nvPr/>
        </p:nvCxnSpPr>
        <p:spPr>
          <a:xfrm>
            <a:off x="9476563" y="1504489"/>
            <a:ext cx="0" cy="7745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93" idx="2"/>
            <a:endCxn id="41" idx="1"/>
          </p:cNvCxnSpPr>
          <p:nvPr/>
        </p:nvCxnSpPr>
        <p:spPr>
          <a:xfrm>
            <a:off x="1616393" y="1450340"/>
            <a:ext cx="4267200" cy="11423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932815" y="2285368"/>
            <a:ext cx="2005330" cy="6057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TGW</a:t>
            </a:r>
            <a:endParaRPr lang="en-US" altLang="zh-CN"/>
          </a:p>
        </p:txBody>
      </p:sp>
      <p:cxnSp>
        <p:nvCxnSpPr>
          <p:cNvPr id="62" name="直接箭头连接符 61"/>
          <p:cNvCxnSpPr>
            <a:stCxn id="93" idx="2"/>
          </p:cNvCxnSpPr>
          <p:nvPr/>
        </p:nvCxnSpPr>
        <p:spPr>
          <a:xfrm>
            <a:off x="1616393" y="1450340"/>
            <a:ext cx="0" cy="8286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6" idx="2"/>
            <a:endCxn id="61" idx="3"/>
          </p:cNvCxnSpPr>
          <p:nvPr/>
        </p:nvCxnSpPr>
        <p:spPr>
          <a:xfrm flipH="1">
            <a:off x="2951303" y="1504489"/>
            <a:ext cx="6525260" cy="10839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4" name="云形标注 63"/>
          <p:cNvSpPr/>
          <p:nvPr/>
        </p:nvSpPr>
        <p:spPr>
          <a:xfrm>
            <a:off x="7547610" y="3235960"/>
            <a:ext cx="990600" cy="563880"/>
          </a:xfrm>
          <a:prstGeom prst="cloud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混合云</a:t>
            </a:r>
            <a:endParaRPr lang="zh-CN" altLang="en-US"/>
          </a:p>
        </p:txBody>
      </p:sp>
      <p:sp>
        <p:nvSpPr>
          <p:cNvPr id="65" name="云形标注 64"/>
          <p:cNvSpPr/>
          <p:nvPr/>
        </p:nvSpPr>
        <p:spPr>
          <a:xfrm>
            <a:off x="4192270" y="1582420"/>
            <a:ext cx="990600" cy="563880"/>
          </a:xfrm>
          <a:prstGeom prst="cloud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同城多活</a:t>
            </a:r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010535" y="5346065"/>
            <a:ext cx="43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单元</a:t>
            </a:r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6684645" y="5330190"/>
            <a:ext cx="43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中心</a:t>
            </a:r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11183620" y="5191760"/>
            <a:ext cx="432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云单元</a:t>
            </a:r>
            <a:endParaRPr lang="zh-CN" altLang="en-US"/>
          </a:p>
        </p:txBody>
      </p:sp>
      <p:cxnSp>
        <p:nvCxnSpPr>
          <p:cNvPr id="70" name="直接箭头连接符 69"/>
          <p:cNvCxnSpPr>
            <a:endCxn id="4" idx="0"/>
          </p:cNvCxnSpPr>
          <p:nvPr/>
        </p:nvCxnSpPr>
        <p:spPr>
          <a:xfrm flipH="1">
            <a:off x="1758315" y="2908300"/>
            <a:ext cx="4840605" cy="5822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15379" y="3092271"/>
            <a:ext cx="12057380" cy="15875"/>
          </a:xfrm>
          <a:prstGeom prst="line">
            <a:avLst/>
          </a:prstGeom>
          <a:ln w="12700" cmpd="sng">
            <a:solidFill>
              <a:srgbClr val="FF000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49" idx="0"/>
          </p:cNvCxnSpPr>
          <p:nvPr/>
        </p:nvCxnSpPr>
        <p:spPr>
          <a:xfrm>
            <a:off x="1661160" y="2893060"/>
            <a:ext cx="3918585" cy="5975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endCxn id="50" idx="0"/>
          </p:cNvCxnSpPr>
          <p:nvPr/>
        </p:nvCxnSpPr>
        <p:spPr>
          <a:xfrm>
            <a:off x="2819400" y="2877820"/>
            <a:ext cx="7254875" cy="612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16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74894" y="398735"/>
            <a:ext cx="267403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经验和教训</a:t>
            </a:r>
            <a:endParaRPr lang="zh-CN" altLang="en-US" sz="2400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20545" y="1966595"/>
            <a:ext cx="7160260" cy="551180"/>
            <a:chOff x="2867" y="3097"/>
            <a:chExt cx="11276" cy="868"/>
          </a:xfrm>
        </p:grpSpPr>
        <p:sp>
          <p:nvSpPr>
            <p:cNvPr id="5" name="任意多边形 4"/>
            <p:cNvSpPr/>
            <p:nvPr/>
          </p:nvSpPr>
          <p:spPr>
            <a:xfrm>
              <a:off x="3959" y="3097"/>
              <a:ext cx="10184" cy="868"/>
            </a:xfrm>
            <a:custGeom>
              <a:avLst/>
              <a:gdLst>
                <a:gd name="connsiteX0" fmla="*/ 3587750 w 3857172"/>
                <a:gd name="connsiteY0" fmla="*/ 0 h 538845"/>
                <a:gd name="connsiteX1" fmla="*/ 3857172 w 3857172"/>
                <a:gd name="connsiteY1" fmla="*/ 269422 h 538845"/>
                <a:gd name="connsiteX2" fmla="*/ 3587750 w 3857172"/>
                <a:gd name="connsiteY2" fmla="*/ 538844 h 538845"/>
                <a:gd name="connsiteX3" fmla="*/ 3575957 w 3857172"/>
                <a:gd name="connsiteY3" fmla="*/ 537655 h 538845"/>
                <a:gd name="connsiteX4" fmla="*/ 3575957 w 3857172"/>
                <a:gd name="connsiteY4" fmla="*/ 538844 h 538845"/>
                <a:gd name="connsiteX5" fmla="*/ 281214 w 3857172"/>
                <a:gd name="connsiteY5" fmla="*/ 538844 h 538845"/>
                <a:gd name="connsiteX6" fmla="*/ 281214 w 3857172"/>
                <a:gd name="connsiteY6" fmla="*/ 537656 h 538845"/>
                <a:gd name="connsiteX7" fmla="*/ 269422 w 3857172"/>
                <a:gd name="connsiteY7" fmla="*/ 538845 h 538845"/>
                <a:gd name="connsiteX8" fmla="*/ 0 w 3857172"/>
                <a:gd name="connsiteY8" fmla="*/ 269423 h 538845"/>
                <a:gd name="connsiteX9" fmla="*/ 269422 w 3857172"/>
                <a:gd name="connsiteY9" fmla="*/ 1 h 538845"/>
                <a:gd name="connsiteX10" fmla="*/ 287426 w 3857172"/>
                <a:gd name="connsiteY10" fmla="*/ 1816 h 538845"/>
                <a:gd name="connsiteX11" fmla="*/ 3569736 w 3857172"/>
                <a:gd name="connsiteY11" fmla="*/ 1816 h 5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7172" h="538845">
                  <a:moveTo>
                    <a:pt x="3587750" y="0"/>
                  </a:moveTo>
                  <a:cubicBezTo>
                    <a:pt x="3736548" y="0"/>
                    <a:pt x="3857172" y="120624"/>
                    <a:pt x="3857172" y="269422"/>
                  </a:cubicBezTo>
                  <a:cubicBezTo>
                    <a:pt x="3857172" y="418220"/>
                    <a:pt x="3736548" y="538844"/>
                    <a:pt x="3587750" y="538844"/>
                  </a:cubicBezTo>
                  <a:lnTo>
                    <a:pt x="3575957" y="537655"/>
                  </a:lnTo>
                  <a:lnTo>
                    <a:pt x="3575957" y="538844"/>
                  </a:lnTo>
                  <a:lnTo>
                    <a:pt x="281214" y="538844"/>
                  </a:lnTo>
                  <a:lnTo>
                    <a:pt x="281214" y="537656"/>
                  </a:lnTo>
                  <a:lnTo>
                    <a:pt x="269422" y="538845"/>
                  </a:lnTo>
                  <a:cubicBezTo>
                    <a:pt x="120624" y="538845"/>
                    <a:pt x="0" y="418221"/>
                    <a:pt x="0" y="269423"/>
                  </a:cubicBezTo>
                  <a:cubicBezTo>
                    <a:pt x="0" y="120625"/>
                    <a:pt x="120624" y="1"/>
                    <a:pt x="269422" y="1"/>
                  </a:cubicBezTo>
                  <a:lnTo>
                    <a:pt x="287426" y="1816"/>
                  </a:lnTo>
                  <a:lnTo>
                    <a:pt x="3569736" y="1816"/>
                  </a:lnTo>
                  <a:close/>
                </a:path>
              </a:pathLst>
            </a:custGeom>
            <a:solidFill>
              <a:srgbClr val="6B7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Freeform 118"/>
            <p:cNvSpPr>
              <a:spLocks noEditPoints="1"/>
            </p:cNvSpPr>
            <p:nvPr/>
          </p:nvSpPr>
          <p:spPr bwMode="auto">
            <a:xfrm>
              <a:off x="2867" y="3097"/>
              <a:ext cx="695" cy="695"/>
            </a:xfrm>
            <a:custGeom>
              <a:avLst/>
              <a:gdLst>
                <a:gd name="T0" fmla="*/ 80 w 85"/>
                <a:gd name="T1" fmla="*/ 53 h 85"/>
                <a:gd name="T2" fmla="*/ 80 w 85"/>
                <a:gd name="T3" fmla="*/ 80 h 85"/>
                <a:gd name="T4" fmla="*/ 74 w 85"/>
                <a:gd name="T5" fmla="*/ 85 h 85"/>
                <a:gd name="T6" fmla="*/ 10 w 85"/>
                <a:gd name="T7" fmla="*/ 85 h 85"/>
                <a:gd name="T8" fmla="*/ 5 w 85"/>
                <a:gd name="T9" fmla="*/ 80 h 85"/>
                <a:gd name="T10" fmla="*/ 5 w 85"/>
                <a:gd name="T11" fmla="*/ 53 h 85"/>
                <a:gd name="T12" fmla="*/ 17 w 85"/>
                <a:gd name="T13" fmla="*/ 56 h 85"/>
                <a:gd name="T14" fmla="*/ 17 w 85"/>
                <a:gd name="T15" fmla="*/ 60 h 85"/>
                <a:gd name="T16" fmla="*/ 20 w 85"/>
                <a:gd name="T17" fmla="*/ 60 h 85"/>
                <a:gd name="T18" fmla="*/ 20 w 85"/>
                <a:gd name="T19" fmla="*/ 68 h 85"/>
                <a:gd name="T20" fmla="*/ 27 w 85"/>
                <a:gd name="T21" fmla="*/ 68 h 85"/>
                <a:gd name="T22" fmla="*/ 27 w 85"/>
                <a:gd name="T23" fmla="*/ 60 h 85"/>
                <a:gd name="T24" fmla="*/ 30 w 85"/>
                <a:gd name="T25" fmla="*/ 60 h 85"/>
                <a:gd name="T26" fmla="*/ 30 w 85"/>
                <a:gd name="T27" fmla="*/ 57 h 85"/>
                <a:gd name="T28" fmla="*/ 54 w 85"/>
                <a:gd name="T29" fmla="*/ 57 h 85"/>
                <a:gd name="T30" fmla="*/ 54 w 85"/>
                <a:gd name="T31" fmla="*/ 60 h 85"/>
                <a:gd name="T32" fmla="*/ 57 w 85"/>
                <a:gd name="T33" fmla="*/ 60 h 85"/>
                <a:gd name="T34" fmla="*/ 57 w 85"/>
                <a:gd name="T35" fmla="*/ 68 h 85"/>
                <a:gd name="T36" fmla="*/ 63 w 85"/>
                <a:gd name="T37" fmla="*/ 68 h 85"/>
                <a:gd name="T38" fmla="*/ 63 w 85"/>
                <a:gd name="T39" fmla="*/ 60 h 85"/>
                <a:gd name="T40" fmla="*/ 66 w 85"/>
                <a:gd name="T41" fmla="*/ 60 h 85"/>
                <a:gd name="T42" fmla="*/ 66 w 85"/>
                <a:gd name="T43" fmla="*/ 56 h 85"/>
                <a:gd name="T44" fmla="*/ 80 w 85"/>
                <a:gd name="T45" fmla="*/ 53 h 85"/>
                <a:gd name="T46" fmla="*/ 31 w 85"/>
                <a:gd name="T47" fmla="*/ 0 h 85"/>
                <a:gd name="T48" fmla="*/ 54 w 85"/>
                <a:gd name="T49" fmla="*/ 0 h 85"/>
                <a:gd name="T50" fmla="*/ 61 w 85"/>
                <a:gd name="T51" fmla="*/ 7 h 85"/>
                <a:gd name="T52" fmla="*/ 61 w 85"/>
                <a:gd name="T53" fmla="*/ 16 h 85"/>
                <a:gd name="T54" fmla="*/ 53 w 85"/>
                <a:gd name="T55" fmla="*/ 16 h 85"/>
                <a:gd name="T56" fmla="*/ 53 w 85"/>
                <a:gd name="T57" fmla="*/ 8 h 85"/>
                <a:gd name="T58" fmla="*/ 32 w 85"/>
                <a:gd name="T59" fmla="*/ 8 h 85"/>
                <a:gd name="T60" fmla="*/ 32 w 85"/>
                <a:gd name="T61" fmla="*/ 16 h 85"/>
                <a:gd name="T62" fmla="*/ 24 w 85"/>
                <a:gd name="T63" fmla="*/ 16 h 85"/>
                <a:gd name="T64" fmla="*/ 24 w 85"/>
                <a:gd name="T65" fmla="*/ 7 h 85"/>
                <a:gd name="T66" fmla="*/ 31 w 85"/>
                <a:gd name="T67" fmla="*/ 0 h 85"/>
                <a:gd name="T68" fmla="*/ 0 w 85"/>
                <a:gd name="T69" fmla="*/ 20 h 85"/>
                <a:gd name="T70" fmla="*/ 0 w 85"/>
                <a:gd name="T71" fmla="*/ 48 h 85"/>
                <a:gd name="T72" fmla="*/ 85 w 85"/>
                <a:gd name="T73" fmla="*/ 48 h 85"/>
                <a:gd name="T74" fmla="*/ 85 w 85"/>
                <a:gd name="T75" fmla="*/ 20 h 85"/>
                <a:gd name="T76" fmla="*/ 0 w 85"/>
                <a:gd name="T77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85">
                  <a:moveTo>
                    <a:pt x="80" y="53"/>
                  </a:moveTo>
                  <a:cubicBezTo>
                    <a:pt x="80" y="80"/>
                    <a:pt x="80" y="80"/>
                    <a:pt x="80" y="80"/>
                  </a:cubicBezTo>
                  <a:cubicBezTo>
                    <a:pt x="80" y="83"/>
                    <a:pt x="78" y="85"/>
                    <a:pt x="74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7" y="85"/>
                    <a:pt x="5" y="83"/>
                    <a:pt x="5" y="8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9" y="54"/>
                    <a:pt x="13" y="55"/>
                    <a:pt x="17" y="56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8" y="58"/>
                    <a:pt x="46" y="58"/>
                    <a:pt x="54" y="57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71" y="55"/>
                    <a:pt x="75" y="54"/>
                    <a:pt x="80" y="53"/>
                  </a:cubicBezTo>
                  <a:close/>
                  <a:moveTo>
                    <a:pt x="31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1" y="3"/>
                    <a:pt x="61" y="7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7" y="0"/>
                    <a:pt x="31" y="0"/>
                  </a:cubicBezTo>
                  <a:close/>
                  <a:moveTo>
                    <a:pt x="0" y="2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27" y="55"/>
                    <a:pt x="56" y="55"/>
                    <a:pt x="85" y="48"/>
                  </a:cubicBezTo>
                  <a:cubicBezTo>
                    <a:pt x="85" y="20"/>
                    <a:pt x="85" y="20"/>
                    <a:pt x="85" y="2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6B799C"/>
            </a:solidFill>
            <a:ln>
              <a:noFill/>
            </a:ln>
          </p:spPr>
          <p:txBody>
            <a:bodyPr lIns="80296" tIns="40148" rIns="80296" bIns="40148"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648" y="3265"/>
              <a:ext cx="9047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架构是演变而来的，不是设计出来的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820545" y="2982595"/>
            <a:ext cx="7160260" cy="551180"/>
            <a:chOff x="2867" y="4697"/>
            <a:chExt cx="11276" cy="868"/>
          </a:xfrm>
        </p:grpSpPr>
        <p:sp>
          <p:nvSpPr>
            <p:cNvPr id="9" name="任意多边形 8"/>
            <p:cNvSpPr/>
            <p:nvPr/>
          </p:nvSpPr>
          <p:spPr>
            <a:xfrm>
              <a:off x="3959" y="4697"/>
              <a:ext cx="10185" cy="868"/>
            </a:xfrm>
            <a:custGeom>
              <a:avLst/>
              <a:gdLst>
                <a:gd name="connsiteX0" fmla="*/ 3587750 w 3857172"/>
                <a:gd name="connsiteY0" fmla="*/ 0 h 538845"/>
                <a:gd name="connsiteX1" fmla="*/ 3857172 w 3857172"/>
                <a:gd name="connsiteY1" fmla="*/ 269422 h 538845"/>
                <a:gd name="connsiteX2" fmla="*/ 3587750 w 3857172"/>
                <a:gd name="connsiteY2" fmla="*/ 538844 h 538845"/>
                <a:gd name="connsiteX3" fmla="*/ 3575957 w 3857172"/>
                <a:gd name="connsiteY3" fmla="*/ 537655 h 538845"/>
                <a:gd name="connsiteX4" fmla="*/ 3575957 w 3857172"/>
                <a:gd name="connsiteY4" fmla="*/ 538844 h 538845"/>
                <a:gd name="connsiteX5" fmla="*/ 281214 w 3857172"/>
                <a:gd name="connsiteY5" fmla="*/ 538844 h 538845"/>
                <a:gd name="connsiteX6" fmla="*/ 281214 w 3857172"/>
                <a:gd name="connsiteY6" fmla="*/ 537656 h 538845"/>
                <a:gd name="connsiteX7" fmla="*/ 269422 w 3857172"/>
                <a:gd name="connsiteY7" fmla="*/ 538845 h 538845"/>
                <a:gd name="connsiteX8" fmla="*/ 0 w 3857172"/>
                <a:gd name="connsiteY8" fmla="*/ 269423 h 538845"/>
                <a:gd name="connsiteX9" fmla="*/ 269422 w 3857172"/>
                <a:gd name="connsiteY9" fmla="*/ 1 h 538845"/>
                <a:gd name="connsiteX10" fmla="*/ 287426 w 3857172"/>
                <a:gd name="connsiteY10" fmla="*/ 1816 h 538845"/>
                <a:gd name="connsiteX11" fmla="*/ 3569736 w 3857172"/>
                <a:gd name="connsiteY11" fmla="*/ 1816 h 5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7172" h="538845">
                  <a:moveTo>
                    <a:pt x="3587750" y="0"/>
                  </a:moveTo>
                  <a:cubicBezTo>
                    <a:pt x="3736548" y="0"/>
                    <a:pt x="3857172" y="120624"/>
                    <a:pt x="3857172" y="269422"/>
                  </a:cubicBezTo>
                  <a:cubicBezTo>
                    <a:pt x="3857172" y="418220"/>
                    <a:pt x="3736548" y="538844"/>
                    <a:pt x="3587750" y="538844"/>
                  </a:cubicBezTo>
                  <a:lnTo>
                    <a:pt x="3575957" y="537655"/>
                  </a:lnTo>
                  <a:lnTo>
                    <a:pt x="3575957" y="538844"/>
                  </a:lnTo>
                  <a:lnTo>
                    <a:pt x="281214" y="538844"/>
                  </a:lnTo>
                  <a:lnTo>
                    <a:pt x="281214" y="537656"/>
                  </a:lnTo>
                  <a:lnTo>
                    <a:pt x="269422" y="538845"/>
                  </a:lnTo>
                  <a:cubicBezTo>
                    <a:pt x="120624" y="538845"/>
                    <a:pt x="0" y="418221"/>
                    <a:pt x="0" y="269423"/>
                  </a:cubicBezTo>
                  <a:cubicBezTo>
                    <a:pt x="0" y="120625"/>
                    <a:pt x="120624" y="1"/>
                    <a:pt x="269422" y="1"/>
                  </a:cubicBezTo>
                  <a:lnTo>
                    <a:pt x="287426" y="1816"/>
                  </a:lnTo>
                  <a:lnTo>
                    <a:pt x="3569736" y="1816"/>
                  </a:lnTo>
                  <a:close/>
                </a:path>
              </a:pathLst>
            </a:custGeom>
            <a:solidFill>
              <a:srgbClr val="EAC4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Freeform 127"/>
            <p:cNvSpPr>
              <a:spLocks noEditPoints="1"/>
            </p:cNvSpPr>
            <p:nvPr/>
          </p:nvSpPr>
          <p:spPr bwMode="auto">
            <a:xfrm>
              <a:off x="2867" y="4780"/>
              <a:ext cx="615" cy="641"/>
            </a:xfrm>
            <a:custGeom>
              <a:avLst/>
              <a:gdLst>
                <a:gd name="T0" fmla="*/ 81 w 94"/>
                <a:gd name="T1" fmla="*/ 57 h 98"/>
                <a:gd name="T2" fmla="*/ 81 w 94"/>
                <a:gd name="T3" fmla="*/ 95 h 98"/>
                <a:gd name="T4" fmla="*/ 81 w 94"/>
                <a:gd name="T5" fmla="*/ 98 h 98"/>
                <a:gd name="T6" fmla="*/ 78 w 94"/>
                <a:gd name="T7" fmla="*/ 98 h 98"/>
                <a:gd name="T8" fmla="*/ 67 w 94"/>
                <a:gd name="T9" fmla="*/ 98 h 98"/>
                <a:gd name="T10" fmla="*/ 67 w 94"/>
                <a:gd name="T11" fmla="*/ 68 h 98"/>
                <a:gd name="T12" fmla="*/ 62 w 94"/>
                <a:gd name="T13" fmla="*/ 64 h 98"/>
                <a:gd name="T14" fmla="*/ 49 w 94"/>
                <a:gd name="T15" fmla="*/ 64 h 98"/>
                <a:gd name="T16" fmla="*/ 45 w 94"/>
                <a:gd name="T17" fmla="*/ 68 h 98"/>
                <a:gd name="T18" fmla="*/ 45 w 94"/>
                <a:gd name="T19" fmla="*/ 98 h 98"/>
                <a:gd name="T20" fmla="*/ 15 w 94"/>
                <a:gd name="T21" fmla="*/ 98 h 98"/>
                <a:gd name="T22" fmla="*/ 12 w 94"/>
                <a:gd name="T23" fmla="*/ 98 h 98"/>
                <a:gd name="T24" fmla="*/ 12 w 94"/>
                <a:gd name="T25" fmla="*/ 95 h 98"/>
                <a:gd name="T26" fmla="*/ 12 w 94"/>
                <a:gd name="T27" fmla="*/ 57 h 98"/>
                <a:gd name="T28" fmla="*/ 3 w 94"/>
                <a:gd name="T29" fmla="*/ 57 h 98"/>
                <a:gd name="T30" fmla="*/ 0 w 94"/>
                <a:gd name="T31" fmla="*/ 50 h 98"/>
                <a:gd name="T32" fmla="*/ 44 w 94"/>
                <a:gd name="T33" fmla="*/ 3 h 98"/>
                <a:gd name="T34" fmla="*/ 47 w 94"/>
                <a:gd name="T35" fmla="*/ 0 h 98"/>
                <a:gd name="T36" fmla="*/ 50 w 94"/>
                <a:gd name="T37" fmla="*/ 3 h 98"/>
                <a:gd name="T38" fmla="*/ 94 w 94"/>
                <a:gd name="T39" fmla="*/ 50 h 98"/>
                <a:gd name="T40" fmla="*/ 90 w 94"/>
                <a:gd name="T41" fmla="*/ 57 h 98"/>
                <a:gd name="T42" fmla="*/ 81 w 94"/>
                <a:gd name="T43" fmla="*/ 57 h 98"/>
                <a:gd name="T44" fmla="*/ 74 w 94"/>
                <a:gd name="T45" fmla="*/ 8 h 98"/>
                <a:gd name="T46" fmla="*/ 77 w 94"/>
                <a:gd name="T47" fmla="*/ 8 h 98"/>
                <a:gd name="T48" fmla="*/ 77 w 94"/>
                <a:gd name="T49" fmla="*/ 2 h 98"/>
                <a:gd name="T50" fmla="*/ 61 w 94"/>
                <a:gd name="T51" fmla="*/ 2 h 98"/>
                <a:gd name="T52" fmla="*/ 61 w 94"/>
                <a:gd name="T53" fmla="*/ 8 h 98"/>
                <a:gd name="T54" fmla="*/ 64 w 94"/>
                <a:gd name="T55" fmla="*/ 8 h 98"/>
                <a:gd name="T56" fmla="*/ 64 w 94"/>
                <a:gd name="T57" fmla="*/ 13 h 98"/>
                <a:gd name="T58" fmla="*/ 74 w 94"/>
                <a:gd name="T59" fmla="*/ 25 h 98"/>
                <a:gd name="T60" fmla="*/ 74 w 94"/>
                <a:gd name="T61" fmla="*/ 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98">
                  <a:moveTo>
                    <a:pt x="81" y="57"/>
                  </a:moveTo>
                  <a:cubicBezTo>
                    <a:pt x="81" y="95"/>
                    <a:pt x="81" y="95"/>
                    <a:pt x="81" y="95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78" y="98"/>
                    <a:pt x="78" y="98"/>
                    <a:pt x="78" y="98"/>
                  </a:cubicBezTo>
                  <a:cubicBezTo>
                    <a:pt x="67" y="98"/>
                    <a:pt x="67" y="98"/>
                    <a:pt x="67" y="98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7" y="66"/>
                    <a:pt x="65" y="64"/>
                    <a:pt x="62" y="64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47" y="64"/>
                    <a:pt x="45" y="66"/>
                    <a:pt x="45" y="68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2" y="98"/>
                    <a:pt x="12" y="98"/>
                    <a:pt x="12" y="98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0" y="57"/>
                    <a:pt x="90" y="57"/>
                    <a:pt x="90" y="57"/>
                  </a:cubicBezTo>
                  <a:cubicBezTo>
                    <a:pt x="81" y="57"/>
                    <a:pt x="81" y="57"/>
                    <a:pt x="81" y="57"/>
                  </a:cubicBezTo>
                  <a:close/>
                  <a:moveTo>
                    <a:pt x="74" y="8"/>
                  </a:moveTo>
                  <a:cubicBezTo>
                    <a:pt x="77" y="8"/>
                    <a:pt x="77" y="8"/>
                    <a:pt x="77" y="8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74" y="25"/>
                    <a:pt x="74" y="25"/>
                    <a:pt x="74" y="25"/>
                  </a:cubicBezTo>
                  <a:lnTo>
                    <a:pt x="74" y="8"/>
                  </a:lnTo>
                  <a:close/>
                </a:path>
              </a:pathLst>
            </a:custGeom>
            <a:solidFill>
              <a:srgbClr val="EAC47B"/>
            </a:solidFill>
            <a:ln>
              <a:noFill/>
            </a:ln>
          </p:spPr>
          <p:txBody>
            <a:bodyPr lIns="80296" tIns="40148" rIns="80296" bIns="40148"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648" y="4888"/>
              <a:ext cx="9047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没有最好的架构，只有最合适的架构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876425" y="3993515"/>
            <a:ext cx="7104380" cy="551180"/>
            <a:chOff x="2955" y="6289"/>
            <a:chExt cx="11188" cy="868"/>
          </a:xfrm>
        </p:grpSpPr>
        <p:sp>
          <p:nvSpPr>
            <p:cNvPr id="10" name="任意多边形 9"/>
            <p:cNvSpPr/>
            <p:nvPr/>
          </p:nvSpPr>
          <p:spPr>
            <a:xfrm>
              <a:off x="3959" y="6289"/>
              <a:ext cx="10185" cy="868"/>
            </a:xfrm>
            <a:custGeom>
              <a:avLst/>
              <a:gdLst>
                <a:gd name="connsiteX0" fmla="*/ 3587750 w 3857172"/>
                <a:gd name="connsiteY0" fmla="*/ 0 h 538845"/>
                <a:gd name="connsiteX1" fmla="*/ 3857172 w 3857172"/>
                <a:gd name="connsiteY1" fmla="*/ 269422 h 538845"/>
                <a:gd name="connsiteX2" fmla="*/ 3587750 w 3857172"/>
                <a:gd name="connsiteY2" fmla="*/ 538844 h 538845"/>
                <a:gd name="connsiteX3" fmla="*/ 3575957 w 3857172"/>
                <a:gd name="connsiteY3" fmla="*/ 537655 h 538845"/>
                <a:gd name="connsiteX4" fmla="*/ 3575957 w 3857172"/>
                <a:gd name="connsiteY4" fmla="*/ 538844 h 538845"/>
                <a:gd name="connsiteX5" fmla="*/ 281214 w 3857172"/>
                <a:gd name="connsiteY5" fmla="*/ 538844 h 538845"/>
                <a:gd name="connsiteX6" fmla="*/ 281214 w 3857172"/>
                <a:gd name="connsiteY6" fmla="*/ 537656 h 538845"/>
                <a:gd name="connsiteX7" fmla="*/ 269422 w 3857172"/>
                <a:gd name="connsiteY7" fmla="*/ 538845 h 538845"/>
                <a:gd name="connsiteX8" fmla="*/ 0 w 3857172"/>
                <a:gd name="connsiteY8" fmla="*/ 269423 h 538845"/>
                <a:gd name="connsiteX9" fmla="*/ 269422 w 3857172"/>
                <a:gd name="connsiteY9" fmla="*/ 1 h 538845"/>
                <a:gd name="connsiteX10" fmla="*/ 287426 w 3857172"/>
                <a:gd name="connsiteY10" fmla="*/ 1816 h 538845"/>
                <a:gd name="connsiteX11" fmla="*/ 3569736 w 3857172"/>
                <a:gd name="connsiteY11" fmla="*/ 1816 h 5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7172" h="538845">
                  <a:moveTo>
                    <a:pt x="3587750" y="0"/>
                  </a:moveTo>
                  <a:cubicBezTo>
                    <a:pt x="3736548" y="0"/>
                    <a:pt x="3857172" y="120624"/>
                    <a:pt x="3857172" y="269422"/>
                  </a:cubicBezTo>
                  <a:cubicBezTo>
                    <a:pt x="3857172" y="418220"/>
                    <a:pt x="3736548" y="538844"/>
                    <a:pt x="3587750" y="538844"/>
                  </a:cubicBezTo>
                  <a:lnTo>
                    <a:pt x="3575957" y="537655"/>
                  </a:lnTo>
                  <a:lnTo>
                    <a:pt x="3575957" y="538844"/>
                  </a:lnTo>
                  <a:lnTo>
                    <a:pt x="281214" y="538844"/>
                  </a:lnTo>
                  <a:lnTo>
                    <a:pt x="281214" y="537656"/>
                  </a:lnTo>
                  <a:lnTo>
                    <a:pt x="269422" y="538845"/>
                  </a:lnTo>
                  <a:cubicBezTo>
                    <a:pt x="120624" y="538845"/>
                    <a:pt x="0" y="418221"/>
                    <a:pt x="0" y="269423"/>
                  </a:cubicBezTo>
                  <a:cubicBezTo>
                    <a:pt x="0" y="120625"/>
                    <a:pt x="120624" y="1"/>
                    <a:pt x="269422" y="1"/>
                  </a:cubicBezTo>
                  <a:lnTo>
                    <a:pt x="287426" y="1816"/>
                  </a:lnTo>
                  <a:lnTo>
                    <a:pt x="3569736" y="1816"/>
                  </a:lnTo>
                  <a:close/>
                </a:path>
              </a:pathLst>
            </a:custGeom>
            <a:solidFill>
              <a:srgbClr val="6B7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955" y="6457"/>
              <a:ext cx="10739" cy="590"/>
              <a:chOff x="2955" y="6457"/>
              <a:chExt cx="10739" cy="590"/>
            </a:xfrm>
          </p:grpSpPr>
          <p:sp>
            <p:nvSpPr>
              <p:cNvPr id="15" name="Freeform 154"/>
              <p:cNvSpPr>
                <a:spLocks noEditPoints="1"/>
              </p:cNvSpPr>
              <p:nvPr/>
            </p:nvSpPr>
            <p:spPr bwMode="auto">
              <a:xfrm>
                <a:off x="2955" y="6517"/>
                <a:ext cx="517" cy="530"/>
              </a:xfrm>
              <a:custGeom>
                <a:avLst/>
                <a:gdLst>
                  <a:gd name="T0" fmla="*/ 80 w 91"/>
                  <a:gd name="T1" fmla="*/ 44 h 93"/>
                  <a:gd name="T2" fmla="*/ 87 w 91"/>
                  <a:gd name="T3" fmla="*/ 37 h 93"/>
                  <a:gd name="T4" fmla="*/ 87 w 91"/>
                  <a:gd name="T5" fmla="*/ 23 h 93"/>
                  <a:gd name="T6" fmla="*/ 68 w 91"/>
                  <a:gd name="T7" fmla="*/ 4 h 93"/>
                  <a:gd name="T8" fmla="*/ 54 w 91"/>
                  <a:gd name="T9" fmla="*/ 4 h 93"/>
                  <a:gd name="T10" fmla="*/ 47 w 91"/>
                  <a:gd name="T11" fmla="*/ 11 h 93"/>
                  <a:gd name="T12" fmla="*/ 80 w 91"/>
                  <a:gd name="T13" fmla="*/ 44 h 93"/>
                  <a:gd name="T14" fmla="*/ 52 w 91"/>
                  <a:gd name="T15" fmla="*/ 23 h 93"/>
                  <a:gd name="T16" fmla="*/ 68 w 91"/>
                  <a:gd name="T17" fmla="*/ 39 h 93"/>
                  <a:gd name="T18" fmla="*/ 77 w 91"/>
                  <a:gd name="T19" fmla="*/ 48 h 93"/>
                  <a:gd name="T20" fmla="*/ 43 w 91"/>
                  <a:gd name="T21" fmla="*/ 81 h 93"/>
                  <a:gd name="T22" fmla="*/ 34 w 91"/>
                  <a:gd name="T23" fmla="*/ 73 h 93"/>
                  <a:gd name="T24" fmla="*/ 19 w 91"/>
                  <a:gd name="T25" fmla="*/ 59 h 93"/>
                  <a:gd name="T26" fmla="*/ 41 w 91"/>
                  <a:gd name="T27" fmla="*/ 37 h 93"/>
                  <a:gd name="T28" fmla="*/ 39 w 91"/>
                  <a:gd name="T29" fmla="*/ 34 h 93"/>
                  <a:gd name="T30" fmla="*/ 16 w 91"/>
                  <a:gd name="T31" fmla="*/ 57 h 93"/>
                  <a:gd name="T32" fmla="*/ 10 w 91"/>
                  <a:gd name="T33" fmla="*/ 48 h 93"/>
                  <a:gd name="T34" fmla="*/ 43 w 91"/>
                  <a:gd name="T35" fmla="*/ 14 h 93"/>
                  <a:gd name="T36" fmla="*/ 52 w 91"/>
                  <a:gd name="T37" fmla="*/ 23 h 93"/>
                  <a:gd name="T38" fmla="*/ 4 w 91"/>
                  <a:gd name="T39" fmla="*/ 69 h 93"/>
                  <a:gd name="T40" fmla="*/ 0 w 91"/>
                  <a:gd name="T41" fmla="*/ 86 h 93"/>
                  <a:gd name="T42" fmla="*/ 6 w 91"/>
                  <a:gd name="T43" fmla="*/ 93 h 93"/>
                  <a:gd name="T44" fmla="*/ 24 w 91"/>
                  <a:gd name="T45" fmla="*/ 89 h 93"/>
                  <a:gd name="T46" fmla="*/ 4 w 91"/>
                  <a:gd name="T47" fmla="*/ 6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1" h="93">
                    <a:moveTo>
                      <a:pt x="80" y="44"/>
                    </a:moveTo>
                    <a:cubicBezTo>
                      <a:pt x="87" y="37"/>
                      <a:pt x="87" y="37"/>
                      <a:pt x="87" y="37"/>
                    </a:cubicBezTo>
                    <a:cubicBezTo>
                      <a:pt x="91" y="33"/>
                      <a:pt x="91" y="27"/>
                      <a:pt x="87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4" y="0"/>
                      <a:pt x="58" y="0"/>
                      <a:pt x="54" y="4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80" y="44"/>
                      <a:pt x="80" y="44"/>
                      <a:pt x="80" y="44"/>
                    </a:cubicBezTo>
                    <a:close/>
                    <a:moveTo>
                      <a:pt x="52" y="23"/>
                    </a:moveTo>
                    <a:cubicBezTo>
                      <a:pt x="68" y="39"/>
                      <a:pt x="68" y="39"/>
                      <a:pt x="68" y="39"/>
                    </a:cubicBezTo>
                    <a:cubicBezTo>
                      <a:pt x="77" y="48"/>
                      <a:pt x="77" y="48"/>
                      <a:pt x="77" y="48"/>
                    </a:cubicBezTo>
                    <a:cubicBezTo>
                      <a:pt x="43" y="81"/>
                      <a:pt x="43" y="81"/>
                      <a:pt x="43" y="81"/>
                    </a:cubicBezTo>
                    <a:cubicBezTo>
                      <a:pt x="35" y="83"/>
                      <a:pt x="33" y="79"/>
                      <a:pt x="34" y="73"/>
                    </a:cubicBezTo>
                    <a:cubicBezTo>
                      <a:pt x="26" y="72"/>
                      <a:pt x="20" y="68"/>
                      <a:pt x="19" y="5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0" y="58"/>
                      <a:pt x="9" y="54"/>
                      <a:pt x="10" y="48"/>
                    </a:cubicBezTo>
                    <a:cubicBezTo>
                      <a:pt x="21" y="37"/>
                      <a:pt x="32" y="26"/>
                      <a:pt x="43" y="14"/>
                    </a:cubicBezTo>
                    <a:cubicBezTo>
                      <a:pt x="52" y="23"/>
                      <a:pt x="52" y="23"/>
                      <a:pt x="52" y="23"/>
                    </a:cubicBezTo>
                    <a:close/>
                    <a:moveTo>
                      <a:pt x="4" y="69"/>
                    </a:moveTo>
                    <a:cubicBezTo>
                      <a:pt x="0" y="86"/>
                      <a:pt x="0" y="86"/>
                      <a:pt x="0" y="86"/>
                    </a:cubicBezTo>
                    <a:cubicBezTo>
                      <a:pt x="6" y="93"/>
                      <a:pt x="6" y="93"/>
                      <a:pt x="6" y="93"/>
                    </a:cubicBezTo>
                    <a:cubicBezTo>
                      <a:pt x="24" y="89"/>
                      <a:pt x="24" y="89"/>
                      <a:pt x="24" y="89"/>
                    </a:cubicBezTo>
                    <a:lnTo>
                      <a:pt x="4" y="69"/>
                    </a:lnTo>
                    <a:close/>
                  </a:path>
                </a:pathLst>
              </a:custGeom>
              <a:solidFill>
                <a:srgbClr val="6B799C"/>
              </a:solidFill>
              <a:ln>
                <a:noFill/>
              </a:ln>
            </p:spPr>
            <p:txBody>
              <a:bodyPr lIns="80296" tIns="40148" rIns="80296" bIns="40148"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58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648" y="6457"/>
                <a:ext cx="9047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慎用临时方案规避技术债，否则将来会付出更大的代价来还债</a:t>
                </a:r>
                <a:endPara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1845945" y="5004435"/>
            <a:ext cx="7134860" cy="551180"/>
            <a:chOff x="2907" y="7881"/>
            <a:chExt cx="11236" cy="868"/>
          </a:xfrm>
        </p:grpSpPr>
        <p:sp>
          <p:nvSpPr>
            <p:cNvPr id="2" name="任意多边形 1"/>
            <p:cNvSpPr/>
            <p:nvPr/>
          </p:nvSpPr>
          <p:spPr>
            <a:xfrm>
              <a:off x="3959" y="7881"/>
              <a:ext cx="10185" cy="868"/>
            </a:xfrm>
            <a:custGeom>
              <a:avLst/>
              <a:gdLst>
                <a:gd name="connsiteX0" fmla="*/ 3587750 w 3857172"/>
                <a:gd name="connsiteY0" fmla="*/ 0 h 538845"/>
                <a:gd name="connsiteX1" fmla="*/ 3857172 w 3857172"/>
                <a:gd name="connsiteY1" fmla="*/ 269422 h 538845"/>
                <a:gd name="connsiteX2" fmla="*/ 3587750 w 3857172"/>
                <a:gd name="connsiteY2" fmla="*/ 538844 h 538845"/>
                <a:gd name="connsiteX3" fmla="*/ 3575957 w 3857172"/>
                <a:gd name="connsiteY3" fmla="*/ 537655 h 538845"/>
                <a:gd name="connsiteX4" fmla="*/ 3575957 w 3857172"/>
                <a:gd name="connsiteY4" fmla="*/ 538844 h 538845"/>
                <a:gd name="connsiteX5" fmla="*/ 281214 w 3857172"/>
                <a:gd name="connsiteY5" fmla="*/ 538844 h 538845"/>
                <a:gd name="connsiteX6" fmla="*/ 281214 w 3857172"/>
                <a:gd name="connsiteY6" fmla="*/ 537656 h 538845"/>
                <a:gd name="connsiteX7" fmla="*/ 269422 w 3857172"/>
                <a:gd name="connsiteY7" fmla="*/ 538845 h 538845"/>
                <a:gd name="connsiteX8" fmla="*/ 0 w 3857172"/>
                <a:gd name="connsiteY8" fmla="*/ 269423 h 538845"/>
                <a:gd name="connsiteX9" fmla="*/ 269422 w 3857172"/>
                <a:gd name="connsiteY9" fmla="*/ 1 h 538845"/>
                <a:gd name="connsiteX10" fmla="*/ 287426 w 3857172"/>
                <a:gd name="connsiteY10" fmla="*/ 1816 h 538845"/>
                <a:gd name="connsiteX11" fmla="*/ 3569736 w 3857172"/>
                <a:gd name="connsiteY11" fmla="*/ 1816 h 5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7172" h="538845">
                  <a:moveTo>
                    <a:pt x="3587750" y="0"/>
                  </a:moveTo>
                  <a:cubicBezTo>
                    <a:pt x="3736548" y="0"/>
                    <a:pt x="3857172" y="120624"/>
                    <a:pt x="3857172" y="269422"/>
                  </a:cubicBezTo>
                  <a:cubicBezTo>
                    <a:pt x="3857172" y="418220"/>
                    <a:pt x="3736548" y="538844"/>
                    <a:pt x="3587750" y="538844"/>
                  </a:cubicBezTo>
                  <a:lnTo>
                    <a:pt x="3575957" y="537655"/>
                  </a:lnTo>
                  <a:lnTo>
                    <a:pt x="3575957" y="538844"/>
                  </a:lnTo>
                  <a:lnTo>
                    <a:pt x="281214" y="538844"/>
                  </a:lnTo>
                  <a:lnTo>
                    <a:pt x="281214" y="537656"/>
                  </a:lnTo>
                  <a:lnTo>
                    <a:pt x="269422" y="538845"/>
                  </a:lnTo>
                  <a:cubicBezTo>
                    <a:pt x="120624" y="538845"/>
                    <a:pt x="0" y="418221"/>
                    <a:pt x="0" y="269423"/>
                  </a:cubicBezTo>
                  <a:cubicBezTo>
                    <a:pt x="0" y="120625"/>
                    <a:pt x="120624" y="1"/>
                    <a:pt x="269422" y="1"/>
                  </a:cubicBezTo>
                  <a:lnTo>
                    <a:pt x="287426" y="1816"/>
                  </a:lnTo>
                  <a:lnTo>
                    <a:pt x="3569736" y="1816"/>
                  </a:lnTo>
                  <a:close/>
                </a:path>
              </a:pathLst>
            </a:custGeom>
            <a:solidFill>
              <a:srgbClr val="EAC4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Freeform 132"/>
            <p:cNvSpPr>
              <a:spLocks noEditPoints="1"/>
            </p:cNvSpPr>
            <p:nvPr/>
          </p:nvSpPr>
          <p:spPr bwMode="auto">
            <a:xfrm>
              <a:off x="2907" y="8142"/>
              <a:ext cx="535" cy="348"/>
            </a:xfrm>
            <a:custGeom>
              <a:avLst/>
              <a:gdLst>
                <a:gd name="T0" fmla="*/ 13 w 94"/>
                <a:gd name="T1" fmla="*/ 0 h 61"/>
                <a:gd name="T2" fmla="*/ 82 w 94"/>
                <a:gd name="T3" fmla="*/ 0 h 61"/>
                <a:gd name="T4" fmla="*/ 89 w 94"/>
                <a:gd name="T5" fmla="*/ 2 h 61"/>
                <a:gd name="T6" fmla="*/ 47 w 94"/>
                <a:gd name="T7" fmla="*/ 33 h 61"/>
                <a:gd name="T8" fmla="*/ 6 w 94"/>
                <a:gd name="T9" fmla="*/ 2 h 61"/>
                <a:gd name="T10" fmla="*/ 13 w 94"/>
                <a:gd name="T11" fmla="*/ 0 h 61"/>
                <a:gd name="T12" fmla="*/ 94 w 94"/>
                <a:gd name="T13" fmla="*/ 9 h 61"/>
                <a:gd name="T14" fmla="*/ 67 w 94"/>
                <a:gd name="T15" fmla="*/ 29 h 61"/>
                <a:gd name="T16" fmla="*/ 93 w 94"/>
                <a:gd name="T17" fmla="*/ 53 h 61"/>
                <a:gd name="T18" fmla="*/ 94 w 94"/>
                <a:gd name="T19" fmla="*/ 48 h 61"/>
                <a:gd name="T20" fmla="*/ 94 w 94"/>
                <a:gd name="T21" fmla="*/ 12 h 61"/>
                <a:gd name="T22" fmla="*/ 94 w 94"/>
                <a:gd name="T23" fmla="*/ 9 h 61"/>
                <a:gd name="T24" fmla="*/ 87 w 94"/>
                <a:gd name="T25" fmla="*/ 60 h 61"/>
                <a:gd name="T26" fmla="*/ 82 w 94"/>
                <a:gd name="T27" fmla="*/ 61 h 61"/>
                <a:gd name="T28" fmla="*/ 13 w 94"/>
                <a:gd name="T29" fmla="*/ 61 h 61"/>
                <a:gd name="T30" fmla="*/ 6 w 94"/>
                <a:gd name="T31" fmla="*/ 59 h 61"/>
                <a:gd name="T32" fmla="*/ 34 w 94"/>
                <a:gd name="T33" fmla="*/ 34 h 61"/>
                <a:gd name="T34" fmla="*/ 44 w 94"/>
                <a:gd name="T35" fmla="*/ 42 h 61"/>
                <a:gd name="T36" fmla="*/ 47 w 94"/>
                <a:gd name="T37" fmla="*/ 44 h 61"/>
                <a:gd name="T38" fmla="*/ 50 w 94"/>
                <a:gd name="T39" fmla="*/ 42 h 61"/>
                <a:gd name="T40" fmla="*/ 60 w 94"/>
                <a:gd name="T41" fmla="*/ 35 h 61"/>
                <a:gd name="T42" fmla="*/ 87 w 94"/>
                <a:gd name="T43" fmla="*/ 60 h 61"/>
                <a:gd name="T44" fmla="*/ 1 w 94"/>
                <a:gd name="T45" fmla="*/ 52 h 61"/>
                <a:gd name="T46" fmla="*/ 27 w 94"/>
                <a:gd name="T47" fmla="*/ 29 h 61"/>
                <a:gd name="T48" fmla="*/ 1 w 94"/>
                <a:gd name="T49" fmla="*/ 9 h 61"/>
                <a:gd name="T50" fmla="*/ 0 w 94"/>
                <a:gd name="T51" fmla="*/ 12 h 61"/>
                <a:gd name="T52" fmla="*/ 0 w 94"/>
                <a:gd name="T53" fmla="*/ 48 h 61"/>
                <a:gd name="T54" fmla="*/ 1 w 94"/>
                <a:gd name="T55" fmla="*/ 5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4" h="61">
                  <a:moveTo>
                    <a:pt x="13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84" y="0"/>
                    <a:pt x="87" y="1"/>
                    <a:pt x="89" y="2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1"/>
                    <a:pt x="10" y="0"/>
                    <a:pt x="13" y="0"/>
                  </a:cubicBezTo>
                  <a:close/>
                  <a:moveTo>
                    <a:pt x="94" y="9"/>
                  </a:moveTo>
                  <a:cubicBezTo>
                    <a:pt x="67" y="29"/>
                    <a:pt x="67" y="29"/>
                    <a:pt x="67" y="29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4" y="52"/>
                    <a:pt x="94" y="50"/>
                    <a:pt x="94" y="48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4" y="11"/>
                    <a:pt x="94" y="10"/>
                    <a:pt x="94" y="9"/>
                  </a:cubicBezTo>
                  <a:close/>
                  <a:moveTo>
                    <a:pt x="87" y="60"/>
                  </a:moveTo>
                  <a:cubicBezTo>
                    <a:pt x="85" y="60"/>
                    <a:pt x="84" y="61"/>
                    <a:pt x="82" y="61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0" y="61"/>
                    <a:pt x="8" y="60"/>
                    <a:pt x="6" y="59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87" y="60"/>
                    <a:pt x="87" y="60"/>
                    <a:pt x="87" y="60"/>
                  </a:cubicBezTo>
                  <a:close/>
                  <a:moveTo>
                    <a:pt x="1" y="52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9"/>
                    <a:pt x="0" y="51"/>
                    <a:pt x="1" y="52"/>
                  </a:cubicBezTo>
                  <a:close/>
                </a:path>
              </a:pathLst>
            </a:custGeom>
            <a:solidFill>
              <a:srgbClr val="EAC47B"/>
            </a:solidFill>
            <a:ln>
              <a:noFill/>
            </a:ln>
          </p:spPr>
          <p:txBody>
            <a:bodyPr lIns="80296" tIns="40148" rIns="80296" bIns="40148"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648" y="8049"/>
              <a:ext cx="9047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一开始就考虑静默升级问题，否则将来必将成为最大的绊脚石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1" name="直接连接符 70"/>
          <p:cNvCxnSpPr/>
          <p:nvPr/>
        </p:nvCxnSpPr>
        <p:spPr>
          <a:xfrm flipV="1">
            <a:off x="15379" y="3732351"/>
            <a:ext cx="12057380" cy="15875"/>
          </a:xfrm>
          <a:prstGeom prst="line">
            <a:avLst/>
          </a:prstGeom>
          <a:ln w="12700" cmpd="sng">
            <a:solidFill>
              <a:srgbClr val="FF000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等腰三角形 38"/>
          <p:cNvSpPr/>
          <p:nvPr/>
        </p:nvSpPr>
        <p:spPr>
          <a:xfrm rot="16200000" flipH="1">
            <a:off x="6523504" y="1187759"/>
            <a:ext cx="6849547" cy="4474029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16200000" flipH="1">
            <a:off x="7326085" y="1493393"/>
            <a:ext cx="5921831" cy="3810000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5400000" flipH="1">
            <a:off x="-727902" y="4445175"/>
            <a:ext cx="3138982" cy="166976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5400000" flipH="1">
            <a:off x="-607996" y="4602271"/>
            <a:ext cx="2607104" cy="142193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10800000" flipH="1">
            <a:off x="1421275" y="0"/>
            <a:ext cx="1992288" cy="874957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10800000" flipH="1">
            <a:off x="1590064" y="5228"/>
            <a:ext cx="1654709" cy="745097"/>
          </a:xfrm>
          <a:prstGeom prst="triangle">
            <a:avLst/>
          </a:prstGeom>
          <a:solidFill>
            <a:srgbClr val="9B8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robin_二维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4850" y="1875155"/>
            <a:ext cx="4095115" cy="4095115"/>
          </a:xfrm>
          <a:prstGeom prst="rect">
            <a:avLst/>
          </a:prstGeom>
        </p:spPr>
      </p:pic>
      <p:pic>
        <p:nvPicPr>
          <p:cNvPr id="21506" name="Picture 2" descr="DUBBO logo品牌色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783" y="749618"/>
            <a:ext cx="3395663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2"/>
          <p:cNvSpPr txBox="1">
            <a:spLocks noChangeArrowheads="1"/>
          </p:cNvSpPr>
          <p:nvPr/>
        </p:nvSpPr>
        <p:spPr bwMode="auto">
          <a:xfrm flipH="1">
            <a:off x="6111310" y="3049466"/>
            <a:ext cx="3934884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单体应用架构</a:t>
            </a:r>
            <a:endParaRPr lang="zh-CN" altLang="en-US" sz="4000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5" name="文本框 7"/>
          <p:cNvSpPr txBox="1">
            <a:spLocks noChangeArrowheads="1"/>
          </p:cNvSpPr>
          <p:nvPr/>
        </p:nvSpPr>
        <p:spPr bwMode="auto">
          <a:xfrm>
            <a:off x="6134126" y="3791250"/>
            <a:ext cx="4021137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6B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业务验证初创期</a:t>
            </a:r>
            <a:endParaRPr lang="zh-CN" altLang="en-US" sz="1600" dirty="0">
              <a:solidFill>
                <a:srgbClr val="6B79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2145806" y="2281746"/>
            <a:ext cx="3168595" cy="2094279"/>
          </a:xfrm>
          <a:prstGeom prst="triangle">
            <a:avLst/>
          </a:prstGeom>
          <a:noFill/>
          <a:ln w="76200">
            <a:solidFill>
              <a:srgbClr val="A9B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2574379" y="2715561"/>
            <a:ext cx="2311448" cy="1527748"/>
          </a:xfrm>
          <a:prstGeom prst="triangle">
            <a:avLst/>
          </a:prstGeom>
          <a:solidFill>
            <a:srgbClr val="9B8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0800000">
            <a:off x="4040107" y="4506092"/>
            <a:ext cx="1691440" cy="1117955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264270" y="2693882"/>
            <a:ext cx="923290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</a:rPr>
              <a:t>1</a:t>
            </a:r>
            <a:endParaRPr lang="zh-CN" altLang="en-US" sz="115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等腰三角形 19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74894" y="444455"/>
            <a:ext cx="267403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初创期的系统架构</a:t>
            </a:r>
            <a:endParaRPr lang="zh-CN" altLang="en-US" sz="2400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82185" y="1784985"/>
            <a:ext cx="4810760" cy="2209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959985" y="2545080"/>
            <a:ext cx="838200" cy="5353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用户模块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783455" y="4386580"/>
            <a:ext cx="4809490" cy="23615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柱形 26"/>
          <p:cNvSpPr/>
          <p:nvPr/>
        </p:nvSpPr>
        <p:spPr>
          <a:xfrm>
            <a:off x="6327140" y="4676140"/>
            <a:ext cx="1889760" cy="59436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6158865" y="2545080"/>
            <a:ext cx="838200" cy="5353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商品模块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357745" y="2544445"/>
            <a:ext cx="838200" cy="5359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交易模块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556625" y="2544445"/>
            <a:ext cx="838200" cy="5359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风控模块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594985" y="3364230"/>
            <a:ext cx="3184525" cy="3816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公共模块</a:t>
            </a:r>
            <a:endParaRPr lang="zh-CN" altLang="en-US"/>
          </a:p>
        </p:txBody>
      </p:sp>
      <p:sp>
        <p:nvSpPr>
          <p:cNvPr id="32" name="流程图: 终止 31"/>
          <p:cNvSpPr/>
          <p:nvPr/>
        </p:nvSpPr>
        <p:spPr>
          <a:xfrm>
            <a:off x="5405120" y="5590540"/>
            <a:ext cx="3733800" cy="975360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595620" y="1879600"/>
            <a:ext cx="3184525" cy="3816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web</a:t>
            </a:r>
            <a:endParaRPr lang="en-US" altLang="zh-CN"/>
          </a:p>
        </p:txBody>
      </p:sp>
      <p:sp>
        <p:nvSpPr>
          <p:cNvPr id="34" name="流程图: 过程 33"/>
          <p:cNvSpPr/>
          <p:nvPr/>
        </p:nvSpPr>
        <p:spPr>
          <a:xfrm>
            <a:off x="5798820" y="5666740"/>
            <a:ext cx="944245" cy="28956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用户表</a:t>
            </a:r>
            <a:endParaRPr lang="zh-CN" altLang="en-US"/>
          </a:p>
        </p:txBody>
      </p:sp>
      <p:sp>
        <p:nvSpPr>
          <p:cNvPr id="35" name="流程图: 过程 34"/>
          <p:cNvSpPr/>
          <p:nvPr/>
        </p:nvSpPr>
        <p:spPr>
          <a:xfrm>
            <a:off x="7358380" y="5666740"/>
            <a:ext cx="944245" cy="28956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商品表</a:t>
            </a:r>
            <a:endParaRPr lang="zh-CN" altLang="en-US"/>
          </a:p>
        </p:txBody>
      </p:sp>
      <p:sp>
        <p:nvSpPr>
          <p:cNvPr id="36" name="流程图: 过程 35"/>
          <p:cNvSpPr/>
          <p:nvPr/>
        </p:nvSpPr>
        <p:spPr>
          <a:xfrm>
            <a:off x="5798820" y="6093460"/>
            <a:ext cx="944245" cy="28956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交易表</a:t>
            </a:r>
            <a:endParaRPr lang="zh-CN" altLang="en-US"/>
          </a:p>
        </p:txBody>
      </p:sp>
      <p:sp>
        <p:nvSpPr>
          <p:cNvPr id="37" name="流程图: 过程 36"/>
          <p:cNvSpPr/>
          <p:nvPr/>
        </p:nvSpPr>
        <p:spPr>
          <a:xfrm>
            <a:off x="7358380" y="6093460"/>
            <a:ext cx="944245" cy="28956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风控表</a:t>
            </a:r>
            <a:endParaRPr lang="zh-CN" altLang="en-US"/>
          </a:p>
        </p:txBody>
      </p:sp>
      <p:cxnSp>
        <p:nvCxnSpPr>
          <p:cNvPr id="38" name="直接连接符 37"/>
          <p:cNvCxnSpPr>
            <a:stCxn id="27" idx="3"/>
            <a:endCxn id="32" idx="0"/>
          </p:cNvCxnSpPr>
          <p:nvPr/>
        </p:nvCxnSpPr>
        <p:spPr>
          <a:xfrm>
            <a:off x="7287260" y="5270500"/>
            <a:ext cx="0" cy="32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1" idx="2"/>
          </p:cNvCxnSpPr>
          <p:nvPr/>
        </p:nvCxnSpPr>
        <p:spPr>
          <a:xfrm flipH="1">
            <a:off x="7200900" y="3745865"/>
            <a:ext cx="1905" cy="8693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595620" y="1035685"/>
            <a:ext cx="944880" cy="3816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app</a:t>
            </a:r>
            <a:endParaRPr lang="en-US" altLang="zh-CN"/>
          </a:p>
        </p:txBody>
      </p:sp>
      <p:sp>
        <p:nvSpPr>
          <p:cNvPr id="41" name="矩形 40"/>
          <p:cNvSpPr/>
          <p:nvPr/>
        </p:nvSpPr>
        <p:spPr>
          <a:xfrm>
            <a:off x="7611745" y="1035685"/>
            <a:ext cx="944880" cy="3816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浏览器</a:t>
            </a:r>
            <a:endParaRPr lang="zh-CN" altLang="en-US"/>
          </a:p>
        </p:txBody>
      </p:sp>
      <p:cxnSp>
        <p:nvCxnSpPr>
          <p:cNvPr id="42" name="直接箭头连接符 41"/>
          <p:cNvCxnSpPr>
            <a:stCxn id="40" idx="2"/>
          </p:cNvCxnSpPr>
          <p:nvPr/>
        </p:nvCxnSpPr>
        <p:spPr>
          <a:xfrm flipH="1">
            <a:off x="6064250" y="1417320"/>
            <a:ext cx="3810" cy="454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8082280" y="1424940"/>
            <a:ext cx="3810" cy="454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1960" y="2286000"/>
            <a:ext cx="739775" cy="120840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1960" y="4963160"/>
            <a:ext cx="739775" cy="1208405"/>
          </a:xfrm>
          <a:prstGeom prst="rect">
            <a:avLst/>
          </a:prstGeom>
        </p:spPr>
      </p:pic>
      <p:cxnSp>
        <p:nvCxnSpPr>
          <p:cNvPr id="46" name="直接连接符 45"/>
          <p:cNvCxnSpPr>
            <a:stCxn id="44" idx="3"/>
            <a:endCxn id="3" idx="1"/>
          </p:cNvCxnSpPr>
          <p:nvPr/>
        </p:nvCxnSpPr>
        <p:spPr>
          <a:xfrm flipV="1">
            <a:off x="3736975" y="2889885"/>
            <a:ext cx="106045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5" idx="3"/>
            <a:endCxn id="26" idx="1"/>
          </p:cNvCxnSpPr>
          <p:nvPr/>
        </p:nvCxnSpPr>
        <p:spPr>
          <a:xfrm>
            <a:off x="3736975" y="5567680"/>
            <a:ext cx="1061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等腰三角形 19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26770" y="467360"/>
            <a:ext cx="4959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反向代理解决应用层水平扩展问题</a:t>
            </a:r>
            <a:endParaRPr lang="zh-CN" altLang="en-US" sz="2400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63185" y="1784985"/>
            <a:ext cx="4810760" cy="2209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340985" y="2545080"/>
            <a:ext cx="838200" cy="5353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用户模块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164455" y="4386580"/>
            <a:ext cx="4809490" cy="23615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柱形 26"/>
          <p:cNvSpPr/>
          <p:nvPr/>
        </p:nvSpPr>
        <p:spPr>
          <a:xfrm>
            <a:off x="6708140" y="4676140"/>
            <a:ext cx="1889760" cy="59436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6539865" y="2545080"/>
            <a:ext cx="838200" cy="5353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商品模块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738745" y="2545080"/>
            <a:ext cx="838200" cy="5353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交易模块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937625" y="2545080"/>
            <a:ext cx="838200" cy="5353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风控模块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975985" y="3364230"/>
            <a:ext cx="3184525" cy="3816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公共模块</a:t>
            </a:r>
            <a:endParaRPr lang="zh-CN" altLang="en-US"/>
          </a:p>
        </p:txBody>
      </p:sp>
      <p:sp>
        <p:nvSpPr>
          <p:cNvPr id="32" name="流程图: 终止 31"/>
          <p:cNvSpPr/>
          <p:nvPr/>
        </p:nvSpPr>
        <p:spPr>
          <a:xfrm>
            <a:off x="5786120" y="5590540"/>
            <a:ext cx="3733800" cy="975360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976620" y="1879600"/>
            <a:ext cx="3184525" cy="3816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web</a:t>
            </a:r>
            <a:endParaRPr lang="en-US" altLang="zh-CN"/>
          </a:p>
        </p:txBody>
      </p:sp>
      <p:sp>
        <p:nvSpPr>
          <p:cNvPr id="34" name="流程图: 过程 33"/>
          <p:cNvSpPr/>
          <p:nvPr/>
        </p:nvSpPr>
        <p:spPr>
          <a:xfrm>
            <a:off x="6179820" y="5666740"/>
            <a:ext cx="944245" cy="28956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用户表</a:t>
            </a:r>
            <a:endParaRPr lang="zh-CN" altLang="en-US"/>
          </a:p>
        </p:txBody>
      </p:sp>
      <p:sp>
        <p:nvSpPr>
          <p:cNvPr id="35" name="流程图: 过程 34"/>
          <p:cNvSpPr/>
          <p:nvPr/>
        </p:nvSpPr>
        <p:spPr>
          <a:xfrm>
            <a:off x="7739380" y="5666740"/>
            <a:ext cx="944245" cy="28956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商品表</a:t>
            </a:r>
            <a:endParaRPr lang="zh-CN" altLang="en-US"/>
          </a:p>
        </p:txBody>
      </p:sp>
      <p:sp>
        <p:nvSpPr>
          <p:cNvPr id="36" name="流程图: 过程 35"/>
          <p:cNvSpPr/>
          <p:nvPr/>
        </p:nvSpPr>
        <p:spPr>
          <a:xfrm>
            <a:off x="6179820" y="6093460"/>
            <a:ext cx="944245" cy="28956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交易表</a:t>
            </a:r>
            <a:endParaRPr lang="zh-CN" altLang="en-US"/>
          </a:p>
        </p:txBody>
      </p:sp>
      <p:sp>
        <p:nvSpPr>
          <p:cNvPr id="37" name="流程图: 过程 36"/>
          <p:cNvSpPr/>
          <p:nvPr/>
        </p:nvSpPr>
        <p:spPr>
          <a:xfrm>
            <a:off x="7739380" y="6093460"/>
            <a:ext cx="944245" cy="28956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风控表</a:t>
            </a:r>
            <a:endParaRPr lang="zh-CN" altLang="en-US"/>
          </a:p>
        </p:txBody>
      </p:sp>
      <p:cxnSp>
        <p:nvCxnSpPr>
          <p:cNvPr id="38" name="直接连接符 37"/>
          <p:cNvCxnSpPr>
            <a:stCxn id="27" idx="3"/>
            <a:endCxn id="32" idx="0"/>
          </p:cNvCxnSpPr>
          <p:nvPr/>
        </p:nvCxnSpPr>
        <p:spPr>
          <a:xfrm>
            <a:off x="7668260" y="5270500"/>
            <a:ext cx="0" cy="32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27" idx="1"/>
          </p:cNvCxnSpPr>
          <p:nvPr/>
        </p:nvCxnSpPr>
        <p:spPr>
          <a:xfrm>
            <a:off x="7642860" y="3761740"/>
            <a:ext cx="10160" cy="9144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976620" y="506730"/>
            <a:ext cx="944880" cy="3816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app</a:t>
            </a:r>
            <a:endParaRPr lang="en-US" altLang="zh-CN"/>
          </a:p>
        </p:txBody>
      </p:sp>
      <p:sp>
        <p:nvSpPr>
          <p:cNvPr id="41" name="矩形 40"/>
          <p:cNvSpPr/>
          <p:nvPr/>
        </p:nvSpPr>
        <p:spPr>
          <a:xfrm>
            <a:off x="7992745" y="506730"/>
            <a:ext cx="944880" cy="3816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浏览器</a:t>
            </a:r>
            <a:endParaRPr lang="zh-CN" altLang="en-US"/>
          </a:p>
        </p:txBody>
      </p:sp>
      <p:cxnSp>
        <p:nvCxnSpPr>
          <p:cNvPr id="42" name="直接箭头连接符 41"/>
          <p:cNvCxnSpPr>
            <a:stCxn id="40" idx="2"/>
          </p:cNvCxnSpPr>
          <p:nvPr/>
        </p:nvCxnSpPr>
        <p:spPr>
          <a:xfrm flipH="1">
            <a:off x="6460490" y="888365"/>
            <a:ext cx="3810" cy="297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8467090" y="888365"/>
            <a:ext cx="5080" cy="328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2960" y="4963160"/>
            <a:ext cx="739775" cy="1208405"/>
          </a:xfrm>
          <a:prstGeom prst="rect">
            <a:avLst/>
          </a:prstGeom>
        </p:spPr>
      </p:pic>
      <p:cxnSp>
        <p:nvCxnSpPr>
          <p:cNvPr id="2" name="直接连接符 1"/>
          <p:cNvCxnSpPr>
            <a:stCxn id="45" idx="3"/>
            <a:endCxn id="26" idx="1"/>
          </p:cNvCxnSpPr>
          <p:nvPr/>
        </p:nvCxnSpPr>
        <p:spPr>
          <a:xfrm>
            <a:off x="4117975" y="5567680"/>
            <a:ext cx="1061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960" y="2381885"/>
            <a:ext cx="796290" cy="988060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3"/>
          </p:cNvCxnSpPr>
          <p:nvPr/>
        </p:nvCxnSpPr>
        <p:spPr>
          <a:xfrm>
            <a:off x="4174490" y="2875915"/>
            <a:ext cx="929640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179820" y="1173480"/>
            <a:ext cx="2503170" cy="3352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LB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6" idx="2"/>
          </p:cNvCxnSpPr>
          <p:nvPr/>
        </p:nvCxnSpPr>
        <p:spPr>
          <a:xfrm>
            <a:off x="7446645" y="1508760"/>
            <a:ext cx="4445" cy="363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等腰三角形 19"/>
          <p:cNvSpPr/>
          <p:nvPr/>
        </p:nvSpPr>
        <p:spPr>
          <a:xfrm rot="5400000">
            <a:off x="-212085" y="284492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26770" y="427990"/>
            <a:ext cx="4514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缓存</a:t>
            </a:r>
            <a:r>
              <a:rPr lang="en-US" altLang="zh-CN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+</a:t>
            </a:r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读写分离解决数据层瓶颈</a:t>
            </a:r>
            <a:endParaRPr lang="zh-CN" altLang="en-US" sz="2400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46905" y="1784985"/>
            <a:ext cx="4810760" cy="2209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884805" y="4443730"/>
            <a:ext cx="2275840" cy="23615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柱形 26"/>
          <p:cNvSpPr/>
          <p:nvPr/>
        </p:nvSpPr>
        <p:spPr>
          <a:xfrm>
            <a:off x="3121025" y="4733290"/>
            <a:ext cx="1889760" cy="59436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Mysql(M)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259705" y="3364230"/>
            <a:ext cx="3184525" cy="3816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公共模块</a:t>
            </a: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260340" y="1879600"/>
            <a:ext cx="3184525" cy="3816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web</a:t>
            </a:r>
            <a:endParaRPr lang="en-US" altLang="zh-CN"/>
          </a:p>
        </p:txBody>
      </p:sp>
      <p:cxnSp>
        <p:nvCxnSpPr>
          <p:cNvPr id="39" name="直接箭头连接符 38"/>
          <p:cNvCxnSpPr>
            <a:stCxn id="31" idx="2"/>
            <a:endCxn id="27" idx="1"/>
          </p:cNvCxnSpPr>
          <p:nvPr/>
        </p:nvCxnSpPr>
        <p:spPr>
          <a:xfrm flipH="1">
            <a:off x="4050665" y="3745865"/>
            <a:ext cx="2786380" cy="9874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6102350" y="888365"/>
            <a:ext cx="3810" cy="297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7969250" y="888365"/>
            <a:ext cx="5080" cy="328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635" y="5596890"/>
            <a:ext cx="739775" cy="12084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680" y="2381885"/>
            <a:ext cx="796290" cy="988060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3"/>
          </p:cNvCxnSpPr>
          <p:nvPr/>
        </p:nvCxnSpPr>
        <p:spPr>
          <a:xfrm>
            <a:off x="3427730" y="2875915"/>
            <a:ext cx="929640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718175" y="1173480"/>
            <a:ext cx="2503170" cy="3352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LB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6" idx="2"/>
          </p:cNvCxnSpPr>
          <p:nvPr/>
        </p:nvCxnSpPr>
        <p:spPr>
          <a:xfrm>
            <a:off x="6954520" y="1508760"/>
            <a:ext cx="4445" cy="363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106160" y="4443730"/>
            <a:ext cx="2190115" cy="23615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柱形 10"/>
          <p:cNvSpPr/>
          <p:nvPr/>
        </p:nvSpPr>
        <p:spPr>
          <a:xfrm>
            <a:off x="6302375" y="4733290"/>
            <a:ext cx="1889760" cy="59436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Mysql(S)</a:t>
            </a:r>
            <a:endParaRPr lang="en-US" altLang="zh-CN"/>
          </a:p>
        </p:txBody>
      </p:sp>
      <p:cxnSp>
        <p:nvCxnSpPr>
          <p:cNvPr id="18" name="直接箭头连接符 17"/>
          <p:cNvCxnSpPr>
            <a:stCxn id="31" idx="2"/>
            <a:endCxn id="11" idx="1"/>
          </p:cNvCxnSpPr>
          <p:nvPr/>
        </p:nvCxnSpPr>
        <p:spPr>
          <a:xfrm>
            <a:off x="6837045" y="3745865"/>
            <a:ext cx="394970" cy="9874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9257665" y="4443730"/>
            <a:ext cx="2466975" cy="23615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060" y="5687060"/>
            <a:ext cx="796290" cy="988060"/>
          </a:xfrm>
          <a:prstGeom prst="rect">
            <a:avLst/>
          </a:prstGeom>
        </p:spPr>
      </p:pic>
      <p:cxnSp>
        <p:nvCxnSpPr>
          <p:cNvPr id="63" name="直接箭头连接符 62"/>
          <p:cNvCxnSpPr>
            <a:stCxn id="31" idx="2"/>
            <a:endCxn id="12" idx="3"/>
          </p:cNvCxnSpPr>
          <p:nvPr/>
        </p:nvCxnSpPr>
        <p:spPr>
          <a:xfrm>
            <a:off x="6852285" y="3745865"/>
            <a:ext cx="3677920" cy="8286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右箭头 64"/>
          <p:cNvSpPr/>
          <p:nvPr/>
        </p:nvSpPr>
        <p:spPr>
          <a:xfrm>
            <a:off x="5244465" y="4942205"/>
            <a:ext cx="833120" cy="29718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6" name="直接连接符 65"/>
          <p:cNvCxnSpPr/>
          <p:nvPr/>
        </p:nvCxnSpPr>
        <p:spPr>
          <a:xfrm flipH="1" flipV="1">
            <a:off x="3921125" y="5364480"/>
            <a:ext cx="10795" cy="389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 flipV="1">
            <a:off x="7195820" y="5327650"/>
            <a:ext cx="10795" cy="389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700905" y="2545080"/>
            <a:ext cx="838200" cy="5353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用户模块</a:t>
            </a: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899785" y="2545080"/>
            <a:ext cx="838200" cy="5353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商品模块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098665" y="2545080"/>
            <a:ext cx="838200" cy="5353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交易模块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297545" y="2545080"/>
            <a:ext cx="838200" cy="5353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风控模块</a:t>
            </a:r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H="1" flipV="1">
            <a:off x="10485120" y="5383530"/>
            <a:ext cx="10795" cy="389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云形 11"/>
          <p:cNvSpPr/>
          <p:nvPr/>
        </p:nvSpPr>
        <p:spPr>
          <a:xfrm>
            <a:off x="9542780" y="4531360"/>
            <a:ext cx="1974850" cy="751205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Redis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5579745" y="506730"/>
            <a:ext cx="944880" cy="3816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app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7445375" y="506730"/>
            <a:ext cx="944880" cy="3816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浏览器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755" y="5754370"/>
            <a:ext cx="796290" cy="988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新月形 4"/>
          <p:cNvSpPr>
            <a:spLocks noChangeArrowheads="1"/>
          </p:cNvSpPr>
          <p:nvPr/>
        </p:nvSpPr>
        <p:spPr bwMode="auto">
          <a:xfrm rot="-848703">
            <a:off x="4135438" y="2357438"/>
            <a:ext cx="1589087" cy="3178175"/>
          </a:xfrm>
          <a:prstGeom prst="moon">
            <a:avLst>
              <a:gd name="adj" fmla="val 15190"/>
            </a:avLst>
          </a:prstGeom>
          <a:solidFill>
            <a:srgbClr val="9B8E95"/>
          </a:solidFill>
          <a:ln w="3175">
            <a:solidFill>
              <a:srgbClr val="F8F8F8"/>
            </a:solidFill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315" name="新月形 5"/>
          <p:cNvSpPr>
            <a:spLocks noChangeArrowheads="1"/>
          </p:cNvSpPr>
          <p:nvPr/>
        </p:nvSpPr>
        <p:spPr bwMode="auto">
          <a:xfrm rot="4551297">
            <a:off x="4948238" y="1322388"/>
            <a:ext cx="1589087" cy="3176587"/>
          </a:xfrm>
          <a:prstGeom prst="moon">
            <a:avLst>
              <a:gd name="adj" fmla="val 15190"/>
            </a:avLst>
          </a:prstGeom>
          <a:solidFill>
            <a:srgbClr val="6B799C"/>
          </a:solidFill>
          <a:ln w="3175">
            <a:solidFill>
              <a:srgbClr val="F8F8F8"/>
            </a:solidFill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316" name="新月形 6"/>
          <p:cNvSpPr>
            <a:spLocks noChangeArrowheads="1"/>
          </p:cNvSpPr>
          <p:nvPr/>
        </p:nvSpPr>
        <p:spPr bwMode="auto">
          <a:xfrm rot="9951297">
            <a:off x="5984875" y="2136775"/>
            <a:ext cx="1589088" cy="3178175"/>
          </a:xfrm>
          <a:prstGeom prst="moon">
            <a:avLst>
              <a:gd name="adj" fmla="val 15190"/>
            </a:avLst>
          </a:prstGeom>
          <a:solidFill>
            <a:srgbClr val="9B8E95"/>
          </a:solidFill>
          <a:ln w="3175">
            <a:solidFill>
              <a:srgbClr val="F8F8F8"/>
            </a:solidFill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317" name="新月形 7"/>
          <p:cNvSpPr>
            <a:spLocks noChangeArrowheads="1"/>
          </p:cNvSpPr>
          <p:nvPr/>
        </p:nvSpPr>
        <p:spPr bwMode="auto">
          <a:xfrm rot="-6248703">
            <a:off x="5184775" y="3160713"/>
            <a:ext cx="1589087" cy="3176588"/>
          </a:xfrm>
          <a:prstGeom prst="moon">
            <a:avLst>
              <a:gd name="adj" fmla="val 15190"/>
            </a:avLst>
          </a:prstGeom>
          <a:solidFill>
            <a:srgbClr val="6B799C"/>
          </a:solidFill>
          <a:ln w="3175">
            <a:solidFill>
              <a:srgbClr val="F8F8F8"/>
            </a:solidFill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318" name="TextBox 11"/>
          <p:cNvSpPr>
            <a:spLocks noChangeArrowheads="1"/>
          </p:cNvSpPr>
          <p:nvPr/>
        </p:nvSpPr>
        <p:spPr bwMode="auto">
          <a:xfrm flipH="1">
            <a:off x="4850834" y="3630870"/>
            <a:ext cx="2111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单体应用架构</a:t>
            </a:r>
            <a:endParaRPr lang="zh-CN" altLang="en-US" sz="24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17880" y="2886075"/>
            <a:ext cx="3468370" cy="649605"/>
            <a:chOff x="1288" y="4545"/>
            <a:chExt cx="5462" cy="1023"/>
          </a:xfrm>
        </p:grpSpPr>
        <p:sp>
          <p:nvSpPr>
            <p:cNvPr id="13319" name="直接连接符 24"/>
            <p:cNvSpPr>
              <a:spLocks noChangeShapeType="1"/>
            </p:cNvSpPr>
            <p:nvPr/>
          </p:nvSpPr>
          <p:spPr bwMode="auto">
            <a:xfrm flipH="1">
              <a:off x="5098" y="5040"/>
              <a:ext cx="1652" cy="0"/>
            </a:xfrm>
            <a:prstGeom prst="line">
              <a:avLst/>
            </a:prstGeom>
            <a:noFill/>
            <a:ln w="12700">
              <a:solidFill>
                <a:srgbClr val="ADBACA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21" name="TextBox 13"/>
            <p:cNvSpPr txBox="1">
              <a:spLocks noChangeArrowheads="1"/>
            </p:cNvSpPr>
            <p:nvPr/>
          </p:nvSpPr>
          <p:spPr bwMode="auto">
            <a:xfrm>
              <a:off x="1680" y="4545"/>
              <a:ext cx="3075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1600" b="1" dirty="0">
                  <a:solidFill>
                    <a:srgbClr val="6B799C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开发效率降低</a:t>
              </a:r>
              <a:endParaRPr lang="zh-CN" altLang="en-US" sz="1600" b="1" dirty="0">
                <a:solidFill>
                  <a:srgbClr val="6B799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322" name="TextBox 13"/>
            <p:cNvSpPr txBox="1">
              <a:spLocks noChangeArrowheads="1"/>
            </p:cNvSpPr>
            <p:nvPr/>
          </p:nvSpPr>
          <p:spPr bwMode="auto">
            <a:xfrm>
              <a:off x="1288" y="4988"/>
              <a:ext cx="3467" cy="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1200" dirty="0">
                  <a:solidFill>
                    <a:srgbClr val="6B799C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所有人在一个工程内开发，代码冲突和覆盖时常发生</a:t>
              </a:r>
              <a:endParaRPr lang="zh-CN" altLang="en-US" sz="1200" dirty="0">
                <a:solidFill>
                  <a:srgbClr val="6B799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367155" y="5097780"/>
            <a:ext cx="3648710" cy="436245"/>
            <a:chOff x="2153" y="8028"/>
            <a:chExt cx="5746" cy="687"/>
          </a:xfrm>
        </p:grpSpPr>
        <p:sp>
          <p:nvSpPr>
            <p:cNvPr id="13320" name="直接连接符 24"/>
            <p:cNvSpPr>
              <a:spLocks noChangeShapeType="1"/>
            </p:cNvSpPr>
            <p:nvPr/>
          </p:nvSpPr>
          <p:spPr bwMode="auto">
            <a:xfrm flipH="1">
              <a:off x="6273" y="8415"/>
              <a:ext cx="1627" cy="0"/>
            </a:xfrm>
            <a:prstGeom prst="line">
              <a:avLst/>
            </a:prstGeom>
            <a:noFill/>
            <a:ln w="12700">
              <a:solidFill>
                <a:srgbClr val="ADBACA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25" name="TextBox 13"/>
            <p:cNvSpPr txBox="1">
              <a:spLocks noChangeArrowheads="1"/>
            </p:cNvSpPr>
            <p:nvPr/>
          </p:nvSpPr>
          <p:spPr bwMode="auto">
            <a:xfrm>
              <a:off x="2863" y="8028"/>
              <a:ext cx="3075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1600" b="1" dirty="0">
                  <a:solidFill>
                    <a:srgbClr val="6B799C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bug</a:t>
              </a:r>
              <a:r>
                <a:rPr lang="zh-CN" altLang="en-US" sz="1600" b="1" dirty="0">
                  <a:solidFill>
                    <a:srgbClr val="6B799C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影响范围过大</a:t>
              </a:r>
              <a:endParaRPr lang="zh-CN" altLang="en-US" sz="1600" b="1" dirty="0">
                <a:solidFill>
                  <a:srgbClr val="6B799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326" name="TextBox 13"/>
            <p:cNvSpPr txBox="1">
              <a:spLocks noChangeArrowheads="1"/>
            </p:cNvSpPr>
            <p:nvPr/>
          </p:nvSpPr>
          <p:spPr bwMode="auto">
            <a:xfrm>
              <a:off x="2153" y="8425"/>
              <a:ext cx="384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1200" dirty="0">
                  <a:solidFill>
                    <a:srgbClr val="6B799C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任何一个</a:t>
              </a:r>
              <a:r>
                <a:rPr lang="en-US" altLang="zh-CN" sz="1200" dirty="0">
                  <a:solidFill>
                    <a:srgbClr val="6B799C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bug</a:t>
              </a:r>
              <a:r>
                <a:rPr lang="zh-CN" altLang="en-US" sz="1200" dirty="0">
                  <a:solidFill>
                    <a:srgbClr val="6B799C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都有可能引起全站故障</a:t>
              </a:r>
              <a:endParaRPr lang="zh-CN" altLang="en-US" sz="1200" dirty="0">
                <a:solidFill>
                  <a:srgbClr val="6B799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428105" y="1995805"/>
            <a:ext cx="3622040" cy="836295"/>
            <a:chOff x="10123" y="3143"/>
            <a:chExt cx="5704" cy="1317"/>
          </a:xfrm>
        </p:grpSpPr>
        <p:sp>
          <p:nvSpPr>
            <p:cNvPr id="13323" name="TextBox 13"/>
            <p:cNvSpPr txBox="1">
              <a:spLocks noChangeArrowheads="1"/>
            </p:cNvSpPr>
            <p:nvPr/>
          </p:nvSpPr>
          <p:spPr bwMode="auto">
            <a:xfrm>
              <a:off x="12073" y="3143"/>
              <a:ext cx="3588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1600" b="1" dirty="0">
                  <a:solidFill>
                    <a:srgbClr val="6B799C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应用水平扩展效果递减</a:t>
              </a:r>
              <a:endParaRPr lang="zh-CN" altLang="en-US" sz="1600" b="1" dirty="0">
                <a:solidFill>
                  <a:srgbClr val="6B799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324" name="TextBox 13"/>
            <p:cNvSpPr txBox="1">
              <a:spLocks noChangeArrowheads="1"/>
            </p:cNvSpPr>
            <p:nvPr/>
          </p:nvSpPr>
          <p:spPr bwMode="auto">
            <a:xfrm>
              <a:off x="12073" y="3588"/>
              <a:ext cx="3755" cy="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1200" dirty="0">
                  <a:solidFill>
                    <a:srgbClr val="6B799C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巨型单体应用内性能瓶颈仅在几个点，应用整体水平扩展的效果在递减</a:t>
              </a:r>
              <a:endParaRPr lang="zh-CN" altLang="en-US" sz="1200" dirty="0">
                <a:solidFill>
                  <a:srgbClr val="6B799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329" name="直接连接符 24"/>
            <p:cNvSpPr>
              <a:spLocks noChangeShapeType="1"/>
            </p:cNvSpPr>
            <p:nvPr/>
          </p:nvSpPr>
          <p:spPr bwMode="auto">
            <a:xfrm flipH="1">
              <a:off x="10123" y="3530"/>
              <a:ext cx="1652" cy="0"/>
            </a:xfrm>
            <a:prstGeom prst="line">
              <a:avLst/>
            </a:prstGeom>
            <a:noFill/>
            <a:ln w="12700">
              <a:solidFill>
                <a:srgbClr val="ADBACA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372350" y="4241800"/>
            <a:ext cx="3570605" cy="500380"/>
            <a:chOff x="11610" y="6680"/>
            <a:chExt cx="5623" cy="788"/>
          </a:xfrm>
        </p:grpSpPr>
        <p:sp>
          <p:nvSpPr>
            <p:cNvPr id="13327" name="TextBox 13"/>
            <p:cNvSpPr txBox="1">
              <a:spLocks noChangeArrowheads="1"/>
            </p:cNvSpPr>
            <p:nvPr/>
          </p:nvSpPr>
          <p:spPr bwMode="auto">
            <a:xfrm>
              <a:off x="13543" y="6680"/>
              <a:ext cx="3075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1600" b="1" dirty="0">
                  <a:solidFill>
                    <a:srgbClr val="6B799C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数据连接到达瓶颈</a:t>
              </a:r>
              <a:endParaRPr lang="zh-CN" altLang="en-US" sz="1600" b="1" dirty="0">
                <a:solidFill>
                  <a:srgbClr val="6B799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328" name="TextBox 13"/>
            <p:cNvSpPr txBox="1">
              <a:spLocks noChangeArrowheads="1"/>
            </p:cNvSpPr>
            <p:nvPr/>
          </p:nvSpPr>
          <p:spPr bwMode="auto">
            <a:xfrm>
              <a:off x="13533" y="7178"/>
              <a:ext cx="370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1200" dirty="0">
                  <a:solidFill>
                    <a:srgbClr val="6B799C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每个用户请求独占一个数据库连接</a:t>
              </a:r>
              <a:endParaRPr lang="zh-CN" altLang="en-US" sz="1200" dirty="0">
                <a:solidFill>
                  <a:srgbClr val="6B799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330" name="直接连接符 24"/>
            <p:cNvSpPr>
              <a:spLocks noChangeShapeType="1"/>
            </p:cNvSpPr>
            <p:nvPr/>
          </p:nvSpPr>
          <p:spPr bwMode="auto">
            <a:xfrm flipH="1">
              <a:off x="11610" y="7183"/>
              <a:ext cx="1628" cy="0"/>
            </a:xfrm>
            <a:prstGeom prst="line">
              <a:avLst/>
            </a:prstGeom>
            <a:noFill/>
            <a:ln w="12700">
              <a:solidFill>
                <a:srgbClr val="ADBACA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2" name="等腰三角形 21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75030" y="398780"/>
            <a:ext cx="58439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组织规模与系统规模持续增长带来的痛点</a:t>
            </a:r>
            <a:endParaRPr lang="zh-CN" altLang="en-US" sz="2400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4"/>
  <p:tag name="KSO_WM_UNIT_TYPE" val="f"/>
  <p:tag name="KSO_WM_UNIT_INDEX" val="1"/>
  <p:tag name="KSO_WM_UNIT_ID" val="custom114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125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4"/>
  <p:tag name="KSO_WM_UNIT_TYPE" val="f"/>
  <p:tag name="KSO_WM_UNIT_INDEX" val="1"/>
  <p:tag name="KSO_WM_UNIT_ID" val="custom114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125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3744</Words>
  <Application>WPS 演示</Application>
  <PresentationFormat>宽屏</PresentationFormat>
  <Paragraphs>1003</Paragraphs>
  <Slides>43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43</vt:i4>
      </vt:variant>
    </vt:vector>
  </HeadingPairs>
  <TitlesOfParts>
    <vt:vector size="63" baseType="lpstr">
      <vt:lpstr>Arial</vt:lpstr>
      <vt:lpstr>宋体</vt:lpstr>
      <vt:lpstr>Wingdings</vt:lpstr>
      <vt:lpstr>幼圆</vt:lpstr>
      <vt:lpstr>微软雅黑</vt:lpstr>
      <vt:lpstr>Calibri</vt:lpstr>
      <vt:lpstr>微软雅黑 Light</vt:lpstr>
      <vt:lpstr>Open Sans</vt:lpstr>
      <vt:lpstr>Arial Unicode MS</vt:lpstr>
      <vt:lpstr>等线</vt:lpstr>
      <vt:lpstr>黑体</vt:lpstr>
      <vt:lpstr>Calibri</vt:lpstr>
      <vt:lpstr>Helvetica Neue</vt:lpstr>
      <vt:lpstr>华文细黑</vt:lpstr>
      <vt:lpstr>Times New Roman</vt:lpstr>
      <vt:lpstr>Segoe Print</vt:lpstr>
      <vt:lpstr>Calibri Light</vt:lpstr>
      <vt:lpstr>Helvetica Neue</vt:lpstr>
      <vt:lpstr>PingFang SC Regular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YYQ</dc:creator>
  <cp:lastModifiedBy>醉 梦 人 生</cp:lastModifiedBy>
  <cp:revision>317</cp:revision>
  <dcterms:created xsi:type="dcterms:W3CDTF">2016-09-11T10:28:00Z</dcterms:created>
  <dcterms:modified xsi:type="dcterms:W3CDTF">2018-07-27T10:30:49Z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