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419" r:id="rId3"/>
    <p:sldId id="539" r:id="rId4"/>
    <p:sldId id="298" r:id="rId5"/>
    <p:sldId id="299" r:id="rId6"/>
    <p:sldId id="420" r:id="rId7"/>
    <p:sldId id="547" r:id="rId8"/>
    <p:sldId id="526" r:id="rId9"/>
    <p:sldId id="388" r:id="rId10"/>
    <p:sldId id="531" r:id="rId11"/>
    <p:sldId id="264" r:id="rId12"/>
    <p:sldId id="532" r:id="rId13"/>
    <p:sldId id="344" r:id="rId14"/>
    <p:sldId id="536" r:id="rId15"/>
    <p:sldId id="271" r:id="rId16"/>
    <p:sldId id="530" r:id="rId17"/>
    <p:sldId id="538" r:id="rId18"/>
    <p:sldId id="548" r:id="rId19"/>
    <p:sldId id="533" r:id="rId20"/>
    <p:sldId id="546" r:id="rId21"/>
    <p:sldId id="273" r:id="rId22"/>
    <p:sldId id="540" r:id="rId23"/>
    <p:sldId id="537" r:id="rId24"/>
    <p:sldId id="549" r:id="rId25"/>
    <p:sldId id="347" r:id="rId26"/>
    <p:sldId id="541" r:id="rId27"/>
    <p:sldId id="348" r:id="rId28"/>
    <p:sldId id="542" r:id="rId29"/>
    <p:sldId id="416" r:id="rId30"/>
    <p:sldId id="543" r:id="rId31"/>
    <p:sldId id="349" r:id="rId32"/>
    <p:sldId id="405" r:id="rId33"/>
    <p:sldId id="406" r:id="rId34"/>
    <p:sldId id="529" r:id="rId35"/>
    <p:sldId id="528" r:id="rId36"/>
    <p:sldId id="400" r:id="rId37"/>
    <p:sldId id="545" r:id="rId38"/>
    <p:sldId id="417" r:id="rId39"/>
    <p:sldId id="270" r:id="rId40"/>
    <p:sldId id="413" r:id="rId41"/>
  </p:sldIdLst>
  <p:sldSz cx="12192000" cy="6858000"/>
  <p:notesSz cx="7315200" cy="12344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Athey" initials="SA" lastIdx="0" clrIdx="0">
    <p:extLst>
      <p:ext uri="{19B8F6BF-5375-455C-9EA6-DF929625EA0E}">
        <p15:presenceInfo xmlns:p15="http://schemas.microsoft.com/office/powerpoint/2012/main" userId="351055fdce7d0f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94"/>
  </p:normalViewPr>
  <p:slideViewPr>
    <p:cSldViewPr snapToGrid="0">
      <p:cViewPr varScale="1">
        <p:scale>
          <a:sx n="90" d="100"/>
          <a:sy n="90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1843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619364"/>
          </a:xfrm>
          <a:prstGeom prst="rect">
            <a:avLst/>
          </a:prstGeom>
        </p:spPr>
        <p:txBody>
          <a:bodyPr vert="horz" lIns="112323" tIns="56161" rIns="112323" bIns="56161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2"/>
            <a:ext cx="3169920" cy="619364"/>
          </a:xfrm>
          <a:prstGeom prst="rect">
            <a:avLst/>
          </a:prstGeom>
        </p:spPr>
        <p:txBody>
          <a:bodyPr vert="horz" lIns="112323" tIns="56161" rIns="112323" bIns="56161" rtlCol="0"/>
          <a:lstStyle>
            <a:lvl1pPr algn="r">
              <a:defRPr sz="1600"/>
            </a:lvl1pPr>
          </a:lstStyle>
          <a:p>
            <a:fld id="{88FA1556-F2B9-48F2-A07F-4E029DC55C27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543050"/>
            <a:ext cx="7400926" cy="41640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23" tIns="56161" rIns="112323" bIns="561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23" tIns="56161" rIns="112323" bIns="5616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9"/>
            <a:ext cx="3169920" cy="619362"/>
          </a:xfrm>
          <a:prstGeom prst="rect">
            <a:avLst/>
          </a:prstGeom>
        </p:spPr>
        <p:txBody>
          <a:bodyPr vert="horz" lIns="112323" tIns="56161" rIns="112323" bIns="56161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9"/>
            <a:ext cx="3169920" cy="619362"/>
          </a:xfrm>
          <a:prstGeom prst="rect">
            <a:avLst/>
          </a:prstGeom>
        </p:spPr>
        <p:txBody>
          <a:bodyPr vert="horz" lIns="112323" tIns="56161" rIns="112323" bIns="56161" rtlCol="0" anchor="b"/>
          <a:lstStyle>
            <a:lvl1pPr algn="r">
              <a:defRPr sz="1600"/>
            </a:lvl1pPr>
          </a:lstStyle>
          <a:p>
            <a:fld id="{76D23AA4-453E-4647-8C9C-8C6613DB8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1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EB435-579B-4AD3-8FA2-1AC554D2C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at minute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at minute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1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Minute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Minute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Minute 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5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Minute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23AA4-453E-4647-8C9C-8C6613DB8C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e5f21fe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5513"/>
            <a:ext cx="8229601" cy="4629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e5f21fe9_0_92:notes"/>
          <p:cNvSpPr txBox="1">
            <a:spLocks noGrp="1"/>
          </p:cNvSpPr>
          <p:nvPr>
            <p:ph type="body" idx="1"/>
          </p:nvPr>
        </p:nvSpPr>
        <p:spPr>
          <a:xfrm>
            <a:off x="731520" y="5863590"/>
            <a:ext cx="5852160" cy="5554980"/>
          </a:xfrm>
          <a:prstGeom prst="rect">
            <a:avLst/>
          </a:prstGeom>
        </p:spPr>
        <p:txBody>
          <a:bodyPr spcFirstLastPara="1" wrap="square" lIns="112304" tIns="112304" rIns="112304" bIns="112304" anchor="t" anchorCtr="0">
            <a:noAutofit/>
          </a:bodyPr>
          <a:lstStyle/>
          <a:p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2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03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4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286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0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9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5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7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0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3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9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6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0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5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35AA8D-9DBD-441E-926B-97E56C00319C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29B915-ACFA-44C7-B0DE-47811AD9E81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15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08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E594-8DA1-461D-B024-D983D7C71D96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aweb.org/conference/cont-ed/2018-webca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they.people.stanford.edu/research" TargetMode="External"/><Relationship Id="rId4" Type="http://schemas.openxmlformats.org/officeDocument/2006/relationships/hyperlink" Target="https://www.nber.org/chapters/c14009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eaweb.org/articles?id=10.1257/jep.28.2.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348952" y="511525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The Impact of Machine Learning on Econometrics and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3299" y="643467"/>
            <a:ext cx="331185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Susan Athey</a:t>
            </a:r>
          </a:p>
          <a:p>
            <a:pPr marL="0" indent="0" algn="r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The Economics of Technology Professor, Stanford </a:t>
            </a:r>
            <a:r>
              <a:rPr lang="en-US" sz="2400" cap="all" spc="200" dirty="0" err="1">
                <a:solidFill>
                  <a:schemeClr val="tx1"/>
                </a:solidFill>
                <a:latin typeface="+mj-lt"/>
              </a:rPr>
              <a:t>GSb</a:t>
            </a:r>
            <a:endParaRPr lang="en-US" sz="2400" cap="all" spc="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2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5907-F2FF-44AE-BAA1-02B26D183724}"/>
              </a:ext>
            </a:extLst>
          </p:cNvPr>
          <p:cNvSpPr txBox="1"/>
          <p:nvPr/>
        </p:nvSpPr>
        <p:spPr>
          <a:xfrm>
            <a:off x="584299" y="4796750"/>
            <a:ext cx="10842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Two-day course on machine learning and causal inference with videos and scripts: </a:t>
            </a:r>
            <a:r>
              <a:rPr lang="en-US" sz="2400" dirty="0">
                <a:hlinkClick r:id="rId3"/>
              </a:rPr>
              <a:t>https://www.aeaweb.org/conference/cont-ed/2018-webcasts</a:t>
            </a:r>
            <a:endParaRPr lang="en-US" sz="2400" dirty="0"/>
          </a:p>
          <a:p>
            <a:r>
              <a:rPr lang="en-US" sz="2400" dirty="0"/>
              <a:t>Survey paper: </a:t>
            </a:r>
            <a:r>
              <a:rPr lang="en-US" sz="2400" dirty="0">
                <a:hlinkClick r:id="rId4"/>
              </a:rPr>
              <a:t>https://www.nber.org/chapters/c14009.pdf</a:t>
            </a:r>
            <a:r>
              <a:rPr lang="en-US" sz="2400" dirty="0"/>
              <a:t>  </a:t>
            </a:r>
          </a:p>
          <a:p>
            <a:r>
              <a:rPr lang="en-US" sz="2400" dirty="0"/>
              <a:t>Links to papers: </a:t>
            </a:r>
            <a:r>
              <a:rPr lang="en-US" sz="2400" dirty="0">
                <a:hlinkClick r:id="rId5"/>
              </a:rPr>
              <a:t>https://athey.people.stanford.edu/research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51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77E3-BE4A-48AC-BAE4-96BCD088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Intelligence/Machine Learning </a:t>
            </a:r>
            <a:br>
              <a:rPr lang="en-US" dirty="0"/>
            </a:br>
            <a:r>
              <a:rPr lang="en-US" dirty="0"/>
              <a:t>Desired Properties for Applications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37D27B-4AAA-4BBB-B72B-B3FD42A9F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Desired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E182-2B76-4FCA-837A-1FE4132D3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Interpretability</a:t>
            </a:r>
          </a:p>
          <a:p>
            <a:r>
              <a:rPr lang="en-US" sz="2400" dirty="0"/>
              <a:t>Stability/Robustness</a:t>
            </a:r>
          </a:p>
          <a:p>
            <a:r>
              <a:rPr lang="en-US" sz="2400" dirty="0"/>
              <a:t>Transferability</a:t>
            </a:r>
          </a:p>
          <a:p>
            <a:r>
              <a:rPr lang="en-US" sz="2400" dirty="0"/>
              <a:t>Fairness/Non-discrimination</a:t>
            </a:r>
          </a:p>
          <a:p>
            <a:r>
              <a:rPr lang="en-US" sz="2400" dirty="0"/>
              <a:t>“Human-like” decision-making</a:t>
            </a:r>
          </a:p>
          <a:p>
            <a:pPr lvl="1"/>
            <a:r>
              <a:rPr lang="en-US" sz="2200" dirty="0"/>
              <a:t>Reasonable decisions in never-experienced situations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832BBE-778F-4A58-BE6F-076F935AA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3102" y="1846052"/>
            <a:ext cx="4937760" cy="73628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Causal inference FRAMEWORK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1DAA6-2F24-46ED-8354-A5D1A1CC0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3101" y="2582333"/>
            <a:ext cx="5350303" cy="4114483"/>
          </a:xfrm>
        </p:spPr>
        <p:txBody>
          <a:bodyPr>
            <a:normAutofit/>
          </a:bodyPr>
          <a:lstStyle/>
          <a:p>
            <a:r>
              <a:rPr lang="en-US" sz="1800" dirty="0"/>
              <a:t>Goal: learn model of how the world works</a:t>
            </a:r>
          </a:p>
          <a:p>
            <a:pPr lvl="1"/>
            <a:r>
              <a:rPr lang="en-US" sz="1600" dirty="0"/>
              <a:t>Impact of interventions can be context-specific</a:t>
            </a:r>
          </a:p>
          <a:p>
            <a:pPr lvl="1"/>
            <a:r>
              <a:rPr lang="en-US" sz="1600" dirty="0"/>
              <a:t>Model maps contexts and interventions to outcomes</a:t>
            </a:r>
          </a:p>
          <a:p>
            <a:pPr lvl="1"/>
            <a:r>
              <a:rPr lang="en-US" sz="1600" dirty="0"/>
              <a:t>Formal language to separate out correlates and causes</a:t>
            </a:r>
          </a:p>
          <a:p>
            <a:r>
              <a:rPr lang="en-US" sz="1800" dirty="0"/>
              <a:t>Ideal causal model is by definition stable, interpretable</a:t>
            </a:r>
          </a:p>
          <a:p>
            <a:r>
              <a:rPr lang="en-US" sz="1800" dirty="0"/>
              <a:t>Transferability: straightforward for new context </a:t>
            </a:r>
            <a:r>
              <a:rPr lang="en-US" sz="1800" dirty="0" err="1"/>
              <a:t>dist’n</a:t>
            </a:r>
            <a:endParaRPr lang="en-US" sz="1800" dirty="0"/>
          </a:p>
          <a:p>
            <a:pPr lvl="1"/>
            <a:r>
              <a:rPr lang="en-US" sz="1600" dirty="0"/>
              <a:t>If you estimate treatment effect heterogeneity</a:t>
            </a:r>
          </a:p>
          <a:p>
            <a:r>
              <a:rPr lang="en-US" sz="1800" dirty="0"/>
              <a:t>Fairness: Many aspects of algorithmic discrimination relate to correlation v. causation</a:t>
            </a:r>
          </a:p>
          <a:p>
            <a:pPr lvl="1"/>
            <a:r>
              <a:rPr lang="en-US" sz="1600" dirty="0"/>
              <a:t>Gender and race may be correlated with factors that shift distributions of characteristics like test scores or credit scores, relatively limited direct causal effects</a:t>
            </a:r>
          </a:p>
          <a:p>
            <a:pPr marL="201168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84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4FF6-45C6-48FD-970E-3849265BB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9402" y="0"/>
            <a:ext cx="11303726" cy="922337"/>
          </a:xfrm>
        </p:spPr>
        <p:txBody>
          <a:bodyPr>
            <a:normAutofit/>
          </a:bodyPr>
          <a:lstStyle/>
          <a:p>
            <a:r>
              <a:rPr lang="en-US" sz="4000" dirty="0"/>
              <a:t>My own work on ML/Causal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9C16-62B9-4455-9E44-265B835AA0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79402" y="752476"/>
            <a:ext cx="5956300" cy="62230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Pitfalls of Pure Prediction 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“Beyond Prediction: Using Big Data for Policy Problems,” </a:t>
            </a:r>
            <a:r>
              <a:rPr lang="en-US" sz="1600" i="1" dirty="0"/>
              <a:t>Science</a:t>
            </a:r>
            <a:r>
              <a:rPr lang="en-US" sz="1600" dirty="0"/>
              <a:t>, 2017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“The Impact of Machine Learning on Economics,” forthcoming in </a:t>
            </a:r>
            <a:r>
              <a:rPr lang="en-US" sz="1600" i="1" dirty="0"/>
              <a:t>The Economics of Artificial Intelligence</a:t>
            </a:r>
            <a:r>
              <a:rPr lang="en-US" sz="1600" dirty="0"/>
              <a:t>, NBER volume</a:t>
            </a:r>
          </a:p>
          <a:p>
            <a:pPr marL="0" indent="0">
              <a:buNone/>
            </a:pPr>
            <a:r>
              <a:rPr lang="en-US" sz="1600" b="1" dirty="0"/>
              <a:t>Stable/robust prediction and estimation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“Stable Prediction across Unknown Environments,” (with Kun Kuang, Ruoxuan Xiong, Peng Cui, Bo Li), </a:t>
            </a:r>
            <a:r>
              <a:rPr lang="en-US" sz="1600" i="1" dirty="0"/>
              <a:t>Knowledge Discovery &amp; Data Mining</a:t>
            </a:r>
            <a:r>
              <a:rPr lang="en-US" sz="1600" dirty="0"/>
              <a:t>, 2018.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“Estimating Average Treatment Effects: Supplementary Analyses and Remaining Challenges,” (with Guido Imbens, Thai Pham, and Stefan Wager), </a:t>
            </a:r>
            <a:r>
              <a:rPr lang="en-US" sz="1600" i="1" dirty="0"/>
              <a:t>American Economic Review</a:t>
            </a:r>
            <a:r>
              <a:rPr lang="en-US" sz="1600" dirty="0"/>
              <a:t>, May 2017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“A Measure of Robustness to Misspecification” (with Guido Imbens), </a:t>
            </a:r>
            <a:r>
              <a:rPr lang="en-US" sz="1600" i="1" dirty="0"/>
              <a:t>American Economic Review</a:t>
            </a:r>
            <a:r>
              <a:rPr lang="en-US" sz="1600" dirty="0"/>
              <a:t>, May 2015, 105 (5), 476-480</a:t>
            </a:r>
          </a:p>
          <a:p>
            <a:pPr marL="0" indent="0">
              <a:buNone/>
            </a:pPr>
            <a:r>
              <a:rPr lang="en-US" sz="1600" b="1" dirty="0"/>
              <a:t>Surrogates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“Estimating Treatment Effects using Multiple Surrogates: The Role of the Surrogate Score and the Surrogate Index” (with Raj Chetty, Guido Imbens, Hyunseung Kang), 2016</a:t>
            </a:r>
          </a:p>
          <a:p>
            <a:pPr marL="0" indent="0">
              <a:buNone/>
            </a:pPr>
            <a:r>
              <a:rPr lang="en-US" sz="1600" b="1" dirty="0"/>
              <a:t>Combining ML and Structural Models of Consumer Behavior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“Estimating Heterogeneous Consumer Preferences for Restaurants and Travel Time Using Mobile Location Data,” (with David Blei, Robert Donnelly, Francisco Ruiz, and Tobias Schmidt), </a:t>
            </a:r>
            <a:r>
              <a:rPr lang="en-US" sz="1600" i="1" dirty="0"/>
              <a:t>American Economic Review Papers and Proceedings</a:t>
            </a:r>
            <a:r>
              <a:rPr lang="en-US" sz="1600" dirty="0"/>
              <a:t>, May, 2018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“SHOPPER: A Probabilistic Model of Consumer Choice with Substitutes and Complements,” 2017, (with Francisco Ruiz and David Blei).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“Counterfactual Inference for Consumer Choice Across Many Product Categories” (with David Blei, Rob Donnelly, Francisco Ruiz)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E283-541C-4136-8656-6E5A4A9FBDA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35702" y="856978"/>
            <a:ext cx="5847441" cy="5635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Causal Panel Data Models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Athey, Bayati, </a:t>
            </a:r>
            <a:r>
              <a:rPr lang="en-US" sz="1800" dirty="0" err="1"/>
              <a:t>Duodechenko</a:t>
            </a:r>
            <a:r>
              <a:rPr lang="en-US" sz="1800" dirty="0"/>
              <a:t>, Khosravi, Imbens: “Matrix Completion Methods for Causal Panel Data Models” 2018</a:t>
            </a:r>
          </a:p>
          <a:p>
            <a:pPr marL="0" indent="0">
              <a:buNone/>
            </a:pPr>
            <a:r>
              <a:rPr lang="en-US" sz="1800" b="1" dirty="0"/>
              <a:t>Treatment Effects, Assignment Policies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“Recursive Partitioning for Heterogeneous Causal Effects” (with Guido Imbens), </a:t>
            </a:r>
            <a:r>
              <a:rPr lang="en-US" sz="1800" i="1" dirty="0"/>
              <a:t>PNAS </a:t>
            </a:r>
            <a:r>
              <a:rPr lang="en-US" sz="1800" dirty="0"/>
              <a:t>2016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“Estimation and Inference of Heterogeneous Treatment Eﬀects using Random Forests” (with Stefan Wager), </a:t>
            </a:r>
            <a:r>
              <a:rPr lang="en-US" sz="1800" i="1" dirty="0"/>
              <a:t>Journal of the American Statistical Association</a:t>
            </a:r>
            <a:r>
              <a:rPr lang="en-US" sz="1800" dirty="0"/>
              <a:t>, 2018</a:t>
            </a:r>
            <a:r>
              <a:rPr lang="en-US" sz="1800" i="1" dirty="0"/>
              <a:t>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“Generalized Random Forests,” with Julie Tibshirani and Stefan Wager, forthcoming, </a:t>
            </a:r>
            <a:r>
              <a:rPr lang="en-US" sz="1800" i="1" dirty="0"/>
              <a:t>Annals of Statistics.</a:t>
            </a:r>
            <a:r>
              <a:rPr lang="en-US" sz="18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“Efficient Policy Learning,” with Stefan Wager, 2017.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“Offline Multi-Action Policy Learning:  Generalization and Optimization,” (with Zhengyuan Zhou and Stefan Wager)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“Local Linear Forests,” (with Rina Friedberg, Julie Tibshirani, and Stefan Wager), 2018.</a:t>
            </a:r>
          </a:p>
          <a:p>
            <a:pPr marL="0" indent="0">
              <a:buNone/>
            </a:pPr>
            <a:r>
              <a:rPr lang="en-US" sz="1800" b="1" dirty="0"/>
              <a:t>Contextual Bandits</a:t>
            </a:r>
            <a:r>
              <a:rPr lang="en-US" sz="1800" dirty="0"/>
              <a:t> 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dirty="0"/>
              <a:t>“Balanced Linear Contextual Bandits,” with Maria Dimakopoulou, Zhengyuan Zhou, and Guido Imbens, </a:t>
            </a:r>
            <a:r>
              <a:rPr lang="en-US" sz="1800" i="1" dirty="0"/>
              <a:t>Association for the Advancement of Artificial Intelligence (AAAI), </a:t>
            </a:r>
            <a:r>
              <a:rPr lang="en-US" sz="1800" dirty="0"/>
              <a:t>forthcoming.</a:t>
            </a:r>
          </a:p>
        </p:txBody>
      </p:sp>
    </p:spTree>
    <p:extLst>
      <p:ext uri="{BB962C8B-B14F-4D97-AF65-F5344CB8AC3E}">
        <p14:creationId xmlns:p14="http://schemas.microsoft.com/office/powerpoint/2010/main" val="50661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A878-08E6-4020-81FE-5767B5E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ML and Econometrics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37AE2-A628-482F-A8B7-0CFB6DDB0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0600" y="731520"/>
                <a:ext cx="6934200" cy="582603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Supervised learning: </a:t>
                </a:r>
              </a:p>
              <a:p>
                <a:pPr lvl="1"/>
                <a:r>
                  <a:rPr lang="en-US" sz="2600" dirty="0"/>
                  <a:t>Can evaluate in test set in model-free way</a:t>
                </a:r>
              </a:p>
              <a:p>
                <a:pPr algn="ctr"/>
                <a:r>
                  <a:rPr lang="en-US" sz="2800" b="0" dirty="0"/>
                  <a:t>MSE: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∑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r>
                  <a:rPr lang="en-US" sz="2800" dirty="0"/>
                  <a:t>Causal inference</a:t>
                </a:r>
              </a:p>
              <a:p>
                <a:pPr lvl="1"/>
                <a:r>
                  <a:rPr lang="en-US" sz="2400" dirty="0"/>
                  <a:t>Objective: unbiased/consistent parameter estimation</a:t>
                </a:r>
              </a:p>
              <a:p>
                <a:pPr lvl="1"/>
                <a:r>
                  <a:rPr lang="en-US" sz="2400" dirty="0"/>
                  <a:t>Parameters of interest not observed in test set</a:t>
                </a:r>
              </a:p>
              <a:p>
                <a:pPr lvl="1"/>
                <a:r>
                  <a:rPr lang="en-US" sz="2400" dirty="0"/>
                  <a:t>Can estimate objective (MSE of parameter), but requires maintained assumptions, often not model-free</a:t>
                </a:r>
              </a:p>
              <a:p>
                <a:pPr marL="201168" lvl="1" indent="0" algn="ctr">
                  <a:buNone/>
                </a:pPr>
                <a:r>
                  <a:rPr lang="en-US" sz="2400" b="1" dirty="0"/>
                  <a:t>Infeasible MSE: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Tune for counterfactuals: distinct from tuning for fit, also different counterfactuals select different models</a:t>
                </a:r>
              </a:p>
              <a:p>
                <a:pPr lvl="1"/>
                <a:r>
                  <a:rPr lang="en-US" sz="2400" dirty="0"/>
                  <a:t>Theoretical assumptions, domain knowledge </a:t>
                </a:r>
              </a:p>
              <a:p>
                <a:pPr lvl="1"/>
                <a:r>
                  <a:rPr lang="en-US" sz="2400" dirty="0"/>
                  <a:t>Sampling variation matters even in large data sets</a:t>
                </a:r>
              </a:p>
              <a:p>
                <a:pPr lvl="2"/>
                <a:r>
                  <a:rPr lang="en-US" sz="2000" dirty="0"/>
                  <a:t>Statistical theory and inference play important roles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37AE2-A628-482F-A8B7-0CFB6DDB0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731520"/>
                <a:ext cx="6934200" cy="5826034"/>
              </a:xfrm>
              <a:blipFill>
                <a:blip r:embed="rId2"/>
                <a:stretch>
                  <a:fillRect l="-1583" t="-1569" r="-1319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00ADBE-E21F-4ABE-BF45-52EE8131C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vs. Supervised ML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047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A878-08E6-4020-81FE-5767B5E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ML and Econometrics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38DBF-43E7-466A-806A-60537FA65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846" y="169817"/>
            <a:ext cx="7204165" cy="6858000"/>
          </a:xfrm>
        </p:spPr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Consider </a:t>
            </a:r>
            <a:r>
              <a:rPr lang="en-US" sz="2800" b="1" dirty="0"/>
              <a:t>identification</a:t>
            </a:r>
            <a:r>
              <a:rPr lang="en-US" sz="2800" dirty="0"/>
              <a:t>, then </a:t>
            </a:r>
            <a:r>
              <a:rPr lang="en-US" sz="2800" b="1" dirty="0"/>
              <a:t>estimation</a:t>
            </a:r>
          </a:p>
          <a:p>
            <a:pPr lvl="1"/>
            <a:r>
              <a:rPr lang="en-US" sz="2400" dirty="0"/>
              <a:t>Could you solve problem with infinite data?</a:t>
            </a:r>
          </a:p>
          <a:p>
            <a:pPr lvl="1"/>
            <a:r>
              <a:rPr lang="en-US" sz="2400" dirty="0"/>
              <a:t>Design-based approach determines objective function</a:t>
            </a:r>
          </a:p>
          <a:p>
            <a:pPr lvl="1"/>
            <a:r>
              <a:rPr lang="en-US" sz="2400" dirty="0"/>
              <a:t>What parts of problem need flexible functional form?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Semi-parametric efficiency theory </a:t>
            </a:r>
            <a:r>
              <a:rPr lang="en-US" sz="2800" dirty="0"/>
              <a:t>brings insights not commonly exploited in traditional ML</a:t>
            </a:r>
          </a:p>
          <a:p>
            <a:pPr lvl="1"/>
            <a:r>
              <a:rPr lang="en-US" sz="2400" dirty="0"/>
              <a:t>ML methods replace kernels/sieves in semi-parametric estimation</a:t>
            </a:r>
          </a:p>
          <a:p>
            <a:pPr lvl="1"/>
            <a:r>
              <a:rPr lang="en-US" sz="2400" dirty="0"/>
              <a:t>Orthogonal moments/double robustness</a:t>
            </a:r>
          </a:p>
          <a:p>
            <a:pPr lvl="1"/>
            <a:r>
              <a:rPr lang="en-US" sz="2400" dirty="0"/>
              <a:t>Important since hard to estimate flexible functions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Regularization induces </a:t>
            </a:r>
            <a:r>
              <a:rPr lang="en-US" sz="2800" b="1" dirty="0"/>
              <a:t>omitted variable bias</a:t>
            </a:r>
          </a:p>
          <a:p>
            <a:pPr lvl="1"/>
            <a:r>
              <a:rPr lang="en-US" sz="2400" dirty="0"/>
              <a:t>Optimizing for goodness of fit (MSE) prioritizes predictive covariates</a:t>
            </a:r>
          </a:p>
          <a:p>
            <a:pPr lvl="1"/>
            <a:r>
              <a:rPr lang="en-US" sz="2400" dirty="0"/>
              <a:t>Choose objective </a:t>
            </a:r>
            <a:r>
              <a:rPr lang="en-US" sz="2400" dirty="0" err="1"/>
              <a:t>fn</a:t>
            </a:r>
            <a:r>
              <a:rPr lang="en-US" sz="2400" dirty="0"/>
              <a:t> carefully, e.g. prioritize control for confounders</a:t>
            </a:r>
          </a:p>
          <a:p>
            <a:pPr lvl="1"/>
            <a:r>
              <a:rPr lang="en-US" sz="2400" dirty="0"/>
              <a:t>Omitted variables challenge causal inference, interpretability, fairness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Sample splitting, cross-fitting restore </a:t>
            </a:r>
            <a:r>
              <a:rPr lang="en-US" sz="2800" b="1" dirty="0"/>
              <a:t>statistical guarantees</a:t>
            </a:r>
          </a:p>
          <a:p>
            <a:pPr lvl="1"/>
            <a:r>
              <a:rPr lang="en-US" sz="2600" dirty="0"/>
              <a:t>Different data for model selection and model estimation </a:t>
            </a:r>
          </a:p>
          <a:p>
            <a:pPr lvl="1"/>
            <a:r>
              <a:rPr lang="en-US" sz="2600" dirty="0"/>
              <a:t>Cross-fitting/out of bag estimation of nuisance parameters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Exploit </a:t>
            </a:r>
            <a:r>
              <a:rPr lang="en-US" sz="2800" b="1" dirty="0"/>
              <a:t>structure of problem </a:t>
            </a:r>
            <a:r>
              <a:rPr lang="en-US" sz="2800" dirty="0"/>
              <a:t>carefully for better counterfactual predictions</a:t>
            </a:r>
          </a:p>
          <a:p>
            <a:pPr lvl="1"/>
            <a:r>
              <a:rPr lang="en-US" sz="2400" dirty="0"/>
              <a:t>Black-box algorithms reserved for nuisance parameters, parameter heterogeneity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138CC6-9FB9-456E-B118-F2B0AF957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Insights from statistics/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econometrics</a:t>
            </a:r>
          </a:p>
          <a:p>
            <a:endParaRPr lang="en-US" sz="3200" dirty="0"/>
          </a:p>
          <a:p>
            <a:r>
              <a:rPr lang="en-US" sz="3200" dirty="0"/>
              <a:t>Recent work delivers methods that outperform traditional causal inference approaches</a:t>
            </a:r>
          </a:p>
        </p:txBody>
      </p:sp>
    </p:spTree>
    <p:extLst>
      <p:ext uri="{BB962C8B-B14F-4D97-AF65-F5344CB8AC3E}">
        <p14:creationId xmlns:p14="http://schemas.microsoft.com/office/powerpoint/2010/main" val="57468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52452"/>
          </a:xfrm>
        </p:spPr>
        <p:txBody>
          <a:bodyPr/>
          <a:lstStyle/>
          <a:p>
            <a:r>
              <a:rPr lang="en-US" dirty="0"/>
              <a:t>Causal Inference 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B1A7-A97D-417A-8CE2-BB3406A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365760"/>
            <a:ext cx="6492240" cy="649224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Goal: </a:t>
            </a:r>
            <a:r>
              <a:rPr lang="en-US" sz="2800" b="1" dirty="0"/>
              <a:t>estimate the causal impact</a:t>
            </a:r>
            <a:r>
              <a:rPr lang="en-US" sz="2800" dirty="0"/>
              <a:t> of interventions or treatment assignment policies</a:t>
            </a:r>
          </a:p>
          <a:p>
            <a:pPr lvl="1"/>
            <a:r>
              <a:rPr lang="en-US" sz="2400" dirty="0"/>
              <a:t>Low dimensional intervention</a:t>
            </a:r>
          </a:p>
          <a:p>
            <a:pPr lvl="1"/>
            <a:r>
              <a:rPr lang="en-US" sz="2400" dirty="0"/>
              <a:t>Desire </a:t>
            </a:r>
            <a:r>
              <a:rPr lang="en-US" sz="2400" b="1" dirty="0"/>
              <a:t>confidence intervals</a:t>
            </a:r>
          </a:p>
          <a:p>
            <a:r>
              <a:rPr lang="en-US" sz="2600" b="1" dirty="0" err="1"/>
              <a:t>Estimands</a:t>
            </a:r>
            <a:endParaRPr lang="en-US" sz="2600" b="1" dirty="0"/>
          </a:p>
          <a:p>
            <a:pPr lvl="1"/>
            <a:r>
              <a:rPr lang="en-US" sz="2400" dirty="0"/>
              <a:t>Average effect</a:t>
            </a:r>
          </a:p>
          <a:p>
            <a:pPr lvl="1"/>
            <a:r>
              <a:rPr lang="en-US" sz="2400" dirty="0"/>
              <a:t>Heterogeneous effects</a:t>
            </a:r>
          </a:p>
          <a:p>
            <a:pPr lvl="1"/>
            <a:r>
              <a:rPr lang="en-US" sz="2400" dirty="0"/>
              <a:t>Optimal policy</a:t>
            </a:r>
          </a:p>
          <a:p>
            <a:r>
              <a:rPr lang="en-US" sz="2800" b="1" dirty="0"/>
              <a:t>Designs</a:t>
            </a:r>
            <a:r>
              <a:rPr lang="en-US" sz="2800" dirty="0"/>
              <a:t> that enable identification and estimation of these effects</a:t>
            </a:r>
            <a:endParaRPr lang="en-US" sz="2400" dirty="0"/>
          </a:p>
          <a:p>
            <a:pPr lvl="1"/>
            <a:r>
              <a:rPr lang="en-US" sz="2400" dirty="0"/>
              <a:t>Randomized experiments</a:t>
            </a:r>
          </a:p>
          <a:p>
            <a:pPr lvl="1"/>
            <a:r>
              <a:rPr lang="en-US" sz="2400" dirty="0" err="1"/>
              <a:t>Unconfoundedness</a:t>
            </a:r>
            <a:endParaRPr lang="en-US" sz="2400" dirty="0"/>
          </a:p>
          <a:p>
            <a:pPr lvl="1"/>
            <a:r>
              <a:rPr lang="en-US" sz="2400" dirty="0"/>
              <a:t>“Natural” experiments (IV)</a:t>
            </a:r>
          </a:p>
          <a:p>
            <a:pPr lvl="1"/>
            <a:r>
              <a:rPr lang="en-US" sz="2400" dirty="0"/>
              <a:t>Regression discontinuity</a:t>
            </a:r>
          </a:p>
          <a:p>
            <a:pPr lvl="1"/>
            <a:r>
              <a:rPr lang="en-US" sz="2400" dirty="0"/>
              <a:t>Difference-in-difference</a:t>
            </a:r>
          </a:p>
          <a:p>
            <a:pPr lvl="1"/>
            <a:r>
              <a:rPr lang="en-US" sz="2400" dirty="0"/>
              <a:t>Longitudinal data</a:t>
            </a:r>
          </a:p>
          <a:p>
            <a:pPr lvl="1"/>
            <a:r>
              <a:rPr lang="en-US" sz="2400" dirty="0"/>
              <a:t>Randomized and natural experiments in social network/settings w/ interference</a:t>
            </a:r>
            <a:endParaRPr lang="en-US" sz="2800" dirty="0"/>
          </a:p>
          <a:p>
            <a:endParaRPr lang="en-US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5FE5-3D4C-4B46-892A-7FF8D397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403565"/>
            <a:ext cx="3200400" cy="4219303"/>
          </a:xfrm>
        </p:spPr>
        <p:txBody>
          <a:bodyPr anchor="ctr">
            <a:normAutofit fontScale="92500"/>
          </a:bodyPr>
          <a:lstStyle/>
          <a:p>
            <a:r>
              <a:rPr lang="en-US" sz="2800" dirty="0"/>
              <a:t>“Program evaluation”, “Treatment effect estimation”</a:t>
            </a:r>
          </a:p>
          <a:p>
            <a:endParaRPr lang="en-US" sz="2800" dirty="0"/>
          </a:p>
          <a:p>
            <a:r>
              <a:rPr lang="en-US" sz="3000" dirty="0"/>
              <a:t>For each</a:t>
            </a:r>
            <a:r>
              <a:rPr lang="en-US" sz="3000" b="1" dirty="0"/>
              <a:t> </a:t>
            </a:r>
          </a:p>
          <a:p>
            <a:r>
              <a:rPr lang="en-US" sz="3000" b="1" dirty="0"/>
              <a:t>   </a:t>
            </a:r>
            <a:r>
              <a:rPr lang="en-US" sz="3000" b="1" dirty="0" err="1"/>
              <a:t>Estimand</a:t>
            </a:r>
            <a:r>
              <a:rPr lang="en-US" sz="3000" b="1" dirty="0"/>
              <a:t> X Design</a:t>
            </a:r>
          </a:p>
          <a:p>
            <a:r>
              <a:rPr lang="en-US" sz="3000" dirty="0"/>
              <a:t>New </a:t>
            </a:r>
            <a:r>
              <a:rPr lang="en-US" sz="3000" b="1" dirty="0"/>
              <a:t>ML-based method, </a:t>
            </a:r>
            <a:r>
              <a:rPr lang="en-US" sz="3000" dirty="0"/>
              <a:t>theory, confidence intervals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02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E839-7E60-49FB-903B-C817DB90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34" y="273540"/>
            <a:ext cx="10332720" cy="1450757"/>
          </a:xfrm>
        </p:spPr>
        <p:txBody>
          <a:bodyPr>
            <a:noAutofit/>
          </a:bodyPr>
          <a:lstStyle/>
          <a:p>
            <a:r>
              <a:rPr lang="en-US" sz="4000" dirty="0"/>
              <a:t>Selected References: </a:t>
            </a:r>
            <a:br>
              <a:rPr lang="en-US" sz="4000" dirty="0"/>
            </a:br>
            <a:r>
              <a:rPr lang="en-US" sz="4000" dirty="0"/>
              <a:t>Treatment Effect Estimation and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95C14-BE06-4E94-846B-35CE63548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834" y="1845732"/>
            <a:ext cx="5238205" cy="5747247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Average Treatment Effect</a:t>
            </a:r>
          </a:p>
          <a:p>
            <a:pPr lvl="1"/>
            <a:r>
              <a:rPr lang="en-US" sz="1900" dirty="0"/>
              <a:t>Propensity score: McCaffrey et al. [2004] </a:t>
            </a:r>
          </a:p>
          <a:p>
            <a:pPr lvl="1"/>
            <a:r>
              <a:rPr lang="en-US" sz="1900" dirty="0"/>
              <a:t>Doubly robust: van der </a:t>
            </a:r>
            <a:r>
              <a:rPr lang="en-US" sz="1900" dirty="0" err="1"/>
              <a:t>Laan</a:t>
            </a:r>
            <a:r>
              <a:rPr lang="en-US" sz="1900" dirty="0"/>
              <a:t> and Rubin [2006], Athey, Imbens and Wager [2018], </a:t>
            </a:r>
            <a:r>
              <a:rPr lang="en-US" sz="1900" dirty="0" err="1"/>
              <a:t>Belloni</a:t>
            </a:r>
            <a:r>
              <a:rPr lang="en-US" sz="1900" dirty="0"/>
              <a:t> et al. [2013], Chernozhukov et al. [2016, 2017, 2018]</a:t>
            </a:r>
          </a:p>
          <a:p>
            <a:r>
              <a:rPr lang="en-US" b="1" dirty="0"/>
              <a:t>Instrumental Variables for ATE/LATE</a:t>
            </a:r>
          </a:p>
          <a:p>
            <a:pPr lvl="1"/>
            <a:r>
              <a:rPr lang="en-US" dirty="0"/>
              <a:t>Chernozhukov et al [2016]</a:t>
            </a:r>
          </a:p>
          <a:p>
            <a:pPr lvl="1"/>
            <a:r>
              <a:rPr lang="en-US" dirty="0"/>
              <a:t>Goldman and Rao [2017], </a:t>
            </a:r>
            <a:r>
              <a:rPr lang="en-US" dirty="0" err="1"/>
              <a:t>Peysakhovich</a:t>
            </a:r>
            <a:r>
              <a:rPr lang="en-US" dirty="0"/>
              <a:t> &amp; Eckles [2018]: experiments as instruments</a:t>
            </a:r>
            <a:endParaRPr lang="en-US" sz="2100" dirty="0"/>
          </a:p>
          <a:p>
            <a:r>
              <a:rPr lang="en-US" sz="2100" b="1" dirty="0"/>
              <a:t>Heterogeneous Treatment Effects</a:t>
            </a:r>
          </a:p>
          <a:p>
            <a:pPr lvl="1"/>
            <a:r>
              <a:rPr lang="en-US" sz="1900" dirty="0"/>
              <a:t>Imai and </a:t>
            </a:r>
            <a:r>
              <a:rPr lang="en-US" sz="1900" dirty="0" err="1"/>
              <a:t>Ratkovic</a:t>
            </a:r>
            <a:r>
              <a:rPr lang="en-US" sz="1900" dirty="0"/>
              <a:t>, 2013: LASSO</a:t>
            </a:r>
          </a:p>
          <a:p>
            <a:pPr lvl="1"/>
            <a:r>
              <a:rPr lang="en-US" sz="1900" dirty="0" err="1"/>
              <a:t>Zeiles</a:t>
            </a:r>
            <a:r>
              <a:rPr lang="en-US" sz="1900" dirty="0"/>
              <a:t> et al [2008], Athey and Imbens [2016]: Subgroups</a:t>
            </a:r>
          </a:p>
          <a:p>
            <a:pPr lvl="1"/>
            <a:r>
              <a:rPr lang="en-US" sz="1900" dirty="0"/>
              <a:t>Wager and Athey [2018], Athey, Tibshirani, and Wager [2018]: Causal forests and generalized random forests for instrumental variables and GMM/ML models</a:t>
            </a:r>
          </a:p>
          <a:p>
            <a:pPr lvl="1"/>
            <a:r>
              <a:rPr lang="en-US" sz="1900" dirty="0"/>
              <a:t>Friedberg et al. [2018]: Local linear forests</a:t>
            </a:r>
          </a:p>
          <a:p>
            <a:pPr lvl="1"/>
            <a:r>
              <a:rPr lang="en-US" sz="1900" dirty="0" err="1"/>
              <a:t>Kunzel</a:t>
            </a:r>
            <a:r>
              <a:rPr lang="en-US" sz="1900" dirty="0"/>
              <a:t> et al [2017]: Meta-learners</a:t>
            </a:r>
          </a:p>
          <a:p>
            <a:pPr lvl="1"/>
            <a:r>
              <a:rPr lang="en-US" sz="1900" dirty="0"/>
              <a:t>Hartford et al [2017]: Deep IV</a:t>
            </a:r>
          </a:p>
          <a:p>
            <a:pPr lvl="1"/>
            <a:r>
              <a:rPr lang="en-US" sz="1900" dirty="0"/>
              <a:t>Chernozhukov et al [2018]: Testing top CATEs</a:t>
            </a:r>
            <a:endParaRPr lang="en-US" sz="1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2FC989-D306-4EBB-A462-FDC4D7797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682343" cy="4738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Optimal Policy Estimation</a:t>
            </a:r>
          </a:p>
          <a:p>
            <a:pPr lvl="1"/>
            <a:r>
              <a:rPr lang="en-US" dirty="0" err="1"/>
              <a:t>Dudik</a:t>
            </a:r>
            <a:r>
              <a:rPr lang="en-US" dirty="0"/>
              <a:t> et al [2011], Li et al [2012], </a:t>
            </a:r>
            <a:r>
              <a:rPr lang="en-US" dirty="0" err="1"/>
              <a:t>Dudik</a:t>
            </a:r>
            <a:r>
              <a:rPr lang="en-US" dirty="0"/>
              <a:t> et al [2014], Li et al [2014], Thomas and Brunskill [2016], Kallus [2017]</a:t>
            </a:r>
          </a:p>
          <a:p>
            <a:pPr lvl="1"/>
            <a:r>
              <a:rPr lang="en-US" dirty="0"/>
              <a:t>Kitagawa and </a:t>
            </a:r>
            <a:r>
              <a:rPr lang="en-US" dirty="0" err="1"/>
              <a:t>Tetenov</a:t>
            </a:r>
            <a:r>
              <a:rPr lang="en-US" dirty="0"/>
              <a:t> [2016], Swaminathan and Joachim [2015], Zhao et al [2014]-IPW</a:t>
            </a:r>
          </a:p>
          <a:p>
            <a:pPr lvl="1"/>
            <a:r>
              <a:rPr lang="en-US" dirty="0"/>
              <a:t>Athey and Wager [2017] (doubly robust, includes IV case), Zhou, Athey, and Wager [2018], CAIPW (doubly robust)</a:t>
            </a:r>
          </a:p>
          <a:p>
            <a:r>
              <a:rPr lang="en-US" b="1" dirty="0"/>
              <a:t>Contextual Bandits</a:t>
            </a:r>
          </a:p>
          <a:p>
            <a:pPr lvl="1"/>
            <a:r>
              <a:rPr lang="en-US" dirty="0"/>
              <a:t>Li et al [2010], Chapelle and Li [2011], Li et al [2017], Bastani and Bayati [2015]</a:t>
            </a:r>
          </a:p>
          <a:p>
            <a:pPr lvl="1"/>
            <a:r>
              <a:rPr lang="en-US" dirty="0"/>
              <a:t>See Agarwal et al [2016] for a survey; John Langford tutorials and articles</a:t>
            </a:r>
          </a:p>
          <a:p>
            <a:pPr lvl="1"/>
            <a:r>
              <a:rPr lang="en-US" dirty="0"/>
              <a:t>Bakshy et al-Bayesian optimization perspective</a:t>
            </a:r>
          </a:p>
          <a:p>
            <a:pPr lvl="1"/>
            <a:r>
              <a:rPr lang="en-US" dirty="0"/>
              <a:t>Dimakopoulou, Zhou, Athey and Imbens [2018]</a:t>
            </a:r>
          </a:p>
          <a:p>
            <a:r>
              <a:rPr lang="en-US" b="1" dirty="0"/>
              <a:t>Causal Panel Data Models</a:t>
            </a:r>
          </a:p>
          <a:p>
            <a:pPr lvl="1"/>
            <a:r>
              <a:rPr lang="en-US" dirty="0"/>
              <a:t>Athey et al [2018]: Matrix Completion methods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Survey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Athey, “The Impact of Machine Learning on Economics,” NBER, 2018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C21A19-56FF-453C-B3E4-C98D44FF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171575"/>
            <a:ext cx="7281199" cy="522922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00C8DF5-BCBB-40D5-A0A6-6EA89D1E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Social Survey Experiment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E7A246-9B8A-448D-AFE5-2C86D328D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51485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Are you in favor of </a:t>
            </a:r>
          </a:p>
          <a:p>
            <a:pPr lvl="1"/>
            <a:r>
              <a:rPr lang="en-US" sz="2400" dirty="0"/>
              <a:t>“</a:t>
            </a:r>
            <a:r>
              <a:rPr lang="en-US" sz="2400" b="1" dirty="0"/>
              <a:t>Assistance to the poor</a:t>
            </a:r>
            <a:r>
              <a:rPr lang="en-US" sz="2400" dirty="0"/>
              <a:t>” vs. “</a:t>
            </a:r>
            <a:r>
              <a:rPr lang="en-US" sz="2400" b="1" dirty="0"/>
              <a:t>Welfare</a:t>
            </a:r>
            <a:r>
              <a:rPr lang="en-US" sz="2400" dirty="0"/>
              <a:t>”</a:t>
            </a:r>
          </a:p>
          <a:p>
            <a:endParaRPr lang="en-US" sz="2000" dirty="0"/>
          </a:p>
          <a:p>
            <a:r>
              <a:rPr lang="en-US" sz="2000" dirty="0"/>
              <a:t>Data-driven search for heterogeneity; confidence intervals</a:t>
            </a:r>
          </a:p>
          <a:p>
            <a:endParaRPr lang="en-US" sz="2000" dirty="0"/>
          </a:p>
          <a:p>
            <a:r>
              <a:rPr lang="en-US" sz="2000" dirty="0"/>
              <a:t>Methods: Causal forest (Wager and Athey (JASA 2018), Athey, Tibshirani, and Wager (AOS forthcoming))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98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A832F8-B6C8-4E5C-9939-9C65264D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8005"/>
            <a:ext cx="9610725" cy="423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5185E2-4835-4ED5-AC23-1F4E0558E25E}"/>
              </a:ext>
            </a:extLst>
          </p:cNvPr>
          <p:cNvSpPr txBox="1"/>
          <p:nvPr/>
        </p:nvSpPr>
        <p:spPr>
          <a:xfrm>
            <a:off x="822960" y="4649746"/>
            <a:ext cx="110496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Causal forest v. Local linear forest (Friedberg, Athey, Tibshirani and Wager (2018))</a:t>
            </a:r>
          </a:p>
          <a:p>
            <a:endParaRPr lang="en-US" sz="2400" dirty="0"/>
          </a:p>
          <a:p>
            <a:r>
              <a:rPr lang="en-US" sz="2400" b="1" dirty="0"/>
              <a:t>Improve </a:t>
            </a:r>
            <a:r>
              <a:rPr lang="en-US" sz="2400" dirty="0"/>
              <a:t>ML methods bringing in ideas from stats/econ (bias correction at boundaries) and allow modeling mixed structure (linear effects and more complex interactions)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57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96BDE-3C11-461D-B5A5-D00CA979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Machine Learning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03FE8-EB1B-4396-AC03-EFA224E3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746511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Using “causal forests” (Wager and Athey, 2018; Athey, Tibshirani and Wager, 2018) to estimate heterogeneous treatment effects from training program</a:t>
            </a:r>
          </a:p>
          <a:p>
            <a:r>
              <a:rPr lang="en-US" sz="2000" dirty="0"/>
              <a:t>Athey, Campbell, </a:t>
            </a:r>
            <a:r>
              <a:rPr lang="en-US" sz="2000" dirty="0" err="1"/>
              <a:t>Chyn</a:t>
            </a:r>
            <a:r>
              <a:rPr lang="en-US" sz="2000" dirty="0"/>
              <a:t>, Hastings and White (in progress) using data from RIPL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0A60D-38AA-45D5-B74B-445187DFE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75" r="-8231"/>
          <a:stretch/>
        </p:blipFill>
        <p:spPr>
          <a:xfrm>
            <a:off x="4104079" y="449630"/>
            <a:ext cx="8969353" cy="62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96BDE-3C11-461D-B5A5-D00CA979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Machine Learning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03FE8-EB1B-4396-AC03-EFA224E3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653800"/>
            <a:ext cx="3084844" cy="3746511"/>
          </a:xfrm>
        </p:spPr>
        <p:txBody>
          <a:bodyPr vert="horz" lIns="0" tIns="45720" rIns="0" bIns="45720" rtlCol="0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Using “causal forests” (Wager and Athey, 2018; Athey, Tibshirani and Wager, 2018) to estimate heterogeneous treatment effects from training program</a:t>
            </a:r>
          </a:p>
          <a:p>
            <a:r>
              <a:rPr lang="en-US" sz="2000" dirty="0"/>
              <a:t>Athey, Campbell, </a:t>
            </a:r>
            <a:r>
              <a:rPr lang="en-US" sz="2000" dirty="0" err="1"/>
              <a:t>Chyn</a:t>
            </a:r>
            <a:r>
              <a:rPr lang="en-US" sz="2000" dirty="0"/>
              <a:t>, Hastings and White (in progress) using data from RIPL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EA068-6A89-441B-81C2-C1FE7786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CF9850-1D1F-4081-81EA-833860778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1" r="-1999"/>
          <a:stretch/>
        </p:blipFill>
        <p:spPr>
          <a:xfrm>
            <a:off x="4278376" y="263228"/>
            <a:ext cx="8361784" cy="63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46D7-8A98-4FA1-87B5-62E3D372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7F32-11B9-4ABD-946B-437CC2D7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2815"/>
          </a:xfrm>
        </p:spPr>
        <p:txBody>
          <a:bodyPr>
            <a:normAutofit fontScale="925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What are challenges in using and regulating ML and AI in practice, e.g. in financial services?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How does a causal inference framework help solve AI/ML challenges?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How can ML techniques be combined with econometrics to improve causal inference for both treatment effect estimation and structural models?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Will the types of AI used to play board and video games change economics?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800" dirty="0"/>
              <a:t>How can the AI/ML tools from active learning be used to solve economic, business, and social problems?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080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Approaches</a:t>
            </a:r>
            <a:br>
              <a:rPr lang="en-US" dirty="0"/>
            </a:br>
            <a:r>
              <a:rPr lang="en-US" sz="2700" dirty="0"/>
              <a:t>“Structural estimation”, “Generative Models” &amp; Counterfactuals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B1A7-A97D-417A-8CE2-BB3406A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995851"/>
          </a:xfrm>
        </p:spPr>
        <p:txBody>
          <a:bodyPr>
            <a:normAutofit/>
          </a:bodyPr>
          <a:lstStyle/>
          <a:p>
            <a:r>
              <a:rPr lang="en-US" sz="2400" dirty="0"/>
              <a:t>Goal: estimate </a:t>
            </a:r>
            <a:r>
              <a:rPr lang="en-US" sz="2400" b="1" dirty="0"/>
              <a:t>impact on welfare/profits of participants</a:t>
            </a:r>
            <a:r>
              <a:rPr lang="en-US" sz="2400" dirty="0"/>
              <a:t> in alternative counterfactual regimes</a:t>
            </a:r>
          </a:p>
          <a:p>
            <a:pPr lvl="1"/>
            <a:r>
              <a:rPr lang="en-US" sz="2000" dirty="0"/>
              <a:t>Counterfactual regimes </a:t>
            </a:r>
            <a:r>
              <a:rPr lang="en-US" sz="2000" b="1" dirty="0"/>
              <a:t>may not have ever been observed</a:t>
            </a:r>
            <a:r>
              <a:rPr lang="en-US" sz="2000" dirty="0"/>
              <a:t> in relevant contexts</a:t>
            </a:r>
          </a:p>
          <a:p>
            <a:pPr lvl="1"/>
            <a:r>
              <a:rPr lang="en-US" sz="2000" dirty="0"/>
              <a:t>Need behavioral model of participants</a:t>
            </a:r>
          </a:p>
          <a:p>
            <a:r>
              <a:rPr lang="en-US" sz="2400" dirty="0"/>
              <a:t>Still need designs that enable identification and estimation, now of preference parameters</a:t>
            </a:r>
          </a:p>
          <a:p>
            <a:pPr lvl="1"/>
            <a:r>
              <a:rPr lang="en-US" sz="2000" dirty="0"/>
              <a:t>E.g. need to see changes in prices to learn price sensitivity</a:t>
            </a:r>
          </a:p>
          <a:p>
            <a:r>
              <a:rPr lang="en-US" sz="2400" dirty="0"/>
              <a:t>Use “revealed preference” to uncover preference parameters</a:t>
            </a:r>
          </a:p>
          <a:p>
            <a:r>
              <a:rPr lang="en-US" sz="2400" dirty="0"/>
              <a:t>Rely on behavioral model to estimate behavior in different circumstances</a:t>
            </a:r>
          </a:p>
          <a:p>
            <a:pPr lvl="1"/>
            <a:r>
              <a:rPr lang="en-US" sz="2000" dirty="0"/>
              <a:t>Also may need to specify equilibrium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5FE5-3D4C-4B46-892A-7FF8D397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Use </a:t>
            </a:r>
            <a:r>
              <a:rPr lang="en-US" sz="2800" b="1" dirty="0"/>
              <a:t>ML methods</a:t>
            </a:r>
            <a:r>
              <a:rPr lang="en-US" sz="2800" dirty="0"/>
              <a:t> </a:t>
            </a:r>
            <a:r>
              <a:rPr lang="en-US" sz="2800" b="1" dirty="0"/>
              <a:t>in combination with structural models</a:t>
            </a:r>
            <a:r>
              <a:rPr lang="en-US" sz="2800" dirty="0"/>
              <a:t>, e.g. for semi-parametric versions of structural estimators</a:t>
            </a:r>
          </a:p>
        </p:txBody>
      </p:sp>
    </p:spTree>
    <p:extLst>
      <p:ext uri="{BB962C8B-B14F-4D97-AF65-F5344CB8AC3E}">
        <p14:creationId xmlns:p14="http://schemas.microsoft.com/office/powerpoint/2010/main" val="239472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D63-4889-400C-8A70-60EBAEDE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1885"/>
            <a:ext cx="3200400" cy="2488474"/>
          </a:xfrm>
        </p:spPr>
        <p:txBody>
          <a:bodyPr>
            <a:normAutofit/>
          </a:bodyPr>
          <a:lstStyle/>
          <a:p>
            <a:r>
              <a:rPr lang="en-US" dirty="0"/>
              <a:t>ML and Structural Models:</a:t>
            </a:r>
            <a:br>
              <a:rPr lang="en-US" dirty="0"/>
            </a:br>
            <a:r>
              <a:rPr lang="en-US" dirty="0"/>
              <a:t>Shopping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F0F3-1DA6-43D9-8518-32680D30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391885"/>
            <a:ext cx="6492240" cy="62309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Scanner data from supermarket</a:t>
            </a:r>
          </a:p>
          <a:p>
            <a:pPr lvl="1"/>
            <a:r>
              <a:rPr lang="en-US" sz="2200" dirty="0"/>
              <a:t>Product hierarchy (category, class, subclass, UPC)</a:t>
            </a:r>
          </a:p>
          <a:p>
            <a:pPr lvl="1"/>
            <a:r>
              <a:rPr lang="en-US" sz="2200" dirty="0"/>
              <a:t>Prices change Tuesday evening</a:t>
            </a:r>
          </a:p>
          <a:p>
            <a:pPr lvl="1"/>
            <a:r>
              <a:rPr lang="en-US" sz="2200" dirty="0"/>
              <a:t>Study 123 high-frequency categories with 1263 UPCs</a:t>
            </a:r>
          </a:p>
          <a:p>
            <a:pPr lvl="2"/>
            <a:r>
              <a:rPr lang="en-US" sz="1600" dirty="0"/>
              <a:t>Multiple UPCs per category</a:t>
            </a:r>
          </a:p>
          <a:p>
            <a:pPr lvl="2"/>
            <a:r>
              <a:rPr lang="en-US" sz="1600" dirty="0"/>
              <a:t>Typically purchase only one UPC per trip in </a:t>
            </a:r>
            <a:r>
              <a:rPr lang="en-US" sz="1600" dirty="0" err="1"/>
              <a:t>categroy</a:t>
            </a:r>
            <a:endParaRPr lang="en-US" sz="1600" dirty="0"/>
          </a:p>
          <a:p>
            <a:pPr lvl="2"/>
            <a:r>
              <a:rPr lang="en-US" sz="1600" dirty="0"/>
              <a:t>Independent price changes</a:t>
            </a:r>
          </a:p>
          <a:p>
            <a:pPr lvl="2"/>
            <a:r>
              <a:rPr lang="en-US" sz="1600" dirty="0"/>
              <a:t>Not too much seasonality</a:t>
            </a:r>
          </a:p>
          <a:p>
            <a:pPr lvl="2"/>
            <a:r>
              <a:rPr lang="en-US" sz="1600" dirty="0"/>
              <a:t>333,000 shopping trips for ~2000 consumers over 20 months</a:t>
            </a:r>
          </a:p>
          <a:p>
            <a:r>
              <a:rPr lang="en-US" sz="2400" dirty="0"/>
              <a:t>Economic Goals:</a:t>
            </a:r>
          </a:p>
          <a:p>
            <a:pPr lvl="1"/>
            <a:r>
              <a:rPr lang="en-US" sz="2000" dirty="0"/>
              <a:t>Optimal pricing</a:t>
            </a:r>
          </a:p>
          <a:p>
            <a:pPr lvl="1"/>
            <a:r>
              <a:rPr lang="en-US" sz="2000" dirty="0"/>
              <a:t>Benefits of personalization versus simpler segmentation</a:t>
            </a:r>
          </a:p>
          <a:p>
            <a:r>
              <a:rPr lang="en-US" sz="2400" dirty="0"/>
              <a:t>Methodological Goals:</a:t>
            </a:r>
          </a:p>
          <a:p>
            <a:pPr lvl="1"/>
            <a:r>
              <a:rPr lang="en-US" sz="2000" dirty="0"/>
              <a:t>Contrast off-the-shelf ML, off-the-shelf econometrics with combined models</a:t>
            </a:r>
          </a:p>
          <a:p>
            <a:pPr lvl="1"/>
            <a:r>
              <a:rPr lang="en-US" sz="2000" dirty="0"/>
              <a:t>Tune and test models for counterfactual performance</a:t>
            </a:r>
          </a:p>
          <a:p>
            <a:pPr lvl="1"/>
            <a:endParaRPr lang="en-US" sz="2000" dirty="0"/>
          </a:p>
          <a:p>
            <a:r>
              <a:rPr lang="en-US" sz="2200" dirty="0"/>
              <a:t>Joint work with Rob Donnelly</a:t>
            </a:r>
            <a:r>
              <a:rPr lang="en-US" sz="2200"/>
              <a:t>, David Blei, Fran Ruiz</a:t>
            </a: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BC891-A910-47C7-844C-13C5FC45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Combine structural model with matrix factorization techniques and computational methods from ML</a:t>
            </a:r>
          </a:p>
        </p:txBody>
      </p:sp>
    </p:spTree>
    <p:extLst>
      <p:ext uri="{BB962C8B-B14F-4D97-AF65-F5344CB8AC3E}">
        <p14:creationId xmlns:p14="http://schemas.microsoft.com/office/powerpoint/2010/main" val="187222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EAE1F0-D937-4FF3-BF05-C8B860B1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2" y="145879"/>
            <a:ext cx="10515600" cy="1325563"/>
          </a:xfrm>
        </p:spPr>
        <p:txBody>
          <a:bodyPr/>
          <a:lstStyle/>
          <a:p>
            <a:r>
              <a:rPr lang="en-US" dirty="0"/>
              <a:t>Structural Model		 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39DB731-FD34-46F8-A308-BB9C8A175827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895352" y="1418100"/>
                <a:ext cx="5181600" cy="523716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Mixed logit</a:t>
                </a:r>
              </a:p>
              <a:p>
                <a:r>
                  <a:rPr lang="en-US" dirty="0"/>
                  <a:t>User </a:t>
                </a:r>
                <a:r>
                  <a:rPr lang="en-US" i="1" dirty="0"/>
                  <a:t>u</a:t>
                </a:r>
                <a:r>
                  <a:rPr lang="en-US" dirty="0"/>
                  <a:t>, product </a:t>
                </a:r>
                <a:r>
                  <a:rPr lang="en-US" i="1" dirty="0"/>
                  <a:t>i</a:t>
                </a:r>
                <a:r>
                  <a:rPr lang="en-US" dirty="0"/>
                  <a:t>, time </a:t>
                </a:r>
                <a:r>
                  <a:rPr lang="en-US" i="1" dirty="0"/>
                  <a:t>t</a:t>
                </a:r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Type I EV, then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𝑢𝑖𝑡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𝑢𝑗𝑡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Counterfactuals</a:t>
                </a:r>
              </a:p>
              <a:p>
                <a:pPr lvl="1"/>
                <a:r>
                  <a:rPr lang="en-US" dirty="0"/>
                  <a:t>Out of stock</a:t>
                </a:r>
              </a:p>
              <a:p>
                <a:pPr lvl="1"/>
                <a:r>
                  <a:rPr lang="en-US" dirty="0"/>
                  <a:t>Price changes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39DB731-FD34-46F8-A308-BB9C8A175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895352" y="1418100"/>
                <a:ext cx="5181600" cy="5237162"/>
              </a:xfrm>
              <a:blipFill>
                <a:blip r:embed="rId2"/>
                <a:stretch>
                  <a:fillRect l="-2118" t="-3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224F61A-5865-4B33-9845-BF9AC70DDF57}"/>
              </a:ext>
            </a:extLst>
          </p:cNvPr>
          <p:cNvSpPr/>
          <p:nvPr/>
        </p:nvSpPr>
        <p:spPr>
          <a:xfrm>
            <a:off x="7641771" y="1856712"/>
            <a:ext cx="3200400" cy="1828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FDE22-590B-4D6A-A552-0EA8963D42A2}"/>
              </a:ext>
            </a:extLst>
          </p:cNvPr>
          <p:cNvSpPr txBox="1"/>
          <p:nvPr/>
        </p:nvSpPr>
        <p:spPr>
          <a:xfrm>
            <a:off x="6700426" y="2498944"/>
            <a:ext cx="10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9AAB5-8F29-4AD5-9DE3-6E14F8AED195}"/>
              </a:ext>
            </a:extLst>
          </p:cNvPr>
          <p:cNvSpPr txBox="1"/>
          <p:nvPr/>
        </p:nvSpPr>
        <p:spPr>
          <a:xfrm>
            <a:off x="8705849" y="1372168"/>
            <a:ext cx="107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CC9F-9053-4513-A85C-6231FC1C4E7C}"/>
                  </a:ext>
                </a:extLst>
              </p:cNvPr>
              <p:cNvSpPr txBox="1"/>
              <p:nvPr/>
            </p:nvSpPr>
            <p:spPr>
              <a:xfrm>
                <a:off x="9019955" y="3759682"/>
                <a:ext cx="4440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CC9F-9053-4513-A85C-6231FC1C4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955" y="3759682"/>
                <a:ext cx="44403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8EE67A4-AB80-4291-A876-3A251A0A1F77}"/>
              </a:ext>
            </a:extLst>
          </p:cNvPr>
          <p:cNvSpPr/>
          <p:nvPr/>
        </p:nvSpPr>
        <p:spPr>
          <a:xfrm>
            <a:off x="6843849" y="4443449"/>
            <a:ext cx="960904" cy="1828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D0A9DC-9DD8-4E87-9EF0-5CA482DC7094}"/>
              </a:ext>
            </a:extLst>
          </p:cNvPr>
          <p:cNvSpPr/>
          <p:nvPr/>
        </p:nvSpPr>
        <p:spPr>
          <a:xfrm>
            <a:off x="8758101" y="4845343"/>
            <a:ext cx="3200400" cy="9123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07F8DD-6C73-48AB-83AB-037AB66F517E}"/>
                  </a:ext>
                </a:extLst>
              </p:cNvPr>
              <p:cNvSpPr txBox="1"/>
              <p:nvPr/>
            </p:nvSpPr>
            <p:spPr>
              <a:xfrm>
                <a:off x="8829402" y="2498944"/>
                <a:ext cx="8992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07F8DD-6C73-48AB-83AB-037AB66F5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2" y="2498944"/>
                <a:ext cx="89928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3B03D-3CFF-4E20-A823-C2A0457212BA}"/>
                  </a:ext>
                </a:extLst>
              </p:cNvPr>
              <p:cNvSpPr txBox="1"/>
              <p:nvPr/>
            </p:nvSpPr>
            <p:spPr>
              <a:xfrm>
                <a:off x="6843849" y="5172891"/>
                <a:ext cx="10125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43B03D-3CFF-4E20-A823-C2A045721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849" y="5172891"/>
                <a:ext cx="101258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A1AAFA-A5E4-494B-92D8-FC4000575E69}"/>
                  </a:ext>
                </a:extLst>
              </p:cNvPr>
              <p:cNvSpPr txBox="1"/>
              <p:nvPr/>
            </p:nvSpPr>
            <p:spPr>
              <a:xfrm>
                <a:off x="9905100" y="5086060"/>
                <a:ext cx="9064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A1AAFA-A5E4-494B-92D8-FC4000575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100" y="5086060"/>
                <a:ext cx="90640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8E0E13-FAA4-4342-AB25-15A9FD2E3211}"/>
                  </a:ext>
                </a:extLst>
              </p:cNvPr>
              <p:cNvSpPr/>
              <p:nvPr/>
            </p:nvSpPr>
            <p:spPr>
              <a:xfrm>
                <a:off x="8030575" y="4957447"/>
                <a:ext cx="6190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8E0E13-FAA4-4342-AB25-15A9FD2E3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575" y="4957447"/>
                <a:ext cx="6190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94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EAE1F0-D937-4FF3-BF05-C8B860B1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2" y="145879"/>
            <a:ext cx="10515600" cy="1325563"/>
          </a:xfrm>
        </p:spPr>
        <p:txBody>
          <a:bodyPr/>
          <a:lstStyle/>
          <a:p>
            <a:r>
              <a:rPr lang="en-US" dirty="0"/>
              <a:t>Structural Model		 +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39DB731-FD34-46F8-A308-BB9C8A175827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895352" y="1418100"/>
                <a:ext cx="5181600" cy="523716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Mixed logit</a:t>
                </a:r>
              </a:p>
              <a:p>
                <a:r>
                  <a:rPr lang="en-US" dirty="0"/>
                  <a:t>User </a:t>
                </a:r>
                <a:r>
                  <a:rPr lang="en-US" i="1" dirty="0"/>
                  <a:t>u</a:t>
                </a:r>
                <a:r>
                  <a:rPr lang="en-US" dirty="0"/>
                  <a:t>, product </a:t>
                </a:r>
                <a:r>
                  <a:rPr lang="en-US" i="1" dirty="0"/>
                  <a:t>i</a:t>
                </a:r>
                <a:r>
                  <a:rPr lang="en-US" dirty="0"/>
                  <a:t>, time </a:t>
                </a:r>
                <a:r>
                  <a:rPr lang="en-US" i="1" dirty="0"/>
                  <a:t>t</a:t>
                </a:r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𝑢𝑖𝑡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 Type I EV, then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𝑢𝑖𝑡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𝑢𝑗𝑡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Counterfactuals</a:t>
                </a:r>
              </a:p>
              <a:p>
                <a:pPr lvl="1"/>
                <a:r>
                  <a:rPr lang="en-US" dirty="0"/>
                  <a:t>Out of stock</a:t>
                </a:r>
              </a:p>
              <a:p>
                <a:pPr lvl="1"/>
                <a:r>
                  <a:rPr lang="en-US" dirty="0"/>
                  <a:t>Price changes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39DB731-FD34-46F8-A308-BB9C8A175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895352" y="1418100"/>
                <a:ext cx="5181600" cy="5237162"/>
              </a:xfrm>
              <a:blipFill>
                <a:blip r:embed="rId2"/>
                <a:stretch>
                  <a:fillRect l="-2118" t="-3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7">
                <a:extLst>
                  <a:ext uri="{FF2B5EF4-FFF2-40B4-BE49-F238E27FC236}">
                    <a16:creationId xmlns:a16="http://schemas.microsoft.com/office/drawing/2014/main" id="{2951CACE-E730-4818-BFD9-FD8FF59D9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47" y="1418100"/>
                <a:ext cx="5181600" cy="52371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Mixed logit + factors</a:t>
                </a:r>
              </a:p>
              <a:p>
                <a:r>
                  <a:rPr lang="en-US" dirty="0"/>
                  <a:t>User </a:t>
                </a:r>
                <a:r>
                  <a:rPr lang="en-US" i="1" dirty="0"/>
                  <a:t>u</a:t>
                </a:r>
                <a:r>
                  <a:rPr lang="en-US" dirty="0"/>
                  <a:t>, product </a:t>
                </a:r>
                <a:r>
                  <a:rPr lang="en-US" i="1" dirty="0"/>
                  <a:t>i</a:t>
                </a:r>
                <a:r>
                  <a:rPr lang="en-US" dirty="0"/>
                  <a:t>, time </a:t>
                </a:r>
                <a:r>
                  <a:rPr lang="en-US" i="1" dirty="0"/>
                  <a:t>t</a:t>
                </a:r>
              </a:p>
              <a:p>
                <a:endParaRPr lang="en-US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/>
                  <a:t> </a:t>
                </a:r>
                <a:endParaRPr lang="en-US" dirty="0"/>
              </a:p>
              <a:p>
                <a:r>
                  <a:rPr lang="en-US" dirty="0"/>
                  <a:t>Add in nesting for outside good</a:t>
                </a:r>
              </a:p>
              <a:p>
                <a:pPr lvl="1"/>
                <a:r>
                  <a:rPr lang="en-US" dirty="0"/>
                  <a:t>Implement as two-stage estimation with inclusive value (McFadden)</a:t>
                </a:r>
              </a:p>
              <a:p>
                <a:pPr lvl="1"/>
                <a:r>
                  <a:rPr lang="en-US" dirty="0"/>
                  <a:t>Also factorization of outside good</a:t>
                </a:r>
              </a:p>
            </p:txBody>
          </p:sp>
        </mc:Choice>
        <mc:Fallback xmlns="">
          <p:sp>
            <p:nvSpPr>
              <p:cNvPr id="20" name="Content Placeholder 7">
                <a:extLst>
                  <a:ext uri="{FF2B5EF4-FFF2-40B4-BE49-F238E27FC236}">
                    <a16:creationId xmlns:a16="http://schemas.microsoft.com/office/drawing/2014/main" id="{2951CACE-E730-4818-BFD9-FD8FF59D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47" y="1418100"/>
                <a:ext cx="5181600" cy="5237162"/>
              </a:xfrm>
              <a:prstGeom prst="rect">
                <a:avLst/>
              </a:prstGeom>
              <a:blipFill>
                <a:blip r:embed="rId3"/>
                <a:stretch>
                  <a:fillRect l="-2471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680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39AB9-A842-47A5-BC00-5DB133951E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Computational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DDF98D-6C35-486B-9D40-04F552BAA2CC}"/>
              </a:ext>
            </a:extLst>
          </p:cNvPr>
          <p:cNvSpPr txBox="1">
            <a:spLocks/>
          </p:cNvSpPr>
          <p:nvPr/>
        </p:nvSpPr>
        <p:spPr>
          <a:xfrm>
            <a:off x="3892731" y="391885"/>
            <a:ext cx="7400109" cy="646611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MCMC based Bayesian approaches</a:t>
            </a:r>
          </a:p>
          <a:p>
            <a:pPr lvl="1"/>
            <a:r>
              <a:rPr lang="en-US" sz="2400" dirty="0"/>
              <a:t>Difficult scaling</a:t>
            </a:r>
          </a:p>
          <a:p>
            <a:r>
              <a:rPr lang="en-US" sz="2800" dirty="0"/>
              <a:t>Variational Bayes</a:t>
            </a:r>
          </a:p>
          <a:p>
            <a:pPr lvl="1"/>
            <a:r>
              <a:rPr lang="en-US" sz="2400" dirty="0"/>
              <a:t>Choose parameterized family of distributions to approximate posterior</a:t>
            </a:r>
          </a:p>
          <a:p>
            <a:pPr lvl="1"/>
            <a:r>
              <a:rPr lang="en-US" sz="2400" dirty="0"/>
              <a:t>Find parameters that minimize KL-divergence to true posterior</a:t>
            </a:r>
          </a:p>
          <a:p>
            <a:r>
              <a:rPr lang="en-US" sz="2800" dirty="0"/>
              <a:t>Challenges for our problem</a:t>
            </a:r>
          </a:p>
          <a:p>
            <a:pPr lvl="1"/>
            <a:r>
              <a:rPr lang="en-US" sz="2400" dirty="0"/>
              <a:t>Nonlinear form of choice probabilities</a:t>
            </a:r>
          </a:p>
          <a:p>
            <a:pPr lvl="1"/>
            <a:r>
              <a:rPr lang="en-US" sz="2400" dirty="0"/>
              <a:t>Time-varying prices and availability</a:t>
            </a:r>
          </a:p>
          <a:p>
            <a:r>
              <a:rPr lang="en-US" sz="2800" dirty="0"/>
              <a:t>Tricks</a:t>
            </a:r>
          </a:p>
          <a:p>
            <a:pPr lvl="1"/>
            <a:r>
              <a:rPr lang="en-US" sz="2400" dirty="0"/>
              <a:t>Approximations and bounds</a:t>
            </a:r>
          </a:p>
          <a:p>
            <a:pPr lvl="1"/>
            <a:r>
              <a:rPr lang="en-US" sz="2400" dirty="0"/>
              <a:t>Stochastic gradient descent (SGD)</a:t>
            </a:r>
          </a:p>
          <a:p>
            <a:pPr lvl="2"/>
            <a:r>
              <a:rPr lang="en-US" sz="2000" dirty="0"/>
              <a:t>Predict: lots of applications of SGD!!</a:t>
            </a:r>
          </a:p>
        </p:txBody>
      </p:sp>
    </p:spTree>
    <p:extLst>
      <p:ext uri="{BB962C8B-B14F-4D97-AF65-F5344CB8AC3E}">
        <p14:creationId xmlns:p14="http://schemas.microsoft.com/office/powerpoint/2010/main" val="902090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8535-8435-479F-968A-359EFDD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B436-2A17-4CB5-B423-EB97D178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87383"/>
            <a:ext cx="6492240" cy="6348547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Nested Factorization</a:t>
            </a:r>
          </a:p>
          <a:p>
            <a:pPr lvl="1"/>
            <a:r>
              <a:rPr lang="en-US" sz="2000" dirty="0"/>
              <a:t>All categories estimated in single model</a:t>
            </a:r>
          </a:p>
          <a:p>
            <a:pPr lvl="1"/>
            <a:r>
              <a:rPr lang="en-US" sz="2000" dirty="0"/>
              <a:t>Items substitutes within category, independent across</a:t>
            </a:r>
          </a:p>
          <a:p>
            <a:pPr lvl="1"/>
            <a:r>
              <a:rPr lang="en-US" sz="2000" dirty="0"/>
              <a:t>Tuned on held-out validation set</a:t>
            </a:r>
          </a:p>
          <a:p>
            <a:r>
              <a:rPr lang="en-US" sz="2400" b="1" dirty="0"/>
              <a:t>Hierarchical Poisson Factorization (HPF)</a:t>
            </a:r>
          </a:p>
          <a:p>
            <a:pPr lvl="1"/>
            <a:r>
              <a:rPr lang="en-US" sz="2000" dirty="0"/>
              <a:t>All items in single model, each item </a:t>
            </a:r>
            <a:r>
              <a:rPr lang="en-US" sz="2000" b="1" dirty="0"/>
              <a:t>independent</a:t>
            </a:r>
            <a:r>
              <a:rPr lang="en-US" sz="2000" dirty="0"/>
              <a:t> of others</a:t>
            </a:r>
          </a:p>
          <a:p>
            <a:pPr lvl="1"/>
            <a:r>
              <a:rPr lang="en-US" sz="2000" dirty="0"/>
              <a:t>A form of matrix factorization allowing for covariates</a:t>
            </a:r>
          </a:p>
          <a:p>
            <a:pPr lvl="1"/>
            <a:r>
              <a:rPr lang="en-US" sz="2000" dirty="0"/>
              <a:t>Ignores prices</a:t>
            </a:r>
          </a:p>
          <a:p>
            <a:pPr lvl="1"/>
            <a:r>
              <a:rPr lang="en-US" sz="2000" b="1" dirty="0"/>
              <a:t>Scales easily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Category by category logits</a:t>
            </a:r>
          </a:p>
          <a:p>
            <a:pPr lvl="1"/>
            <a:r>
              <a:rPr lang="en-US" sz="2200" dirty="0"/>
              <a:t>Mixed logit (random coefficients)</a:t>
            </a:r>
          </a:p>
          <a:p>
            <a:pPr lvl="1"/>
            <a:r>
              <a:rPr lang="en-US" sz="2000" dirty="0"/>
              <a:t>Nested Logit</a:t>
            </a:r>
          </a:p>
          <a:p>
            <a:pPr lvl="1"/>
            <a:r>
              <a:rPr lang="en-US" sz="2000" dirty="0"/>
              <a:t>With various controls (demographic, etc.)</a:t>
            </a:r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sz="2400" b="1" dirty="0"/>
              <a:t>Logits with HPF Factors</a:t>
            </a:r>
          </a:p>
          <a:p>
            <a:pPr lvl="1"/>
            <a:r>
              <a:rPr lang="en-US" sz="2000" dirty="0"/>
              <a:t>Include user-item prediction from HPF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624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DD285B-D634-49E8-BDEB-104146439D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6218" y="546316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Goodness of Fit (Tuned for CF)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Weeks where another product in category changed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80403-8457-4A93-AB10-0E39773C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82" y="228032"/>
            <a:ext cx="9637235" cy="60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0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AC27-1E2B-492E-ABBD-5F7838B0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Performance by Scenario</a:t>
            </a:r>
            <a:br>
              <a:rPr lang="en-US" dirty="0"/>
            </a:br>
            <a:r>
              <a:rPr lang="en-US" dirty="0"/>
              <a:t>(Counterfactual)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82E536-EEA8-43F9-A10B-5AF700D7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37" t="914" b="1"/>
          <a:stretch/>
        </p:blipFill>
        <p:spPr>
          <a:xfrm>
            <a:off x="4167051" y="380901"/>
            <a:ext cx="8234708" cy="609619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22C39-5501-4EB6-A3C1-5E787CA8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0" tIns="45720" rIns="0" bIns="45720" rtlCol="0">
            <a:normAutofit fontScale="92500" lnSpcReduction="20000"/>
          </a:bodyPr>
          <a:lstStyle/>
          <a:p>
            <a:r>
              <a:rPr lang="en-US" sz="2000" dirty="0"/>
              <a:t>Evaluate log-likelihood only in weeks where an item falls into specified scenarios: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 changed for the item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 changed for another item in the same category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Another item in the same category is out of stock at least one day this week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08C2466-1BAF-44C2-B54B-693EE6368B6B}"/>
              </a:ext>
            </a:extLst>
          </p:cNvPr>
          <p:cNvSpPr/>
          <p:nvPr/>
        </p:nvSpPr>
        <p:spPr>
          <a:xfrm>
            <a:off x="8804368" y="2351315"/>
            <a:ext cx="3213462" cy="1894114"/>
          </a:xfrm>
          <a:prstGeom prst="wedgeEllipseCallout">
            <a:avLst>
              <a:gd name="adj1" fmla="val -62895"/>
              <a:gd name="adj2" fmla="val -75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Traditional logits improve with HPF</a:t>
            </a:r>
          </a:p>
          <a:p>
            <a:pPr algn="ctr"/>
            <a:r>
              <a:rPr lang="en-US" sz="2000" dirty="0"/>
              <a:t>(ML-based user-item predictions)</a:t>
            </a:r>
          </a:p>
        </p:txBody>
      </p:sp>
    </p:spTree>
    <p:extLst>
      <p:ext uri="{BB962C8B-B14F-4D97-AF65-F5344CB8AC3E}">
        <p14:creationId xmlns:p14="http://schemas.microsoft.com/office/powerpoint/2010/main" val="70302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6C01-40D0-458A-974F-73ECC572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594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Validation of Structural Parameter Estimates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648EB-9CFA-4D34-9942-F9BA83BD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4845" y="5788150"/>
            <a:ext cx="10371910" cy="950977"/>
          </a:xfrm>
        </p:spPr>
        <p:txBody>
          <a:bodyPr vert="horz" lIns="0" tIns="45720" rIns="0" bIns="45720" rtlCol="0">
            <a:normAutofit fontScale="92500"/>
          </a:bodyPr>
          <a:lstStyle/>
          <a:p>
            <a:r>
              <a:rPr lang="en-US" sz="2400" dirty="0"/>
              <a:t>Compare Tues-Wed change in price to Tues-Wed change in demand, in test set</a:t>
            </a:r>
          </a:p>
          <a:p>
            <a:r>
              <a:rPr lang="en-US" sz="2400" dirty="0"/>
              <a:t>Break out results by how price-sensitive (elastic) we have estimated consumers to be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4704412-2D60-4960-BAD4-7A42FD36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9843329" cy="48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1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4BD38-FEE3-4DC9-98D2-E2C1CB3A0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" r="876" b="-1"/>
          <a:stretch/>
        </p:blipFill>
        <p:spPr>
          <a:xfrm>
            <a:off x="770710" y="391886"/>
            <a:ext cx="10345782" cy="58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09" y="312420"/>
            <a:ext cx="2743200" cy="2057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Advances in Supervised ML dramatically improve quality of image classification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85" y="2087880"/>
            <a:ext cx="3152775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75" y="594359"/>
            <a:ext cx="2857500" cy="1876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74" y="4439425"/>
            <a:ext cx="27432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00" y="3836137"/>
            <a:ext cx="2857500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99" y="4389438"/>
            <a:ext cx="2857500" cy="2200275"/>
          </a:xfrm>
          <a:prstGeom prst="rect">
            <a:avLst/>
          </a:prstGeom>
        </p:spPr>
      </p:pic>
      <p:pic>
        <p:nvPicPr>
          <p:cNvPr id="11" name="Picture 4" descr="Image result for cat video youtub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54" y="2247514"/>
            <a:ext cx="2625047" cy="18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12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DD285B-D634-49E8-BDEB-10414643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ML Approach Improves Ability to Profit from Customer Targeting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40C54-C548-4B45-8F1E-C22208039EEC}"/>
              </a:ext>
            </a:extLst>
          </p:cNvPr>
          <p:cNvSpPr txBox="1"/>
          <p:nvPr/>
        </p:nvSpPr>
        <p:spPr>
          <a:xfrm>
            <a:off x="492371" y="3095896"/>
            <a:ext cx="3084844" cy="348777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How much profit can be made by giving a 30% off coupon for a single product to a targeted selection of 30% of the shoppers in the store?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Compare: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Random allocation, demographic targeting, or individual targeting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C4AE90-B819-476B-8D8F-F22D2F5E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47" y="886462"/>
            <a:ext cx="7616207" cy="51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29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dirty="0"/>
              <a:t>Causal Inference Approaches</a:t>
            </a:r>
            <a:br>
              <a:rPr lang="en-US" dirty="0"/>
            </a:br>
            <a:r>
              <a:rPr lang="en-US" sz="2800" spc="0" dirty="0">
                <a:latin typeface="Calibri" panose="020F0502020204030204"/>
                <a:ea typeface="+mn-ea"/>
                <a:cs typeface="+mn-cs"/>
              </a:rPr>
              <a:t>Dynamic Structural Estimation</a:t>
            </a:r>
            <a:br>
              <a:rPr lang="en-US" sz="2800" spc="0" dirty="0"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6DB1A7-A97D-417A-8CE2-BB3406A8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02480" y="365760"/>
                <a:ext cx="7132320" cy="627888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Single Agent Decision Problem</a:t>
                </a:r>
              </a:p>
              <a:p>
                <a:pPr lvl="1"/>
                <a:r>
                  <a:rPr lang="en-US" sz="2000" dirty="0"/>
                  <a:t>Rust (1987): decision-maker replacing bus engines</a:t>
                </a:r>
              </a:p>
              <a:p>
                <a:pPr lvl="1"/>
                <a:r>
                  <a:rPr lang="en-US" sz="2000" dirty="0"/>
                  <a:t>Bellman equation: </a:t>
                </a:r>
              </a:p>
              <a:p>
                <a:pPr marL="384048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Policy function : </a:t>
                </a:r>
              </a:p>
              <a:p>
                <a:pPr marL="384048" lvl="2" indent="0" algn="ctr">
                  <a:buNone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Nested fixed point estimation to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Outer loop: </a:t>
                </a:r>
              </a:p>
              <a:p>
                <a:pPr lvl="2"/>
                <a:r>
                  <a:rPr lang="en-US" sz="1600" dirty="0"/>
                  <a:t>Optimize likelihood function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, where data are (</a:t>
                </a:r>
                <a:r>
                  <a:rPr lang="en-US" sz="1600" dirty="0" err="1"/>
                  <a:t>state,action</a:t>
                </a:r>
                <a:r>
                  <a:rPr lang="en-US" sz="1600" dirty="0"/>
                  <a:t>) pairs and model predicts optimal actions as function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  </a:t>
                </a:r>
              </a:p>
              <a:p>
                <a:pPr lvl="1"/>
                <a:r>
                  <a:rPr lang="en-US" sz="2000" dirty="0"/>
                  <a:t>Inner loop: </a:t>
                </a:r>
              </a:p>
              <a:p>
                <a:pPr lvl="2"/>
                <a:r>
                  <a:rPr lang="en-US" sz="1600" dirty="0"/>
                  <a:t>Given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, solve for value function by iterating over Bellman’s equation</a:t>
                </a:r>
              </a:p>
              <a:p>
                <a:pPr lvl="2"/>
                <a:r>
                  <a:rPr lang="en-US" sz="1600" dirty="0"/>
                  <a:t>Evaluate policy function given value function, and evaluate likelihood </a:t>
                </a:r>
              </a:p>
              <a:p>
                <a:r>
                  <a:rPr lang="en-US" sz="2400" dirty="0"/>
                  <a:t>Igami (2018) develops relationship between this and Bonanza algorithm; also analysis of AlphaGo algorithm relative to Hotz and Miller (1993)</a:t>
                </a:r>
                <a:endParaRPr lang="en-US" sz="2800" dirty="0"/>
              </a:p>
              <a:p>
                <a:pPr lvl="1"/>
                <a:endParaRPr lang="en-US" sz="28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A6DB1A7-A97D-417A-8CE2-BB3406A8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2480" y="365760"/>
                <a:ext cx="7132320" cy="6278880"/>
              </a:xfrm>
              <a:blipFill>
                <a:blip r:embed="rId3"/>
                <a:stretch>
                  <a:fillRect l="-1282" t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5FE5-3D4C-4B46-892A-7FF8D397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Use </a:t>
            </a:r>
            <a:r>
              <a:rPr lang="en-US" sz="2800" b="1" dirty="0"/>
              <a:t>ML methods to approximate value function and policy function</a:t>
            </a:r>
          </a:p>
        </p:txBody>
      </p:sp>
    </p:spTree>
    <p:extLst>
      <p:ext uri="{BB962C8B-B14F-4D97-AF65-F5344CB8AC3E}">
        <p14:creationId xmlns:p14="http://schemas.microsoft.com/office/powerpoint/2010/main" val="3731716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101048"/>
          </a:xfrm>
        </p:spPr>
        <p:txBody>
          <a:bodyPr>
            <a:normAutofit/>
          </a:bodyPr>
          <a:lstStyle/>
          <a:p>
            <a:r>
              <a:rPr lang="en-US" dirty="0"/>
              <a:t>Will “board game AI” be useful for economics?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Can applied econometrics contribute to this type of AI?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B1A7-A97D-417A-8CE2-BB3406A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0" y="365760"/>
            <a:ext cx="7132320" cy="627888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Applications to human or firm behavior are challenging</a:t>
            </a:r>
          </a:p>
          <a:p>
            <a:pPr lvl="1"/>
            <a:r>
              <a:rPr lang="en-US" sz="2400" dirty="0"/>
              <a:t>Conceptual framework clear from 80s and 90s</a:t>
            </a:r>
          </a:p>
          <a:p>
            <a:pPr lvl="1"/>
            <a:r>
              <a:rPr lang="en-US" sz="2400" dirty="0"/>
              <a:t>Computational advances helpful, but those were not biggest problems</a:t>
            </a:r>
          </a:p>
          <a:p>
            <a:r>
              <a:rPr lang="en-US" sz="2600" dirty="0"/>
              <a:t>Biggest impediments</a:t>
            </a:r>
          </a:p>
          <a:p>
            <a:pPr lvl="1"/>
            <a:r>
              <a:rPr lang="en-US" sz="2400" dirty="0"/>
              <a:t>Not enough training data</a:t>
            </a:r>
          </a:p>
          <a:p>
            <a:pPr lvl="1"/>
            <a:r>
              <a:rPr lang="en-US" sz="2400" dirty="0"/>
              <a:t>Identification problems</a:t>
            </a:r>
          </a:p>
          <a:p>
            <a:pPr lvl="2"/>
            <a:r>
              <a:rPr lang="en-US" sz="2000" dirty="0"/>
              <a:t>Insufficient observable exogenous variation</a:t>
            </a:r>
          </a:p>
          <a:p>
            <a:pPr lvl="2"/>
            <a:r>
              <a:rPr lang="en-US" sz="2000" dirty="0"/>
              <a:t>Unobserved heterogeneity</a:t>
            </a:r>
          </a:p>
          <a:p>
            <a:r>
              <a:rPr lang="en-US" sz="2600" dirty="0"/>
              <a:t>Not enough knowledge about game payoffs to create artificial training data</a:t>
            </a:r>
          </a:p>
          <a:p>
            <a:r>
              <a:rPr lang="en-US" sz="2600" dirty="0"/>
              <a:t>In data-poor environments…</a:t>
            </a:r>
          </a:p>
          <a:p>
            <a:pPr lvl="1"/>
            <a:r>
              <a:rPr lang="en-US" sz="2200" dirty="0"/>
              <a:t>Use as much structure as is known, carefully examine functional forms for how they extrapolate</a:t>
            </a:r>
          </a:p>
          <a:p>
            <a:pPr lvl="1"/>
            <a:r>
              <a:rPr lang="en-US" sz="2200" dirty="0"/>
              <a:t>Consider biases that might arise</a:t>
            </a:r>
          </a:p>
          <a:p>
            <a:pPr lvl="1"/>
            <a:r>
              <a:rPr lang="en-US" sz="2200" dirty="0"/>
              <a:t>See Igami (2018) for some more discussion</a:t>
            </a:r>
          </a:p>
          <a:p>
            <a:endParaRPr lang="en-US" sz="2400" dirty="0"/>
          </a:p>
          <a:p>
            <a:pPr lvl="1"/>
            <a:endParaRPr lang="en-US" sz="28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4555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BC8B-8EA5-48B1-BB27-586E6D0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" y="455022"/>
            <a:ext cx="3200400" cy="3050178"/>
          </a:xfrm>
        </p:spPr>
        <p:txBody>
          <a:bodyPr>
            <a:normAutofit/>
          </a:bodyPr>
          <a:lstStyle/>
          <a:p>
            <a:r>
              <a:rPr lang="en-US" dirty="0"/>
              <a:t>What recent advances in AI can directly help solve economic, business and social problems?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B1A7-A97D-417A-8CE2-BB3406A8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0" y="365760"/>
            <a:ext cx="7132320" cy="62788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Active learning can be very useful in environments where analyst can intervene</a:t>
            </a:r>
          </a:p>
          <a:p>
            <a:pPr lvl="1"/>
            <a:r>
              <a:rPr lang="en-US" sz="2200" dirty="0"/>
              <a:t>Incremental improvement is key to tech firm success</a:t>
            </a:r>
          </a:p>
          <a:p>
            <a:pPr lvl="1"/>
            <a:r>
              <a:rPr lang="en-US" sz="2200" dirty="0"/>
              <a:t>Digital interaction with ability to use dynamic experimentation</a:t>
            </a:r>
          </a:p>
          <a:p>
            <a:pPr lvl="1"/>
            <a:r>
              <a:rPr lang="en-US" sz="2200" dirty="0"/>
              <a:t>RCT’s 3.0: iteratively optimize across many alternatives, with targeting and customization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Examples/Applications</a:t>
            </a:r>
          </a:p>
          <a:p>
            <a:pPr lvl="1"/>
            <a:r>
              <a:rPr lang="en-US" sz="2200" dirty="0"/>
              <a:t>Nudges for financial health (Ideas42)</a:t>
            </a:r>
          </a:p>
          <a:p>
            <a:pPr lvl="1"/>
            <a:r>
              <a:rPr lang="en-US" sz="2200" dirty="0"/>
              <a:t>Targeted application of training programs (e.g. RIPL)</a:t>
            </a:r>
          </a:p>
          <a:p>
            <a:pPr lvl="1"/>
            <a:r>
              <a:rPr lang="en-US" sz="2200" dirty="0"/>
              <a:t>Digital tutors/training (e.g. 17Zuoye)</a:t>
            </a:r>
          </a:p>
          <a:p>
            <a:pPr lvl="1"/>
            <a:r>
              <a:rPr lang="en-US" sz="2200" dirty="0"/>
              <a:t>Decision-making applications</a:t>
            </a:r>
          </a:p>
          <a:p>
            <a:pPr lvl="2"/>
            <a:r>
              <a:rPr lang="en-US" sz="1800" dirty="0"/>
              <a:t>Information for first-generation college students (Ideas42)</a:t>
            </a:r>
          </a:p>
          <a:p>
            <a:pPr lvl="2"/>
            <a:r>
              <a:rPr lang="en-US" sz="1800" dirty="0"/>
              <a:t>Contraception selection in developing countries (World Bank)</a:t>
            </a:r>
          </a:p>
          <a:p>
            <a:pPr lvl="1"/>
            <a:r>
              <a:rPr lang="en-US" sz="2200" dirty="0"/>
              <a:t>Charitable giving</a:t>
            </a:r>
          </a:p>
          <a:p>
            <a:pPr lvl="2"/>
            <a:r>
              <a:rPr lang="en-US" sz="1800" dirty="0"/>
              <a:t>Contextual bandits to learn best prompt and charity (IPA/Gates/PayPal)</a:t>
            </a:r>
          </a:p>
          <a:p>
            <a:pPr lvl="1"/>
            <a:r>
              <a:rPr lang="en-US" sz="2200" dirty="0"/>
              <a:t>Advice/nudge app for newly released prisoners (Ideas42)</a:t>
            </a:r>
          </a:p>
          <a:p>
            <a:pPr lvl="1"/>
            <a:r>
              <a:rPr lang="en-US" sz="2200" dirty="0"/>
              <a:t>Worker relocation, job search (Facebook)</a:t>
            </a:r>
          </a:p>
          <a:p>
            <a:pPr lvl="1"/>
            <a:endParaRPr lang="en-US" sz="2200" dirty="0"/>
          </a:p>
          <a:p>
            <a:pPr lvl="1"/>
            <a:endParaRPr lang="en-US" sz="24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E2EB8B-FA89-4087-B612-EE0AC7BCDF66}"/>
              </a:ext>
            </a:extLst>
          </p:cNvPr>
          <p:cNvSpPr txBox="1">
            <a:spLocks/>
          </p:cNvSpPr>
          <p:nvPr/>
        </p:nvSpPr>
        <p:spPr>
          <a:xfrm>
            <a:off x="300445" y="3352800"/>
            <a:ext cx="3200400" cy="3050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Stanford Initiatives:</a:t>
            </a:r>
          </a:p>
          <a:p>
            <a:endParaRPr lang="en-US" sz="2400" dirty="0"/>
          </a:p>
          <a:p>
            <a:r>
              <a:rPr lang="en-US" sz="2400" dirty="0"/>
              <a:t>Shared Prosperity and Innovation</a:t>
            </a:r>
          </a:p>
          <a:p>
            <a:endParaRPr lang="en-US" sz="2400" dirty="0"/>
          </a:p>
          <a:p>
            <a:r>
              <a:rPr lang="en-US" sz="2400" dirty="0"/>
              <a:t>Human-Centered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69729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44B8-B915-45F3-BB20-39C0598F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77241"/>
          </a:xfrm>
        </p:spPr>
        <p:txBody>
          <a:bodyPr/>
          <a:lstStyle/>
          <a:p>
            <a:r>
              <a:rPr lang="en-US" dirty="0"/>
              <a:t>Active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6DD8A3-8EC7-49A7-808D-63E2A508B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00600" y="339633"/>
                <a:ext cx="6492240" cy="616566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Bandits:</a:t>
                </a:r>
              </a:p>
              <a:p>
                <a:pPr lvl="1"/>
                <a:r>
                  <a:rPr lang="en-US" sz="2400" dirty="0"/>
                  <a:t>Balance </a:t>
                </a:r>
                <a:r>
                  <a:rPr lang="en-US" sz="2400" b="1" dirty="0"/>
                  <a:t>exploration</a:t>
                </a:r>
                <a:r>
                  <a:rPr lang="en-US" sz="2400" dirty="0"/>
                  <a:t> (learning) and </a:t>
                </a:r>
                <a:r>
                  <a:rPr lang="en-US" sz="2400" b="1" dirty="0"/>
                  <a:t>exploitation</a:t>
                </a:r>
                <a:r>
                  <a:rPr lang="en-US" sz="2400" dirty="0"/>
                  <a:t> (getting the best outcome for each subject)</a:t>
                </a:r>
              </a:p>
              <a:p>
                <a:pPr lvl="1"/>
                <a:r>
                  <a:rPr lang="en-US" sz="2400" dirty="0"/>
                  <a:t>Heuristics such as Thompson Sampling</a:t>
                </a:r>
              </a:p>
              <a:p>
                <a:pPr lvl="2"/>
                <a:r>
                  <a:rPr lang="en-US" sz="1800" dirty="0"/>
                  <a:t>Assign treatment in proportion to probability it is optimal </a:t>
                </a:r>
              </a:p>
              <a:p>
                <a:r>
                  <a:rPr lang="en-US" sz="2800" dirty="0"/>
                  <a:t>Contextual bandits:</a:t>
                </a:r>
              </a:p>
              <a:p>
                <a:pPr lvl="1"/>
                <a:r>
                  <a:rPr lang="en-US" sz="2200" dirty="0"/>
                  <a:t>Learn a (time-varying) targeted treatment assignment policy mapping from individual characteristics to treatments</a:t>
                </a:r>
              </a:p>
              <a:p>
                <a:pPr algn="ctr"/>
                <a:r>
                  <a:rPr lang="en-US" sz="2400" b="0" dirty="0"/>
                  <a:t>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𝕎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Consider subjects in batches</a:t>
                </a:r>
              </a:p>
              <a:p>
                <a:pPr lvl="1"/>
                <a:r>
                  <a:rPr lang="en-US" sz="2400" dirty="0"/>
                  <a:t>After each batch, estimate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Apply bandit heuristics</a:t>
                </a:r>
              </a:p>
              <a:p>
                <a:pPr lvl="1"/>
                <a:r>
                  <a:rPr lang="en-US" sz="2400" dirty="0"/>
                  <a:t>Modifications in my work: consider </a:t>
                </a:r>
                <a:r>
                  <a:rPr lang="en-US" sz="2400" b="1" dirty="0"/>
                  <a:t>scientific discovery</a:t>
                </a:r>
                <a:r>
                  <a:rPr lang="en-US" sz="2400" dirty="0"/>
                  <a:t> as goal, incorporate </a:t>
                </a:r>
                <a:r>
                  <a:rPr lang="en-US" sz="2400" b="1" dirty="0"/>
                  <a:t>econometric insights </a:t>
                </a:r>
                <a:r>
                  <a:rPr lang="en-US" sz="2400" dirty="0"/>
                  <a:t>in </a:t>
                </a:r>
                <a:r>
                  <a:rPr lang="en-US" sz="2400" dirty="0" err="1"/>
                  <a:t>algos</a:t>
                </a:r>
                <a:endParaRPr lang="en-US" sz="2400" b="1" dirty="0"/>
              </a:p>
              <a:p>
                <a:r>
                  <a:rPr lang="en-US" sz="2800" dirty="0"/>
                  <a:t>Reinforcement learning:</a:t>
                </a:r>
                <a:endParaRPr lang="en-US" sz="2600" dirty="0"/>
              </a:p>
              <a:p>
                <a:pPr lvl="1"/>
                <a:r>
                  <a:rPr lang="en-US" sz="2400" dirty="0"/>
                  <a:t>Treatment/action affects state</a:t>
                </a:r>
              </a:p>
              <a:p>
                <a:pPr lvl="1"/>
                <a:r>
                  <a:rPr lang="en-US" sz="2400" dirty="0"/>
                  <a:t>Context includes state</a:t>
                </a:r>
              </a:p>
              <a:p>
                <a:pPr lvl="1"/>
                <a:r>
                  <a:rPr lang="en-US" sz="2400" dirty="0"/>
                  <a:t>E.g. dynamic educational apps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6DD8A3-8EC7-49A7-808D-63E2A508B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339633"/>
                <a:ext cx="6492240" cy="6165669"/>
              </a:xfrm>
              <a:blipFill>
                <a:blip r:embed="rId2"/>
                <a:stretch>
                  <a:fillRect l="-1502" t="-2275" r="-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78DA7-34A7-4BBD-B6DC-79C8FF2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515292"/>
            <a:ext cx="3200400" cy="3379124"/>
          </a:xfrm>
        </p:spPr>
        <p:txBody>
          <a:bodyPr>
            <a:normAutofit/>
          </a:bodyPr>
          <a:lstStyle/>
          <a:p>
            <a:r>
              <a:rPr lang="en-US" sz="2400" dirty="0"/>
              <a:t>System interacts with its environment, taking actions or assigning treatments</a:t>
            </a:r>
          </a:p>
        </p:txBody>
      </p:sp>
      <p:pic>
        <p:nvPicPr>
          <p:cNvPr id="7" name="Picture 2" descr="Image result for contextual bandit">
            <a:extLst>
              <a:ext uri="{FF2B5EF4-FFF2-40B4-BE49-F238E27FC236}">
                <a16:creationId xmlns:a16="http://schemas.microsoft.com/office/drawing/2014/main" id="{37D1D696-0258-4928-AE4F-A08F82C18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1" y="3663826"/>
            <a:ext cx="3327917" cy="27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46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594948" y="1240728"/>
            <a:ext cx="11174400" cy="18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222222"/>
              </a:buClr>
              <a:buFont typeface="Times New Roman"/>
              <a:buChar char="●"/>
            </a:pPr>
            <a:r>
              <a:rPr lang="en" dirty="0">
                <a:solidFill>
                  <a:srgbClr val="D800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Inherent bias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estimation due to </a:t>
            </a:r>
            <a:r>
              <a:rPr lang="en" dirty="0">
                <a:solidFill>
                  <a:srgbClr val="D800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adaptive assignment of contexts to arms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ts val="1800"/>
              <a:buFont typeface="Times New Roman"/>
              <a:buChar char="○"/>
            </a:pPr>
            <a:r>
              <a:rPr lang="en" sz="2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context more likely assigned to high-performing arm</a:t>
            </a:r>
            <a:endParaRPr dirty="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457189">
              <a:lnSpc>
                <a:spcPct val="100000"/>
              </a:lnSpc>
              <a:spcBef>
                <a:spcPts val="0"/>
              </a:spcBef>
              <a:buClr>
                <a:srgbClr val="222222"/>
              </a:buClr>
              <a:buSzPts val="1800"/>
              <a:buFont typeface="Times New Roman"/>
              <a:buChar char="○"/>
            </a:pPr>
            <a:r>
              <a:rPr lang="en" sz="2400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creates systematically unbalanced data</a:t>
            </a:r>
          </a:p>
          <a:p>
            <a:pPr>
              <a:lnSpc>
                <a:spcPct val="100000"/>
              </a:lnSpc>
              <a:buClr>
                <a:srgbClr val="222222"/>
              </a:buClr>
              <a:buFont typeface="Times New Roman"/>
              <a:buChar char="○"/>
            </a:pPr>
            <a:r>
              <a:rPr lang="en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Algorithmic selection (on observables) similar to selection biases from agent optimization</a:t>
            </a:r>
          </a:p>
          <a:p>
            <a:pPr>
              <a:lnSpc>
                <a:spcPct val="100000"/>
              </a:lnSpc>
              <a:buClr>
                <a:srgbClr val="222222"/>
              </a:buClr>
              <a:buFont typeface="Times New Roman"/>
              <a:buChar char="○"/>
            </a:pPr>
            <a:r>
              <a:rPr lang="en" dirty="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See Diamakopoulou, Zhou, Athey and Imbens (2019, AAAI) who provide regret bounds for doubly robust approaches</a:t>
            </a:r>
            <a:endParaRPr dirty="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buNone/>
            </a:pPr>
            <a:endParaRPr dirty="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15600" y="3731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1100"/>
            </a:pPr>
            <a:r>
              <a:rPr lang="en" sz="4000" dirty="0">
                <a:latin typeface="Times New Roman"/>
                <a:ea typeface="Times New Roman"/>
                <a:cs typeface="Times New Roman"/>
                <a:sym typeface="Times New Roman"/>
              </a:rPr>
              <a:t>Estimation is challenging: 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Contextual Bandit example</a:t>
            </a:r>
            <a:endParaRPr sz="40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8" name="Google Shape;128;p29"/>
          <p:cNvGrpSpPr/>
          <p:nvPr/>
        </p:nvGrpSpPr>
        <p:grpSpPr>
          <a:xfrm>
            <a:off x="701697" y="3961338"/>
            <a:ext cx="11277457" cy="2388272"/>
            <a:chOff x="1018155" y="2360025"/>
            <a:chExt cx="7595952" cy="1608625"/>
          </a:xfrm>
        </p:grpSpPr>
        <p:grpSp>
          <p:nvGrpSpPr>
            <p:cNvPr id="129" name="Google Shape;129;p29"/>
            <p:cNvGrpSpPr/>
            <p:nvPr/>
          </p:nvGrpSpPr>
          <p:grpSpPr>
            <a:xfrm>
              <a:off x="1018155" y="2360025"/>
              <a:ext cx="3518350" cy="1608625"/>
              <a:chOff x="1415275" y="2360025"/>
              <a:chExt cx="3518350" cy="1608625"/>
            </a:xfrm>
          </p:grpSpPr>
          <p:cxnSp>
            <p:nvCxnSpPr>
              <p:cNvPr id="130" name="Google Shape;130;p29"/>
              <p:cNvCxnSpPr/>
              <p:nvPr/>
            </p:nvCxnSpPr>
            <p:spPr>
              <a:xfrm>
                <a:off x="1415275" y="3919433"/>
                <a:ext cx="335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131" name="Google Shape;131;p29"/>
              <p:cNvGrpSpPr/>
              <p:nvPr/>
            </p:nvGrpSpPr>
            <p:grpSpPr>
              <a:xfrm>
                <a:off x="1415417" y="2360025"/>
                <a:ext cx="3518209" cy="1608625"/>
                <a:chOff x="2787017" y="2360025"/>
                <a:chExt cx="3518209" cy="1608625"/>
              </a:xfrm>
            </p:grpSpPr>
            <p:pic>
              <p:nvPicPr>
                <p:cNvPr id="132" name="Google Shape;132;p2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883612" y="2841918"/>
                  <a:ext cx="3022967" cy="92529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3" name="Google Shape;133;p2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6182504" y="3845929"/>
                  <a:ext cx="122721" cy="1227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34" name="Google Shape;134;p29"/>
                <p:cNvCxnSpPr/>
                <p:nvPr/>
              </p:nvCxnSpPr>
              <p:spPr>
                <a:xfrm>
                  <a:off x="2787017" y="2360025"/>
                  <a:ext cx="0" cy="1559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cxnSp>
            <p:grpSp>
              <p:nvGrpSpPr>
                <p:cNvPr id="135" name="Google Shape;135;p29"/>
                <p:cNvGrpSpPr/>
                <p:nvPr/>
              </p:nvGrpSpPr>
              <p:grpSpPr>
                <a:xfrm>
                  <a:off x="3095992" y="2739372"/>
                  <a:ext cx="1848761" cy="849150"/>
                  <a:chOff x="2338539" y="1256653"/>
                  <a:chExt cx="3444041" cy="1581875"/>
                </a:xfrm>
              </p:grpSpPr>
              <p:sp>
                <p:nvSpPr>
                  <p:cNvPr id="136" name="Google Shape;136;p29"/>
                  <p:cNvSpPr/>
                  <p:nvPr/>
                </p:nvSpPr>
                <p:spPr>
                  <a:xfrm rot="10800000">
                    <a:off x="5342468" y="2773128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" name="Google Shape;137;p29"/>
                  <p:cNvSpPr/>
                  <p:nvPr/>
                </p:nvSpPr>
                <p:spPr>
                  <a:xfrm rot="10800000">
                    <a:off x="5387661" y="2453125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" name="Google Shape;138;p29"/>
                  <p:cNvSpPr/>
                  <p:nvPr/>
                </p:nvSpPr>
                <p:spPr>
                  <a:xfrm rot="10800000">
                    <a:off x="5536207" y="2216217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" name="Google Shape;139;p29"/>
                  <p:cNvSpPr/>
                  <p:nvPr/>
                </p:nvSpPr>
                <p:spPr>
                  <a:xfrm rot="10800000">
                    <a:off x="5717180" y="2465183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" name="Google Shape;140;p29"/>
                  <p:cNvSpPr/>
                  <p:nvPr/>
                </p:nvSpPr>
                <p:spPr>
                  <a:xfrm rot="10800000">
                    <a:off x="4448362" y="2521724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" name="Google Shape;141;p29"/>
                  <p:cNvSpPr/>
                  <p:nvPr/>
                </p:nvSpPr>
                <p:spPr>
                  <a:xfrm rot="10800000">
                    <a:off x="4613868" y="1776946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" name="Google Shape;142;p29"/>
                  <p:cNvSpPr/>
                  <p:nvPr/>
                </p:nvSpPr>
                <p:spPr>
                  <a:xfrm rot="10800000">
                    <a:off x="3438103" y="1587665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" name="Google Shape;143;p29"/>
                  <p:cNvSpPr/>
                  <p:nvPr/>
                </p:nvSpPr>
                <p:spPr>
                  <a:xfrm rot="10800000">
                    <a:off x="2338539" y="1256653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" name="Google Shape;144;p29"/>
                  <p:cNvSpPr/>
                  <p:nvPr/>
                </p:nvSpPr>
                <p:spPr>
                  <a:xfrm rot="10800000">
                    <a:off x="3720280" y="1863637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" name="Google Shape;145;p29"/>
                  <p:cNvSpPr/>
                  <p:nvPr/>
                </p:nvSpPr>
                <p:spPr>
                  <a:xfrm rot="10800000">
                    <a:off x="3888750" y="2012100"/>
                    <a:ext cx="65400" cy="65400"/>
                  </a:xfrm>
                  <a:prstGeom prst="ellipse">
                    <a:avLst/>
                  </a:prstGeom>
                  <a:solidFill>
                    <a:srgbClr val="3333B0">
                      <a:alpha val="4308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6" name="Google Shape;146;p29"/>
                <p:cNvGrpSpPr/>
                <p:nvPr/>
              </p:nvGrpSpPr>
              <p:grpSpPr>
                <a:xfrm>
                  <a:off x="3576376" y="2822380"/>
                  <a:ext cx="2079591" cy="644791"/>
                  <a:chOff x="3233442" y="1411287"/>
                  <a:chExt cx="3874051" cy="1201176"/>
                </a:xfrm>
              </p:grpSpPr>
              <p:sp>
                <p:nvSpPr>
                  <p:cNvPr id="147" name="Google Shape;147;p29"/>
                  <p:cNvSpPr/>
                  <p:nvPr/>
                </p:nvSpPr>
                <p:spPr>
                  <a:xfrm>
                    <a:off x="4707506" y="2358900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" name="Google Shape;148;p29"/>
                  <p:cNvSpPr/>
                  <p:nvPr/>
                </p:nvSpPr>
                <p:spPr>
                  <a:xfrm>
                    <a:off x="3233442" y="2547063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" name="Google Shape;149;p29"/>
                  <p:cNvSpPr/>
                  <p:nvPr/>
                </p:nvSpPr>
                <p:spPr>
                  <a:xfrm>
                    <a:off x="4355603" y="2220200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" name="Google Shape;150;p29"/>
                  <p:cNvSpPr/>
                  <p:nvPr/>
                </p:nvSpPr>
                <p:spPr>
                  <a:xfrm>
                    <a:off x="3902235" y="2375294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" name="Google Shape;151;p29"/>
                  <p:cNvSpPr/>
                  <p:nvPr/>
                </p:nvSpPr>
                <p:spPr>
                  <a:xfrm>
                    <a:off x="3590029" y="2423830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" name="Google Shape;152;p29"/>
                  <p:cNvSpPr/>
                  <p:nvPr/>
                </p:nvSpPr>
                <p:spPr>
                  <a:xfrm>
                    <a:off x="6032173" y="1440568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" name="Google Shape;153;p29"/>
                  <p:cNvSpPr/>
                  <p:nvPr/>
                </p:nvSpPr>
                <p:spPr>
                  <a:xfrm>
                    <a:off x="7042093" y="1411287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4" name="Google Shape;154;p29"/>
                  <p:cNvSpPr/>
                  <p:nvPr/>
                </p:nvSpPr>
                <p:spPr>
                  <a:xfrm>
                    <a:off x="5984281" y="1649585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" name="Google Shape;155;p29"/>
                  <p:cNvSpPr/>
                  <p:nvPr/>
                </p:nvSpPr>
                <p:spPr>
                  <a:xfrm>
                    <a:off x="5183493" y="2040725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6" name="Google Shape;156;p29"/>
                  <p:cNvSpPr/>
                  <p:nvPr/>
                </p:nvSpPr>
                <p:spPr>
                  <a:xfrm>
                    <a:off x="5348131" y="1848828"/>
                    <a:ext cx="65400" cy="65400"/>
                  </a:xfrm>
                  <a:prstGeom prst="ellipse">
                    <a:avLst/>
                  </a:prstGeom>
                  <a:solidFill>
                    <a:srgbClr val="D8004A">
                      <a:alpha val="46150"/>
                    </a:srgbClr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57" name="Google Shape;157;p29"/>
            <p:cNvGrpSpPr/>
            <p:nvPr/>
          </p:nvGrpSpPr>
          <p:grpSpPr>
            <a:xfrm>
              <a:off x="5101996" y="2360025"/>
              <a:ext cx="3512111" cy="1605775"/>
              <a:chOff x="2803896" y="2360025"/>
              <a:chExt cx="3512111" cy="1605775"/>
            </a:xfrm>
          </p:grpSpPr>
          <p:pic>
            <p:nvPicPr>
              <p:cNvPr id="158" name="Google Shape;158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00462" y="2841064"/>
                <a:ext cx="3017607" cy="92365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9" name="Google Shape;159;p29"/>
              <p:cNvGrpSpPr/>
              <p:nvPr/>
            </p:nvGrpSpPr>
            <p:grpSpPr>
              <a:xfrm>
                <a:off x="2941319" y="2814404"/>
                <a:ext cx="2968940" cy="401597"/>
                <a:chOff x="2018950" y="1397797"/>
                <a:chExt cx="5540100" cy="749388"/>
              </a:xfrm>
            </p:grpSpPr>
            <p:cxnSp>
              <p:nvCxnSpPr>
                <p:cNvPr id="160" name="Google Shape;160;p29"/>
                <p:cNvCxnSpPr/>
                <p:nvPr/>
              </p:nvCxnSpPr>
              <p:spPr>
                <a:xfrm flipH="1">
                  <a:off x="2055026" y="1397797"/>
                  <a:ext cx="5399400" cy="541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D8004A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29"/>
                <p:cNvCxnSpPr/>
                <p:nvPr/>
              </p:nvCxnSpPr>
              <p:spPr>
                <a:xfrm>
                  <a:off x="2018950" y="1506385"/>
                  <a:ext cx="5540100" cy="640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3333B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" name="Google Shape;162;p29"/>
              <p:cNvGrpSpPr/>
              <p:nvPr/>
            </p:nvGrpSpPr>
            <p:grpSpPr>
              <a:xfrm>
                <a:off x="3592165" y="2645929"/>
                <a:ext cx="2310582" cy="819415"/>
                <a:chOff x="3233442" y="1083419"/>
                <a:chExt cx="4311592" cy="1529044"/>
              </a:xfrm>
            </p:grpSpPr>
            <p:sp>
              <p:nvSpPr>
                <p:cNvPr id="163" name="Google Shape;163;p29"/>
                <p:cNvSpPr/>
                <p:nvPr/>
              </p:nvSpPr>
              <p:spPr>
                <a:xfrm rot="10800000">
                  <a:off x="4137009" y="1985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29"/>
                <p:cNvSpPr/>
                <p:nvPr/>
              </p:nvSpPr>
              <p:spPr>
                <a:xfrm rot="10800000">
                  <a:off x="4613868" y="177694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29"/>
                <p:cNvSpPr/>
                <p:nvPr/>
              </p:nvSpPr>
              <p:spPr>
                <a:xfrm rot="10800000">
                  <a:off x="4352503" y="1979334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 rot="10800000">
                  <a:off x="4746609" y="18334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 rot="10800000">
                  <a:off x="4613868" y="177694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 rot="10800000">
                  <a:off x="4535572" y="2028614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7096951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5690152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5365693" y="1792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6032173" y="144056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6848692" y="1683322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6398045" y="174885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6729057" y="141784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6103916" y="184882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5348131" y="184882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5193635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6600434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4707506" y="235890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3233442" y="254706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5740140" y="133265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6600434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6232539" y="13350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5657388" y="166366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5028129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6434928" y="135231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6848692" y="184882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5690152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5846670" y="13654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5160870" y="1415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4355603" y="222020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6186669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6352175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5855658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5636575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5183493" y="18752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5597258" y="2040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5183493" y="2040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7096951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5844648" y="19978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5365693" y="1792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6186669" y="1595064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6848692" y="1683322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6398045" y="174885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6729057" y="141784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6103916" y="184882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5193635" y="19260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5342891" y="1669168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6600434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3902235" y="2375294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5740140" y="133265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6600434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6232539" y="13350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6195318" y="15615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5657388" y="166366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6475929" y="15374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6434928" y="135231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5984281" y="164958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6616948" y="177158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5690152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5922870" y="15178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5160870" y="1415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3590029" y="242383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6186669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6352175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5855658" y="176607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5636575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4951749" y="18752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5597258" y="2040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5183493" y="2040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5670493" y="1563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5488293" y="1646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5521058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5107293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5670493" y="1563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5422235" y="13926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5256549" y="1646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5521058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5107293" y="15835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6051493" y="1182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6283058" y="14311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6454248" y="1083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6051493" y="1182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6283058" y="14311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7042093" y="1411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6859893" y="14942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7273658" y="1659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6859893" y="1659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7444848" y="13120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7042093" y="1411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6793835" y="12402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6628149" y="14942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7273658" y="1659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6859893" y="16597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5881869" y="155469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7216587" y="18463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5727035" y="201189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6720069" y="18463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5577069" y="132609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7216587" y="18463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5727035" y="201189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6720069" y="1846391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6108035" y="16212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5759799" y="165711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5888422" y="1639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6153905" y="18726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6136681" y="172264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5759799" y="1657110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6153905" y="18726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5844648" y="1540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6021693" y="1570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6021693" y="17359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5789949" y="1570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6021693" y="1735925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5922870" y="128921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6752834" y="1567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6339069" y="1567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6752834" y="1567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6339069" y="1567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6203893" y="1563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6606648" y="1464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6203893" y="1563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6946235" y="16212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29"/>
                <p:cNvSpPr/>
                <p:nvPr/>
              </p:nvSpPr>
              <p:spPr>
                <a:xfrm>
                  <a:off x="6295634" y="1796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29"/>
                <p:cNvSpPr/>
                <p:nvPr/>
              </p:nvSpPr>
              <p:spPr>
                <a:xfrm>
                  <a:off x="5881869" y="1796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29"/>
                <p:cNvSpPr/>
                <p:nvPr/>
              </p:nvSpPr>
              <p:spPr>
                <a:xfrm>
                  <a:off x="6295634" y="1796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29"/>
                <p:cNvSpPr/>
                <p:nvPr/>
              </p:nvSpPr>
              <p:spPr>
                <a:xfrm>
                  <a:off x="5881869" y="17964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29"/>
                <p:cNvSpPr/>
                <p:nvPr/>
              </p:nvSpPr>
              <p:spPr>
                <a:xfrm>
                  <a:off x="5746693" y="1792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29"/>
                <p:cNvSpPr/>
                <p:nvPr/>
              </p:nvSpPr>
              <p:spPr>
                <a:xfrm>
                  <a:off x="6149448" y="16930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29"/>
                <p:cNvSpPr/>
                <p:nvPr/>
              </p:nvSpPr>
              <p:spPr>
                <a:xfrm>
                  <a:off x="5746693" y="17922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29"/>
                <p:cNvSpPr/>
                <p:nvPr/>
              </p:nvSpPr>
              <p:spPr>
                <a:xfrm>
                  <a:off x="6489035" y="18498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29"/>
                <p:cNvSpPr/>
                <p:nvPr/>
              </p:nvSpPr>
              <p:spPr>
                <a:xfrm>
                  <a:off x="6905234" y="1644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29"/>
                <p:cNvSpPr/>
                <p:nvPr/>
              </p:nvSpPr>
              <p:spPr>
                <a:xfrm>
                  <a:off x="6491469" y="1644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29"/>
                <p:cNvSpPr/>
                <p:nvPr/>
              </p:nvSpPr>
              <p:spPr>
                <a:xfrm>
                  <a:off x="6905234" y="1644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29"/>
                <p:cNvSpPr/>
                <p:nvPr/>
              </p:nvSpPr>
              <p:spPr>
                <a:xfrm>
                  <a:off x="6491469" y="1644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29"/>
                <p:cNvSpPr/>
                <p:nvPr/>
              </p:nvSpPr>
              <p:spPr>
                <a:xfrm>
                  <a:off x="6356293" y="1639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29"/>
                <p:cNvSpPr/>
                <p:nvPr/>
              </p:nvSpPr>
              <p:spPr>
                <a:xfrm>
                  <a:off x="6759048" y="1540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29"/>
                <p:cNvSpPr/>
                <p:nvPr/>
              </p:nvSpPr>
              <p:spPr>
                <a:xfrm>
                  <a:off x="6356293" y="1639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29"/>
                <p:cNvSpPr/>
                <p:nvPr/>
              </p:nvSpPr>
              <p:spPr>
                <a:xfrm>
                  <a:off x="7098635" y="16974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6829034" y="1263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6415269" y="1263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6829034" y="1263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29"/>
                <p:cNvSpPr/>
                <p:nvPr/>
              </p:nvSpPr>
              <p:spPr>
                <a:xfrm>
                  <a:off x="6415269" y="12630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29"/>
                <p:cNvSpPr/>
                <p:nvPr/>
              </p:nvSpPr>
              <p:spPr>
                <a:xfrm>
                  <a:off x="6280093" y="1258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29"/>
                <p:cNvSpPr/>
                <p:nvPr/>
              </p:nvSpPr>
              <p:spPr>
                <a:xfrm>
                  <a:off x="6682848" y="11596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29"/>
                <p:cNvSpPr/>
                <p:nvPr/>
              </p:nvSpPr>
              <p:spPr>
                <a:xfrm>
                  <a:off x="6280093" y="12588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9"/>
                <p:cNvSpPr/>
                <p:nvPr/>
              </p:nvSpPr>
              <p:spPr>
                <a:xfrm>
                  <a:off x="7022435" y="13164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9"/>
                <p:cNvSpPr/>
                <p:nvPr/>
              </p:nvSpPr>
              <p:spPr>
                <a:xfrm>
                  <a:off x="7286234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9"/>
                <p:cNvSpPr/>
                <p:nvPr/>
              </p:nvSpPr>
              <p:spPr>
                <a:xfrm>
                  <a:off x="6872469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9"/>
                <p:cNvSpPr/>
                <p:nvPr/>
              </p:nvSpPr>
              <p:spPr>
                <a:xfrm>
                  <a:off x="7286234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29"/>
                <p:cNvSpPr/>
                <p:nvPr/>
              </p:nvSpPr>
              <p:spPr>
                <a:xfrm>
                  <a:off x="6872469" y="1186803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29"/>
                <p:cNvSpPr/>
                <p:nvPr/>
              </p:nvSpPr>
              <p:spPr>
                <a:xfrm>
                  <a:off x="6737293" y="1182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29"/>
                <p:cNvSpPr/>
                <p:nvPr/>
              </p:nvSpPr>
              <p:spPr>
                <a:xfrm>
                  <a:off x="7140048" y="1083419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29"/>
                <p:cNvSpPr/>
                <p:nvPr/>
              </p:nvSpPr>
              <p:spPr>
                <a:xfrm>
                  <a:off x="6737293" y="1182687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29"/>
                <p:cNvSpPr/>
                <p:nvPr/>
              </p:nvSpPr>
              <p:spPr>
                <a:xfrm>
                  <a:off x="7479635" y="1240276"/>
                  <a:ext cx="65400" cy="65400"/>
                </a:xfrm>
                <a:prstGeom prst="ellipse">
                  <a:avLst/>
                </a:prstGeom>
                <a:solidFill>
                  <a:srgbClr val="D8004A">
                    <a:alpha val="4615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7" name="Google Shape;317;p29"/>
              <p:cNvGrpSpPr/>
              <p:nvPr/>
            </p:nvGrpSpPr>
            <p:grpSpPr>
              <a:xfrm>
                <a:off x="3001517" y="2662811"/>
                <a:ext cx="1956731" cy="923680"/>
                <a:chOff x="2131281" y="1114922"/>
                <a:chExt cx="3651298" cy="1723606"/>
              </a:xfrm>
            </p:grpSpPr>
            <p:sp>
              <p:nvSpPr>
                <p:cNvPr id="318" name="Google Shape;318;p29"/>
                <p:cNvSpPr/>
                <p:nvPr/>
              </p:nvSpPr>
              <p:spPr>
                <a:xfrm rot="10800000">
                  <a:off x="3896987" y="18031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29"/>
                <p:cNvSpPr/>
                <p:nvPr/>
              </p:nvSpPr>
              <p:spPr>
                <a:xfrm rot="10800000">
                  <a:off x="3435669" y="18162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29"/>
                <p:cNvSpPr/>
                <p:nvPr/>
              </p:nvSpPr>
              <p:spPr>
                <a:xfrm rot="10800000">
                  <a:off x="3703586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29"/>
                <p:cNvSpPr/>
                <p:nvPr/>
              </p:nvSpPr>
              <p:spPr>
                <a:xfrm rot="10800000">
                  <a:off x="3207069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29"/>
                <p:cNvSpPr/>
                <p:nvPr/>
              </p:nvSpPr>
              <p:spPr>
                <a:xfrm rot="10800000">
                  <a:off x="2545046" y="161144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29"/>
                <p:cNvSpPr/>
                <p:nvPr/>
              </p:nvSpPr>
              <p:spPr>
                <a:xfrm rot="10800000">
                  <a:off x="2131281" y="111492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29"/>
                <p:cNvSpPr/>
                <p:nvPr/>
              </p:nvSpPr>
              <p:spPr>
                <a:xfrm rot="10800000">
                  <a:off x="3289822" y="144593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9"/>
                <p:cNvSpPr/>
                <p:nvPr/>
              </p:nvSpPr>
              <p:spPr>
                <a:xfrm rot="10800000">
                  <a:off x="3633939" y="13328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9"/>
                <p:cNvSpPr/>
                <p:nvPr/>
              </p:nvSpPr>
              <p:spPr>
                <a:xfrm rot="10800000">
                  <a:off x="3133303" y="14721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9"/>
                <p:cNvSpPr/>
                <p:nvPr/>
              </p:nvSpPr>
              <p:spPr>
                <a:xfrm rot="10800000">
                  <a:off x="3021904" y="1650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9"/>
                <p:cNvSpPr/>
                <p:nvPr/>
              </p:nvSpPr>
              <p:spPr>
                <a:xfrm rot="10800000">
                  <a:off x="3882198" y="15811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29"/>
                <p:cNvSpPr/>
                <p:nvPr/>
              </p:nvSpPr>
              <p:spPr>
                <a:xfrm rot="10800000">
                  <a:off x="5342468" y="2773128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29"/>
                <p:cNvSpPr/>
                <p:nvPr/>
              </p:nvSpPr>
              <p:spPr>
                <a:xfrm rot="10800000">
                  <a:off x="2793304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29"/>
                <p:cNvSpPr/>
                <p:nvPr/>
              </p:nvSpPr>
              <p:spPr>
                <a:xfrm rot="10800000">
                  <a:off x="2627799" y="11976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29"/>
                <p:cNvSpPr/>
                <p:nvPr/>
              </p:nvSpPr>
              <p:spPr>
                <a:xfrm rot="10800000">
                  <a:off x="3124316" y="11976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9"/>
                <p:cNvSpPr/>
                <p:nvPr/>
              </p:nvSpPr>
              <p:spPr>
                <a:xfrm rot="10800000">
                  <a:off x="2861903" y="18272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29"/>
                <p:cNvSpPr/>
                <p:nvPr/>
              </p:nvSpPr>
              <p:spPr>
                <a:xfrm rot="10800000">
                  <a:off x="3468433" y="14983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29"/>
                <p:cNvSpPr/>
                <p:nvPr/>
              </p:nvSpPr>
              <p:spPr>
                <a:xfrm rot="10800000">
                  <a:off x="3035010" y="19424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29"/>
                <p:cNvSpPr/>
                <p:nvPr/>
              </p:nvSpPr>
              <p:spPr>
                <a:xfrm rot="10800000">
                  <a:off x="2545046" y="144593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29"/>
                <p:cNvSpPr/>
                <p:nvPr/>
              </p:nvSpPr>
              <p:spPr>
                <a:xfrm rot="10800000">
                  <a:off x="3703586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29"/>
                <p:cNvSpPr/>
                <p:nvPr/>
              </p:nvSpPr>
              <p:spPr>
                <a:xfrm rot="10800000">
                  <a:off x="3435669" y="198177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29"/>
                <p:cNvSpPr/>
                <p:nvPr/>
              </p:nvSpPr>
              <p:spPr>
                <a:xfrm rot="10800000">
                  <a:off x="4448362" y="252172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29"/>
                <p:cNvSpPr/>
                <p:nvPr/>
              </p:nvSpPr>
              <p:spPr>
                <a:xfrm rot="10800000">
                  <a:off x="3435669" y="1650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29"/>
                <p:cNvSpPr/>
                <p:nvPr/>
              </p:nvSpPr>
              <p:spPr>
                <a:xfrm rot="10800000">
                  <a:off x="3041563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 rot="10800000">
                  <a:off x="3538080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 rot="10800000">
                  <a:off x="3363587" y="2031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29"/>
                <p:cNvSpPr/>
                <p:nvPr/>
              </p:nvSpPr>
              <p:spPr>
                <a:xfrm rot="10800000">
                  <a:off x="3435669" y="18162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29"/>
                <p:cNvSpPr/>
                <p:nvPr/>
              </p:nvSpPr>
              <p:spPr>
                <a:xfrm rot="10800000">
                  <a:off x="3703586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 rot="10800000">
                  <a:off x="3207069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 rot="10800000">
                  <a:off x="2545046" y="161144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 rot="10800000">
                  <a:off x="2131281" y="111492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 rot="10800000">
                  <a:off x="3289822" y="144593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 rot="10800000">
                  <a:off x="3788435" y="13328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 rot="10800000">
                  <a:off x="3968359" y="154520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29"/>
                <p:cNvSpPr/>
                <p:nvPr/>
              </p:nvSpPr>
              <p:spPr>
                <a:xfrm rot="10800000">
                  <a:off x="3021904" y="1650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 rot="10800000">
                  <a:off x="5387661" y="245312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 rot="10800000">
                  <a:off x="5536207" y="221621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 rot="10800000">
                  <a:off x="3882198" y="15811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 rot="10800000">
                  <a:off x="5717180" y="246518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 rot="10800000">
                  <a:off x="2793304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 rot="10800000">
                  <a:off x="2627799" y="11976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 rot="10800000">
                  <a:off x="3124316" y="11976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 rot="10800000">
                  <a:off x="2169815" y="1743738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29"/>
                <p:cNvSpPr/>
                <p:nvPr/>
              </p:nvSpPr>
              <p:spPr>
                <a:xfrm rot="10800000">
                  <a:off x="3466337" y="187621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 rot="10800000">
                  <a:off x="3035010" y="19424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 rot="10800000">
                  <a:off x="2545046" y="144593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29"/>
                <p:cNvSpPr/>
                <p:nvPr/>
              </p:nvSpPr>
              <p:spPr>
                <a:xfrm rot="10800000">
                  <a:off x="3703586" y="1776946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29"/>
                <p:cNvSpPr/>
                <p:nvPr/>
              </p:nvSpPr>
              <p:spPr>
                <a:xfrm rot="10800000">
                  <a:off x="3435669" y="198177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29"/>
                <p:cNvSpPr/>
                <p:nvPr/>
              </p:nvSpPr>
              <p:spPr>
                <a:xfrm rot="10800000">
                  <a:off x="3762562" y="1988324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29"/>
                <p:cNvSpPr/>
                <p:nvPr/>
              </p:nvSpPr>
              <p:spPr>
                <a:xfrm rot="10800000">
                  <a:off x="3435669" y="16507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29"/>
                <p:cNvSpPr/>
                <p:nvPr/>
              </p:nvSpPr>
              <p:spPr>
                <a:xfrm rot="10800000">
                  <a:off x="3041563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29"/>
                <p:cNvSpPr/>
                <p:nvPr/>
              </p:nvSpPr>
              <p:spPr>
                <a:xfrm rot="10800000">
                  <a:off x="3538080" y="152868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29"/>
                <p:cNvSpPr/>
                <p:nvPr/>
              </p:nvSpPr>
              <p:spPr>
                <a:xfrm rot="10800000">
                  <a:off x="3024339" y="12566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29"/>
                <p:cNvSpPr/>
                <p:nvPr/>
              </p:nvSpPr>
              <p:spPr>
                <a:xfrm rot="10800000">
                  <a:off x="3272598" y="15049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29"/>
                <p:cNvSpPr/>
                <p:nvPr/>
              </p:nvSpPr>
              <p:spPr>
                <a:xfrm rot="10800000">
                  <a:off x="3355350" y="11739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29"/>
                <p:cNvSpPr/>
                <p:nvPr/>
              </p:nvSpPr>
              <p:spPr>
                <a:xfrm rot="10800000">
                  <a:off x="2858833" y="14221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29"/>
                <p:cNvSpPr/>
                <p:nvPr/>
              </p:nvSpPr>
              <p:spPr>
                <a:xfrm rot="10800000">
                  <a:off x="3438103" y="15876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29"/>
                <p:cNvSpPr/>
                <p:nvPr/>
              </p:nvSpPr>
              <p:spPr>
                <a:xfrm rot="10800000">
                  <a:off x="3465628" y="134491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29"/>
                <p:cNvSpPr/>
                <p:nvPr/>
              </p:nvSpPr>
              <p:spPr>
                <a:xfrm rot="10800000">
                  <a:off x="3178835" y="12566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29"/>
                <p:cNvSpPr/>
                <p:nvPr/>
              </p:nvSpPr>
              <p:spPr>
                <a:xfrm rot="10800000">
                  <a:off x="3272598" y="15049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29"/>
                <p:cNvSpPr/>
                <p:nvPr/>
              </p:nvSpPr>
              <p:spPr>
                <a:xfrm rot="10800000">
                  <a:off x="3355350" y="11739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29"/>
                <p:cNvSpPr/>
                <p:nvPr/>
              </p:nvSpPr>
              <p:spPr>
                <a:xfrm rot="10800000">
                  <a:off x="3438103" y="15876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29"/>
                <p:cNvSpPr/>
                <p:nvPr/>
              </p:nvSpPr>
              <p:spPr>
                <a:xfrm rot="10800000">
                  <a:off x="2338539" y="12566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29"/>
                <p:cNvSpPr/>
                <p:nvPr/>
              </p:nvSpPr>
              <p:spPr>
                <a:xfrm rot="10800000">
                  <a:off x="2586798" y="15049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29"/>
                <p:cNvSpPr/>
                <p:nvPr/>
              </p:nvSpPr>
              <p:spPr>
                <a:xfrm rot="10800000">
                  <a:off x="2669550" y="11739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29"/>
                <p:cNvSpPr/>
                <p:nvPr/>
              </p:nvSpPr>
              <p:spPr>
                <a:xfrm rot="10800000">
                  <a:off x="2173033" y="14221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29"/>
                <p:cNvSpPr/>
                <p:nvPr/>
              </p:nvSpPr>
              <p:spPr>
                <a:xfrm rot="10800000">
                  <a:off x="2752303" y="15876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29"/>
                <p:cNvSpPr/>
                <p:nvPr/>
              </p:nvSpPr>
              <p:spPr>
                <a:xfrm rot="10800000">
                  <a:off x="2779828" y="134491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29"/>
                <p:cNvSpPr/>
                <p:nvPr/>
              </p:nvSpPr>
              <p:spPr>
                <a:xfrm rot="10800000">
                  <a:off x="2493035" y="12566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7" name="Google Shape;387;p29"/>
                <p:cNvSpPr/>
                <p:nvPr/>
              </p:nvSpPr>
              <p:spPr>
                <a:xfrm rot="10800000">
                  <a:off x="2586798" y="15049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8" name="Google Shape;388;p29"/>
                <p:cNvSpPr/>
                <p:nvPr/>
              </p:nvSpPr>
              <p:spPr>
                <a:xfrm rot="10800000">
                  <a:off x="2669550" y="11739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29"/>
                <p:cNvSpPr/>
                <p:nvPr/>
              </p:nvSpPr>
              <p:spPr>
                <a:xfrm rot="10800000">
                  <a:off x="2752303" y="15876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29"/>
                <p:cNvSpPr/>
                <p:nvPr/>
              </p:nvSpPr>
              <p:spPr>
                <a:xfrm rot="10800000">
                  <a:off x="3557739" y="11804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29"/>
                <p:cNvSpPr/>
                <p:nvPr/>
              </p:nvSpPr>
              <p:spPr>
                <a:xfrm rot="10800000">
                  <a:off x="3805998" y="14287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 rot="10800000">
                  <a:off x="3392233" y="134595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 rot="10800000">
                  <a:off x="3971503" y="15114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29"/>
                <p:cNvSpPr/>
                <p:nvPr/>
              </p:nvSpPr>
              <p:spPr>
                <a:xfrm rot="10800000">
                  <a:off x="3712235" y="11804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29"/>
                <p:cNvSpPr/>
                <p:nvPr/>
              </p:nvSpPr>
              <p:spPr>
                <a:xfrm rot="10800000">
                  <a:off x="3805998" y="142871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29"/>
                <p:cNvSpPr/>
                <p:nvPr/>
              </p:nvSpPr>
              <p:spPr>
                <a:xfrm rot="10800000">
                  <a:off x="3971503" y="151146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29"/>
                <p:cNvSpPr/>
                <p:nvPr/>
              </p:nvSpPr>
              <p:spPr>
                <a:xfrm rot="10800000">
                  <a:off x="2462293" y="169831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29"/>
                <p:cNvSpPr/>
                <p:nvPr/>
              </p:nvSpPr>
              <p:spPr>
                <a:xfrm rot="10800000">
                  <a:off x="2876057" y="202932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29"/>
                <p:cNvSpPr/>
                <p:nvPr/>
              </p:nvSpPr>
              <p:spPr>
                <a:xfrm rot="10800000">
                  <a:off x="3223763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29"/>
                <p:cNvSpPr/>
                <p:nvPr/>
              </p:nvSpPr>
              <p:spPr>
                <a:xfrm rot="10800000">
                  <a:off x="3981645" y="202914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29"/>
                <p:cNvSpPr/>
                <p:nvPr/>
              </p:nvSpPr>
              <p:spPr>
                <a:xfrm rot="10800000">
                  <a:off x="3720280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29"/>
                <p:cNvSpPr/>
                <p:nvPr/>
              </p:nvSpPr>
              <p:spPr>
                <a:xfrm rot="10800000">
                  <a:off x="3981645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29"/>
                <p:cNvSpPr/>
                <p:nvPr/>
              </p:nvSpPr>
              <p:spPr>
                <a:xfrm rot="10800000">
                  <a:off x="2462293" y="169831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29"/>
                <p:cNvSpPr/>
                <p:nvPr/>
              </p:nvSpPr>
              <p:spPr>
                <a:xfrm rot="10800000">
                  <a:off x="2876057" y="2029322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29"/>
                <p:cNvSpPr/>
                <p:nvPr/>
              </p:nvSpPr>
              <p:spPr>
                <a:xfrm rot="10800000">
                  <a:off x="3223763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29"/>
                <p:cNvSpPr/>
                <p:nvPr/>
              </p:nvSpPr>
              <p:spPr>
                <a:xfrm rot="10800000">
                  <a:off x="3981645" y="202914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29"/>
                <p:cNvSpPr/>
                <p:nvPr/>
              </p:nvSpPr>
              <p:spPr>
                <a:xfrm rot="10800000">
                  <a:off x="3720280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29"/>
                <p:cNvSpPr/>
                <p:nvPr/>
              </p:nvSpPr>
              <p:spPr>
                <a:xfrm rot="10800000">
                  <a:off x="3981645" y="186363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29"/>
                <p:cNvSpPr/>
                <p:nvPr/>
              </p:nvSpPr>
              <p:spPr>
                <a:xfrm>
                  <a:off x="3290318" y="143917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29"/>
                <p:cNvSpPr/>
                <p:nvPr/>
              </p:nvSpPr>
              <p:spPr>
                <a:xfrm>
                  <a:off x="3549587" y="2084867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29"/>
                <p:cNvSpPr/>
                <p:nvPr/>
              </p:nvSpPr>
              <p:spPr>
                <a:xfrm>
                  <a:off x="3290318" y="1439179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29"/>
                <p:cNvSpPr/>
                <p:nvPr/>
              </p:nvSpPr>
              <p:spPr>
                <a:xfrm rot="10800000">
                  <a:off x="3888750" y="20121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29"/>
                <p:cNvSpPr/>
                <p:nvPr/>
              </p:nvSpPr>
              <p:spPr>
                <a:xfrm rot="10800000">
                  <a:off x="3888750" y="20121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29"/>
                <p:cNvSpPr/>
                <p:nvPr/>
              </p:nvSpPr>
              <p:spPr>
                <a:xfrm rot="10800000">
                  <a:off x="2580245" y="17310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29"/>
                <p:cNvSpPr/>
                <p:nvPr/>
              </p:nvSpPr>
              <p:spPr>
                <a:xfrm rot="10800000">
                  <a:off x="2593350" y="17835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29"/>
                <p:cNvSpPr/>
                <p:nvPr/>
              </p:nvSpPr>
              <p:spPr>
                <a:xfrm rot="10800000">
                  <a:off x="2580245" y="1731075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29"/>
                <p:cNvSpPr/>
                <p:nvPr/>
              </p:nvSpPr>
              <p:spPr>
                <a:xfrm rot="10800000">
                  <a:off x="2593350" y="1783500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29"/>
                <p:cNvSpPr/>
                <p:nvPr/>
              </p:nvSpPr>
              <p:spPr>
                <a:xfrm rot="10800000">
                  <a:off x="2186139" y="17138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29"/>
                <p:cNvSpPr/>
                <p:nvPr/>
              </p:nvSpPr>
              <p:spPr>
                <a:xfrm rot="10800000">
                  <a:off x="2627428" y="1802111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29"/>
                <p:cNvSpPr/>
                <p:nvPr/>
              </p:nvSpPr>
              <p:spPr>
                <a:xfrm rot="10800000">
                  <a:off x="2340635" y="1713853"/>
                  <a:ext cx="65400" cy="65400"/>
                </a:xfrm>
                <a:prstGeom prst="ellipse">
                  <a:avLst/>
                </a:prstGeom>
                <a:solidFill>
                  <a:srgbClr val="3333B0">
                    <a:alpha val="4308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1" name="Google Shape;421;p29"/>
              <p:cNvSpPr/>
              <p:nvPr/>
            </p:nvSpPr>
            <p:spPr>
              <a:xfrm rot="10800000">
                <a:off x="3759131" y="2868519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 rot="10800000">
                <a:off x="3718296" y="2786850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 rot="10800000">
                <a:off x="3391620" y="2827685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 rot="10800000">
                <a:off x="3473289" y="2746016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 rot="10800000">
                <a:off x="3473289" y="2868519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 rot="10800000">
                <a:off x="3105778" y="2950188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 rot="10800000">
                <a:off x="3105778" y="2991022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 rot="10800000">
                <a:off x="3105778" y="2950188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 rot="10800000">
                <a:off x="3269116" y="2950188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 rot="10800000">
                <a:off x="3391620" y="2950188"/>
                <a:ext cx="34800" cy="34800"/>
              </a:xfrm>
              <a:prstGeom prst="ellipse">
                <a:avLst/>
              </a:prstGeom>
              <a:solidFill>
                <a:srgbClr val="3333B0">
                  <a:alpha val="430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pic>
            <p:nvPicPr>
              <p:cNvPr id="431" name="Google Shape;431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93504" y="3843297"/>
                <a:ext cx="122504" cy="12250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2" name="Google Shape;432;p29"/>
              <p:cNvCxnSpPr/>
              <p:nvPr/>
            </p:nvCxnSpPr>
            <p:spPr>
              <a:xfrm>
                <a:off x="2804038" y="2360025"/>
                <a:ext cx="0" cy="155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433" name="Google Shape;433;p29"/>
              <p:cNvCxnSpPr/>
              <p:nvPr/>
            </p:nvCxnSpPr>
            <p:spPr>
              <a:xfrm>
                <a:off x="2803896" y="3916670"/>
                <a:ext cx="3344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pic>
          <p:nvPicPr>
            <p:cNvPr id="434" name="Google Shape;434;p29" descr="\mu_1(x)" title="MathEquation,#3333a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12327" y="3601750"/>
              <a:ext cx="423056" cy="21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29" descr="\mu_1(x)" title="MathEquation,#3333a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13054" y="3601768"/>
              <a:ext cx="423034" cy="212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29" descr="\hat{\mu}_1(x)" title="MathEquation,#3333a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83516" y="3241109"/>
              <a:ext cx="423034" cy="212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9" descr="\hat{\mu}_2(x)" title="MathEquation,#d8004a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277634" y="3114283"/>
              <a:ext cx="423050" cy="212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29" descr="{\mu}_2(x)" title="MathEquation,#d8004a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68242" y="3601750"/>
              <a:ext cx="423050" cy="212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29" descr="{\mu}_2(x)" title="MathEquation,#d8004a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06842" y="3601750"/>
              <a:ext cx="423050" cy="2120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311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C5E-E099-461C-AFB0-48036211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Economists as Engineers: </a:t>
            </a:r>
            <a:br>
              <a:rPr lang="en-US" dirty="0"/>
            </a:br>
            <a:r>
              <a:rPr lang="en-US" dirty="0"/>
              <a:t>A New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568C-5CC9-431B-8CE7-3E7C7448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326571"/>
            <a:ext cx="6492240" cy="6361611"/>
          </a:xfrm>
        </p:spPr>
        <p:txBody>
          <a:bodyPr>
            <a:normAutofit/>
          </a:bodyPr>
          <a:lstStyle/>
          <a:p>
            <a:r>
              <a:rPr lang="en-US" sz="2400" dirty="0"/>
              <a:t>AI and econometric theory needs work but not the main constraint</a:t>
            </a:r>
          </a:p>
          <a:p>
            <a:r>
              <a:rPr lang="en-US" sz="2400" dirty="0"/>
              <a:t>Instead, success will depend on:</a:t>
            </a:r>
          </a:p>
          <a:p>
            <a:pPr lvl="1"/>
            <a:r>
              <a:rPr lang="en-US" sz="2000" dirty="0"/>
              <a:t>Understanding broader context</a:t>
            </a:r>
          </a:p>
          <a:p>
            <a:pPr lvl="2"/>
            <a:r>
              <a:rPr lang="en-US" sz="1600" dirty="0"/>
              <a:t>Social science to identify opportunities to intervene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/>
              <a:t>Defining measures of success that are measurable in the short term and related to long term outcomes</a:t>
            </a:r>
          </a:p>
          <a:p>
            <a:pPr lvl="2"/>
            <a:r>
              <a:rPr lang="en-US" sz="1600" dirty="0"/>
              <a:t>Non-</a:t>
            </a:r>
            <a:r>
              <a:rPr lang="en-US" sz="1600" dirty="0" err="1"/>
              <a:t>manipulable</a:t>
            </a:r>
            <a:endParaRPr lang="en-US" sz="1600" dirty="0"/>
          </a:p>
          <a:p>
            <a:pPr lvl="2"/>
            <a:r>
              <a:rPr lang="en-US" sz="1600" dirty="0"/>
              <a:t>Don’t let the AI “teach to the test”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Reaching target audience</a:t>
            </a:r>
          </a:p>
          <a:p>
            <a:pPr lvl="2"/>
            <a:r>
              <a:rPr lang="en-US" sz="1600" dirty="0"/>
              <a:t>Finding partners with access to individual time and attention</a:t>
            </a:r>
          </a:p>
          <a:p>
            <a:pPr lvl="2"/>
            <a:r>
              <a:rPr lang="en-US" sz="1600" dirty="0"/>
              <a:t>Distributing digital services</a:t>
            </a:r>
          </a:p>
          <a:p>
            <a:pPr lvl="2"/>
            <a:r>
              <a:rPr lang="en-US" sz="1600" dirty="0"/>
              <a:t>Making engaging and effective content (treatments)</a:t>
            </a:r>
          </a:p>
          <a:p>
            <a:pPr marL="201168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Social scientists key contributors to multi-disc. teams</a:t>
            </a:r>
          </a:p>
          <a:p>
            <a:pPr lvl="2"/>
            <a:r>
              <a:rPr lang="en-US" sz="1600" dirty="0"/>
              <a:t>Evaluation is embedded in system and not separable from system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F9FD9-E0D9-4E71-BECF-3A1DA57CB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Services, education, training, advice delivered digitally by firms, governments, and philanthropy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34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04DA-517E-4198-9CC2-BCC98C3B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95AA-BF0E-4487-BC62-E9F17654E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293531" cy="4725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Causal inference is key to using machine learning and artificial intelligence to make decisions</a:t>
            </a:r>
          </a:p>
          <a:p>
            <a:pPr lvl="1"/>
            <a:r>
              <a:rPr lang="en-US" dirty="0"/>
              <a:t>This is a tautological statement: but not fully appreciated</a:t>
            </a:r>
          </a:p>
          <a:p>
            <a:r>
              <a:rPr lang="en-US" dirty="0"/>
              <a:t>Black box algorithms come with risks and challenges</a:t>
            </a:r>
          </a:p>
          <a:p>
            <a:r>
              <a:rPr lang="en-US" dirty="0"/>
              <a:t>AI/ML in causal framework has desirable properties (stability, fairness, robustness, transfer, ….)</a:t>
            </a:r>
          </a:p>
          <a:p>
            <a:r>
              <a:rPr lang="en-US" dirty="0"/>
              <a:t>Enormous literature on theory and applications of causal inference in variety of design settings</a:t>
            </a:r>
          </a:p>
          <a:p>
            <a:pPr lvl="1"/>
            <a:r>
              <a:rPr lang="en-US" dirty="0"/>
              <a:t>Conceptual framework for both static and dynamic settings</a:t>
            </a:r>
          </a:p>
          <a:p>
            <a:pPr lvl="1"/>
            <a:r>
              <a:rPr lang="en-US" dirty="0"/>
              <a:t>Structural models enable counterfactuals for never-seen worlds</a:t>
            </a:r>
          </a:p>
          <a:p>
            <a:r>
              <a:rPr lang="en-US" dirty="0"/>
              <a:t>ML can greatly improve practical performance, scalability</a:t>
            </a:r>
          </a:p>
          <a:p>
            <a:pPr lvl="1"/>
            <a:r>
              <a:rPr lang="en-US" dirty="0"/>
              <a:t>With careful modifications, attention to objective functions, cross-fitting/sample splitting</a:t>
            </a:r>
          </a:p>
          <a:p>
            <a:r>
              <a:rPr lang="en-US" dirty="0"/>
              <a:t>Challenges: data sufficiency, finding sufficient/useful variation in historical data</a:t>
            </a:r>
          </a:p>
          <a:p>
            <a:pPr lvl="1"/>
            <a:r>
              <a:rPr lang="en-US" dirty="0"/>
              <a:t>Recent advances in computational methods in ML don’t help with this</a:t>
            </a:r>
          </a:p>
          <a:p>
            <a:pPr lvl="1"/>
            <a:r>
              <a:rPr lang="en-US" dirty="0"/>
              <a:t>But tech firms conducting lots of experiments, running bandits, and interacting with humans at large scale can greatly expand ability to learn about causal effects and solve societal problems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21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D44-DA90-4DD7-B133-A8E57303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7A78-99D6-42B8-B3C6-263D9E1A6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6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E74E-BC59-499A-87FB-F8177974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Overview Articles:</a:t>
            </a:r>
            <a:br>
              <a:rPr lang="en-US" dirty="0"/>
            </a:br>
            <a:r>
              <a:rPr lang="en-US" dirty="0"/>
              <a:t>Econometrics and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4AE3-8C49-4A2B-92FC-C11C8AB1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Survey</a:t>
            </a:r>
          </a:p>
          <a:p>
            <a:pPr lvl="1"/>
            <a:r>
              <a:rPr lang="en-US" dirty="0"/>
              <a:t>S. Athey, “The Impact of Machine Learning on Economics.”</a:t>
            </a:r>
          </a:p>
          <a:p>
            <a:r>
              <a:rPr lang="en-US" dirty="0"/>
              <a:t>Prediction v. Estimation</a:t>
            </a:r>
          </a:p>
          <a:p>
            <a:pPr lvl="1"/>
            <a:r>
              <a:rPr lang="en-US" dirty="0"/>
              <a:t>Mullainathan, Sendhil, and Jann Spiess. "Machine learning: an applied econometric approach." </a:t>
            </a:r>
            <a:r>
              <a:rPr lang="en-US" i="1" dirty="0"/>
              <a:t>Journal of Economic Perspectives</a:t>
            </a:r>
            <a:r>
              <a:rPr lang="en-US" dirty="0"/>
              <a:t> 31.2 (2017): 87-106.</a:t>
            </a:r>
          </a:p>
          <a:p>
            <a:r>
              <a:rPr lang="en-US" dirty="0"/>
              <a:t>Prediction policy</a:t>
            </a:r>
          </a:p>
          <a:p>
            <a:pPr lvl="1"/>
            <a:r>
              <a:rPr lang="en-US" dirty="0"/>
              <a:t>Kleinberg, Jon, Jens Ludwig, Sendhil Mullainathan, and Ziad Obermeyer. “Prediction policy problems.” </a:t>
            </a:r>
            <a:r>
              <a:rPr lang="en-US" i="1" dirty="0"/>
              <a:t>The American Economic Review</a:t>
            </a:r>
            <a:r>
              <a:rPr lang="en-US" dirty="0"/>
              <a:t> 105, no. 5 (2015): 491-495.</a:t>
            </a:r>
          </a:p>
          <a:p>
            <a:r>
              <a:rPr lang="en-US" dirty="0"/>
              <a:t>Prediction v. Causal Inference</a:t>
            </a:r>
          </a:p>
          <a:p>
            <a:pPr lvl="1"/>
            <a:r>
              <a:rPr lang="en-US" dirty="0"/>
              <a:t>S. Athey. Beyond prediction: Using big data for policy problems. </a:t>
            </a:r>
            <a:r>
              <a:rPr lang="en-US" i="1" dirty="0"/>
              <a:t>Science</a:t>
            </a:r>
            <a:r>
              <a:rPr lang="en-US" dirty="0"/>
              <a:t>, 355 (6324):483-485, 2017.</a:t>
            </a:r>
          </a:p>
          <a:p>
            <a:pPr lvl="1"/>
            <a:r>
              <a:rPr lang="en-US" dirty="0"/>
              <a:t>A. </a:t>
            </a:r>
            <a:r>
              <a:rPr lang="en-US" dirty="0" err="1"/>
              <a:t>Belloni</a:t>
            </a:r>
            <a:r>
              <a:rPr lang="en-US" dirty="0"/>
              <a:t>, V. Chernozhukov, C. Hansen: “High-Dimensional Methods and Inference on Structural and Treatment Effects,” </a:t>
            </a:r>
            <a:r>
              <a:rPr lang="en-US" i="1" dirty="0"/>
              <a:t>Journal of Economic Perspectives</a:t>
            </a:r>
            <a:r>
              <a:rPr lang="en-US" dirty="0"/>
              <a:t>, 28 (2), Spring 2014, 29-50.  </a:t>
            </a:r>
            <a:r>
              <a:rPr lang="en-US" u="sng" dirty="0">
                <a:hlinkClick r:id="rId2"/>
              </a:rPr>
              <a:t>https://www.aeaweb.org/articles?id=10.1257/jep.28.2.29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8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Labelled data (X,Y)</a:t>
            </a:r>
          </a:p>
          <a:p>
            <a:r>
              <a:rPr lang="en-US" sz="2400" b="1" dirty="0"/>
              <a:t>Objective</a:t>
            </a:r>
            <a:r>
              <a:rPr lang="en-US" sz="2400" dirty="0"/>
              <a:t>: use X to predict Y in a test set</a:t>
            </a:r>
          </a:p>
          <a:p>
            <a:r>
              <a:rPr lang="en-US" sz="2400" dirty="0"/>
              <a:t>Used to classify images without using any structure or prior knowledge</a:t>
            </a:r>
          </a:p>
        </p:txBody>
      </p:sp>
      <p:pic>
        <p:nvPicPr>
          <p:cNvPr id="11" name="Picture 4" descr="Image result for cat video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496" y="1209743"/>
            <a:ext cx="2625047" cy="18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8048171" y="1930400"/>
            <a:ext cx="1277257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62457" y="1845100"/>
            <a:ext cx="174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  <a:r>
              <a:rPr lang="en-US" sz="4800" baseline="-25000" dirty="0"/>
              <a:t>i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30619" y="4089213"/>
                <a:ext cx="4838238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𝐶𝐴𝑇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=.95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𝐷𝑂𝐺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19" y="4089213"/>
                <a:ext cx="4838238" cy="2215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About ML?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52205"/>
            <a:ext cx="3200400" cy="3810175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Flexible, rich, data-driven </a:t>
            </a:r>
            <a:r>
              <a:rPr lang="en-US" sz="2400" b="1" dirty="0"/>
              <a:t>algorithms</a:t>
            </a:r>
            <a:r>
              <a:rPr lang="en-US" sz="2400" dirty="0"/>
              <a:t> select from a family of models to optimize </a:t>
            </a:r>
            <a:r>
              <a:rPr lang="en-US" sz="2400" b="1" dirty="0"/>
              <a:t>goodness of fit</a:t>
            </a:r>
          </a:p>
          <a:p>
            <a:r>
              <a:rPr lang="en-US" sz="2400" dirty="0"/>
              <a:t>Computational tricks/engineering</a:t>
            </a:r>
          </a:p>
          <a:p>
            <a:r>
              <a:rPr lang="en-US" sz="2400" dirty="0"/>
              <a:t>Methods (e.g. cross-validation) to avoid over-fitting </a:t>
            </a:r>
          </a:p>
          <a:p>
            <a:r>
              <a:rPr lang="en-US" sz="2400" dirty="0"/>
              <a:t>Increase in personalization and precision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7" y="87549"/>
            <a:ext cx="5279717" cy="66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About ML?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52205"/>
            <a:ext cx="3200400" cy="3810175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Flexible, rich, data-driven </a:t>
            </a:r>
            <a:r>
              <a:rPr lang="en-US" sz="2400" b="1" dirty="0"/>
              <a:t>algorithms</a:t>
            </a:r>
            <a:r>
              <a:rPr lang="en-US" sz="2400" dirty="0"/>
              <a:t> select from a family of models to optimize </a:t>
            </a:r>
            <a:r>
              <a:rPr lang="en-US" sz="2400" b="1" dirty="0"/>
              <a:t>goodness of fit</a:t>
            </a:r>
          </a:p>
          <a:p>
            <a:r>
              <a:rPr lang="en-US" sz="2400" dirty="0"/>
              <a:t>Computational tricks/engineering</a:t>
            </a:r>
          </a:p>
          <a:p>
            <a:r>
              <a:rPr lang="en-US" sz="2400" dirty="0"/>
              <a:t>Methods (e.g. cross-validation) to avoid over-fitting </a:t>
            </a:r>
          </a:p>
          <a:p>
            <a:r>
              <a:rPr lang="en-US" sz="2400" dirty="0"/>
              <a:t>Increase in personalization and precision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87" y="87549"/>
            <a:ext cx="5279717" cy="6648706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49836D5-E21D-4F93-9E61-97BE4DA2553B}"/>
              </a:ext>
            </a:extLst>
          </p:cNvPr>
          <p:cNvSpPr/>
          <p:nvPr/>
        </p:nvSpPr>
        <p:spPr>
          <a:xfrm>
            <a:off x="2841101" y="782158"/>
            <a:ext cx="2998839" cy="3195484"/>
          </a:xfrm>
          <a:prstGeom prst="wedgeEllipseCallout">
            <a:avLst>
              <a:gd name="adj1" fmla="val 100052"/>
              <a:gd name="adj2" fmla="val 12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 we really think this relationship is plausible?  Stable, robust, causal?</a:t>
            </a:r>
          </a:p>
        </p:txBody>
      </p:sp>
    </p:spTree>
    <p:extLst>
      <p:ext uri="{BB962C8B-B14F-4D97-AF65-F5344CB8AC3E}">
        <p14:creationId xmlns:p14="http://schemas.microsoft.com/office/powerpoint/2010/main" val="314361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AI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09" y="312420"/>
            <a:ext cx="2743200" cy="2057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Advances in ML dramatically improve quality of image classification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85" y="2087880"/>
            <a:ext cx="3152775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75" y="594359"/>
            <a:ext cx="2857500" cy="1876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74" y="4439425"/>
            <a:ext cx="27432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00" y="3836137"/>
            <a:ext cx="2857500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399" y="4389438"/>
            <a:ext cx="2857500" cy="2200275"/>
          </a:xfrm>
          <a:prstGeom prst="rect">
            <a:avLst/>
          </a:prstGeom>
        </p:spPr>
      </p:pic>
      <p:pic>
        <p:nvPicPr>
          <p:cNvPr id="11" name="Picture 4" descr="Image result for cat video youtub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54" y="2247514"/>
            <a:ext cx="2625047" cy="18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FDA380B0-647F-490E-95CA-B24EDA0EEF73}"/>
              </a:ext>
            </a:extLst>
          </p:cNvPr>
          <p:cNvSpPr/>
          <p:nvPr/>
        </p:nvSpPr>
        <p:spPr>
          <a:xfrm>
            <a:off x="3189847" y="390574"/>
            <a:ext cx="5658353" cy="3250897"/>
          </a:xfrm>
          <a:prstGeom prst="wedgeEllipseCallout">
            <a:avLst>
              <a:gd name="adj1" fmla="val 63659"/>
              <a:gd name="adj2" fmla="val 55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Off-the-shelf methods do not separate out context that may change (or protected classes) but are correlated with labels, from structural features of items</a:t>
            </a:r>
          </a:p>
        </p:txBody>
      </p:sp>
    </p:spTree>
    <p:extLst>
      <p:ext uri="{BB962C8B-B14F-4D97-AF65-F5344CB8AC3E}">
        <p14:creationId xmlns:p14="http://schemas.microsoft.com/office/powerpoint/2010/main" val="22253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8D85C-9989-4E7C-A571-E8640D6E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8" y="1265603"/>
            <a:ext cx="10590578" cy="3071265"/>
          </a:xfrm>
          <a:prstGeom prst="rect">
            <a:avLst/>
          </a:prstGeom>
          <a:ln w="47625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729BC-6691-4BB8-B33E-9F68B59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Stability of Black-Box ML</a:t>
            </a:r>
          </a:p>
        </p:txBody>
      </p:sp>
    </p:spTree>
    <p:extLst>
      <p:ext uri="{BB962C8B-B14F-4D97-AF65-F5344CB8AC3E}">
        <p14:creationId xmlns:p14="http://schemas.microsoft.com/office/powerpoint/2010/main" val="41161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A218-4381-4E34-B143-A0D15853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312855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Challenges for Management/Regulation of ML in Financial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7411-E990-485E-9842-AE1853C7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644148" cy="586592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Credit Scoring Example</a:t>
            </a:r>
          </a:p>
          <a:p>
            <a:pPr lvl="1"/>
            <a:r>
              <a:rPr lang="en-US" sz="2600" b="1" dirty="0"/>
              <a:t>Instability</a:t>
            </a:r>
            <a:r>
              <a:rPr lang="en-US" sz="2600" dirty="0"/>
              <a:t> of joint distribution of outcomes, novel features</a:t>
            </a:r>
          </a:p>
          <a:p>
            <a:pPr lvl="1"/>
            <a:r>
              <a:rPr lang="en-US" sz="2600" b="1" dirty="0"/>
              <a:t>Poor performance </a:t>
            </a:r>
            <a:r>
              <a:rPr lang="en-US" sz="2600" dirty="0"/>
              <a:t>when extrapolating</a:t>
            </a:r>
            <a:endParaRPr lang="en-US" sz="2600" b="1" dirty="0"/>
          </a:p>
          <a:p>
            <a:pPr lvl="1"/>
            <a:r>
              <a:rPr lang="en-US" sz="2600" b="1" dirty="0"/>
              <a:t>Manipulation</a:t>
            </a:r>
            <a:r>
              <a:rPr lang="en-US" sz="2600" dirty="0"/>
              <a:t> of novel features</a:t>
            </a:r>
          </a:p>
          <a:p>
            <a:pPr lvl="1"/>
            <a:r>
              <a:rPr lang="en-US" sz="2600" b="1" dirty="0"/>
              <a:t>Discrimination </a:t>
            </a:r>
            <a:r>
              <a:rPr lang="en-US" sz="2600" dirty="0"/>
              <a:t>and </a:t>
            </a:r>
            <a:r>
              <a:rPr lang="en-US" sz="2600" b="1" dirty="0"/>
              <a:t>Fairness</a:t>
            </a:r>
          </a:p>
          <a:p>
            <a:pPr lvl="1"/>
            <a:r>
              <a:rPr lang="en-US" sz="2600" dirty="0"/>
              <a:t>Ever-changing </a:t>
            </a:r>
            <a:r>
              <a:rPr lang="en-US" sz="2600" b="1" dirty="0"/>
              <a:t>adverse selection </a:t>
            </a:r>
            <a:r>
              <a:rPr lang="en-US" sz="2600" dirty="0"/>
              <a:t>problem as competing firms change models, marketing strategies</a:t>
            </a:r>
          </a:p>
          <a:p>
            <a:pPr lvl="1"/>
            <a:r>
              <a:rPr lang="en-US" sz="2600" dirty="0"/>
              <a:t>When are results more or less </a:t>
            </a:r>
            <a:r>
              <a:rPr lang="en-US" sz="2600" b="1" dirty="0"/>
              <a:t>reliable</a:t>
            </a:r>
            <a:r>
              <a:rPr lang="en-US" sz="2600" dirty="0"/>
              <a:t>?</a:t>
            </a:r>
          </a:p>
          <a:p>
            <a:r>
              <a:rPr lang="en-US" sz="2800" b="1" dirty="0"/>
              <a:t>Equilibrium</a:t>
            </a:r>
            <a:r>
              <a:rPr lang="en-US" sz="2800" dirty="0"/>
              <a:t> effects</a:t>
            </a:r>
          </a:p>
          <a:p>
            <a:pPr lvl="1"/>
            <a:r>
              <a:rPr lang="en-US" sz="2600" dirty="0"/>
              <a:t>Agents using ML interact</a:t>
            </a:r>
          </a:p>
          <a:p>
            <a:pPr lvl="1"/>
            <a:r>
              <a:rPr lang="en-US" sz="2600" dirty="0"/>
              <a:t>Collusion (airline prices)</a:t>
            </a:r>
          </a:p>
          <a:p>
            <a:pPr lvl="1"/>
            <a:r>
              <a:rPr lang="en-US" sz="2600" dirty="0"/>
              <a:t>Instability (financial market crashes, correlated mistakes across firms)</a:t>
            </a:r>
          </a:p>
          <a:p>
            <a:pPr lvl="1"/>
            <a:r>
              <a:rPr lang="en-US" sz="2600" dirty="0"/>
              <a:t>Google maps examples</a:t>
            </a:r>
          </a:p>
          <a:p>
            <a:r>
              <a:rPr lang="en-US" sz="2800" dirty="0"/>
              <a:t>Need models of individual behavior and </a:t>
            </a:r>
            <a:r>
              <a:rPr lang="en-US" sz="2800" dirty="0" err="1"/>
              <a:t>eqm</a:t>
            </a:r>
            <a:r>
              <a:rPr lang="en-US" sz="2800" dirty="0"/>
              <a:t> selection to study </a:t>
            </a:r>
            <a:r>
              <a:rPr lang="en-US" sz="2800" dirty="0" err="1"/>
              <a:t>eqm</a:t>
            </a:r>
            <a:r>
              <a:rPr lang="en-US" sz="2800" dirty="0"/>
              <a:t> changes</a:t>
            </a:r>
          </a:p>
          <a:p>
            <a:pPr lvl="1"/>
            <a:r>
              <a:rPr lang="en-US" sz="2600" dirty="0"/>
              <a:t>Why existing AI/ML is a long way from solving “harder”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F5862-5F39-43DC-91B7-98A40E54F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722912"/>
            <a:ext cx="3200400" cy="2874531"/>
          </a:xfrm>
        </p:spPr>
        <p:txBody>
          <a:bodyPr>
            <a:normAutofit/>
          </a:bodyPr>
          <a:lstStyle/>
          <a:p>
            <a:r>
              <a:rPr lang="en-US" sz="2400" dirty="0"/>
              <a:t>Algorithms have demonstrable errors</a:t>
            </a:r>
          </a:p>
          <a:p>
            <a:r>
              <a:rPr lang="en-US" sz="2400" dirty="0"/>
              <a:t>Engineers build black-box algorithms, but are not trained to evaluate</a:t>
            </a:r>
          </a:p>
          <a:p>
            <a:r>
              <a:rPr lang="en-US" sz="2400" dirty="0"/>
              <a:t>Need “best practices” to analyze the black box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3620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3600</Words>
  <Application>Microsoft Macintosh PowerPoint</Application>
  <PresentationFormat>Widescreen</PresentationFormat>
  <Paragraphs>458</Paragraphs>
  <Slides>39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Retrospect</vt:lpstr>
      <vt:lpstr>Office Theme</vt:lpstr>
      <vt:lpstr>The Impact of Machine Learning on Econometrics and Economics</vt:lpstr>
      <vt:lpstr>Questions</vt:lpstr>
      <vt:lpstr>Machine Learning</vt:lpstr>
      <vt:lpstr>Supervised Machine Learning</vt:lpstr>
      <vt:lpstr>What’s New About ML?</vt:lpstr>
      <vt:lpstr>What’s New About ML?</vt:lpstr>
      <vt:lpstr>Machine Learning and AI</vt:lpstr>
      <vt:lpstr>Stability of Black-Box ML</vt:lpstr>
      <vt:lpstr>Challenges for Management/Regulation of ML in Financial Services</vt:lpstr>
      <vt:lpstr>Artificial Intelligence/Machine Learning  Desired Properties for Applications</vt:lpstr>
      <vt:lpstr>My own work on ML/Causal Inference</vt:lpstr>
      <vt:lpstr>ML and Econometrics</vt:lpstr>
      <vt:lpstr>ML and Econometrics</vt:lpstr>
      <vt:lpstr>Causal Inference Approaches</vt:lpstr>
      <vt:lpstr>Selected References:  Treatment Effect Estimation and Machine Learning</vt:lpstr>
      <vt:lpstr>General Social Survey Experiment</vt:lpstr>
      <vt:lpstr>PowerPoint Presentation</vt:lpstr>
      <vt:lpstr>Machine Learning Examples</vt:lpstr>
      <vt:lpstr>Machine Learning Examples</vt:lpstr>
      <vt:lpstr>Causal Inference Approaches “Structural estimation”, “Generative Models” &amp; Counterfactuals</vt:lpstr>
      <vt:lpstr>ML and Structural Models: Shopping Application</vt:lpstr>
      <vt:lpstr>Structural Model   Matrix Factorization</vt:lpstr>
      <vt:lpstr>Structural Model   + Factorization</vt:lpstr>
      <vt:lpstr>Computational Approach</vt:lpstr>
      <vt:lpstr>Model Comparisons</vt:lpstr>
      <vt:lpstr>Goodness of Fit (Tuned for CF) Weeks where another product in category changed prices</vt:lpstr>
      <vt:lpstr>Performance by Scenario (Counterfactual) </vt:lpstr>
      <vt:lpstr>Validation of Structural Parameter Estimates</vt:lpstr>
      <vt:lpstr>PowerPoint Presentation</vt:lpstr>
      <vt:lpstr>ML Approach Improves Ability to Profit from Customer Targeting</vt:lpstr>
      <vt:lpstr>Causal Inference Approaches Dynamic Structural Estimation </vt:lpstr>
      <vt:lpstr>Will “board game AI” be useful for economics?  Can applied econometrics contribute to this type of AI?</vt:lpstr>
      <vt:lpstr>What recent advances in AI can directly help solve economic, business and social problems?</vt:lpstr>
      <vt:lpstr>Active Learning</vt:lpstr>
      <vt:lpstr>Estimation is challenging: Contextual Bandit example</vt:lpstr>
      <vt:lpstr>Economists as Engineers:  A New Chapter</vt:lpstr>
      <vt:lpstr>Conclusions</vt:lpstr>
      <vt:lpstr>References</vt:lpstr>
      <vt:lpstr>Selected Overview Articles: Econometrics and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Machine Learning on Econometrics and Economics</dc:title>
  <dc:creator>Susan Athey</dc:creator>
  <cp:lastModifiedBy>Richard Evans</cp:lastModifiedBy>
  <cp:revision>61</cp:revision>
  <dcterms:created xsi:type="dcterms:W3CDTF">2019-01-04T06:01:10Z</dcterms:created>
  <dcterms:modified xsi:type="dcterms:W3CDTF">2019-01-07T12:34:48Z</dcterms:modified>
</cp:coreProperties>
</file>