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03" r:id="rId2"/>
    <p:sldId id="263" r:id="rId3"/>
    <p:sldId id="259" r:id="rId4"/>
    <p:sldId id="356" r:id="rId5"/>
    <p:sldId id="409" r:id="rId6"/>
    <p:sldId id="410" r:id="rId7"/>
    <p:sldId id="407" r:id="rId8"/>
    <p:sldId id="408" r:id="rId9"/>
    <p:sldId id="301" r:id="rId10"/>
    <p:sldId id="404" r:id="rId11"/>
    <p:sldId id="411" r:id="rId12"/>
    <p:sldId id="406" r:id="rId13"/>
    <p:sldId id="40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7A7C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499"/>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A6309-1362-4952-8264-BF3352802155}"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64D83-F9B8-4217-AB87-38C68285EBBD}" type="slidenum">
              <a:rPr lang="zh-CN" altLang="en-US" smtClean="0"/>
              <a:t>‹#›</a:t>
            </a:fld>
            <a:endParaRPr lang="zh-CN" altLang="en-US"/>
          </a:p>
        </p:txBody>
      </p:sp>
    </p:spTree>
    <p:extLst>
      <p:ext uri="{BB962C8B-B14F-4D97-AF65-F5344CB8AC3E}">
        <p14:creationId xmlns:p14="http://schemas.microsoft.com/office/powerpoint/2010/main" val="26876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0EEA8540-437E-4557-8DA2-F982985775F8}"/>
              </a:ext>
            </a:extLst>
          </p:cNvPr>
          <p:cNvSpPr>
            <a:spLocks noGrp="1" noRot="1" noChangeAspect="1" noChangeArrowheads="1"/>
          </p:cNvSpPr>
          <p:nvPr>
            <p:ph type="sldImg" idx="4294967295"/>
          </p:nvPr>
        </p:nvSpPr>
        <p:spPr>
          <a:xfrm>
            <a:off x="7105650" y="2479675"/>
            <a:ext cx="15875" cy="12700"/>
          </a:xfrm>
          <a:ln/>
          <a:extLst>
            <a:ext uri="{91240B29-F687-4F45-9708-019B960494DF}">
              <a14:hiddenLine xmlns:a14="http://schemas.microsoft.com/office/drawing/2010/main" w="12700">
                <a:solidFill>
                  <a:srgbClr val="000000"/>
                </a:solidFill>
                <a:miter lim="800000"/>
                <a:headEnd/>
                <a:tailEnd/>
              </a14:hiddenLine>
            </a:ext>
          </a:extLst>
        </p:spPr>
      </p:sp>
      <p:sp>
        <p:nvSpPr>
          <p:cNvPr id="4099" name="备注占位符 2">
            <a:extLst>
              <a:ext uri="{FF2B5EF4-FFF2-40B4-BE49-F238E27FC236}">
                <a16:creationId xmlns:a16="http://schemas.microsoft.com/office/drawing/2014/main" id="{72A9C496-E8E7-466B-B89F-C8891D5C18D5}"/>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10</a:t>
            </a:fld>
            <a:endParaRPr lang="zh-CN" altLang="en-US"/>
          </a:p>
        </p:txBody>
      </p:sp>
    </p:spTree>
    <p:extLst>
      <p:ext uri="{BB962C8B-B14F-4D97-AF65-F5344CB8AC3E}">
        <p14:creationId xmlns:p14="http://schemas.microsoft.com/office/powerpoint/2010/main" val="182935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11</a:t>
            </a:fld>
            <a:endParaRPr lang="zh-CN" altLang="en-US"/>
          </a:p>
        </p:txBody>
      </p:sp>
    </p:spTree>
    <p:extLst>
      <p:ext uri="{BB962C8B-B14F-4D97-AF65-F5344CB8AC3E}">
        <p14:creationId xmlns:p14="http://schemas.microsoft.com/office/powerpoint/2010/main" val="245005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12</a:t>
            </a:fld>
            <a:endParaRPr lang="zh-CN" altLang="en-US"/>
          </a:p>
        </p:txBody>
      </p:sp>
    </p:spTree>
    <p:extLst>
      <p:ext uri="{BB962C8B-B14F-4D97-AF65-F5344CB8AC3E}">
        <p14:creationId xmlns:p14="http://schemas.microsoft.com/office/powerpoint/2010/main" val="2861049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13</a:t>
            </a:fld>
            <a:endParaRPr lang="zh-CN" altLang="en-US"/>
          </a:p>
        </p:txBody>
      </p:sp>
    </p:spTree>
    <p:extLst>
      <p:ext uri="{BB962C8B-B14F-4D97-AF65-F5344CB8AC3E}">
        <p14:creationId xmlns:p14="http://schemas.microsoft.com/office/powerpoint/2010/main" val="337394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dirty="0"/>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2</a:t>
            </a:fld>
            <a:endParaRPr lang="zh-CN" altLang="en-US"/>
          </a:p>
        </p:txBody>
      </p:sp>
    </p:spTree>
    <p:extLst>
      <p:ext uri="{BB962C8B-B14F-4D97-AF65-F5344CB8AC3E}">
        <p14:creationId xmlns:p14="http://schemas.microsoft.com/office/powerpoint/2010/main" val="58488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217282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6667D5BD-085A-4544-96E8-4D147C3446F2}"/>
              </a:ext>
            </a:extLst>
          </p:cNvPr>
          <p:cNvSpPr>
            <a:spLocks noGrp="1" noRot="1" noChangeAspect="1" noChangeArrowheads="1"/>
          </p:cNvSpPr>
          <p:nvPr>
            <p:ph type="sldImg" idx="4294967295"/>
          </p:nvPr>
        </p:nvSpPr>
        <p:spPr>
          <a:xfrm>
            <a:off x="1433513" y="577850"/>
            <a:ext cx="1600200" cy="1200150"/>
          </a:xfrm>
          <a:ln/>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a:extLst>
              <a:ext uri="{FF2B5EF4-FFF2-40B4-BE49-F238E27FC236}">
                <a16:creationId xmlns:a16="http://schemas.microsoft.com/office/drawing/2014/main" id="{19E6962D-27C1-4B4C-9D6C-3DBA56D73E08}"/>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6667D5BD-085A-4544-96E8-4D147C3446F2}"/>
              </a:ext>
            </a:extLst>
          </p:cNvPr>
          <p:cNvSpPr>
            <a:spLocks noGrp="1" noRot="1" noChangeAspect="1" noChangeArrowheads="1"/>
          </p:cNvSpPr>
          <p:nvPr>
            <p:ph type="sldImg" idx="4294967295"/>
          </p:nvPr>
        </p:nvSpPr>
        <p:spPr>
          <a:xfrm>
            <a:off x="1433513" y="577850"/>
            <a:ext cx="1600200" cy="1200150"/>
          </a:xfrm>
          <a:ln/>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a:extLst>
              <a:ext uri="{FF2B5EF4-FFF2-40B4-BE49-F238E27FC236}">
                <a16:creationId xmlns:a16="http://schemas.microsoft.com/office/drawing/2014/main" id="{19E6962D-27C1-4B4C-9D6C-3DBA56D73E08}"/>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extLst>
      <p:ext uri="{BB962C8B-B14F-4D97-AF65-F5344CB8AC3E}">
        <p14:creationId xmlns:p14="http://schemas.microsoft.com/office/powerpoint/2010/main" val="299479131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6667D5BD-085A-4544-96E8-4D147C3446F2}"/>
              </a:ext>
            </a:extLst>
          </p:cNvPr>
          <p:cNvSpPr>
            <a:spLocks noGrp="1" noRot="1" noChangeAspect="1" noChangeArrowheads="1"/>
          </p:cNvSpPr>
          <p:nvPr>
            <p:ph type="sldImg" idx="4294967295"/>
          </p:nvPr>
        </p:nvSpPr>
        <p:spPr>
          <a:xfrm>
            <a:off x="1433513" y="577850"/>
            <a:ext cx="1600200" cy="1200150"/>
          </a:xfrm>
          <a:ln/>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a:extLst>
              <a:ext uri="{FF2B5EF4-FFF2-40B4-BE49-F238E27FC236}">
                <a16:creationId xmlns:a16="http://schemas.microsoft.com/office/drawing/2014/main" id="{19E6962D-27C1-4B4C-9D6C-3DBA56D73E08}"/>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extLst>
      <p:ext uri="{BB962C8B-B14F-4D97-AF65-F5344CB8AC3E}">
        <p14:creationId xmlns:p14="http://schemas.microsoft.com/office/powerpoint/2010/main" val="310857149"/>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6667D5BD-085A-4544-96E8-4D147C3446F2}"/>
              </a:ext>
            </a:extLst>
          </p:cNvPr>
          <p:cNvSpPr>
            <a:spLocks noGrp="1" noRot="1" noChangeAspect="1" noChangeArrowheads="1"/>
          </p:cNvSpPr>
          <p:nvPr>
            <p:ph type="sldImg" idx="4294967295"/>
          </p:nvPr>
        </p:nvSpPr>
        <p:spPr>
          <a:xfrm>
            <a:off x="1433513" y="577850"/>
            <a:ext cx="1600200" cy="1200150"/>
          </a:xfrm>
          <a:ln/>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a:extLst>
              <a:ext uri="{FF2B5EF4-FFF2-40B4-BE49-F238E27FC236}">
                <a16:creationId xmlns:a16="http://schemas.microsoft.com/office/drawing/2014/main" id="{19E6962D-27C1-4B4C-9D6C-3DBA56D73E08}"/>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extLst>
      <p:ext uri="{BB962C8B-B14F-4D97-AF65-F5344CB8AC3E}">
        <p14:creationId xmlns:p14="http://schemas.microsoft.com/office/powerpoint/2010/main" val="169899172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6667D5BD-085A-4544-96E8-4D147C3446F2}"/>
              </a:ext>
            </a:extLst>
          </p:cNvPr>
          <p:cNvSpPr>
            <a:spLocks noGrp="1" noRot="1" noChangeAspect="1" noChangeArrowheads="1"/>
          </p:cNvSpPr>
          <p:nvPr>
            <p:ph type="sldImg" idx="4294967295"/>
          </p:nvPr>
        </p:nvSpPr>
        <p:spPr>
          <a:xfrm>
            <a:off x="1433513" y="577850"/>
            <a:ext cx="1600200" cy="1200150"/>
          </a:xfrm>
          <a:ln/>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a:extLst>
              <a:ext uri="{FF2B5EF4-FFF2-40B4-BE49-F238E27FC236}">
                <a16:creationId xmlns:a16="http://schemas.microsoft.com/office/drawing/2014/main" id="{19E6962D-27C1-4B4C-9D6C-3DBA56D73E08}"/>
              </a:ext>
            </a:extLst>
          </p:cNvPr>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p>
        </p:txBody>
      </p:sp>
    </p:spTree>
    <p:extLst>
      <p:ext uri="{BB962C8B-B14F-4D97-AF65-F5344CB8AC3E}">
        <p14:creationId xmlns:p14="http://schemas.microsoft.com/office/powerpoint/2010/main" val="78706570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62377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3395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39702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1D137-F19B-4DE2-AC95-76F40148F89A}"/>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FB277A-9047-49B1-A28D-369470EF35D1}"/>
              </a:ext>
            </a:extLst>
          </p:cNvPr>
          <p:cNvSpPr>
            <a:spLocks noGrp="1"/>
          </p:cNvSpPr>
          <p:nvPr>
            <p:ph type="dt" sz="half" idx="10"/>
          </p:nvPr>
        </p:nvSpPr>
        <p:spPr>
          <a:xfrm>
            <a:off x="457200" y="6356350"/>
            <a:ext cx="2133600" cy="365125"/>
          </a:xfrm>
        </p:spPr>
        <p:txBody>
          <a:bodyPr/>
          <a:lstStyle>
            <a:lvl1pPr>
              <a:defRPr/>
            </a:lvl1pPr>
          </a:lstStyle>
          <a:p>
            <a:fld id="{3B9E253D-CC61-4294-9C40-9499F6E6F86D}" type="datetime1">
              <a:rPr lang="zh-CN" altLang="en-US"/>
              <a:pPr/>
              <a:t>2021/1/21</a:t>
            </a:fld>
            <a:endParaRPr lang="zh-CN" altLang="en-US" sz="1800">
              <a:solidFill>
                <a:schemeClr val="tx1"/>
              </a:solidFill>
              <a:latin typeface="+mj-lt"/>
            </a:endParaRPr>
          </a:p>
        </p:txBody>
      </p:sp>
      <p:sp>
        <p:nvSpPr>
          <p:cNvPr id="4" name="页脚占位符 3">
            <a:extLst>
              <a:ext uri="{FF2B5EF4-FFF2-40B4-BE49-F238E27FC236}">
                <a16:creationId xmlns:a16="http://schemas.microsoft.com/office/drawing/2014/main" id="{86B89448-760F-4F17-9FA1-1AFDA61C7FBC}"/>
              </a:ext>
            </a:extLst>
          </p:cNvPr>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84C05B06-F0AF-4B0F-8D7E-696D663C919A}"/>
              </a:ext>
            </a:extLst>
          </p:cNvPr>
          <p:cNvSpPr>
            <a:spLocks noGrp="1"/>
          </p:cNvSpPr>
          <p:nvPr>
            <p:ph type="sldNum" sz="quarter" idx="12"/>
          </p:nvPr>
        </p:nvSpPr>
        <p:spPr>
          <a:xfrm>
            <a:off x="6553200" y="6356350"/>
            <a:ext cx="2133600" cy="365125"/>
          </a:xfrm>
        </p:spPr>
        <p:txBody>
          <a:bodyPr/>
          <a:lstStyle>
            <a:lvl1pPr>
              <a:defRPr/>
            </a:lvl1pPr>
          </a:lstStyle>
          <a:p>
            <a:fld id="{CF1B69BE-EB23-42EC-BFA6-E05D37AB695D}" type="slidenum">
              <a:rPr lang="zh-CN" altLang="en-US"/>
              <a:pPr/>
              <a:t>‹#›</a:t>
            </a:fld>
            <a:endParaRPr lang="zh-CN" altLang="en-US" sz="1800">
              <a:solidFill>
                <a:schemeClr val="tx1"/>
              </a:solidFill>
              <a:latin typeface="+mj-lt"/>
            </a:endParaRPr>
          </a:p>
        </p:txBody>
      </p:sp>
    </p:spTree>
    <p:extLst>
      <p:ext uri="{BB962C8B-B14F-4D97-AF65-F5344CB8AC3E}">
        <p14:creationId xmlns:p14="http://schemas.microsoft.com/office/powerpoint/2010/main" val="67619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1678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08148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157780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6878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6166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8440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47773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19870E-D89A-48E3-AF7C-DB8D8B72318E}"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139847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9870E-D89A-48E3-AF7C-DB8D8B72318E}" type="datetimeFigureOut">
              <a:rPr lang="zh-CN" altLang="en-US" smtClean="0"/>
              <a:t>2021/1/21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08497-E7D4-45B6-8791-F1848D925A04}" type="slidenum">
              <a:rPr lang="zh-CN" altLang="en-US" smtClean="0"/>
              <a:t>‹#›</a:t>
            </a:fld>
            <a:endParaRPr lang="zh-CN" altLang="en-US"/>
          </a:p>
        </p:txBody>
      </p:sp>
    </p:spTree>
    <p:extLst>
      <p:ext uri="{BB962C8B-B14F-4D97-AF65-F5344CB8AC3E}">
        <p14:creationId xmlns:p14="http://schemas.microsoft.com/office/powerpoint/2010/main" val="3526397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2">
            <a:extLst>
              <a:ext uri="{FF2B5EF4-FFF2-40B4-BE49-F238E27FC236}">
                <a16:creationId xmlns:a16="http://schemas.microsoft.com/office/drawing/2014/main" id="{1544B2EC-17C3-4882-B5CF-923D7686A245}"/>
              </a:ext>
            </a:extLst>
          </p:cNvPr>
          <p:cNvGrpSpPr>
            <a:grpSpLocks/>
          </p:cNvGrpSpPr>
          <p:nvPr/>
        </p:nvGrpSpPr>
        <p:grpSpPr bwMode="auto">
          <a:xfrm>
            <a:off x="-6350" y="765175"/>
            <a:ext cx="9193213" cy="4598988"/>
            <a:chOff x="0" y="0"/>
            <a:chExt cx="6633914" cy="3317961"/>
          </a:xfrm>
        </p:grpSpPr>
        <p:sp>
          <p:nvSpPr>
            <p:cNvPr id="3075" name="任意多边形 23">
              <a:extLst>
                <a:ext uri="{FF2B5EF4-FFF2-40B4-BE49-F238E27FC236}">
                  <a16:creationId xmlns:a16="http://schemas.microsoft.com/office/drawing/2014/main" id="{AA66EA95-4F4C-48D3-B43F-60D5AA211F19}"/>
                </a:ext>
              </a:extLst>
            </p:cNvPr>
            <p:cNvSpPr>
              <a:spLocks noChangeArrowheads="1"/>
            </p:cNvSpPr>
            <p:nvPr/>
          </p:nvSpPr>
          <p:spPr bwMode="auto">
            <a:xfrm>
              <a:off x="0" y="0"/>
              <a:ext cx="6633914" cy="3317961"/>
            </a:xfrm>
            <a:custGeom>
              <a:avLst/>
              <a:gdLst>
                <a:gd name="T0" fmla="*/ 0 w 9471331"/>
                <a:gd name="T1" fmla="*/ 0 h 4737100"/>
                <a:gd name="T2" fmla="*/ 9471331 w 9471331"/>
                <a:gd name="T3" fmla="*/ 4737100 h 4737100"/>
              </a:gdLst>
              <a:ahLst/>
              <a:cxnLst/>
              <a:rect l="T0" t="T1" r="T2" b="T3"/>
              <a:pathLst>
                <a:path w="9471331" h="4737100">
                  <a:moveTo>
                    <a:pt x="9460710" y="4604172"/>
                  </a:moveTo>
                  <a:lnTo>
                    <a:pt x="9467460" y="4609055"/>
                  </a:lnTo>
                  <a:lnTo>
                    <a:pt x="9460723" y="4609055"/>
                  </a:lnTo>
                  <a:close/>
                  <a:moveTo>
                    <a:pt x="9459779" y="4267992"/>
                  </a:moveTo>
                  <a:lnTo>
                    <a:pt x="9471331" y="4267992"/>
                  </a:lnTo>
                  <a:lnTo>
                    <a:pt x="9459806" y="4277542"/>
                  </a:lnTo>
                  <a:close/>
                  <a:moveTo>
                    <a:pt x="8769335" y="4213223"/>
                  </a:moveTo>
                  <a:cubicBezTo>
                    <a:pt x="8731527" y="4213223"/>
                    <a:pt x="8700877" y="4243873"/>
                    <a:pt x="8700877" y="4281681"/>
                  </a:cubicBezTo>
                  <a:lnTo>
                    <a:pt x="8700877" y="4485828"/>
                  </a:lnTo>
                  <a:cubicBezTo>
                    <a:pt x="8700877" y="4523636"/>
                    <a:pt x="8731527" y="4554286"/>
                    <a:pt x="8769335" y="4554286"/>
                  </a:cubicBezTo>
                  <a:lnTo>
                    <a:pt x="8919937" y="4554286"/>
                  </a:lnTo>
                  <a:cubicBezTo>
                    <a:pt x="8957745" y="4554286"/>
                    <a:pt x="8988395" y="4523636"/>
                    <a:pt x="8988395" y="4485828"/>
                  </a:cubicBezTo>
                  <a:lnTo>
                    <a:pt x="8988395" y="4281681"/>
                  </a:lnTo>
                  <a:cubicBezTo>
                    <a:pt x="8988395" y="4243873"/>
                    <a:pt x="8957745" y="4213223"/>
                    <a:pt x="8919937" y="4213223"/>
                  </a:cubicBezTo>
                  <a:close/>
                  <a:moveTo>
                    <a:pt x="8252748" y="4199483"/>
                  </a:moveTo>
                  <a:cubicBezTo>
                    <a:pt x="8218147" y="4199483"/>
                    <a:pt x="8190097" y="4227533"/>
                    <a:pt x="8190097" y="4262134"/>
                  </a:cubicBezTo>
                  <a:lnTo>
                    <a:pt x="8190097" y="4423126"/>
                  </a:lnTo>
                  <a:cubicBezTo>
                    <a:pt x="8190097" y="4457727"/>
                    <a:pt x="8218147" y="4485777"/>
                    <a:pt x="8252748" y="4485777"/>
                  </a:cubicBezTo>
                  <a:lnTo>
                    <a:pt x="8390575" y="4485777"/>
                  </a:lnTo>
                  <a:cubicBezTo>
                    <a:pt x="8425176" y="4485777"/>
                    <a:pt x="8453226" y="4457727"/>
                    <a:pt x="8453226" y="4423126"/>
                  </a:cubicBezTo>
                  <a:lnTo>
                    <a:pt x="8453226" y="4262134"/>
                  </a:lnTo>
                  <a:cubicBezTo>
                    <a:pt x="8453226" y="4227533"/>
                    <a:pt x="8425176" y="4199483"/>
                    <a:pt x="8390575" y="4199483"/>
                  </a:cubicBezTo>
                  <a:close/>
                  <a:moveTo>
                    <a:pt x="7760171" y="4137570"/>
                  </a:moveTo>
                  <a:cubicBezTo>
                    <a:pt x="7729328" y="4137570"/>
                    <a:pt x="7704324" y="4162574"/>
                    <a:pt x="7704324" y="4193417"/>
                  </a:cubicBezTo>
                  <a:lnTo>
                    <a:pt x="7704324" y="4376453"/>
                  </a:lnTo>
                  <a:cubicBezTo>
                    <a:pt x="7704324" y="4407296"/>
                    <a:pt x="7729328" y="4432300"/>
                    <a:pt x="7760171" y="4432300"/>
                  </a:cubicBezTo>
                  <a:lnTo>
                    <a:pt x="7883031" y="4432300"/>
                  </a:lnTo>
                  <a:cubicBezTo>
                    <a:pt x="7913874" y="4432300"/>
                    <a:pt x="7938878" y="4407296"/>
                    <a:pt x="7938878" y="4376453"/>
                  </a:cubicBezTo>
                  <a:lnTo>
                    <a:pt x="7938878" y="4193417"/>
                  </a:lnTo>
                  <a:cubicBezTo>
                    <a:pt x="7938878" y="4162574"/>
                    <a:pt x="7913874" y="4137570"/>
                    <a:pt x="7883031" y="4137570"/>
                  </a:cubicBezTo>
                  <a:close/>
                  <a:moveTo>
                    <a:pt x="7323040" y="4104233"/>
                  </a:moveTo>
                  <a:cubicBezTo>
                    <a:pt x="7296894" y="4104233"/>
                    <a:pt x="7275698" y="4125429"/>
                    <a:pt x="7275698" y="4151575"/>
                  </a:cubicBezTo>
                  <a:lnTo>
                    <a:pt x="7275698" y="4351621"/>
                  </a:lnTo>
                  <a:cubicBezTo>
                    <a:pt x="7275698" y="4377767"/>
                    <a:pt x="7296894" y="4398963"/>
                    <a:pt x="7323040" y="4398963"/>
                  </a:cubicBezTo>
                  <a:lnTo>
                    <a:pt x="7427190" y="4398963"/>
                  </a:lnTo>
                  <a:cubicBezTo>
                    <a:pt x="7453336" y="4398963"/>
                    <a:pt x="7474532" y="4377767"/>
                    <a:pt x="7474532" y="4351621"/>
                  </a:cubicBezTo>
                  <a:lnTo>
                    <a:pt x="7474532" y="4151575"/>
                  </a:lnTo>
                  <a:cubicBezTo>
                    <a:pt x="7474532" y="4125429"/>
                    <a:pt x="7453336" y="4104233"/>
                    <a:pt x="7427190" y="4104233"/>
                  </a:cubicBezTo>
                  <a:close/>
                  <a:moveTo>
                    <a:pt x="6908703" y="4070350"/>
                  </a:moveTo>
                  <a:cubicBezTo>
                    <a:pt x="6882557" y="4070350"/>
                    <a:pt x="6861361" y="4091546"/>
                    <a:pt x="6861361" y="4117692"/>
                  </a:cubicBezTo>
                  <a:lnTo>
                    <a:pt x="6861361" y="4306376"/>
                  </a:lnTo>
                  <a:cubicBezTo>
                    <a:pt x="6861361" y="4332522"/>
                    <a:pt x="6882557" y="4353718"/>
                    <a:pt x="6908703" y="4353718"/>
                  </a:cubicBezTo>
                  <a:lnTo>
                    <a:pt x="7012853" y="4353718"/>
                  </a:lnTo>
                  <a:cubicBezTo>
                    <a:pt x="7038999" y="4353718"/>
                    <a:pt x="7060195" y="4332522"/>
                    <a:pt x="7060195" y="4306376"/>
                  </a:cubicBezTo>
                  <a:lnTo>
                    <a:pt x="7060195" y="4117692"/>
                  </a:lnTo>
                  <a:cubicBezTo>
                    <a:pt x="7060195" y="4091546"/>
                    <a:pt x="7038999" y="4070350"/>
                    <a:pt x="7012853" y="4070350"/>
                  </a:cubicBezTo>
                  <a:close/>
                  <a:moveTo>
                    <a:pt x="6518178" y="4039394"/>
                  </a:moveTo>
                  <a:cubicBezTo>
                    <a:pt x="6492032" y="4039394"/>
                    <a:pt x="6470836" y="4060590"/>
                    <a:pt x="6470836" y="4086736"/>
                  </a:cubicBezTo>
                  <a:lnTo>
                    <a:pt x="6470836" y="4275420"/>
                  </a:lnTo>
                  <a:cubicBezTo>
                    <a:pt x="6470836" y="4301566"/>
                    <a:pt x="6492032" y="4322762"/>
                    <a:pt x="6518178" y="4322762"/>
                  </a:cubicBezTo>
                  <a:lnTo>
                    <a:pt x="6622328" y="4322762"/>
                  </a:lnTo>
                  <a:cubicBezTo>
                    <a:pt x="6648474" y="4322762"/>
                    <a:pt x="6669670" y="4301566"/>
                    <a:pt x="6669670" y="4275420"/>
                  </a:cubicBezTo>
                  <a:lnTo>
                    <a:pt x="6669670" y="4086736"/>
                  </a:lnTo>
                  <a:cubicBezTo>
                    <a:pt x="6669670" y="4060590"/>
                    <a:pt x="6648474" y="4039394"/>
                    <a:pt x="6622328" y="4039394"/>
                  </a:cubicBezTo>
                  <a:close/>
                  <a:moveTo>
                    <a:pt x="6165978" y="4015582"/>
                  </a:moveTo>
                  <a:cubicBezTo>
                    <a:pt x="6142336" y="4015582"/>
                    <a:pt x="6123171" y="4034747"/>
                    <a:pt x="6123171" y="4058389"/>
                  </a:cubicBezTo>
                  <a:lnTo>
                    <a:pt x="6123171" y="4227568"/>
                  </a:lnTo>
                  <a:cubicBezTo>
                    <a:pt x="6123171" y="4251210"/>
                    <a:pt x="6142336" y="4270375"/>
                    <a:pt x="6165978" y="4270375"/>
                  </a:cubicBezTo>
                  <a:lnTo>
                    <a:pt x="6260149" y="4270375"/>
                  </a:lnTo>
                  <a:cubicBezTo>
                    <a:pt x="6283791" y="4270375"/>
                    <a:pt x="6302956" y="4251210"/>
                    <a:pt x="6302956" y="4227568"/>
                  </a:cubicBezTo>
                  <a:lnTo>
                    <a:pt x="6302956" y="4058389"/>
                  </a:lnTo>
                  <a:cubicBezTo>
                    <a:pt x="6302956" y="4034747"/>
                    <a:pt x="6283791" y="4015582"/>
                    <a:pt x="6260149" y="4015582"/>
                  </a:cubicBezTo>
                  <a:close/>
                  <a:moveTo>
                    <a:pt x="5844850" y="3994147"/>
                  </a:moveTo>
                  <a:cubicBezTo>
                    <a:pt x="5824966" y="3994147"/>
                    <a:pt x="5808846" y="4010267"/>
                    <a:pt x="5808846" y="4030151"/>
                  </a:cubicBezTo>
                  <a:lnTo>
                    <a:pt x="5808846" y="4205795"/>
                  </a:lnTo>
                  <a:cubicBezTo>
                    <a:pt x="5808846" y="4225679"/>
                    <a:pt x="5824966" y="4241799"/>
                    <a:pt x="5844850" y="4241799"/>
                  </a:cubicBezTo>
                  <a:lnTo>
                    <a:pt x="5924054" y="4241799"/>
                  </a:lnTo>
                  <a:cubicBezTo>
                    <a:pt x="5943938" y="4241799"/>
                    <a:pt x="5960058" y="4225679"/>
                    <a:pt x="5960058" y="4205795"/>
                  </a:cubicBezTo>
                  <a:lnTo>
                    <a:pt x="5960058" y="4030151"/>
                  </a:lnTo>
                  <a:cubicBezTo>
                    <a:pt x="5960058" y="4010267"/>
                    <a:pt x="5943938" y="3994147"/>
                    <a:pt x="5924054" y="3994147"/>
                  </a:cubicBezTo>
                  <a:close/>
                  <a:moveTo>
                    <a:pt x="5541976" y="3958428"/>
                  </a:moveTo>
                  <a:cubicBezTo>
                    <a:pt x="5523657" y="3958428"/>
                    <a:pt x="5508807" y="3973278"/>
                    <a:pt x="5508807" y="3991597"/>
                  </a:cubicBezTo>
                  <a:lnTo>
                    <a:pt x="5508807" y="4158625"/>
                  </a:lnTo>
                  <a:cubicBezTo>
                    <a:pt x="5508807" y="4176944"/>
                    <a:pt x="5523657" y="4191794"/>
                    <a:pt x="5541976" y="4191794"/>
                  </a:cubicBezTo>
                  <a:lnTo>
                    <a:pt x="5614944" y="4191794"/>
                  </a:lnTo>
                  <a:cubicBezTo>
                    <a:pt x="5633263" y="4191794"/>
                    <a:pt x="5648113" y="4176944"/>
                    <a:pt x="5648113" y="4158625"/>
                  </a:cubicBezTo>
                  <a:lnTo>
                    <a:pt x="5648113" y="3991597"/>
                  </a:lnTo>
                  <a:cubicBezTo>
                    <a:pt x="5648113" y="3973278"/>
                    <a:pt x="5633263" y="3958428"/>
                    <a:pt x="5614944" y="3958428"/>
                  </a:cubicBezTo>
                  <a:close/>
                  <a:moveTo>
                    <a:pt x="5270513" y="3920328"/>
                  </a:moveTo>
                  <a:cubicBezTo>
                    <a:pt x="5252194" y="3920328"/>
                    <a:pt x="5237344" y="3935178"/>
                    <a:pt x="5237344" y="3953497"/>
                  </a:cubicBezTo>
                  <a:lnTo>
                    <a:pt x="5237344" y="4127669"/>
                  </a:lnTo>
                  <a:cubicBezTo>
                    <a:pt x="5237344" y="4145988"/>
                    <a:pt x="5252194" y="4160838"/>
                    <a:pt x="5270513" y="4160838"/>
                  </a:cubicBezTo>
                  <a:lnTo>
                    <a:pt x="5343481" y="4160838"/>
                  </a:lnTo>
                  <a:cubicBezTo>
                    <a:pt x="5361800" y="4160838"/>
                    <a:pt x="5376650" y="4145988"/>
                    <a:pt x="5376650" y="4127669"/>
                  </a:cubicBezTo>
                  <a:lnTo>
                    <a:pt x="5376650" y="3953497"/>
                  </a:lnTo>
                  <a:cubicBezTo>
                    <a:pt x="5376650" y="3935178"/>
                    <a:pt x="5361800" y="3920328"/>
                    <a:pt x="5343481" y="3920328"/>
                  </a:cubicBezTo>
                  <a:close/>
                  <a:moveTo>
                    <a:pt x="5003813" y="3908421"/>
                  </a:moveTo>
                  <a:cubicBezTo>
                    <a:pt x="4985494" y="3908421"/>
                    <a:pt x="4970644" y="3923271"/>
                    <a:pt x="4970644" y="3941590"/>
                  </a:cubicBezTo>
                  <a:lnTo>
                    <a:pt x="4970644" y="4103855"/>
                  </a:lnTo>
                  <a:cubicBezTo>
                    <a:pt x="4970644" y="4122174"/>
                    <a:pt x="4985494" y="4137024"/>
                    <a:pt x="5003813" y="4137024"/>
                  </a:cubicBezTo>
                  <a:lnTo>
                    <a:pt x="5076781" y="4137024"/>
                  </a:lnTo>
                  <a:cubicBezTo>
                    <a:pt x="5095100" y="4137024"/>
                    <a:pt x="5109950" y="4122174"/>
                    <a:pt x="5109950" y="4103855"/>
                  </a:cubicBezTo>
                  <a:lnTo>
                    <a:pt x="5109950" y="3941590"/>
                  </a:lnTo>
                  <a:cubicBezTo>
                    <a:pt x="5109950" y="3923271"/>
                    <a:pt x="5095100" y="3908421"/>
                    <a:pt x="5076781" y="3908421"/>
                  </a:cubicBezTo>
                  <a:close/>
                  <a:moveTo>
                    <a:pt x="4746638" y="3872702"/>
                  </a:moveTo>
                  <a:cubicBezTo>
                    <a:pt x="4728319" y="3872702"/>
                    <a:pt x="4713469" y="3887552"/>
                    <a:pt x="4713469" y="3905871"/>
                  </a:cubicBezTo>
                  <a:lnTo>
                    <a:pt x="4713469" y="4068136"/>
                  </a:lnTo>
                  <a:cubicBezTo>
                    <a:pt x="4713469" y="4086455"/>
                    <a:pt x="4728319" y="4101305"/>
                    <a:pt x="4746638" y="4101305"/>
                  </a:cubicBezTo>
                  <a:lnTo>
                    <a:pt x="4819606" y="4101305"/>
                  </a:lnTo>
                  <a:cubicBezTo>
                    <a:pt x="4837925" y="4101305"/>
                    <a:pt x="4852775" y="4086455"/>
                    <a:pt x="4852775" y="4068136"/>
                  </a:cubicBezTo>
                  <a:lnTo>
                    <a:pt x="4852775" y="3905871"/>
                  </a:lnTo>
                  <a:cubicBezTo>
                    <a:pt x="4852775" y="3887552"/>
                    <a:pt x="4837925" y="3872702"/>
                    <a:pt x="4819606" y="3872702"/>
                  </a:cubicBezTo>
                  <a:close/>
                  <a:moveTo>
                    <a:pt x="4507491" y="3841744"/>
                  </a:moveTo>
                  <a:cubicBezTo>
                    <a:pt x="4491051" y="3841744"/>
                    <a:pt x="4477724" y="3855071"/>
                    <a:pt x="4477724" y="3871511"/>
                  </a:cubicBezTo>
                  <a:lnTo>
                    <a:pt x="4477724" y="4033439"/>
                  </a:lnTo>
                  <a:cubicBezTo>
                    <a:pt x="4477724" y="4049879"/>
                    <a:pt x="4491051" y="4063206"/>
                    <a:pt x="4507491" y="4063206"/>
                  </a:cubicBezTo>
                  <a:lnTo>
                    <a:pt x="4572977" y="4063206"/>
                  </a:lnTo>
                  <a:cubicBezTo>
                    <a:pt x="4589417" y="4063206"/>
                    <a:pt x="4602744" y="4049879"/>
                    <a:pt x="4602744" y="4033439"/>
                  </a:cubicBezTo>
                  <a:lnTo>
                    <a:pt x="4602744" y="3871511"/>
                  </a:lnTo>
                  <a:cubicBezTo>
                    <a:pt x="4602744" y="3855071"/>
                    <a:pt x="4589417" y="3841744"/>
                    <a:pt x="4572977" y="3841744"/>
                  </a:cubicBezTo>
                  <a:close/>
                  <a:moveTo>
                    <a:pt x="4306672" y="3822693"/>
                  </a:moveTo>
                  <a:cubicBezTo>
                    <a:pt x="4294616" y="3822693"/>
                    <a:pt x="4284842" y="3832467"/>
                    <a:pt x="4284842" y="3844523"/>
                  </a:cubicBezTo>
                  <a:lnTo>
                    <a:pt x="4284842" y="3996132"/>
                  </a:lnTo>
                  <a:cubicBezTo>
                    <a:pt x="4284842" y="4008188"/>
                    <a:pt x="4294616" y="4017962"/>
                    <a:pt x="4306672" y="4017962"/>
                  </a:cubicBezTo>
                  <a:lnTo>
                    <a:pt x="4354696" y="4017962"/>
                  </a:lnTo>
                  <a:cubicBezTo>
                    <a:pt x="4366752" y="4017962"/>
                    <a:pt x="4376526" y="4008188"/>
                    <a:pt x="4376526" y="3996132"/>
                  </a:cubicBezTo>
                  <a:lnTo>
                    <a:pt x="4376526" y="3844523"/>
                  </a:lnTo>
                  <a:cubicBezTo>
                    <a:pt x="4376526" y="3832467"/>
                    <a:pt x="4366752" y="3822693"/>
                    <a:pt x="4354696" y="3822693"/>
                  </a:cubicBezTo>
                  <a:close/>
                  <a:moveTo>
                    <a:pt x="4118553" y="3784593"/>
                  </a:moveTo>
                  <a:cubicBezTo>
                    <a:pt x="4106497" y="3784593"/>
                    <a:pt x="4096723" y="3794367"/>
                    <a:pt x="4096723" y="3806423"/>
                  </a:cubicBezTo>
                  <a:lnTo>
                    <a:pt x="4096723" y="3958032"/>
                  </a:lnTo>
                  <a:cubicBezTo>
                    <a:pt x="4096723" y="3970088"/>
                    <a:pt x="4106497" y="3979862"/>
                    <a:pt x="4118553" y="3979862"/>
                  </a:cubicBezTo>
                  <a:lnTo>
                    <a:pt x="4166577" y="3979862"/>
                  </a:lnTo>
                  <a:cubicBezTo>
                    <a:pt x="4178633" y="3979862"/>
                    <a:pt x="4188407" y="3970088"/>
                    <a:pt x="4188407" y="3958032"/>
                  </a:cubicBezTo>
                  <a:lnTo>
                    <a:pt x="4188407" y="3806423"/>
                  </a:lnTo>
                  <a:cubicBezTo>
                    <a:pt x="4188407" y="3794367"/>
                    <a:pt x="4178633" y="3784593"/>
                    <a:pt x="4166577" y="3784593"/>
                  </a:cubicBezTo>
                  <a:close/>
                  <a:moveTo>
                    <a:pt x="3928053" y="3775068"/>
                  </a:moveTo>
                  <a:cubicBezTo>
                    <a:pt x="3915997" y="3775068"/>
                    <a:pt x="3906223" y="3784842"/>
                    <a:pt x="3906223" y="3796898"/>
                  </a:cubicBezTo>
                  <a:lnTo>
                    <a:pt x="3906223" y="3934220"/>
                  </a:lnTo>
                  <a:cubicBezTo>
                    <a:pt x="3906223" y="3946276"/>
                    <a:pt x="3915997" y="3956050"/>
                    <a:pt x="3928053" y="3956050"/>
                  </a:cubicBezTo>
                  <a:lnTo>
                    <a:pt x="3976077" y="3956050"/>
                  </a:lnTo>
                  <a:cubicBezTo>
                    <a:pt x="3988133" y="3956050"/>
                    <a:pt x="3997907" y="3946276"/>
                    <a:pt x="3997907" y="3934220"/>
                  </a:cubicBezTo>
                  <a:lnTo>
                    <a:pt x="3997907" y="3796898"/>
                  </a:lnTo>
                  <a:cubicBezTo>
                    <a:pt x="3997907" y="3784842"/>
                    <a:pt x="3988133" y="3775068"/>
                    <a:pt x="3976077" y="3775068"/>
                  </a:cubicBezTo>
                  <a:close/>
                  <a:moveTo>
                    <a:pt x="3768288" y="3746500"/>
                  </a:moveTo>
                  <a:cubicBezTo>
                    <a:pt x="3757015" y="3746500"/>
                    <a:pt x="3747877" y="3755638"/>
                    <a:pt x="3747877" y="3766911"/>
                  </a:cubicBezTo>
                  <a:lnTo>
                    <a:pt x="3747877" y="3904683"/>
                  </a:lnTo>
                  <a:cubicBezTo>
                    <a:pt x="3747877" y="3915956"/>
                    <a:pt x="3757015" y="3925094"/>
                    <a:pt x="3768288" y="3925094"/>
                  </a:cubicBezTo>
                  <a:lnTo>
                    <a:pt x="3813190" y="3925094"/>
                  </a:lnTo>
                  <a:cubicBezTo>
                    <a:pt x="3824463" y="3925094"/>
                    <a:pt x="3833601" y="3915956"/>
                    <a:pt x="3833601" y="3904683"/>
                  </a:cubicBezTo>
                  <a:lnTo>
                    <a:pt x="3833601" y="3766911"/>
                  </a:lnTo>
                  <a:cubicBezTo>
                    <a:pt x="3833601" y="3755638"/>
                    <a:pt x="3824463" y="3746500"/>
                    <a:pt x="3813190" y="3746500"/>
                  </a:cubicBezTo>
                  <a:close/>
                  <a:moveTo>
                    <a:pt x="3618269" y="3717925"/>
                  </a:moveTo>
                  <a:cubicBezTo>
                    <a:pt x="3606996" y="3717925"/>
                    <a:pt x="3597858" y="3727063"/>
                    <a:pt x="3597858" y="3738336"/>
                  </a:cubicBezTo>
                  <a:lnTo>
                    <a:pt x="3597858" y="3876108"/>
                  </a:lnTo>
                  <a:cubicBezTo>
                    <a:pt x="3597858" y="3887381"/>
                    <a:pt x="3606996" y="3896519"/>
                    <a:pt x="3618269" y="3896519"/>
                  </a:cubicBezTo>
                  <a:lnTo>
                    <a:pt x="3663171" y="3896519"/>
                  </a:lnTo>
                  <a:cubicBezTo>
                    <a:pt x="3674444" y="3896519"/>
                    <a:pt x="3683582" y="3887381"/>
                    <a:pt x="3683582" y="3876108"/>
                  </a:cubicBezTo>
                  <a:lnTo>
                    <a:pt x="3683582" y="3738336"/>
                  </a:lnTo>
                  <a:cubicBezTo>
                    <a:pt x="3683582" y="3727063"/>
                    <a:pt x="3674444" y="3717925"/>
                    <a:pt x="3663171" y="3717925"/>
                  </a:cubicBezTo>
                  <a:close/>
                  <a:moveTo>
                    <a:pt x="3473125" y="3689350"/>
                  </a:moveTo>
                  <a:cubicBezTo>
                    <a:pt x="3463105" y="3689350"/>
                    <a:pt x="3454982" y="3697473"/>
                    <a:pt x="3454982" y="3707493"/>
                  </a:cubicBezTo>
                  <a:lnTo>
                    <a:pt x="3454982" y="3833131"/>
                  </a:lnTo>
                  <a:cubicBezTo>
                    <a:pt x="3454982" y="3843151"/>
                    <a:pt x="3463105" y="3851274"/>
                    <a:pt x="3473125" y="3851274"/>
                  </a:cubicBezTo>
                  <a:lnTo>
                    <a:pt x="3513039" y="3851274"/>
                  </a:lnTo>
                  <a:cubicBezTo>
                    <a:pt x="3523059" y="3851274"/>
                    <a:pt x="3531182" y="3843151"/>
                    <a:pt x="3531182" y="3833131"/>
                  </a:cubicBezTo>
                  <a:lnTo>
                    <a:pt x="3531182" y="3707493"/>
                  </a:lnTo>
                  <a:cubicBezTo>
                    <a:pt x="3531182" y="3697473"/>
                    <a:pt x="3523059" y="3689350"/>
                    <a:pt x="3513039" y="3689350"/>
                  </a:cubicBezTo>
                  <a:close/>
                  <a:moveTo>
                    <a:pt x="3317890" y="3663156"/>
                  </a:moveTo>
                  <a:cubicBezTo>
                    <a:pt x="3309435" y="3663156"/>
                    <a:pt x="3302581" y="3670010"/>
                    <a:pt x="3302581" y="3678465"/>
                  </a:cubicBezTo>
                  <a:lnTo>
                    <a:pt x="3302581" y="3809771"/>
                  </a:lnTo>
                  <a:cubicBezTo>
                    <a:pt x="3302581" y="3818226"/>
                    <a:pt x="3309435" y="3825080"/>
                    <a:pt x="3317890" y="3825080"/>
                  </a:cubicBezTo>
                  <a:lnTo>
                    <a:pt x="3351567" y="3825080"/>
                  </a:lnTo>
                  <a:cubicBezTo>
                    <a:pt x="3360022" y="3825080"/>
                    <a:pt x="3366876" y="3818226"/>
                    <a:pt x="3366876" y="3809771"/>
                  </a:cubicBezTo>
                  <a:lnTo>
                    <a:pt x="3366876" y="3678465"/>
                  </a:lnTo>
                  <a:cubicBezTo>
                    <a:pt x="3366876" y="3670010"/>
                    <a:pt x="3360022" y="3663156"/>
                    <a:pt x="3351567" y="3663156"/>
                  </a:cubicBezTo>
                  <a:close/>
                  <a:moveTo>
                    <a:pt x="3209032" y="3644102"/>
                  </a:moveTo>
                  <a:cubicBezTo>
                    <a:pt x="3201518" y="3644102"/>
                    <a:pt x="3195426" y="3650194"/>
                    <a:pt x="3195426" y="3657708"/>
                  </a:cubicBezTo>
                  <a:lnTo>
                    <a:pt x="3195426" y="3780513"/>
                  </a:lnTo>
                  <a:cubicBezTo>
                    <a:pt x="3195426" y="3788027"/>
                    <a:pt x="3201518" y="3794119"/>
                    <a:pt x="3209032" y="3794119"/>
                  </a:cubicBezTo>
                  <a:lnTo>
                    <a:pt x="3238966" y="3794119"/>
                  </a:lnTo>
                  <a:cubicBezTo>
                    <a:pt x="3246480" y="3794119"/>
                    <a:pt x="3252572" y="3788027"/>
                    <a:pt x="3252572" y="3780513"/>
                  </a:cubicBezTo>
                  <a:lnTo>
                    <a:pt x="3252572" y="3657708"/>
                  </a:lnTo>
                  <a:cubicBezTo>
                    <a:pt x="3252572" y="3650194"/>
                    <a:pt x="3246480" y="3644102"/>
                    <a:pt x="3238966" y="3644102"/>
                  </a:cubicBezTo>
                  <a:close/>
                  <a:moveTo>
                    <a:pt x="3082826" y="3613145"/>
                  </a:moveTo>
                  <a:cubicBezTo>
                    <a:pt x="3075312" y="3613145"/>
                    <a:pt x="3069220" y="3619237"/>
                    <a:pt x="3069220" y="3626751"/>
                  </a:cubicBezTo>
                  <a:lnTo>
                    <a:pt x="3069220" y="3761461"/>
                  </a:lnTo>
                  <a:cubicBezTo>
                    <a:pt x="3069220" y="3768975"/>
                    <a:pt x="3075312" y="3775067"/>
                    <a:pt x="3082826" y="3775067"/>
                  </a:cubicBezTo>
                  <a:lnTo>
                    <a:pt x="3112760" y="3775067"/>
                  </a:lnTo>
                  <a:cubicBezTo>
                    <a:pt x="3120274" y="3775067"/>
                    <a:pt x="3126366" y="3768975"/>
                    <a:pt x="3126366" y="3761461"/>
                  </a:cubicBezTo>
                  <a:lnTo>
                    <a:pt x="3126366" y="3626751"/>
                  </a:lnTo>
                  <a:cubicBezTo>
                    <a:pt x="3126366" y="3619237"/>
                    <a:pt x="3120274" y="3613145"/>
                    <a:pt x="3112760" y="3613145"/>
                  </a:cubicBezTo>
                  <a:close/>
                  <a:moveTo>
                    <a:pt x="2956620" y="3598858"/>
                  </a:moveTo>
                  <a:cubicBezTo>
                    <a:pt x="2949106" y="3598858"/>
                    <a:pt x="2943014" y="3604950"/>
                    <a:pt x="2943014" y="3612464"/>
                  </a:cubicBezTo>
                  <a:lnTo>
                    <a:pt x="2943014" y="3747174"/>
                  </a:lnTo>
                  <a:cubicBezTo>
                    <a:pt x="2943014" y="3754688"/>
                    <a:pt x="2949106" y="3760780"/>
                    <a:pt x="2956620" y="3760780"/>
                  </a:cubicBezTo>
                  <a:lnTo>
                    <a:pt x="2986554" y="3760780"/>
                  </a:lnTo>
                  <a:cubicBezTo>
                    <a:pt x="2994068" y="3760780"/>
                    <a:pt x="3000160" y="3754688"/>
                    <a:pt x="3000160" y="3747174"/>
                  </a:cubicBezTo>
                  <a:lnTo>
                    <a:pt x="3000160" y="3612464"/>
                  </a:lnTo>
                  <a:cubicBezTo>
                    <a:pt x="3000160" y="3604950"/>
                    <a:pt x="2994068" y="3598858"/>
                    <a:pt x="2986554" y="3598858"/>
                  </a:cubicBezTo>
                  <a:close/>
                  <a:moveTo>
                    <a:pt x="2834817" y="3567902"/>
                  </a:moveTo>
                  <a:cubicBezTo>
                    <a:pt x="2828805" y="3567902"/>
                    <a:pt x="2823931" y="3572776"/>
                    <a:pt x="2823931" y="3578788"/>
                  </a:cubicBezTo>
                  <a:lnTo>
                    <a:pt x="2823931" y="3718938"/>
                  </a:lnTo>
                  <a:cubicBezTo>
                    <a:pt x="2823931" y="3724950"/>
                    <a:pt x="2828805" y="3729824"/>
                    <a:pt x="2834817" y="3729824"/>
                  </a:cubicBezTo>
                  <a:lnTo>
                    <a:pt x="2858764" y="3729824"/>
                  </a:lnTo>
                  <a:cubicBezTo>
                    <a:pt x="2864776" y="3729824"/>
                    <a:pt x="2869650" y="3724950"/>
                    <a:pt x="2869650" y="3718938"/>
                  </a:cubicBezTo>
                  <a:lnTo>
                    <a:pt x="2869650" y="3578788"/>
                  </a:lnTo>
                  <a:cubicBezTo>
                    <a:pt x="2869650" y="3572776"/>
                    <a:pt x="2864776" y="3567902"/>
                    <a:pt x="2858764" y="3567902"/>
                  </a:cubicBezTo>
                  <a:close/>
                  <a:moveTo>
                    <a:pt x="2715754" y="3536946"/>
                  </a:moveTo>
                  <a:cubicBezTo>
                    <a:pt x="2709742" y="3536946"/>
                    <a:pt x="2704868" y="3541820"/>
                    <a:pt x="2704868" y="3547832"/>
                  </a:cubicBezTo>
                  <a:lnTo>
                    <a:pt x="2704868" y="3687982"/>
                  </a:lnTo>
                  <a:cubicBezTo>
                    <a:pt x="2704868" y="3693994"/>
                    <a:pt x="2709742" y="3698868"/>
                    <a:pt x="2715754" y="3698868"/>
                  </a:cubicBezTo>
                  <a:lnTo>
                    <a:pt x="2739701" y="3698868"/>
                  </a:lnTo>
                  <a:cubicBezTo>
                    <a:pt x="2745713" y="3698868"/>
                    <a:pt x="2750587" y="3693994"/>
                    <a:pt x="2750587" y="3687982"/>
                  </a:cubicBezTo>
                  <a:lnTo>
                    <a:pt x="2750587" y="3547832"/>
                  </a:lnTo>
                  <a:cubicBezTo>
                    <a:pt x="2750587" y="3541820"/>
                    <a:pt x="2745713" y="3536946"/>
                    <a:pt x="2739701" y="3536946"/>
                  </a:cubicBezTo>
                  <a:close/>
                  <a:moveTo>
                    <a:pt x="2589548" y="3517896"/>
                  </a:moveTo>
                  <a:cubicBezTo>
                    <a:pt x="2583536" y="3517896"/>
                    <a:pt x="2578662" y="3522770"/>
                    <a:pt x="2578662" y="3528782"/>
                  </a:cubicBezTo>
                  <a:lnTo>
                    <a:pt x="2578662" y="3668932"/>
                  </a:lnTo>
                  <a:cubicBezTo>
                    <a:pt x="2578662" y="3674944"/>
                    <a:pt x="2583536" y="3679818"/>
                    <a:pt x="2589548" y="3679818"/>
                  </a:cubicBezTo>
                  <a:lnTo>
                    <a:pt x="2613495" y="3679818"/>
                  </a:lnTo>
                  <a:cubicBezTo>
                    <a:pt x="2619507" y="3679818"/>
                    <a:pt x="2624381" y="3674944"/>
                    <a:pt x="2624381" y="3668932"/>
                  </a:cubicBezTo>
                  <a:lnTo>
                    <a:pt x="2624381" y="3528782"/>
                  </a:lnTo>
                  <a:cubicBezTo>
                    <a:pt x="2624381" y="3522770"/>
                    <a:pt x="2619507" y="3517896"/>
                    <a:pt x="2613495" y="3517896"/>
                  </a:cubicBezTo>
                  <a:close/>
                  <a:moveTo>
                    <a:pt x="2460961" y="3496465"/>
                  </a:moveTo>
                  <a:cubicBezTo>
                    <a:pt x="2454949" y="3496465"/>
                    <a:pt x="2450075" y="3501339"/>
                    <a:pt x="2450075" y="3507351"/>
                  </a:cubicBezTo>
                  <a:lnTo>
                    <a:pt x="2450075" y="3647501"/>
                  </a:lnTo>
                  <a:cubicBezTo>
                    <a:pt x="2450075" y="3653513"/>
                    <a:pt x="2454949" y="3658387"/>
                    <a:pt x="2460961" y="3658387"/>
                  </a:cubicBezTo>
                  <a:lnTo>
                    <a:pt x="2484908" y="3658387"/>
                  </a:lnTo>
                  <a:cubicBezTo>
                    <a:pt x="2490920" y="3658387"/>
                    <a:pt x="2495794" y="3653513"/>
                    <a:pt x="2495794" y="3647501"/>
                  </a:cubicBezTo>
                  <a:lnTo>
                    <a:pt x="2495794" y="3507351"/>
                  </a:lnTo>
                  <a:cubicBezTo>
                    <a:pt x="2495794" y="3501339"/>
                    <a:pt x="2490920" y="3496465"/>
                    <a:pt x="2484908" y="3496465"/>
                  </a:cubicBezTo>
                  <a:close/>
                  <a:moveTo>
                    <a:pt x="2339517" y="3479794"/>
                  </a:moveTo>
                  <a:cubicBezTo>
                    <a:pt x="2333505" y="3479794"/>
                    <a:pt x="2328631" y="3484668"/>
                    <a:pt x="2328631" y="3490680"/>
                  </a:cubicBezTo>
                  <a:lnTo>
                    <a:pt x="2328631" y="3623693"/>
                  </a:lnTo>
                  <a:cubicBezTo>
                    <a:pt x="2328631" y="3629705"/>
                    <a:pt x="2333505" y="3634579"/>
                    <a:pt x="2339517" y="3634579"/>
                  </a:cubicBezTo>
                  <a:lnTo>
                    <a:pt x="2363464" y="3634579"/>
                  </a:lnTo>
                  <a:cubicBezTo>
                    <a:pt x="2369476" y="3634579"/>
                    <a:pt x="2374350" y="3629705"/>
                    <a:pt x="2374350" y="3623693"/>
                  </a:cubicBezTo>
                  <a:lnTo>
                    <a:pt x="2374350" y="3490680"/>
                  </a:lnTo>
                  <a:cubicBezTo>
                    <a:pt x="2374350" y="3484668"/>
                    <a:pt x="2369476" y="3479794"/>
                    <a:pt x="2363464" y="3479794"/>
                  </a:cubicBezTo>
                  <a:close/>
                  <a:moveTo>
                    <a:pt x="2215692" y="3451219"/>
                  </a:moveTo>
                  <a:cubicBezTo>
                    <a:pt x="2209680" y="3451219"/>
                    <a:pt x="2204806" y="3456093"/>
                    <a:pt x="2204806" y="3462105"/>
                  </a:cubicBezTo>
                  <a:lnTo>
                    <a:pt x="2204806" y="3595118"/>
                  </a:lnTo>
                  <a:cubicBezTo>
                    <a:pt x="2204806" y="3601130"/>
                    <a:pt x="2209680" y="3606004"/>
                    <a:pt x="2215692" y="3606004"/>
                  </a:cubicBezTo>
                  <a:lnTo>
                    <a:pt x="2239639" y="3606004"/>
                  </a:lnTo>
                  <a:cubicBezTo>
                    <a:pt x="2245651" y="3606004"/>
                    <a:pt x="2250525" y="3601130"/>
                    <a:pt x="2250525" y="3595118"/>
                  </a:cubicBezTo>
                  <a:lnTo>
                    <a:pt x="2250525" y="3462105"/>
                  </a:lnTo>
                  <a:cubicBezTo>
                    <a:pt x="2250525" y="3456093"/>
                    <a:pt x="2245651" y="3451219"/>
                    <a:pt x="2239639" y="3451219"/>
                  </a:cubicBezTo>
                  <a:close/>
                  <a:moveTo>
                    <a:pt x="2108536" y="3432169"/>
                  </a:moveTo>
                  <a:cubicBezTo>
                    <a:pt x="2102524" y="3432169"/>
                    <a:pt x="2097650" y="3437043"/>
                    <a:pt x="2097650" y="3443055"/>
                  </a:cubicBezTo>
                  <a:lnTo>
                    <a:pt x="2097650" y="3576068"/>
                  </a:lnTo>
                  <a:cubicBezTo>
                    <a:pt x="2097650" y="3582080"/>
                    <a:pt x="2102524" y="3586954"/>
                    <a:pt x="2108536" y="3586954"/>
                  </a:cubicBezTo>
                  <a:lnTo>
                    <a:pt x="2132483" y="3586954"/>
                  </a:lnTo>
                  <a:cubicBezTo>
                    <a:pt x="2138495" y="3586954"/>
                    <a:pt x="2143369" y="3582080"/>
                    <a:pt x="2143369" y="3576068"/>
                  </a:cubicBezTo>
                  <a:lnTo>
                    <a:pt x="2143369" y="3443055"/>
                  </a:lnTo>
                  <a:cubicBezTo>
                    <a:pt x="2143369" y="3437043"/>
                    <a:pt x="2138495" y="3432169"/>
                    <a:pt x="2132483" y="3432169"/>
                  </a:cubicBezTo>
                  <a:close/>
                  <a:moveTo>
                    <a:pt x="1965660" y="3422645"/>
                  </a:moveTo>
                  <a:cubicBezTo>
                    <a:pt x="1959648" y="3422645"/>
                    <a:pt x="1954774" y="3427519"/>
                    <a:pt x="1954774" y="3433531"/>
                  </a:cubicBezTo>
                  <a:lnTo>
                    <a:pt x="1954774" y="3545115"/>
                  </a:lnTo>
                  <a:cubicBezTo>
                    <a:pt x="1954774" y="3551127"/>
                    <a:pt x="1959648" y="3556001"/>
                    <a:pt x="1965660" y="3556001"/>
                  </a:cubicBezTo>
                  <a:lnTo>
                    <a:pt x="1989607" y="3556001"/>
                  </a:lnTo>
                  <a:cubicBezTo>
                    <a:pt x="1995619" y="3556001"/>
                    <a:pt x="2000493" y="3551127"/>
                    <a:pt x="2000493" y="3545115"/>
                  </a:cubicBezTo>
                  <a:lnTo>
                    <a:pt x="2000493" y="3433531"/>
                  </a:lnTo>
                  <a:cubicBezTo>
                    <a:pt x="2000493" y="3427519"/>
                    <a:pt x="1995619" y="3422645"/>
                    <a:pt x="1989607" y="3422645"/>
                  </a:cubicBezTo>
                  <a:close/>
                  <a:moveTo>
                    <a:pt x="1841833" y="3408358"/>
                  </a:moveTo>
                  <a:cubicBezTo>
                    <a:pt x="1835821" y="3408358"/>
                    <a:pt x="1830947" y="3413232"/>
                    <a:pt x="1830947" y="3419244"/>
                  </a:cubicBezTo>
                  <a:lnTo>
                    <a:pt x="1830947" y="3521302"/>
                  </a:lnTo>
                  <a:cubicBezTo>
                    <a:pt x="1830947" y="3527314"/>
                    <a:pt x="1835821" y="3532188"/>
                    <a:pt x="1841833" y="3532188"/>
                  </a:cubicBezTo>
                  <a:lnTo>
                    <a:pt x="1865780" y="3532188"/>
                  </a:lnTo>
                  <a:cubicBezTo>
                    <a:pt x="1871792" y="3532188"/>
                    <a:pt x="1876666" y="3527314"/>
                    <a:pt x="1876666" y="3521302"/>
                  </a:cubicBezTo>
                  <a:lnTo>
                    <a:pt x="1876666" y="3419244"/>
                  </a:lnTo>
                  <a:cubicBezTo>
                    <a:pt x="1876666" y="3413232"/>
                    <a:pt x="1871792" y="3408358"/>
                    <a:pt x="1865780" y="3408358"/>
                  </a:cubicBezTo>
                  <a:close/>
                  <a:moveTo>
                    <a:pt x="1708482" y="3391689"/>
                  </a:moveTo>
                  <a:cubicBezTo>
                    <a:pt x="1702470" y="3391689"/>
                    <a:pt x="1697596" y="3396563"/>
                    <a:pt x="1697596" y="3402575"/>
                  </a:cubicBezTo>
                  <a:lnTo>
                    <a:pt x="1697596" y="3504633"/>
                  </a:lnTo>
                  <a:cubicBezTo>
                    <a:pt x="1697596" y="3510645"/>
                    <a:pt x="1702470" y="3515519"/>
                    <a:pt x="1708482" y="3515519"/>
                  </a:cubicBezTo>
                  <a:lnTo>
                    <a:pt x="1732429" y="3515519"/>
                  </a:lnTo>
                  <a:cubicBezTo>
                    <a:pt x="1738441" y="3515519"/>
                    <a:pt x="1743315" y="3510645"/>
                    <a:pt x="1743315" y="3504633"/>
                  </a:cubicBezTo>
                  <a:lnTo>
                    <a:pt x="1743315" y="3402575"/>
                  </a:lnTo>
                  <a:cubicBezTo>
                    <a:pt x="1743315" y="3396563"/>
                    <a:pt x="1738441" y="3391689"/>
                    <a:pt x="1732429" y="3391689"/>
                  </a:cubicBezTo>
                  <a:close/>
                  <a:moveTo>
                    <a:pt x="1567989" y="3372639"/>
                  </a:moveTo>
                  <a:cubicBezTo>
                    <a:pt x="1561977" y="3372639"/>
                    <a:pt x="1557103" y="3377513"/>
                    <a:pt x="1557103" y="3383525"/>
                  </a:cubicBezTo>
                  <a:lnTo>
                    <a:pt x="1557103" y="3485583"/>
                  </a:lnTo>
                  <a:cubicBezTo>
                    <a:pt x="1557103" y="3491595"/>
                    <a:pt x="1561977" y="3496469"/>
                    <a:pt x="1567989" y="3496469"/>
                  </a:cubicBezTo>
                  <a:lnTo>
                    <a:pt x="1591936" y="3496469"/>
                  </a:lnTo>
                  <a:cubicBezTo>
                    <a:pt x="1597948" y="3496469"/>
                    <a:pt x="1602822" y="3491595"/>
                    <a:pt x="1602822" y="3485583"/>
                  </a:cubicBezTo>
                  <a:lnTo>
                    <a:pt x="1602822" y="3383525"/>
                  </a:lnTo>
                  <a:cubicBezTo>
                    <a:pt x="1602822" y="3377513"/>
                    <a:pt x="1597948" y="3372639"/>
                    <a:pt x="1591936" y="3372639"/>
                  </a:cubicBezTo>
                  <a:close/>
                  <a:moveTo>
                    <a:pt x="1429877" y="3358351"/>
                  </a:moveTo>
                  <a:cubicBezTo>
                    <a:pt x="1423865" y="3358351"/>
                    <a:pt x="1418991" y="3363225"/>
                    <a:pt x="1418991" y="3369237"/>
                  </a:cubicBezTo>
                  <a:lnTo>
                    <a:pt x="1418991" y="3471295"/>
                  </a:lnTo>
                  <a:cubicBezTo>
                    <a:pt x="1418991" y="3477307"/>
                    <a:pt x="1423865" y="3482181"/>
                    <a:pt x="1429877" y="3482181"/>
                  </a:cubicBezTo>
                  <a:lnTo>
                    <a:pt x="1453824" y="3482181"/>
                  </a:lnTo>
                  <a:cubicBezTo>
                    <a:pt x="1459836" y="3482181"/>
                    <a:pt x="1464710" y="3477307"/>
                    <a:pt x="1464710" y="3471295"/>
                  </a:cubicBezTo>
                  <a:lnTo>
                    <a:pt x="1464710" y="3369237"/>
                  </a:lnTo>
                  <a:cubicBezTo>
                    <a:pt x="1464710" y="3363225"/>
                    <a:pt x="1459836" y="3358351"/>
                    <a:pt x="1453824" y="3358351"/>
                  </a:cubicBezTo>
                  <a:close/>
                  <a:moveTo>
                    <a:pt x="1298909" y="3344064"/>
                  </a:moveTo>
                  <a:cubicBezTo>
                    <a:pt x="1292897" y="3344064"/>
                    <a:pt x="1288023" y="3348938"/>
                    <a:pt x="1288023" y="3354950"/>
                  </a:cubicBezTo>
                  <a:lnTo>
                    <a:pt x="1288023" y="3457008"/>
                  </a:lnTo>
                  <a:cubicBezTo>
                    <a:pt x="1288023" y="3463020"/>
                    <a:pt x="1292897" y="3467894"/>
                    <a:pt x="1298909" y="3467894"/>
                  </a:cubicBezTo>
                  <a:lnTo>
                    <a:pt x="1322856" y="3467894"/>
                  </a:lnTo>
                  <a:cubicBezTo>
                    <a:pt x="1328868" y="3467894"/>
                    <a:pt x="1333742" y="3463020"/>
                    <a:pt x="1333742" y="3457008"/>
                  </a:cubicBezTo>
                  <a:lnTo>
                    <a:pt x="1333742" y="3354950"/>
                  </a:lnTo>
                  <a:cubicBezTo>
                    <a:pt x="1333742" y="3348938"/>
                    <a:pt x="1328868" y="3344064"/>
                    <a:pt x="1322856" y="3344064"/>
                  </a:cubicBezTo>
                  <a:close/>
                  <a:moveTo>
                    <a:pt x="1165559" y="3329776"/>
                  </a:moveTo>
                  <a:cubicBezTo>
                    <a:pt x="1159547" y="3329776"/>
                    <a:pt x="1154673" y="3334650"/>
                    <a:pt x="1154673" y="3340662"/>
                  </a:cubicBezTo>
                  <a:lnTo>
                    <a:pt x="1154673" y="3442720"/>
                  </a:lnTo>
                  <a:cubicBezTo>
                    <a:pt x="1154673" y="3448732"/>
                    <a:pt x="1159547" y="3453606"/>
                    <a:pt x="1165559" y="3453606"/>
                  </a:cubicBezTo>
                  <a:lnTo>
                    <a:pt x="1189506" y="3453606"/>
                  </a:lnTo>
                  <a:cubicBezTo>
                    <a:pt x="1195518" y="3453606"/>
                    <a:pt x="1200392" y="3448732"/>
                    <a:pt x="1200392" y="3442720"/>
                  </a:cubicBezTo>
                  <a:lnTo>
                    <a:pt x="1200392" y="3340662"/>
                  </a:lnTo>
                  <a:cubicBezTo>
                    <a:pt x="1200392" y="3334650"/>
                    <a:pt x="1195518" y="3329776"/>
                    <a:pt x="1189506" y="3329776"/>
                  </a:cubicBezTo>
                  <a:close/>
                  <a:moveTo>
                    <a:pt x="901238" y="3325018"/>
                  </a:moveTo>
                  <a:cubicBezTo>
                    <a:pt x="895226" y="3325018"/>
                    <a:pt x="890352" y="3329892"/>
                    <a:pt x="890352" y="3335904"/>
                  </a:cubicBezTo>
                  <a:lnTo>
                    <a:pt x="890352" y="3421287"/>
                  </a:lnTo>
                  <a:cubicBezTo>
                    <a:pt x="890352" y="3427299"/>
                    <a:pt x="895226" y="3432173"/>
                    <a:pt x="901238" y="3432173"/>
                  </a:cubicBezTo>
                  <a:lnTo>
                    <a:pt x="925185" y="3432173"/>
                  </a:lnTo>
                  <a:cubicBezTo>
                    <a:pt x="931197" y="3432173"/>
                    <a:pt x="936071" y="3427299"/>
                    <a:pt x="936071" y="3421287"/>
                  </a:cubicBezTo>
                  <a:lnTo>
                    <a:pt x="936071" y="3335904"/>
                  </a:lnTo>
                  <a:cubicBezTo>
                    <a:pt x="936071" y="3329892"/>
                    <a:pt x="931197" y="3325018"/>
                    <a:pt x="925185" y="3325018"/>
                  </a:cubicBezTo>
                  <a:close/>
                  <a:moveTo>
                    <a:pt x="1029826" y="3317874"/>
                  </a:moveTo>
                  <a:cubicBezTo>
                    <a:pt x="1023814" y="3317874"/>
                    <a:pt x="1018940" y="3322748"/>
                    <a:pt x="1018940" y="3328760"/>
                  </a:cubicBezTo>
                  <a:lnTo>
                    <a:pt x="1018940" y="3414143"/>
                  </a:lnTo>
                  <a:cubicBezTo>
                    <a:pt x="1018940" y="3420155"/>
                    <a:pt x="1023814" y="3425029"/>
                    <a:pt x="1029826" y="3425029"/>
                  </a:cubicBezTo>
                  <a:lnTo>
                    <a:pt x="1053773" y="3425029"/>
                  </a:lnTo>
                  <a:cubicBezTo>
                    <a:pt x="1059785" y="3425029"/>
                    <a:pt x="1064659" y="3420155"/>
                    <a:pt x="1064659" y="3414143"/>
                  </a:cubicBezTo>
                  <a:lnTo>
                    <a:pt x="1064659" y="3328760"/>
                  </a:lnTo>
                  <a:cubicBezTo>
                    <a:pt x="1064659" y="3322748"/>
                    <a:pt x="1059785" y="3317874"/>
                    <a:pt x="1053773" y="3317874"/>
                  </a:cubicBezTo>
                  <a:close/>
                  <a:moveTo>
                    <a:pt x="748838" y="3303586"/>
                  </a:moveTo>
                  <a:cubicBezTo>
                    <a:pt x="742826" y="3303586"/>
                    <a:pt x="737952" y="3308460"/>
                    <a:pt x="737952" y="3314472"/>
                  </a:cubicBezTo>
                  <a:lnTo>
                    <a:pt x="737952" y="3399855"/>
                  </a:lnTo>
                  <a:cubicBezTo>
                    <a:pt x="737952" y="3405867"/>
                    <a:pt x="742826" y="3410741"/>
                    <a:pt x="748838" y="3410741"/>
                  </a:cubicBezTo>
                  <a:lnTo>
                    <a:pt x="772785" y="3410741"/>
                  </a:lnTo>
                  <a:cubicBezTo>
                    <a:pt x="778797" y="3410741"/>
                    <a:pt x="783671" y="3405867"/>
                    <a:pt x="783671" y="3399855"/>
                  </a:cubicBezTo>
                  <a:lnTo>
                    <a:pt x="783671" y="3314472"/>
                  </a:lnTo>
                  <a:cubicBezTo>
                    <a:pt x="783671" y="3308460"/>
                    <a:pt x="778797" y="3303586"/>
                    <a:pt x="772785" y="3303586"/>
                  </a:cubicBezTo>
                  <a:close/>
                  <a:moveTo>
                    <a:pt x="603582" y="3284536"/>
                  </a:moveTo>
                  <a:cubicBezTo>
                    <a:pt x="597570" y="3284536"/>
                    <a:pt x="592696" y="3289410"/>
                    <a:pt x="592696" y="3295422"/>
                  </a:cubicBezTo>
                  <a:lnTo>
                    <a:pt x="592696" y="3380805"/>
                  </a:lnTo>
                  <a:cubicBezTo>
                    <a:pt x="592696" y="3386817"/>
                    <a:pt x="597570" y="3391691"/>
                    <a:pt x="603582" y="3391691"/>
                  </a:cubicBezTo>
                  <a:lnTo>
                    <a:pt x="627529" y="3391691"/>
                  </a:lnTo>
                  <a:cubicBezTo>
                    <a:pt x="633541" y="3391691"/>
                    <a:pt x="638415" y="3386817"/>
                    <a:pt x="638415" y="3380805"/>
                  </a:cubicBezTo>
                  <a:lnTo>
                    <a:pt x="638415" y="3295422"/>
                  </a:lnTo>
                  <a:cubicBezTo>
                    <a:pt x="638415" y="3289410"/>
                    <a:pt x="633541" y="3284536"/>
                    <a:pt x="627529" y="3284536"/>
                  </a:cubicBezTo>
                  <a:close/>
                  <a:moveTo>
                    <a:pt x="446420" y="3277392"/>
                  </a:moveTo>
                  <a:cubicBezTo>
                    <a:pt x="440408" y="3277392"/>
                    <a:pt x="435534" y="3282266"/>
                    <a:pt x="435534" y="3288278"/>
                  </a:cubicBezTo>
                  <a:lnTo>
                    <a:pt x="435534" y="3373661"/>
                  </a:lnTo>
                  <a:cubicBezTo>
                    <a:pt x="435534" y="3379673"/>
                    <a:pt x="440408" y="3384547"/>
                    <a:pt x="446420" y="3384547"/>
                  </a:cubicBezTo>
                  <a:lnTo>
                    <a:pt x="470367" y="3384547"/>
                  </a:lnTo>
                  <a:cubicBezTo>
                    <a:pt x="476379" y="3384547"/>
                    <a:pt x="481253" y="3379673"/>
                    <a:pt x="481253" y="3373661"/>
                  </a:cubicBezTo>
                  <a:lnTo>
                    <a:pt x="481253" y="3288278"/>
                  </a:lnTo>
                  <a:cubicBezTo>
                    <a:pt x="481253" y="3282266"/>
                    <a:pt x="476379" y="3277392"/>
                    <a:pt x="470367" y="3277392"/>
                  </a:cubicBezTo>
                  <a:close/>
                  <a:moveTo>
                    <a:pt x="305926" y="3263104"/>
                  </a:moveTo>
                  <a:cubicBezTo>
                    <a:pt x="299914" y="3263104"/>
                    <a:pt x="295040" y="3267978"/>
                    <a:pt x="295040" y="3273990"/>
                  </a:cubicBezTo>
                  <a:lnTo>
                    <a:pt x="295040" y="3359373"/>
                  </a:lnTo>
                  <a:cubicBezTo>
                    <a:pt x="295040" y="3365385"/>
                    <a:pt x="299914" y="3370259"/>
                    <a:pt x="305926" y="3370259"/>
                  </a:cubicBezTo>
                  <a:lnTo>
                    <a:pt x="329873" y="3370259"/>
                  </a:lnTo>
                  <a:cubicBezTo>
                    <a:pt x="335885" y="3370259"/>
                    <a:pt x="340759" y="3365385"/>
                    <a:pt x="340759" y="3359373"/>
                  </a:cubicBezTo>
                  <a:lnTo>
                    <a:pt x="340759" y="3273990"/>
                  </a:lnTo>
                  <a:cubicBezTo>
                    <a:pt x="340759" y="3267978"/>
                    <a:pt x="335885" y="3263104"/>
                    <a:pt x="329873" y="3263104"/>
                  </a:cubicBezTo>
                  <a:close/>
                  <a:moveTo>
                    <a:pt x="158288" y="3255961"/>
                  </a:moveTo>
                  <a:cubicBezTo>
                    <a:pt x="152276" y="3255961"/>
                    <a:pt x="147402" y="3260835"/>
                    <a:pt x="147402" y="3266847"/>
                  </a:cubicBezTo>
                  <a:lnTo>
                    <a:pt x="147402" y="3352230"/>
                  </a:lnTo>
                  <a:cubicBezTo>
                    <a:pt x="147402" y="3358242"/>
                    <a:pt x="152276" y="3363116"/>
                    <a:pt x="158288" y="3363116"/>
                  </a:cubicBezTo>
                  <a:lnTo>
                    <a:pt x="182235" y="3363116"/>
                  </a:lnTo>
                  <a:cubicBezTo>
                    <a:pt x="188247" y="3363116"/>
                    <a:pt x="193121" y="3358242"/>
                    <a:pt x="193121" y="3352230"/>
                  </a:cubicBezTo>
                  <a:lnTo>
                    <a:pt x="193121" y="3266847"/>
                  </a:lnTo>
                  <a:cubicBezTo>
                    <a:pt x="193121" y="3260835"/>
                    <a:pt x="188247" y="3255961"/>
                    <a:pt x="182235" y="3255961"/>
                  </a:cubicBezTo>
                  <a:close/>
                  <a:moveTo>
                    <a:pt x="13032" y="3253580"/>
                  </a:moveTo>
                  <a:cubicBezTo>
                    <a:pt x="7020" y="3253580"/>
                    <a:pt x="2146" y="3258454"/>
                    <a:pt x="2146" y="3264466"/>
                  </a:cubicBezTo>
                  <a:lnTo>
                    <a:pt x="2146" y="3349849"/>
                  </a:lnTo>
                  <a:cubicBezTo>
                    <a:pt x="2146" y="3355861"/>
                    <a:pt x="7020" y="3360735"/>
                    <a:pt x="13032" y="3360735"/>
                  </a:cubicBezTo>
                  <a:lnTo>
                    <a:pt x="36979" y="3360735"/>
                  </a:lnTo>
                  <a:cubicBezTo>
                    <a:pt x="42991" y="3360735"/>
                    <a:pt x="47865" y="3355861"/>
                    <a:pt x="47865" y="3349849"/>
                  </a:cubicBezTo>
                  <a:lnTo>
                    <a:pt x="47865" y="3264466"/>
                  </a:lnTo>
                  <a:cubicBezTo>
                    <a:pt x="47865" y="3258454"/>
                    <a:pt x="42991" y="3253580"/>
                    <a:pt x="36979" y="3253580"/>
                  </a:cubicBezTo>
                  <a:close/>
                  <a:moveTo>
                    <a:pt x="37046" y="1858393"/>
                  </a:moveTo>
                  <a:cubicBezTo>
                    <a:pt x="32838" y="1858393"/>
                    <a:pt x="29426" y="1861805"/>
                    <a:pt x="29426" y="1866013"/>
                  </a:cubicBezTo>
                  <a:lnTo>
                    <a:pt x="29426" y="1959615"/>
                  </a:lnTo>
                  <a:cubicBezTo>
                    <a:pt x="29427" y="1963823"/>
                    <a:pt x="32839" y="1967235"/>
                    <a:pt x="37046" y="1967235"/>
                  </a:cubicBezTo>
                  <a:lnTo>
                    <a:pt x="67525" y="1967235"/>
                  </a:lnTo>
                  <a:cubicBezTo>
                    <a:pt x="71733" y="1967235"/>
                    <a:pt x="75145" y="1963823"/>
                    <a:pt x="75145" y="1959615"/>
                  </a:cubicBezTo>
                  <a:lnTo>
                    <a:pt x="75145" y="1866013"/>
                  </a:lnTo>
                  <a:cubicBezTo>
                    <a:pt x="75144" y="1861805"/>
                    <a:pt x="71732" y="1858393"/>
                    <a:pt x="67525" y="1858393"/>
                  </a:cubicBezTo>
                  <a:close/>
                  <a:moveTo>
                    <a:pt x="187064" y="1839343"/>
                  </a:moveTo>
                  <a:cubicBezTo>
                    <a:pt x="182856" y="1839343"/>
                    <a:pt x="179444" y="1842755"/>
                    <a:pt x="179444" y="1846963"/>
                  </a:cubicBezTo>
                  <a:lnTo>
                    <a:pt x="179444" y="1940565"/>
                  </a:lnTo>
                  <a:cubicBezTo>
                    <a:pt x="179444" y="1944773"/>
                    <a:pt x="182856" y="1948185"/>
                    <a:pt x="187064" y="1948185"/>
                  </a:cubicBezTo>
                  <a:lnTo>
                    <a:pt x="217543" y="1948185"/>
                  </a:lnTo>
                  <a:cubicBezTo>
                    <a:pt x="221751" y="1948185"/>
                    <a:pt x="225163" y="1944773"/>
                    <a:pt x="225163" y="1940565"/>
                  </a:cubicBezTo>
                  <a:lnTo>
                    <a:pt x="225163" y="1846963"/>
                  </a:lnTo>
                  <a:cubicBezTo>
                    <a:pt x="225161" y="1842755"/>
                    <a:pt x="221750" y="1839343"/>
                    <a:pt x="217543" y="1839343"/>
                  </a:cubicBezTo>
                  <a:close/>
                  <a:moveTo>
                    <a:pt x="329938" y="1813149"/>
                  </a:moveTo>
                  <a:cubicBezTo>
                    <a:pt x="325730" y="1813149"/>
                    <a:pt x="322318" y="1816561"/>
                    <a:pt x="322318" y="1820769"/>
                  </a:cubicBezTo>
                  <a:lnTo>
                    <a:pt x="322318" y="1926749"/>
                  </a:lnTo>
                  <a:cubicBezTo>
                    <a:pt x="322319" y="1930957"/>
                    <a:pt x="325730" y="1934369"/>
                    <a:pt x="329938" y="1934369"/>
                  </a:cubicBezTo>
                  <a:lnTo>
                    <a:pt x="360417" y="1934369"/>
                  </a:lnTo>
                  <a:cubicBezTo>
                    <a:pt x="364625" y="1934369"/>
                    <a:pt x="368037" y="1930957"/>
                    <a:pt x="368037" y="1926749"/>
                  </a:cubicBezTo>
                  <a:lnTo>
                    <a:pt x="368037" y="1820769"/>
                  </a:lnTo>
                  <a:cubicBezTo>
                    <a:pt x="368037" y="1816561"/>
                    <a:pt x="364625" y="1813149"/>
                    <a:pt x="360417" y="1813149"/>
                  </a:cubicBezTo>
                  <a:close/>
                  <a:moveTo>
                    <a:pt x="475194" y="1794099"/>
                  </a:moveTo>
                  <a:cubicBezTo>
                    <a:pt x="470986" y="1794099"/>
                    <a:pt x="467574" y="1797511"/>
                    <a:pt x="467574" y="1801719"/>
                  </a:cubicBezTo>
                  <a:lnTo>
                    <a:pt x="467574" y="1907699"/>
                  </a:lnTo>
                  <a:cubicBezTo>
                    <a:pt x="467574" y="1911907"/>
                    <a:pt x="470986" y="1915319"/>
                    <a:pt x="475194" y="1915319"/>
                  </a:cubicBezTo>
                  <a:lnTo>
                    <a:pt x="505673" y="1915319"/>
                  </a:lnTo>
                  <a:cubicBezTo>
                    <a:pt x="509881" y="1915319"/>
                    <a:pt x="513293" y="1911907"/>
                    <a:pt x="513293" y="1907699"/>
                  </a:cubicBezTo>
                  <a:lnTo>
                    <a:pt x="513293" y="1801719"/>
                  </a:lnTo>
                  <a:cubicBezTo>
                    <a:pt x="513293" y="1797511"/>
                    <a:pt x="509881" y="1794099"/>
                    <a:pt x="505673" y="1794099"/>
                  </a:cubicBezTo>
                  <a:close/>
                  <a:moveTo>
                    <a:pt x="625213" y="1775049"/>
                  </a:moveTo>
                  <a:cubicBezTo>
                    <a:pt x="621005" y="1775049"/>
                    <a:pt x="617593" y="1778461"/>
                    <a:pt x="617593" y="1782669"/>
                  </a:cubicBezTo>
                  <a:lnTo>
                    <a:pt x="617593" y="1888649"/>
                  </a:lnTo>
                  <a:cubicBezTo>
                    <a:pt x="617593" y="1892857"/>
                    <a:pt x="621005" y="1896269"/>
                    <a:pt x="625213" y="1896269"/>
                  </a:cubicBezTo>
                  <a:lnTo>
                    <a:pt x="655692" y="1896269"/>
                  </a:lnTo>
                  <a:cubicBezTo>
                    <a:pt x="659900" y="1896269"/>
                    <a:pt x="663312" y="1892857"/>
                    <a:pt x="663312" y="1888649"/>
                  </a:cubicBezTo>
                  <a:lnTo>
                    <a:pt x="663312" y="1782669"/>
                  </a:lnTo>
                  <a:cubicBezTo>
                    <a:pt x="663311" y="1778461"/>
                    <a:pt x="659899" y="1775049"/>
                    <a:pt x="655692" y="1775049"/>
                  </a:cubicBezTo>
                  <a:close/>
                  <a:moveTo>
                    <a:pt x="772850" y="1755999"/>
                  </a:moveTo>
                  <a:cubicBezTo>
                    <a:pt x="768642" y="1755999"/>
                    <a:pt x="765230" y="1759411"/>
                    <a:pt x="765230" y="1763619"/>
                  </a:cubicBezTo>
                  <a:lnTo>
                    <a:pt x="765230" y="1869599"/>
                  </a:lnTo>
                  <a:cubicBezTo>
                    <a:pt x="765230" y="1873807"/>
                    <a:pt x="768642" y="1877219"/>
                    <a:pt x="772850" y="1877219"/>
                  </a:cubicBezTo>
                  <a:lnTo>
                    <a:pt x="803329" y="1877219"/>
                  </a:lnTo>
                  <a:cubicBezTo>
                    <a:pt x="807537" y="1877219"/>
                    <a:pt x="810949" y="1873807"/>
                    <a:pt x="810949" y="1869599"/>
                  </a:cubicBezTo>
                  <a:lnTo>
                    <a:pt x="810949" y="1763619"/>
                  </a:lnTo>
                  <a:cubicBezTo>
                    <a:pt x="810947" y="1759411"/>
                    <a:pt x="807537" y="1755999"/>
                    <a:pt x="803329" y="1755999"/>
                  </a:cubicBezTo>
                  <a:close/>
                  <a:moveTo>
                    <a:pt x="920488" y="1736949"/>
                  </a:moveTo>
                  <a:cubicBezTo>
                    <a:pt x="916280" y="1736949"/>
                    <a:pt x="912868" y="1740361"/>
                    <a:pt x="912868" y="1744569"/>
                  </a:cubicBezTo>
                  <a:lnTo>
                    <a:pt x="912868" y="1850549"/>
                  </a:lnTo>
                  <a:cubicBezTo>
                    <a:pt x="912868" y="1854757"/>
                    <a:pt x="916280" y="1858169"/>
                    <a:pt x="920488" y="1858169"/>
                  </a:cubicBezTo>
                  <a:lnTo>
                    <a:pt x="950967" y="1858169"/>
                  </a:lnTo>
                  <a:cubicBezTo>
                    <a:pt x="955175" y="1858169"/>
                    <a:pt x="958587" y="1854757"/>
                    <a:pt x="958587" y="1850549"/>
                  </a:cubicBezTo>
                  <a:lnTo>
                    <a:pt x="958587" y="1744569"/>
                  </a:lnTo>
                  <a:cubicBezTo>
                    <a:pt x="958587" y="1740361"/>
                    <a:pt x="955175" y="1736949"/>
                    <a:pt x="950967" y="1736949"/>
                  </a:cubicBezTo>
                  <a:close/>
                  <a:moveTo>
                    <a:pt x="1053838" y="1722662"/>
                  </a:moveTo>
                  <a:cubicBezTo>
                    <a:pt x="1049630" y="1722662"/>
                    <a:pt x="1046218" y="1726074"/>
                    <a:pt x="1046218" y="1730282"/>
                  </a:cubicBezTo>
                  <a:lnTo>
                    <a:pt x="1046218" y="1836262"/>
                  </a:lnTo>
                  <a:cubicBezTo>
                    <a:pt x="1046218" y="1840470"/>
                    <a:pt x="1049630" y="1843882"/>
                    <a:pt x="1053838" y="1843882"/>
                  </a:cubicBezTo>
                  <a:lnTo>
                    <a:pt x="1084317" y="1843882"/>
                  </a:lnTo>
                  <a:cubicBezTo>
                    <a:pt x="1088525" y="1843882"/>
                    <a:pt x="1091937" y="1840470"/>
                    <a:pt x="1091937" y="1836262"/>
                  </a:cubicBezTo>
                  <a:lnTo>
                    <a:pt x="1091937" y="1730282"/>
                  </a:lnTo>
                  <a:cubicBezTo>
                    <a:pt x="1091937" y="1726074"/>
                    <a:pt x="1088525" y="1722662"/>
                    <a:pt x="1084317" y="1722662"/>
                  </a:cubicBezTo>
                  <a:close/>
                  <a:moveTo>
                    <a:pt x="1189570" y="1710755"/>
                  </a:moveTo>
                  <a:cubicBezTo>
                    <a:pt x="1185362" y="1710755"/>
                    <a:pt x="1181950" y="1714167"/>
                    <a:pt x="1181950" y="1718375"/>
                  </a:cubicBezTo>
                  <a:lnTo>
                    <a:pt x="1181950" y="1824355"/>
                  </a:lnTo>
                  <a:cubicBezTo>
                    <a:pt x="1181950" y="1828563"/>
                    <a:pt x="1185362" y="1831975"/>
                    <a:pt x="1189570" y="1831975"/>
                  </a:cubicBezTo>
                  <a:lnTo>
                    <a:pt x="1220049" y="1831975"/>
                  </a:lnTo>
                  <a:cubicBezTo>
                    <a:pt x="1224257" y="1831975"/>
                    <a:pt x="1227669" y="1828563"/>
                    <a:pt x="1227669" y="1824355"/>
                  </a:cubicBezTo>
                  <a:lnTo>
                    <a:pt x="1227669" y="1718375"/>
                  </a:lnTo>
                  <a:cubicBezTo>
                    <a:pt x="1227669" y="1714167"/>
                    <a:pt x="1224257" y="1710755"/>
                    <a:pt x="1220049" y="1710755"/>
                  </a:cubicBezTo>
                  <a:close/>
                  <a:moveTo>
                    <a:pt x="1322919" y="1682180"/>
                  </a:moveTo>
                  <a:cubicBezTo>
                    <a:pt x="1318711" y="1682180"/>
                    <a:pt x="1315299" y="1685592"/>
                    <a:pt x="1315299" y="1689800"/>
                  </a:cubicBezTo>
                  <a:lnTo>
                    <a:pt x="1315299" y="1795780"/>
                  </a:lnTo>
                  <a:cubicBezTo>
                    <a:pt x="1315299" y="1799988"/>
                    <a:pt x="1318711" y="1803400"/>
                    <a:pt x="1322919" y="1803400"/>
                  </a:cubicBezTo>
                  <a:lnTo>
                    <a:pt x="1353398" y="1803400"/>
                  </a:lnTo>
                  <a:cubicBezTo>
                    <a:pt x="1357606" y="1803400"/>
                    <a:pt x="1361018" y="1799988"/>
                    <a:pt x="1361018" y="1795780"/>
                  </a:cubicBezTo>
                  <a:lnTo>
                    <a:pt x="1361018" y="1689800"/>
                  </a:lnTo>
                  <a:cubicBezTo>
                    <a:pt x="1361018" y="1685592"/>
                    <a:pt x="1357606" y="1682180"/>
                    <a:pt x="1353398" y="1682180"/>
                  </a:cubicBezTo>
                  <a:close/>
                  <a:moveTo>
                    <a:pt x="1458650" y="1648842"/>
                  </a:moveTo>
                  <a:cubicBezTo>
                    <a:pt x="1454442" y="1648842"/>
                    <a:pt x="1451030" y="1652254"/>
                    <a:pt x="1451030" y="1656462"/>
                  </a:cubicBezTo>
                  <a:lnTo>
                    <a:pt x="1451030" y="1788636"/>
                  </a:lnTo>
                  <a:cubicBezTo>
                    <a:pt x="1451030" y="1792844"/>
                    <a:pt x="1454442" y="1796256"/>
                    <a:pt x="1458650" y="1796256"/>
                  </a:cubicBezTo>
                  <a:lnTo>
                    <a:pt x="1489129" y="1796256"/>
                  </a:lnTo>
                  <a:cubicBezTo>
                    <a:pt x="1493337" y="1796256"/>
                    <a:pt x="1496749" y="1792844"/>
                    <a:pt x="1496749" y="1788636"/>
                  </a:cubicBezTo>
                  <a:lnTo>
                    <a:pt x="1496749" y="1656462"/>
                  </a:lnTo>
                  <a:cubicBezTo>
                    <a:pt x="1496749" y="1652254"/>
                    <a:pt x="1493337" y="1648842"/>
                    <a:pt x="1489129" y="1648842"/>
                  </a:cubicBezTo>
                  <a:close/>
                  <a:moveTo>
                    <a:pt x="1584856" y="1617886"/>
                  </a:moveTo>
                  <a:cubicBezTo>
                    <a:pt x="1580648" y="1617886"/>
                    <a:pt x="1577236" y="1621298"/>
                    <a:pt x="1577236" y="1625506"/>
                  </a:cubicBezTo>
                  <a:lnTo>
                    <a:pt x="1577236" y="1757680"/>
                  </a:lnTo>
                  <a:cubicBezTo>
                    <a:pt x="1577236" y="1761888"/>
                    <a:pt x="1580648" y="1765300"/>
                    <a:pt x="1584856" y="1765300"/>
                  </a:cubicBezTo>
                  <a:lnTo>
                    <a:pt x="1615335" y="1765300"/>
                  </a:lnTo>
                  <a:cubicBezTo>
                    <a:pt x="1619543" y="1765300"/>
                    <a:pt x="1622955" y="1761888"/>
                    <a:pt x="1622955" y="1757680"/>
                  </a:cubicBezTo>
                  <a:lnTo>
                    <a:pt x="1622955" y="1625506"/>
                  </a:lnTo>
                  <a:cubicBezTo>
                    <a:pt x="1622955" y="1621298"/>
                    <a:pt x="1619543" y="1617886"/>
                    <a:pt x="1615335" y="1617886"/>
                  </a:cubicBezTo>
                  <a:close/>
                  <a:moveTo>
                    <a:pt x="1720586" y="1584547"/>
                  </a:moveTo>
                  <a:cubicBezTo>
                    <a:pt x="1716378" y="1584547"/>
                    <a:pt x="1712966" y="1587959"/>
                    <a:pt x="1712966" y="1592167"/>
                  </a:cubicBezTo>
                  <a:lnTo>
                    <a:pt x="1712966" y="1743392"/>
                  </a:lnTo>
                  <a:cubicBezTo>
                    <a:pt x="1712966" y="1747600"/>
                    <a:pt x="1716378" y="1751012"/>
                    <a:pt x="1720586" y="1751012"/>
                  </a:cubicBezTo>
                  <a:lnTo>
                    <a:pt x="1751065" y="1751012"/>
                  </a:lnTo>
                  <a:cubicBezTo>
                    <a:pt x="1755273" y="1751012"/>
                    <a:pt x="1758685" y="1747600"/>
                    <a:pt x="1758685" y="1743392"/>
                  </a:cubicBezTo>
                  <a:lnTo>
                    <a:pt x="1758685" y="1592167"/>
                  </a:lnTo>
                  <a:cubicBezTo>
                    <a:pt x="1758685" y="1587959"/>
                    <a:pt x="1755273" y="1584547"/>
                    <a:pt x="1751065" y="1584547"/>
                  </a:cubicBezTo>
                  <a:close/>
                  <a:moveTo>
                    <a:pt x="1851555" y="1553591"/>
                  </a:moveTo>
                  <a:cubicBezTo>
                    <a:pt x="1847347" y="1553591"/>
                    <a:pt x="1843935" y="1557003"/>
                    <a:pt x="1843935" y="1561211"/>
                  </a:cubicBezTo>
                  <a:lnTo>
                    <a:pt x="1843935" y="1712436"/>
                  </a:lnTo>
                  <a:cubicBezTo>
                    <a:pt x="1843935" y="1716644"/>
                    <a:pt x="1847347" y="1720056"/>
                    <a:pt x="1851555" y="1720056"/>
                  </a:cubicBezTo>
                  <a:lnTo>
                    <a:pt x="1882034" y="1720056"/>
                  </a:lnTo>
                  <a:cubicBezTo>
                    <a:pt x="1886242" y="1720056"/>
                    <a:pt x="1889654" y="1716644"/>
                    <a:pt x="1889654" y="1712436"/>
                  </a:cubicBezTo>
                  <a:lnTo>
                    <a:pt x="1889654" y="1561211"/>
                  </a:lnTo>
                  <a:cubicBezTo>
                    <a:pt x="1889654" y="1557003"/>
                    <a:pt x="1886242" y="1553591"/>
                    <a:pt x="1882034" y="1553591"/>
                  </a:cubicBezTo>
                  <a:close/>
                  <a:moveTo>
                    <a:pt x="1984905" y="1532160"/>
                  </a:moveTo>
                  <a:cubicBezTo>
                    <a:pt x="1980697" y="1532160"/>
                    <a:pt x="1977285" y="1535572"/>
                    <a:pt x="1977285" y="1539780"/>
                  </a:cubicBezTo>
                  <a:lnTo>
                    <a:pt x="1977285" y="1691005"/>
                  </a:lnTo>
                  <a:cubicBezTo>
                    <a:pt x="1977285" y="1695213"/>
                    <a:pt x="1980697" y="1698625"/>
                    <a:pt x="1984905" y="1698625"/>
                  </a:cubicBezTo>
                  <a:lnTo>
                    <a:pt x="2015384" y="1698625"/>
                  </a:lnTo>
                  <a:cubicBezTo>
                    <a:pt x="2019592" y="1698625"/>
                    <a:pt x="2023004" y="1695213"/>
                    <a:pt x="2023004" y="1691005"/>
                  </a:cubicBezTo>
                  <a:lnTo>
                    <a:pt x="2023004" y="1539780"/>
                  </a:lnTo>
                  <a:cubicBezTo>
                    <a:pt x="2023004" y="1535572"/>
                    <a:pt x="2019592" y="1532160"/>
                    <a:pt x="2015384" y="1532160"/>
                  </a:cubicBezTo>
                  <a:close/>
                  <a:moveTo>
                    <a:pt x="2118255" y="1508348"/>
                  </a:moveTo>
                  <a:cubicBezTo>
                    <a:pt x="2114047" y="1508348"/>
                    <a:pt x="2110635" y="1511760"/>
                    <a:pt x="2110635" y="1515968"/>
                  </a:cubicBezTo>
                  <a:lnTo>
                    <a:pt x="2110635" y="1667193"/>
                  </a:lnTo>
                  <a:cubicBezTo>
                    <a:pt x="2110635" y="1671401"/>
                    <a:pt x="2114047" y="1674813"/>
                    <a:pt x="2118255" y="1674813"/>
                  </a:cubicBezTo>
                  <a:lnTo>
                    <a:pt x="2148734" y="1674813"/>
                  </a:lnTo>
                  <a:cubicBezTo>
                    <a:pt x="2152942" y="1674813"/>
                    <a:pt x="2156354" y="1671401"/>
                    <a:pt x="2156354" y="1667193"/>
                  </a:cubicBezTo>
                  <a:lnTo>
                    <a:pt x="2156354" y="1515968"/>
                  </a:lnTo>
                  <a:cubicBezTo>
                    <a:pt x="2156354" y="1511760"/>
                    <a:pt x="2152942" y="1508348"/>
                    <a:pt x="2148734" y="1508348"/>
                  </a:cubicBezTo>
                  <a:close/>
                  <a:moveTo>
                    <a:pt x="2220649" y="1489298"/>
                  </a:moveTo>
                  <a:cubicBezTo>
                    <a:pt x="2216441" y="1489298"/>
                    <a:pt x="2213029" y="1492710"/>
                    <a:pt x="2213029" y="1496918"/>
                  </a:cubicBezTo>
                  <a:lnTo>
                    <a:pt x="2213029" y="1648143"/>
                  </a:lnTo>
                  <a:cubicBezTo>
                    <a:pt x="2213029" y="1652351"/>
                    <a:pt x="2216441" y="1655763"/>
                    <a:pt x="2220649" y="1655763"/>
                  </a:cubicBezTo>
                  <a:lnTo>
                    <a:pt x="2251128" y="1655763"/>
                  </a:lnTo>
                  <a:cubicBezTo>
                    <a:pt x="2255336" y="1655763"/>
                    <a:pt x="2258748" y="1652351"/>
                    <a:pt x="2258748" y="1648143"/>
                  </a:cubicBezTo>
                  <a:lnTo>
                    <a:pt x="2258748" y="1496918"/>
                  </a:lnTo>
                  <a:cubicBezTo>
                    <a:pt x="2258748" y="1492710"/>
                    <a:pt x="2255336" y="1489298"/>
                    <a:pt x="2251128" y="1489298"/>
                  </a:cubicBezTo>
                  <a:close/>
                  <a:moveTo>
                    <a:pt x="2339711" y="1463104"/>
                  </a:moveTo>
                  <a:cubicBezTo>
                    <a:pt x="2335503" y="1463104"/>
                    <a:pt x="2332091" y="1466516"/>
                    <a:pt x="2332091" y="1470724"/>
                  </a:cubicBezTo>
                  <a:lnTo>
                    <a:pt x="2332091" y="1621949"/>
                  </a:lnTo>
                  <a:cubicBezTo>
                    <a:pt x="2332091" y="1626157"/>
                    <a:pt x="2335503" y="1629569"/>
                    <a:pt x="2339711" y="1629569"/>
                  </a:cubicBezTo>
                  <a:lnTo>
                    <a:pt x="2370190" y="1629569"/>
                  </a:lnTo>
                  <a:cubicBezTo>
                    <a:pt x="2374398" y="1629569"/>
                    <a:pt x="2377810" y="1626157"/>
                    <a:pt x="2377810" y="1621949"/>
                  </a:cubicBezTo>
                  <a:lnTo>
                    <a:pt x="2377810" y="1470724"/>
                  </a:lnTo>
                  <a:cubicBezTo>
                    <a:pt x="2377810" y="1466516"/>
                    <a:pt x="2374398" y="1463104"/>
                    <a:pt x="2370190" y="1463104"/>
                  </a:cubicBezTo>
                  <a:close/>
                  <a:moveTo>
                    <a:pt x="2461155" y="1429766"/>
                  </a:moveTo>
                  <a:cubicBezTo>
                    <a:pt x="2456947" y="1429766"/>
                    <a:pt x="2453535" y="1433178"/>
                    <a:pt x="2453535" y="1437386"/>
                  </a:cubicBezTo>
                  <a:lnTo>
                    <a:pt x="2453535" y="1588611"/>
                  </a:lnTo>
                  <a:cubicBezTo>
                    <a:pt x="2453535" y="1592819"/>
                    <a:pt x="2456947" y="1596231"/>
                    <a:pt x="2461155" y="1596231"/>
                  </a:cubicBezTo>
                  <a:lnTo>
                    <a:pt x="2491634" y="1596231"/>
                  </a:lnTo>
                  <a:cubicBezTo>
                    <a:pt x="2495842" y="1596231"/>
                    <a:pt x="2499254" y="1592819"/>
                    <a:pt x="2499254" y="1588611"/>
                  </a:cubicBezTo>
                  <a:lnTo>
                    <a:pt x="2499254" y="1437386"/>
                  </a:lnTo>
                  <a:cubicBezTo>
                    <a:pt x="2499254" y="1433178"/>
                    <a:pt x="2495842" y="1429766"/>
                    <a:pt x="2491634" y="1429766"/>
                  </a:cubicBezTo>
                  <a:close/>
                  <a:moveTo>
                    <a:pt x="2587361" y="1410716"/>
                  </a:moveTo>
                  <a:cubicBezTo>
                    <a:pt x="2583153" y="1410716"/>
                    <a:pt x="2579741" y="1414128"/>
                    <a:pt x="2579741" y="1418336"/>
                  </a:cubicBezTo>
                  <a:lnTo>
                    <a:pt x="2579741" y="1569561"/>
                  </a:lnTo>
                  <a:cubicBezTo>
                    <a:pt x="2579741" y="1573769"/>
                    <a:pt x="2583153" y="1577181"/>
                    <a:pt x="2587361" y="1577181"/>
                  </a:cubicBezTo>
                  <a:lnTo>
                    <a:pt x="2617840" y="1577181"/>
                  </a:lnTo>
                  <a:cubicBezTo>
                    <a:pt x="2622048" y="1577181"/>
                    <a:pt x="2625460" y="1573769"/>
                    <a:pt x="2625460" y="1569561"/>
                  </a:cubicBezTo>
                  <a:lnTo>
                    <a:pt x="2625460" y="1418336"/>
                  </a:lnTo>
                  <a:cubicBezTo>
                    <a:pt x="2625460" y="1414128"/>
                    <a:pt x="2622048" y="1410716"/>
                    <a:pt x="2617840" y="1410716"/>
                  </a:cubicBezTo>
                  <a:close/>
                  <a:moveTo>
                    <a:pt x="2706424" y="1374997"/>
                  </a:moveTo>
                  <a:cubicBezTo>
                    <a:pt x="2702216" y="1374997"/>
                    <a:pt x="2698804" y="1378409"/>
                    <a:pt x="2698804" y="1382617"/>
                  </a:cubicBezTo>
                  <a:lnTo>
                    <a:pt x="2698804" y="1533842"/>
                  </a:lnTo>
                  <a:cubicBezTo>
                    <a:pt x="2698804" y="1538050"/>
                    <a:pt x="2702216" y="1541462"/>
                    <a:pt x="2706424" y="1541462"/>
                  </a:cubicBezTo>
                  <a:lnTo>
                    <a:pt x="2736903" y="1541462"/>
                  </a:lnTo>
                  <a:cubicBezTo>
                    <a:pt x="2741111" y="1541462"/>
                    <a:pt x="2744523" y="1538050"/>
                    <a:pt x="2744523" y="1533842"/>
                  </a:cubicBezTo>
                  <a:lnTo>
                    <a:pt x="2744523" y="1382617"/>
                  </a:lnTo>
                  <a:cubicBezTo>
                    <a:pt x="2744523" y="1378409"/>
                    <a:pt x="2741111" y="1374997"/>
                    <a:pt x="2736903" y="1374997"/>
                  </a:cubicBezTo>
                  <a:close/>
                  <a:moveTo>
                    <a:pt x="2831893" y="1339750"/>
                  </a:moveTo>
                  <a:cubicBezTo>
                    <a:pt x="2827685" y="1339750"/>
                    <a:pt x="2824273" y="1343162"/>
                    <a:pt x="2824273" y="1347370"/>
                  </a:cubicBezTo>
                  <a:lnTo>
                    <a:pt x="2824273" y="1517173"/>
                  </a:lnTo>
                  <a:cubicBezTo>
                    <a:pt x="2824273" y="1521381"/>
                    <a:pt x="2827685" y="1524793"/>
                    <a:pt x="2831893" y="1524793"/>
                  </a:cubicBezTo>
                  <a:lnTo>
                    <a:pt x="2862372" y="1524793"/>
                  </a:lnTo>
                  <a:cubicBezTo>
                    <a:pt x="2866580" y="1524793"/>
                    <a:pt x="2869992" y="1521381"/>
                    <a:pt x="2869992" y="1517173"/>
                  </a:cubicBezTo>
                  <a:lnTo>
                    <a:pt x="2869992" y="1347370"/>
                  </a:lnTo>
                  <a:cubicBezTo>
                    <a:pt x="2869992" y="1343162"/>
                    <a:pt x="2866580" y="1339750"/>
                    <a:pt x="2862372" y="1339750"/>
                  </a:cubicBezTo>
                  <a:close/>
                  <a:moveTo>
                    <a:pt x="2960481" y="1308794"/>
                  </a:moveTo>
                  <a:cubicBezTo>
                    <a:pt x="2956273" y="1308794"/>
                    <a:pt x="2952861" y="1312206"/>
                    <a:pt x="2952861" y="1316414"/>
                  </a:cubicBezTo>
                  <a:lnTo>
                    <a:pt x="2952861" y="1486217"/>
                  </a:lnTo>
                  <a:cubicBezTo>
                    <a:pt x="2952861" y="1490425"/>
                    <a:pt x="2956273" y="1493837"/>
                    <a:pt x="2960481" y="1493837"/>
                  </a:cubicBezTo>
                  <a:lnTo>
                    <a:pt x="2990960" y="1493837"/>
                  </a:lnTo>
                  <a:cubicBezTo>
                    <a:pt x="2995168" y="1493837"/>
                    <a:pt x="2998580" y="1490425"/>
                    <a:pt x="2998580" y="1486217"/>
                  </a:cubicBezTo>
                  <a:lnTo>
                    <a:pt x="2998580" y="1316414"/>
                  </a:lnTo>
                  <a:cubicBezTo>
                    <a:pt x="2998580" y="1312206"/>
                    <a:pt x="2995168" y="1308794"/>
                    <a:pt x="2990960" y="1308794"/>
                  </a:cubicBezTo>
                  <a:close/>
                  <a:moveTo>
                    <a:pt x="3084306" y="1284981"/>
                  </a:moveTo>
                  <a:cubicBezTo>
                    <a:pt x="3080098" y="1284981"/>
                    <a:pt x="3076686" y="1288393"/>
                    <a:pt x="3076686" y="1292601"/>
                  </a:cubicBezTo>
                  <a:lnTo>
                    <a:pt x="3076686" y="1462404"/>
                  </a:lnTo>
                  <a:cubicBezTo>
                    <a:pt x="3076686" y="1466612"/>
                    <a:pt x="3080098" y="1470024"/>
                    <a:pt x="3084306" y="1470024"/>
                  </a:cubicBezTo>
                  <a:lnTo>
                    <a:pt x="3114785" y="1470024"/>
                  </a:lnTo>
                  <a:cubicBezTo>
                    <a:pt x="3118993" y="1470024"/>
                    <a:pt x="3122405" y="1466612"/>
                    <a:pt x="3122405" y="1462404"/>
                  </a:cubicBezTo>
                  <a:lnTo>
                    <a:pt x="3122405" y="1292601"/>
                  </a:lnTo>
                  <a:cubicBezTo>
                    <a:pt x="3122405" y="1288393"/>
                    <a:pt x="3118993" y="1284981"/>
                    <a:pt x="3114785" y="1284981"/>
                  </a:cubicBezTo>
                  <a:close/>
                  <a:moveTo>
                    <a:pt x="3205750" y="1256406"/>
                  </a:moveTo>
                  <a:cubicBezTo>
                    <a:pt x="3201542" y="1256406"/>
                    <a:pt x="3198130" y="1259818"/>
                    <a:pt x="3198130" y="1264026"/>
                  </a:cubicBezTo>
                  <a:lnTo>
                    <a:pt x="3198130" y="1433829"/>
                  </a:lnTo>
                  <a:cubicBezTo>
                    <a:pt x="3198130" y="1438037"/>
                    <a:pt x="3201542" y="1441449"/>
                    <a:pt x="3205750" y="1441449"/>
                  </a:cubicBezTo>
                  <a:lnTo>
                    <a:pt x="3236229" y="1441449"/>
                  </a:lnTo>
                  <a:cubicBezTo>
                    <a:pt x="3240437" y="1441449"/>
                    <a:pt x="3243849" y="1438037"/>
                    <a:pt x="3243849" y="1433829"/>
                  </a:cubicBezTo>
                  <a:lnTo>
                    <a:pt x="3243849" y="1264026"/>
                  </a:lnTo>
                  <a:cubicBezTo>
                    <a:pt x="3243849" y="1259818"/>
                    <a:pt x="3240437" y="1256406"/>
                    <a:pt x="3236229" y="1256406"/>
                  </a:cubicBezTo>
                  <a:close/>
                  <a:moveTo>
                    <a:pt x="3329574" y="1215924"/>
                  </a:moveTo>
                  <a:cubicBezTo>
                    <a:pt x="3325366" y="1215924"/>
                    <a:pt x="3321954" y="1219336"/>
                    <a:pt x="3321954" y="1223544"/>
                  </a:cubicBezTo>
                  <a:lnTo>
                    <a:pt x="3321954" y="1414779"/>
                  </a:lnTo>
                  <a:cubicBezTo>
                    <a:pt x="3321954" y="1418987"/>
                    <a:pt x="3325366" y="1422399"/>
                    <a:pt x="3329574" y="1422399"/>
                  </a:cubicBezTo>
                  <a:lnTo>
                    <a:pt x="3360053" y="1422399"/>
                  </a:lnTo>
                  <a:cubicBezTo>
                    <a:pt x="3364261" y="1422399"/>
                    <a:pt x="3367673" y="1418987"/>
                    <a:pt x="3367673" y="1414779"/>
                  </a:cubicBezTo>
                  <a:lnTo>
                    <a:pt x="3367673" y="1223544"/>
                  </a:lnTo>
                  <a:cubicBezTo>
                    <a:pt x="3367673" y="1219336"/>
                    <a:pt x="3364261" y="1215924"/>
                    <a:pt x="3360053" y="1215924"/>
                  </a:cubicBezTo>
                  <a:close/>
                  <a:moveTo>
                    <a:pt x="3493880" y="1170680"/>
                  </a:moveTo>
                  <a:cubicBezTo>
                    <a:pt x="3489672" y="1170680"/>
                    <a:pt x="3486260" y="1174092"/>
                    <a:pt x="3486260" y="1178300"/>
                  </a:cubicBezTo>
                  <a:lnTo>
                    <a:pt x="3486260" y="1369535"/>
                  </a:lnTo>
                  <a:cubicBezTo>
                    <a:pt x="3486260" y="1373743"/>
                    <a:pt x="3489672" y="1377155"/>
                    <a:pt x="3493880" y="1377155"/>
                  </a:cubicBezTo>
                  <a:lnTo>
                    <a:pt x="3524359" y="1377155"/>
                  </a:lnTo>
                  <a:cubicBezTo>
                    <a:pt x="3528567" y="1377155"/>
                    <a:pt x="3531979" y="1373743"/>
                    <a:pt x="3531979" y="1369535"/>
                  </a:cubicBezTo>
                  <a:lnTo>
                    <a:pt x="3531979" y="1178300"/>
                  </a:lnTo>
                  <a:cubicBezTo>
                    <a:pt x="3531979" y="1174092"/>
                    <a:pt x="3528567" y="1170680"/>
                    <a:pt x="3524359" y="1170680"/>
                  </a:cubicBezTo>
                  <a:close/>
                  <a:moveTo>
                    <a:pt x="3629612" y="1132580"/>
                  </a:moveTo>
                  <a:cubicBezTo>
                    <a:pt x="3625404" y="1132580"/>
                    <a:pt x="3621992" y="1135992"/>
                    <a:pt x="3621992" y="1140200"/>
                  </a:cubicBezTo>
                  <a:lnTo>
                    <a:pt x="3621992" y="1331435"/>
                  </a:lnTo>
                  <a:cubicBezTo>
                    <a:pt x="3621992" y="1335643"/>
                    <a:pt x="3625404" y="1339055"/>
                    <a:pt x="3629612" y="1339055"/>
                  </a:cubicBezTo>
                  <a:lnTo>
                    <a:pt x="3660091" y="1339055"/>
                  </a:lnTo>
                  <a:cubicBezTo>
                    <a:pt x="3664299" y="1339055"/>
                    <a:pt x="3667711" y="1335643"/>
                    <a:pt x="3667711" y="1331435"/>
                  </a:cubicBezTo>
                  <a:lnTo>
                    <a:pt x="3667711" y="1140200"/>
                  </a:lnTo>
                  <a:cubicBezTo>
                    <a:pt x="3667711" y="1135992"/>
                    <a:pt x="3664299" y="1132580"/>
                    <a:pt x="3660091" y="1132580"/>
                  </a:cubicBezTo>
                  <a:close/>
                  <a:moveTo>
                    <a:pt x="3776849" y="1089715"/>
                  </a:moveTo>
                  <a:cubicBezTo>
                    <a:pt x="3771369" y="1089715"/>
                    <a:pt x="3766927" y="1094157"/>
                    <a:pt x="3766927" y="1099637"/>
                  </a:cubicBezTo>
                  <a:lnTo>
                    <a:pt x="3766927" y="1300558"/>
                  </a:lnTo>
                  <a:cubicBezTo>
                    <a:pt x="3766927" y="1306038"/>
                    <a:pt x="3771369" y="1310480"/>
                    <a:pt x="3776849" y="1310480"/>
                  </a:cubicBezTo>
                  <a:lnTo>
                    <a:pt x="3816535" y="1310480"/>
                  </a:lnTo>
                  <a:cubicBezTo>
                    <a:pt x="3822015" y="1310480"/>
                    <a:pt x="3826457" y="1306038"/>
                    <a:pt x="3826457" y="1300558"/>
                  </a:cubicBezTo>
                  <a:lnTo>
                    <a:pt x="3826457" y="1099637"/>
                  </a:lnTo>
                  <a:cubicBezTo>
                    <a:pt x="3826457" y="1094157"/>
                    <a:pt x="3822015" y="1089715"/>
                    <a:pt x="3816535" y="1089715"/>
                  </a:cubicBezTo>
                  <a:close/>
                  <a:moveTo>
                    <a:pt x="3934011" y="1049234"/>
                  </a:moveTo>
                  <a:cubicBezTo>
                    <a:pt x="3928531" y="1049234"/>
                    <a:pt x="3924089" y="1053676"/>
                    <a:pt x="3924089" y="1059156"/>
                  </a:cubicBezTo>
                  <a:lnTo>
                    <a:pt x="3924089" y="1260077"/>
                  </a:lnTo>
                  <a:cubicBezTo>
                    <a:pt x="3924089" y="1265557"/>
                    <a:pt x="3928531" y="1269999"/>
                    <a:pt x="3934011" y="1269999"/>
                  </a:cubicBezTo>
                  <a:lnTo>
                    <a:pt x="3973697" y="1269999"/>
                  </a:lnTo>
                  <a:cubicBezTo>
                    <a:pt x="3979177" y="1269999"/>
                    <a:pt x="3983619" y="1265557"/>
                    <a:pt x="3983619" y="1260077"/>
                  </a:cubicBezTo>
                  <a:lnTo>
                    <a:pt x="3983619" y="1059156"/>
                  </a:lnTo>
                  <a:cubicBezTo>
                    <a:pt x="3983619" y="1053676"/>
                    <a:pt x="3979177" y="1049234"/>
                    <a:pt x="3973697" y="1049234"/>
                  </a:cubicBezTo>
                  <a:close/>
                  <a:moveTo>
                    <a:pt x="4139592" y="989702"/>
                  </a:moveTo>
                  <a:cubicBezTo>
                    <a:pt x="4123153" y="989702"/>
                    <a:pt x="4109826" y="1003029"/>
                    <a:pt x="4109826" y="1019468"/>
                  </a:cubicBezTo>
                  <a:lnTo>
                    <a:pt x="4109826" y="1187846"/>
                  </a:lnTo>
                  <a:cubicBezTo>
                    <a:pt x="4109826" y="1204285"/>
                    <a:pt x="4123153" y="1217612"/>
                    <a:pt x="4139592" y="1217612"/>
                  </a:cubicBezTo>
                  <a:cubicBezTo>
                    <a:pt x="4156031" y="1217612"/>
                    <a:pt x="4169358" y="1204285"/>
                    <a:pt x="4169358" y="1187846"/>
                  </a:cubicBezTo>
                  <a:lnTo>
                    <a:pt x="4169358" y="1019468"/>
                  </a:lnTo>
                  <a:cubicBezTo>
                    <a:pt x="4169358" y="1003029"/>
                    <a:pt x="4156031" y="989702"/>
                    <a:pt x="4139592" y="989702"/>
                  </a:cubicBezTo>
                  <a:close/>
                  <a:moveTo>
                    <a:pt x="4305086" y="939005"/>
                  </a:moveTo>
                  <a:cubicBezTo>
                    <a:pt x="4291934" y="939005"/>
                    <a:pt x="4281273" y="949666"/>
                    <a:pt x="4281273" y="962818"/>
                  </a:cubicBezTo>
                  <a:lnTo>
                    <a:pt x="4281273" y="1158079"/>
                  </a:lnTo>
                  <a:cubicBezTo>
                    <a:pt x="4281273" y="1171231"/>
                    <a:pt x="4291934" y="1181892"/>
                    <a:pt x="4305086" y="1181892"/>
                  </a:cubicBezTo>
                  <a:lnTo>
                    <a:pt x="4357473" y="1181892"/>
                  </a:lnTo>
                  <a:cubicBezTo>
                    <a:pt x="4370625" y="1181892"/>
                    <a:pt x="4381286" y="1171231"/>
                    <a:pt x="4381286" y="1158079"/>
                  </a:cubicBezTo>
                  <a:lnTo>
                    <a:pt x="4381286" y="962818"/>
                  </a:lnTo>
                  <a:cubicBezTo>
                    <a:pt x="4381286" y="949666"/>
                    <a:pt x="4370625" y="939005"/>
                    <a:pt x="4357473" y="939005"/>
                  </a:cubicBezTo>
                  <a:close/>
                  <a:moveTo>
                    <a:pt x="4519399" y="896143"/>
                  </a:moveTo>
                  <a:cubicBezTo>
                    <a:pt x="4506247" y="896143"/>
                    <a:pt x="4495586" y="906804"/>
                    <a:pt x="4495586" y="919956"/>
                  </a:cubicBezTo>
                  <a:lnTo>
                    <a:pt x="4495586" y="1115217"/>
                  </a:lnTo>
                  <a:cubicBezTo>
                    <a:pt x="4495586" y="1128369"/>
                    <a:pt x="4506247" y="1139030"/>
                    <a:pt x="4519399" y="1139030"/>
                  </a:cubicBezTo>
                  <a:lnTo>
                    <a:pt x="4571786" y="1139030"/>
                  </a:lnTo>
                  <a:cubicBezTo>
                    <a:pt x="4584938" y="1139030"/>
                    <a:pt x="4595599" y="1128369"/>
                    <a:pt x="4595599" y="1115217"/>
                  </a:cubicBezTo>
                  <a:lnTo>
                    <a:pt x="4595599" y="919956"/>
                  </a:lnTo>
                  <a:cubicBezTo>
                    <a:pt x="4595599" y="906804"/>
                    <a:pt x="4584938" y="896143"/>
                    <a:pt x="4571786" y="896143"/>
                  </a:cubicBezTo>
                  <a:close/>
                  <a:moveTo>
                    <a:pt x="4745164" y="853280"/>
                  </a:moveTo>
                  <a:cubicBezTo>
                    <a:pt x="4727002" y="853280"/>
                    <a:pt x="4712279" y="868003"/>
                    <a:pt x="4712279" y="886165"/>
                  </a:cubicBezTo>
                  <a:lnTo>
                    <a:pt x="4712279" y="1063282"/>
                  </a:lnTo>
                  <a:cubicBezTo>
                    <a:pt x="4712279" y="1081444"/>
                    <a:pt x="4727002" y="1096167"/>
                    <a:pt x="4745164" y="1096167"/>
                  </a:cubicBezTo>
                  <a:lnTo>
                    <a:pt x="4817509" y="1096167"/>
                  </a:lnTo>
                  <a:cubicBezTo>
                    <a:pt x="4835671" y="1096167"/>
                    <a:pt x="4850394" y="1081444"/>
                    <a:pt x="4850394" y="1063282"/>
                  </a:cubicBezTo>
                  <a:lnTo>
                    <a:pt x="4850394" y="886165"/>
                  </a:lnTo>
                  <a:cubicBezTo>
                    <a:pt x="4850394" y="868003"/>
                    <a:pt x="4835671" y="853280"/>
                    <a:pt x="4817509" y="853280"/>
                  </a:cubicBezTo>
                  <a:close/>
                  <a:moveTo>
                    <a:pt x="4995194" y="793748"/>
                  </a:moveTo>
                  <a:cubicBezTo>
                    <a:pt x="4977032" y="793748"/>
                    <a:pt x="4962309" y="808471"/>
                    <a:pt x="4962309" y="826633"/>
                  </a:cubicBezTo>
                  <a:lnTo>
                    <a:pt x="4962309" y="1032327"/>
                  </a:lnTo>
                  <a:cubicBezTo>
                    <a:pt x="4962309" y="1050489"/>
                    <a:pt x="4977032" y="1065212"/>
                    <a:pt x="4995194" y="1065212"/>
                  </a:cubicBezTo>
                  <a:lnTo>
                    <a:pt x="5067539" y="1065212"/>
                  </a:lnTo>
                  <a:cubicBezTo>
                    <a:pt x="5085701" y="1065212"/>
                    <a:pt x="5100424" y="1050489"/>
                    <a:pt x="5100424" y="1032327"/>
                  </a:cubicBezTo>
                  <a:lnTo>
                    <a:pt x="5100424" y="826633"/>
                  </a:lnTo>
                  <a:cubicBezTo>
                    <a:pt x="5100424" y="808471"/>
                    <a:pt x="5085701" y="793748"/>
                    <a:pt x="5067539" y="793748"/>
                  </a:cubicBezTo>
                  <a:close/>
                  <a:moveTo>
                    <a:pt x="5273799" y="743742"/>
                  </a:moveTo>
                  <a:cubicBezTo>
                    <a:pt x="5255637" y="743742"/>
                    <a:pt x="5240914" y="758465"/>
                    <a:pt x="5240914" y="776627"/>
                  </a:cubicBezTo>
                  <a:lnTo>
                    <a:pt x="5240914" y="1016349"/>
                  </a:lnTo>
                  <a:cubicBezTo>
                    <a:pt x="5240914" y="1034511"/>
                    <a:pt x="5255637" y="1049234"/>
                    <a:pt x="5273799" y="1049234"/>
                  </a:cubicBezTo>
                  <a:lnTo>
                    <a:pt x="5346144" y="1049234"/>
                  </a:lnTo>
                  <a:cubicBezTo>
                    <a:pt x="5364306" y="1049234"/>
                    <a:pt x="5379029" y="1034511"/>
                    <a:pt x="5379029" y="1016349"/>
                  </a:cubicBezTo>
                  <a:lnTo>
                    <a:pt x="5379029" y="776627"/>
                  </a:lnTo>
                  <a:cubicBezTo>
                    <a:pt x="5379029" y="758465"/>
                    <a:pt x="5364306" y="743742"/>
                    <a:pt x="5346144" y="743742"/>
                  </a:cubicBezTo>
                  <a:close/>
                  <a:moveTo>
                    <a:pt x="5526211" y="698499"/>
                  </a:moveTo>
                  <a:cubicBezTo>
                    <a:pt x="5508049" y="698499"/>
                    <a:pt x="5493326" y="713222"/>
                    <a:pt x="5493326" y="731384"/>
                  </a:cubicBezTo>
                  <a:lnTo>
                    <a:pt x="5493326" y="971106"/>
                  </a:lnTo>
                  <a:cubicBezTo>
                    <a:pt x="5493326" y="989268"/>
                    <a:pt x="5508049" y="1003991"/>
                    <a:pt x="5526211" y="1003991"/>
                  </a:cubicBezTo>
                  <a:lnTo>
                    <a:pt x="5598556" y="1003991"/>
                  </a:lnTo>
                  <a:cubicBezTo>
                    <a:pt x="5616718" y="1003991"/>
                    <a:pt x="5631441" y="989268"/>
                    <a:pt x="5631441" y="971106"/>
                  </a:cubicBezTo>
                  <a:lnTo>
                    <a:pt x="5631441" y="731384"/>
                  </a:lnTo>
                  <a:cubicBezTo>
                    <a:pt x="5631441" y="713222"/>
                    <a:pt x="5616718" y="698499"/>
                    <a:pt x="5598556" y="698499"/>
                  </a:cubicBezTo>
                  <a:close/>
                  <a:moveTo>
                    <a:pt x="5835774" y="660399"/>
                  </a:moveTo>
                  <a:cubicBezTo>
                    <a:pt x="5817612" y="660399"/>
                    <a:pt x="5802889" y="675122"/>
                    <a:pt x="5802889" y="693284"/>
                  </a:cubicBezTo>
                  <a:lnTo>
                    <a:pt x="5802889" y="933006"/>
                  </a:lnTo>
                  <a:cubicBezTo>
                    <a:pt x="5802889" y="951168"/>
                    <a:pt x="5817612" y="965891"/>
                    <a:pt x="5835774" y="965891"/>
                  </a:cubicBezTo>
                  <a:lnTo>
                    <a:pt x="5908119" y="965891"/>
                  </a:lnTo>
                  <a:cubicBezTo>
                    <a:pt x="5926281" y="965891"/>
                    <a:pt x="5941004" y="951168"/>
                    <a:pt x="5941004" y="933006"/>
                  </a:cubicBezTo>
                  <a:lnTo>
                    <a:pt x="5941004" y="693284"/>
                  </a:lnTo>
                  <a:cubicBezTo>
                    <a:pt x="5941004" y="675122"/>
                    <a:pt x="5926281" y="660399"/>
                    <a:pt x="5908119" y="660399"/>
                  </a:cubicBezTo>
                  <a:close/>
                  <a:moveTo>
                    <a:pt x="6176292" y="617537"/>
                  </a:moveTo>
                  <a:cubicBezTo>
                    <a:pt x="6158130" y="617537"/>
                    <a:pt x="6143407" y="632260"/>
                    <a:pt x="6143407" y="650422"/>
                  </a:cubicBezTo>
                  <a:lnTo>
                    <a:pt x="6143407" y="890144"/>
                  </a:lnTo>
                  <a:cubicBezTo>
                    <a:pt x="6143407" y="908306"/>
                    <a:pt x="6158130" y="923029"/>
                    <a:pt x="6176292" y="923029"/>
                  </a:cubicBezTo>
                  <a:lnTo>
                    <a:pt x="6248637" y="923029"/>
                  </a:lnTo>
                  <a:cubicBezTo>
                    <a:pt x="6266799" y="923029"/>
                    <a:pt x="6281522" y="908306"/>
                    <a:pt x="6281522" y="890144"/>
                  </a:cubicBezTo>
                  <a:lnTo>
                    <a:pt x="6281522" y="650422"/>
                  </a:lnTo>
                  <a:cubicBezTo>
                    <a:pt x="6281522" y="632260"/>
                    <a:pt x="6266799" y="617537"/>
                    <a:pt x="6248637" y="617537"/>
                  </a:cubicBezTo>
                  <a:close/>
                  <a:moveTo>
                    <a:pt x="6522481" y="567530"/>
                  </a:moveTo>
                  <a:cubicBezTo>
                    <a:pt x="6501187" y="567530"/>
                    <a:pt x="6483925" y="584792"/>
                    <a:pt x="6483925" y="606086"/>
                  </a:cubicBezTo>
                  <a:lnTo>
                    <a:pt x="6483925" y="864731"/>
                  </a:lnTo>
                  <a:cubicBezTo>
                    <a:pt x="6483925" y="886025"/>
                    <a:pt x="6501187" y="903287"/>
                    <a:pt x="6522481" y="903287"/>
                  </a:cubicBezTo>
                  <a:lnTo>
                    <a:pt x="6607301" y="903287"/>
                  </a:lnTo>
                  <a:cubicBezTo>
                    <a:pt x="6628595" y="903287"/>
                    <a:pt x="6645857" y="886025"/>
                    <a:pt x="6645857" y="864731"/>
                  </a:cubicBezTo>
                  <a:lnTo>
                    <a:pt x="6645857" y="606086"/>
                  </a:lnTo>
                  <a:cubicBezTo>
                    <a:pt x="6645857" y="584792"/>
                    <a:pt x="6628595" y="567530"/>
                    <a:pt x="6607301" y="567530"/>
                  </a:cubicBezTo>
                  <a:close/>
                  <a:moveTo>
                    <a:pt x="9449524" y="565853"/>
                  </a:moveTo>
                  <a:lnTo>
                    <a:pt x="9455405" y="574674"/>
                  </a:lnTo>
                  <a:lnTo>
                    <a:pt x="9449548" y="574674"/>
                  </a:lnTo>
                  <a:close/>
                  <a:moveTo>
                    <a:pt x="6915387" y="507999"/>
                  </a:moveTo>
                  <a:cubicBezTo>
                    <a:pt x="6894093" y="507999"/>
                    <a:pt x="6876831" y="525261"/>
                    <a:pt x="6876831" y="546555"/>
                  </a:cubicBezTo>
                  <a:lnTo>
                    <a:pt x="6876831" y="805200"/>
                  </a:lnTo>
                  <a:cubicBezTo>
                    <a:pt x="6876831" y="826494"/>
                    <a:pt x="6894093" y="843756"/>
                    <a:pt x="6915387" y="843756"/>
                  </a:cubicBezTo>
                  <a:lnTo>
                    <a:pt x="7000207" y="843756"/>
                  </a:lnTo>
                  <a:cubicBezTo>
                    <a:pt x="7021501" y="843756"/>
                    <a:pt x="7038763" y="826494"/>
                    <a:pt x="7038763" y="805200"/>
                  </a:cubicBezTo>
                  <a:lnTo>
                    <a:pt x="7038763" y="546555"/>
                  </a:lnTo>
                  <a:cubicBezTo>
                    <a:pt x="7038763" y="525261"/>
                    <a:pt x="7021501" y="507999"/>
                    <a:pt x="7000207" y="507999"/>
                  </a:cubicBezTo>
                  <a:close/>
                  <a:moveTo>
                    <a:pt x="7332106" y="450849"/>
                  </a:moveTo>
                  <a:cubicBezTo>
                    <a:pt x="7310812" y="450849"/>
                    <a:pt x="7293550" y="468111"/>
                    <a:pt x="7293550" y="489405"/>
                  </a:cubicBezTo>
                  <a:lnTo>
                    <a:pt x="7293550" y="748050"/>
                  </a:lnTo>
                  <a:cubicBezTo>
                    <a:pt x="7293550" y="769344"/>
                    <a:pt x="7310812" y="786606"/>
                    <a:pt x="7332106" y="786606"/>
                  </a:cubicBezTo>
                  <a:lnTo>
                    <a:pt x="7416926" y="786606"/>
                  </a:lnTo>
                  <a:cubicBezTo>
                    <a:pt x="7438220" y="786606"/>
                    <a:pt x="7455482" y="769344"/>
                    <a:pt x="7455482" y="748050"/>
                  </a:cubicBezTo>
                  <a:lnTo>
                    <a:pt x="7455482" y="489405"/>
                  </a:lnTo>
                  <a:cubicBezTo>
                    <a:pt x="7455482" y="468111"/>
                    <a:pt x="7438220" y="450849"/>
                    <a:pt x="7416926" y="450849"/>
                  </a:cubicBezTo>
                  <a:close/>
                  <a:moveTo>
                    <a:pt x="7779441" y="388935"/>
                  </a:moveTo>
                  <a:cubicBezTo>
                    <a:pt x="7754389" y="388935"/>
                    <a:pt x="7734081" y="409243"/>
                    <a:pt x="7734081" y="434295"/>
                  </a:cubicBezTo>
                  <a:lnTo>
                    <a:pt x="7734081" y="705527"/>
                  </a:lnTo>
                  <a:cubicBezTo>
                    <a:pt x="7734081" y="730579"/>
                    <a:pt x="7754389" y="750887"/>
                    <a:pt x="7779441" y="750887"/>
                  </a:cubicBezTo>
                  <a:lnTo>
                    <a:pt x="7879229" y="750887"/>
                  </a:lnTo>
                  <a:cubicBezTo>
                    <a:pt x="7904281" y="750887"/>
                    <a:pt x="7924589" y="730579"/>
                    <a:pt x="7924589" y="705527"/>
                  </a:cubicBezTo>
                  <a:lnTo>
                    <a:pt x="7924589" y="434295"/>
                  </a:lnTo>
                  <a:cubicBezTo>
                    <a:pt x="7924589" y="409243"/>
                    <a:pt x="7904281" y="388935"/>
                    <a:pt x="7879229" y="388935"/>
                  </a:cubicBezTo>
                  <a:close/>
                  <a:moveTo>
                    <a:pt x="8264195" y="315117"/>
                  </a:moveTo>
                  <a:cubicBezTo>
                    <a:pt x="8234446" y="315117"/>
                    <a:pt x="8210330" y="339233"/>
                    <a:pt x="8210330" y="368982"/>
                  </a:cubicBezTo>
                  <a:lnTo>
                    <a:pt x="8210330" y="623204"/>
                  </a:lnTo>
                  <a:cubicBezTo>
                    <a:pt x="8210330" y="652953"/>
                    <a:pt x="8234446" y="677069"/>
                    <a:pt x="8264195" y="677069"/>
                  </a:cubicBezTo>
                  <a:lnTo>
                    <a:pt x="8382692" y="677069"/>
                  </a:lnTo>
                  <a:cubicBezTo>
                    <a:pt x="8412441" y="677069"/>
                    <a:pt x="8436557" y="652953"/>
                    <a:pt x="8436557" y="623204"/>
                  </a:cubicBezTo>
                  <a:lnTo>
                    <a:pt x="8436557" y="368982"/>
                  </a:lnTo>
                  <a:cubicBezTo>
                    <a:pt x="8436557" y="339233"/>
                    <a:pt x="8412441" y="315117"/>
                    <a:pt x="8382692" y="315117"/>
                  </a:cubicBezTo>
                  <a:close/>
                  <a:moveTo>
                    <a:pt x="8771400" y="248444"/>
                  </a:moveTo>
                  <a:cubicBezTo>
                    <a:pt x="8735075" y="248444"/>
                    <a:pt x="8705628" y="277891"/>
                    <a:pt x="8705628" y="314216"/>
                  </a:cubicBezTo>
                  <a:lnTo>
                    <a:pt x="8705628" y="570816"/>
                  </a:lnTo>
                  <a:cubicBezTo>
                    <a:pt x="8705628" y="607141"/>
                    <a:pt x="8735075" y="636588"/>
                    <a:pt x="8771400" y="636588"/>
                  </a:cubicBezTo>
                  <a:lnTo>
                    <a:pt x="8916091" y="636588"/>
                  </a:lnTo>
                  <a:cubicBezTo>
                    <a:pt x="8952416" y="636588"/>
                    <a:pt x="8981863" y="607141"/>
                    <a:pt x="8981863" y="570816"/>
                  </a:cubicBezTo>
                  <a:lnTo>
                    <a:pt x="8981863" y="314216"/>
                  </a:lnTo>
                  <a:cubicBezTo>
                    <a:pt x="8981863" y="277891"/>
                    <a:pt x="8952416" y="248444"/>
                    <a:pt x="8916091" y="248444"/>
                  </a:cubicBezTo>
                  <a:close/>
                  <a:moveTo>
                    <a:pt x="9448413" y="165099"/>
                  </a:moveTo>
                  <a:lnTo>
                    <a:pt x="9450618" y="165099"/>
                  </a:lnTo>
                  <a:lnTo>
                    <a:pt x="9448416" y="166369"/>
                  </a:lnTo>
                  <a:close/>
                  <a:moveTo>
                    <a:pt x="9447956" y="0"/>
                  </a:moveTo>
                  <a:lnTo>
                    <a:pt x="9448413" y="165099"/>
                  </a:lnTo>
                  <a:lnTo>
                    <a:pt x="9326231" y="165099"/>
                  </a:lnTo>
                  <a:cubicBezTo>
                    <a:pt x="9289906" y="165099"/>
                    <a:pt x="9260459" y="194546"/>
                    <a:pt x="9260459" y="230871"/>
                  </a:cubicBezTo>
                  <a:lnTo>
                    <a:pt x="9260459" y="508902"/>
                  </a:lnTo>
                  <a:cubicBezTo>
                    <a:pt x="9260459" y="545227"/>
                    <a:pt x="9289906" y="574674"/>
                    <a:pt x="9326231" y="574674"/>
                  </a:cubicBezTo>
                  <a:lnTo>
                    <a:pt x="9449548" y="574674"/>
                  </a:lnTo>
                  <a:lnTo>
                    <a:pt x="9459779" y="4267992"/>
                  </a:lnTo>
                  <a:lnTo>
                    <a:pt x="9340835" y="4267992"/>
                  </a:lnTo>
                  <a:cubicBezTo>
                    <a:pt x="9303027" y="4267992"/>
                    <a:pt x="9272377" y="4298642"/>
                    <a:pt x="9272377" y="4336450"/>
                  </a:cubicBezTo>
                  <a:lnTo>
                    <a:pt x="9272377" y="4540597"/>
                  </a:lnTo>
                  <a:cubicBezTo>
                    <a:pt x="9272377" y="4578405"/>
                    <a:pt x="9303027" y="4609055"/>
                    <a:pt x="9340835" y="4609055"/>
                  </a:cubicBezTo>
                  <a:lnTo>
                    <a:pt x="9460723" y="4609055"/>
                  </a:lnTo>
                  <a:cubicBezTo>
                    <a:pt x="9460842" y="4651737"/>
                    <a:pt x="9460960" y="4694419"/>
                    <a:pt x="9461078" y="4737100"/>
                  </a:cubicBezTo>
                  <a:lnTo>
                    <a:pt x="5366964" y="4251580"/>
                  </a:lnTo>
                  <a:lnTo>
                    <a:pt x="1535293" y="3503617"/>
                  </a:lnTo>
                  <a:lnTo>
                    <a:pt x="0" y="3385518"/>
                  </a:lnTo>
                  <a:lnTo>
                    <a:pt x="13122" y="1837103"/>
                  </a:lnTo>
                  <a:lnTo>
                    <a:pt x="1049773" y="1705881"/>
                  </a:lnTo>
                  <a:lnTo>
                    <a:pt x="5393208" y="669230"/>
                  </a:lnTo>
                  <a:close/>
                </a:path>
              </a:pathLst>
            </a:custGeom>
            <a:solidFill>
              <a:srgbClr val="7F7F7F">
                <a:alpha val="57999"/>
              </a:srgbClr>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6" name="圆角矩形 97">
              <a:extLst>
                <a:ext uri="{FF2B5EF4-FFF2-40B4-BE49-F238E27FC236}">
                  <a16:creationId xmlns:a16="http://schemas.microsoft.com/office/drawing/2014/main" id="{F7D1C3C2-FC63-40AF-B01C-5CD1A210F645}"/>
                </a:ext>
              </a:extLst>
            </p:cNvPr>
            <p:cNvSpPr>
              <a:spLocks noChangeArrowheads="1"/>
            </p:cNvSpPr>
            <p:nvPr/>
          </p:nvSpPr>
          <p:spPr bwMode="auto">
            <a:xfrm>
              <a:off x="34057" y="1323441"/>
              <a:ext cx="664368" cy="935115"/>
            </a:xfrm>
            <a:custGeom>
              <a:avLst/>
              <a:gdLst>
                <a:gd name="T0" fmla="*/ 0 w 664368"/>
                <a:gd name="T1" fmla="*/ 102656 h 935115"/>
                <a:gd name="T2" fmla="*/ 29370 w 664368"/>
                <a:gd name="T3" fmla="*/ 73286 h 935115"/>
                <a:gd name="T4" fmla="*/ 625474 w 664368"/>
                <a:gd name="T5" fmla="*/ 1848 h 935115"/>
                <a:gd name="T6" fmla="*/ 664368 w 664368"/>
                <a:gd name="T7" fmla="*/ 55031 h 935115"/>
                <a:gd name="T8" fmla="*/ 659606 w 664368"/>
                <a:gd name="T9" fmla="*/ 886695 h 935115"/>
                <a:gd name="T10" fmla="*/ 632617 w 664368"/>
                <a:gd name="T11" fmla="*/ 935115 h 935115"/>
                <a:gd name="T12" fmla="*/ 26989 w 664368"/>
                <a:gd name="T13" fmla="*/ 901778 h 935115"/>
                <a:gd name="T14" fmla="*/ 0 w 664368"/>
                <a:gd name="T15" fmla="*/ 865264 h 935115"/>
                <a:gd name="T16" fmla="*/ 0 w 664368"/>
                <a:gd name="T17" fmla="*/ 102656 h 935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4368"/>
                <a:gd name="T28" fmla="*/ 0 h 935115"/>
                <a:gd name="T29" fmla="*/ 664368 w 664368"/>
                <a:gd name="T30" fmla="*/ 935115 h 935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4368" h="935115">
                  <a:moveTo>
                    <a:pt x="0" y="102656"/>
                  </a:moveTo>
                  <a:cubicBezTo>
                    <a:pt x="0" y="86435"/>
                    <a:pt x="13149" y="73286"/>
                    <a:pt x="29370" y="73286"/>
                  </a:cubicBezTo>
                  <a:cubicBezTo>
                    <a:pt x="220927" y="58999"/>
                    <a:pt x="467254" y="20899"/>
                    <a:pt x="625474" y="1848"/>
                  </a:cubicBezTo>
                  <a:cubicBezTo>
                    <a:pt x="658363" y="-10058"/>
                    <a:pt x="664368" y="38810"/>
                    <a:pt x="664368" y="55031"/>
                  </a:cubicBezTo>
                  <a:cubicBezTo>
                    <a:pt x="662781" y="332252"/>
                    <a:pt x="661193" y="609474"/>
                    <a:pt x="659606" y="886695"/>
                  </a:cubicBezTo>
                  <a:cubicBezTo>
                    <a:pt x="659606" y="902916"/>
                    <a:pt x="648838" y="935115"/>
                    <a:pt x="632617" y="935115"/>
                  </a:cubicBezTo>
                  <a:lnTo>
                    <a:pt x="26989" y="901778"/>
                  </a:lnTo>
                  <a:cubicBezTo>
                    <a:pt x="10768" y="901778"/>
                    <a:pt x="0" y="881485"/>
                    <a:pt x="0" y="865264"/>
                  </a:cubicBezTo>
                  <a:lnTo>
                    <a:pt x="0" y="102656"/>
                  </a:lnTo>
                  <a:close/>
                </a:path>
              </a:pathLst>
            </a:custGeom>
            <a:gradFill rotWithShape="1">
              <a:gsLst>
                <a:gs pos="0">
                  <a:srgbClr val="BE1247"/>
                </a:gs>
                <a:gs pos="32999">
                  <a:srgbClr val="D2144F"/>
                </a:gs>
                <a:gs pos="95999">
                  <a:srgbClr val="F87477"/>
                </a:gs>
                <a:gs pos="100000">
                  <a:srgbClr val="FA9496"/>
                </a:gs>
              </a:gsLst>
              <a:lin ang="0" scaled="1"/>
            </a:gradFill>
            <a:ln w="3175" cap="flat" cmpd="sng">
              <a:solidFill>
                <a:srgbClr val="FFFFFF"/>
              </a:solidFill>
              <a:bevel/>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7" name="圆角矩形 97">
              <a:extLst>
                <a:ext uri="{FF2B5EF4-FFF2-40B4-BE49-F238E27FC236}">
                  <a16:creationId xmlns:a16="http://schemas.microsoft.com/office/drawing/2014/main" id="{4D4D901E-2D27-4147-AFDA-CDB8AF917407}"/>
                </a:ext>
              </a:extLst>
            </p:cNvPr>
            <p:cNvSpPr>
              <a:spLocks noChangeArrowheads="1"/>
            </p:cNvSpPr>
            <p:nvPr/>
          </p:nvSpPr>
          <p:spPr bwMode="auto">
            <a:xfrm>
              <a:off x="767481" y="1211775"/>
              <a:ext cx="726865" cy="1122981"/>
            </a:xfrm>
            <a:custGeom>
              <a:avLst/>
              <a:gdLst>
                <a:gd name="T0" fmla="*/ 0 w 671507"/>
                <a:gd name="T1" fmla="*/ 113215 h 959234"/>
                <a:gd name="T2" fmla="*/ 29370 w 671507"/>
                <a:gd name="T3" fmla="*/ 83845 h 959234"/>
                <a:gd name="T4" fmla="*/ 619608 w 671507"/>
                <a:gd name="T5" fmla="*/ 1558 h 959234"/>
                <a:gd name="T6" fmla="*/ 664368 w 671507"/>
                <a:gd name="T7" fmla="*/ 65590 h 959234"/>
                <a:gd name="T8" fmla="*/ 671338 w 671507"/>
                <a:gd name="T9" fmla="*/ 910815 h 959234"/>
                <a:gd name="T10" fmla="*/ 632617 w 671507"/>
                <a:gd name="T11" fmla="*/ 959234 h 959234"/>
                <a:gd name="T12" fmla="*/ 26989 w 671507"/>
                <a:gd name="T13" fmla="*/ 912337 h 959234"/>
                <a:gd name="T14" fmla="*/ 0 w 671507"/>
                <a:gd name="T15" fmla="*/ 875823 h 959234"/>
                <a:gd name="T16" fmla="*/ 0 w 671507"/>
                <a:gd name="T17" fmla="*/ 113215 h 959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1507"/>
                <a:gd name="T28" fmla="*/ 0 h 959234"/>
                <a:gd name="T29" fmla="*/ 671507 w 671507"/>
                <a:gd name="T30" fmla="*/ 959234 h 9592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1507" h="959234">
                  <a:moveTo>
                    <a:pt x="0" y="113215"/>
                  </a:moveTo>
                  <a:cubicBezTo>
                    <a:pt x="0" y="96994"/>
                    <a:pt x="13149" y="83845"/>
                    <a:pt x="29370" y="83845"/>
                  </a:cubicBezTo>
                  <a:cubicBezTo>
                    <a:pt x="138798" y="69558"/>
                    <a:pt x="458455" y="12473"/>
                    <a:pt x="619608" y="1558"/>
                  </a:cubicBezTo>
                  <a:cubicBezTo>
                    <a:pt x="652497" y="-10348"/>
                    <a:pt x="664368" y="49369"/>
                    <a:pt x="664368" y="65590"/>
                  </a:cubicBezTo>
                  <a:cubicBezTo>
                    <a:pt x="662781" y="342811"/>
                    <a:pt x="672925" y="633594"/>
                    <a:pt x="671338" y="910815"/>
                  </a:cubicBezTo>
                  <a:cubicBezTo>
                    <a:pt x="671338" y="927036"/>
                    <a:pt x="648838" y="959234"/>
                    <a:pt x="632617" y="959234"/>
                  </a:cubicBezTo>
                  <a:lnTo>
                    <a:pt x="26989" y="912337"/>
                  </a:lnTo>
                  <a:cubicBezTo>
                    <a:pt x="10768" y="912337"/>
                    <a:pt x="0" y="892044"/>
                    <a:pt x="0" y="875823"/>
                  </a:cubicBezTo>
                  <a:lnTo>
                    <a:pt x="0" y="113215"/>
                  </a:lnTo>
                  <a:close/>
                </a:path>
              </a:pathLst>
            </a:custGeom>
            <a:gradFill rotWithShape="1">
              <a:gsLst>
                <a:gs pos="0">
                  <a:srgbClr val="00668B"/>
                </a:gs>
                <a:gs pos="17000">
                  <a:srgbClr val="00668B"/>
                </a:gs>
                <a:gs pos="56000">
                  <a:srgbClr val="0092C8"/>
                </a:gs>
                <a:gs pos="100000">
                  <a:srgbClr val="00B0F0"/>
                </a:gs>
              </a:gsLst>
              <a:lin ang="600000" scaled="1"/>
            </a:gradFill>
            <a:ln w="3175" cap="flat" cmpd="sng">
              <a:solidFill>
                <a:srgbClr val="FFFFFF"/>
              </a:solidFill>
              <a:bevel/>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8" name="圆角矩形 97">
              <a:extLst>
                <a:ext uri="{FF2B5EF4-FFF2-40B4-BE49-F238E27FC236}">
                  <a16:creationId xmlns:a16="http://schemas.microsoft.com/office/drawing/2014/main" id="{02E46AF9-ED05-42B6-98C3-5658F75F3511}"/>
                </a:ext>
              </a:extLst>
            </p:cNvPr>
            <p:cNvSpPr>
              <a:spLocks noChangeArrowheads="1"/>
            </p:cNvSpPr>
            <p:nvPr/>
          </p:nvSpPr>
          <p:spPr bwMode="auto">
            <a:xfrm>
              <a:off x="1570756" y="1053828"/>
              <a:ext cx="776288" cy="1409700"/>
            </a:xfrm>
            <a:custGeom>
              <a:avLst/>
              <a:gdLst>
                <a:gd name="T0" fmla="*/ 0 w 671507"/>
                <a:gd name="T1" fmla="*/ 113215 h 988167"/>
                <a:gd name="T2" fmla="*/ 29370 w 671507"/>
                <a:gd name="T3" fmla="*/ 83845 h 988167"/>
                <a:gd name="T4" fmla="*/ 619608 w 671507"/>
                <a:gd name="T5" fmla="*/ 1558 h 988167"/>
                <a:gd name="T6" fmla="*/ 664368 w 671507"/>
                <a:gd name="T7" fmla="*/ 65590 h 988167"/>
                <a:gd name="T8" fmla="*/ 671338 w 671507"/>
                <a:gd name="T9" fmla="*/ 913041 h 988167"/>
                <a:gd name="T10" fmla="*/ 632617 w 671507"/>
                <a:gd name="T11" fmla="*/ 988167 h 988167"/>
                <a:gd name="T12" fmla="*/ 26989 w 671507"/>
                <a:gd name="T13" fmla="*/ 916788 h 988167"/>
                <a:gd name="T14" fmla="*/ 0 w 671507"/>
                <a:gd name="T15" fmla="*/ 875823 h 988167"/>
                <a:gd name="T16" fmla="*/ 0 w 671507"/>
                <a:gd name="T17" fmla="*/ 113215 h 988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1507"/>
                <a:gd name="T28" fmla="*/ 0 h 988167"/>
                <a:gd name="T29" fmla="*/ 671507 w 671507"/>
                <a:gd name="T30" fmla="*/ 988167 h 988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1507" h="988167">
                  <a:moveTo>
                    <a:pt x="0" y="113215"/>
                  </a:moveTo>
                  <a:cubicBezTo>
                    <a:pt x="0" y="96994"/>
                    <a:pt x="13149" y="83845"/>
                    <a:pt x="29370" y="83845"/>
                  </a:cubicBezTo>
                  <a:cubicBezTo>
                    <a:pt x="138798" y="69558"/>
                    <a:pt x="458455" y="12473"/>
                    <a:pt x="619608" y="1558"/>
                  </a:cubicBezTo>
                  <a:cubicBezTo>
                    <a:pt x="652497" y="-10348"/>
                    <a:pt x="664368" y="49369"/>
                    <a:pt x="664368" y="65590"/>
                  </a:cubicBezTo>
                  <a:cubicBezTo>
                    <a:pt x="662781" y="342811"/>
                    <a:pt x="672925" y="635820"/>
                    <a:pt x="671338" y="913041"/>
                  </a:cubicBezTo>
                  <a:cubicBezTo>
                    <a:pt x="663099" y="960420"/>
                    <a:pt x="648838" y="988167"/>
                    <a:pt x="632617" y="988167"/>
                  </a:cubicBezTo>
                  <a:cubicBezTo>
                    <a:pt x="406023" y="966599"/>
                    <a:pt x="228865" y="940581"/>
                    <a:pt x="26989" y="916788"/>
                  </a:cubicBezTo>
                  <a:cubicBezTo>
                    <a:pt x="10768" y="916788"/>
                    <a:pt x="0" y="892044"/>
                    <a:pt x="0" y="875823"/>
                  </a:cubicBezTo>
                  <a:lnTo>
                    <a:pt x="0" y="113215"/>
                  </a:lnTo>
                  <a:close/>
                </a:path>
              </a:pathLst>
            </a:custGeom>
            <a:gradFill rotWithShape="1">
              <a:gsLst>
                <a:gs pos="0">
                  <a:srgbClr val="C73E01"/>
                </a:gs>
                <a:gs pos="26999">
                  <a:srgbClr val="FF7711"/>
                </a:gs>
                <a:gs pos="59000">
                  <a:srgbClr val="FFAA01"/>
                </a:gs>
                <a:gs pos="79999">
                  <a:srgbClr val="FFC000"/>
                </a:gs>
                <a:gs pos="100000">
                  <a:srgbClr val="FECE02"/>
                </a:gs>
              </a:gsLst>
              <a:lin ang="1200000" scaled="1"/>
            </a:gradFill>
            <a:ln w="3175" cap="flat" cmpd="sng">
              <a:solidFill>
                <a:srgbClr val="FFFFFF"/>
              </a:solidFill>
              <a:bevel/>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9" name="圆角矩形 97">
              <a:extLst>
                <a:ext uri="{FF2B5EF4-FFF2-40B4-BE49-F238E27FC236}">
                  <a16:creationId xmlns:a16="http://schemas.microsoft.com/office/drawing/2014/main" id="{76427CE1-E97D-4042-AC33-E045FE7E1D38}"/>
                </a:ext>
              </a:extLst>
            </p:cNvPr>
            <p:cNvSpPr>
              <a:spLocks noChangeArrowheads="1"/>
            </p:cNvSpPr>
            <p:nvPr/>
          </p:nvSpPr>
          <p:spPr bwMode="auto">
            <a:xfrm>
              <a:off x="2423243" y="798420"/>
              <a:ext cx="1278205" cy="1834969"/>
            </a:xfrm>
            <a:custGeom>
              <a:avLst/>
              <a:gdLst>
                <a:gd name="T0" fmla="*/ 0 w 676691"/>
                <a:gd name="T1" fmla="*/ 167905 h 1073505"/>
                <a:gd name="T2" fmla="*/ 52061 w 676691"/>
                <a:gd name="T3" fmla="*/ 107887 h 1073505"/>
                <a:gd name="T4" fmla="*/ 639779 w 676691"/>
                <a:gd name="T5" fmla="*/ 525 h 1073505"/>
                <a:gd name="T6" fmla="*/ 674453 w 676691"/>
                <a:gd name="T7" fmla="*/ 120280 h 1073505"/>
                <a:gd name="T8" fmla="*/ 676381 w 676691"/>
                <a:gd name="T9" fmla="*/ 995593 h 1073505"/>
                <a:gd name="T10" fmla="*/ 630096 w 676691"/>
                <a:gd name="T11" fmla="*/ 1073505 h 1073505"/>
                <a:gd name="T12" fmla="*/ 34553 w 676691"/>
                <a:gd name="T13" fmla="*/ 999340 h 1073505"/>
                <a:gd name="T14" fmla="*/ 0 w 676691"/>
                <a:gd name="T15" fmla="*/ 930513 h 1073505"/>
                <a:gd name="T16" fmla="*/ 0 w 676691"/>
                <a:gd name="T17" fmla="*/ 167905 h 107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6691"/>
                <a:gd name="T28" fmla="*/ 0 h 1073505"/>
                <a:gd name="T29" fmla="*/ 676691 w 676691"/>
                <a:gd name="T30" fmla="*/ 1073505 h 107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6691" h="1073505">
                  <a:moveTo>
                    <a:pt x="0" y="167905"/>
                  </a:moveTo>
                  <a:cubicBezTo>
                    <a:pt x="0" y="151684"/>
                    <a:pt x="13148" y="116246"/>
                    <a:pt x="52061" y="107887"/>
                  </a:cubicBezTo>
                  <a:cubicBezTo>
                    <a:pt x="164010" y="76883"/>
                    <a:pt x="460977" y="8653"/>
                    <a:pt x="639779" y="525"/>
                  </a:cubicBezTo>
                  <a:cubicBezTo>
                    <a:pt x="682753" y="-8594"/>
                    <a:pt x="674453" y="104059"/>
                    <a:pt x="674453" y="120280"/>
                  </a:cubicBezTo>
                  <a:cubicBezTo>
                    <a:pt x="672866" y="397501"/>
                    <a:pt x="677968" y="718372"/>
                    <a:pt x="676381" y="995593"/>
                  </a:cubicBezTo>
                  <a:cubicBezTo>
                    <a:pt x="678227" y="1034614"/>
                    <a:pt x="646317" y="1073505"/>
                    <a:pt x="630096" y="1073505"/>
                  </a:cubicBezTo>
                  <a:cubicBezTo>
                    <a:pt x="403502" y="1051937"/>
                    <a:pt x="236429" y="1023133"/>
                    <a:pt x="34553" y="999340"/>
                  </a:cubicBezTo>
                  <a:cubicBezTo>
                    <a:pt x="18332" y="999340"/>
                    <a:pt x="0" y="946734"/>
                    <a:pt x="0" y="930513"/>
                  </a:cubicBezTo>
                  <a:lnTo>
                    <a:pt x="0" y="167905"/>
                  </a:lnTo>
                  <a:close/>
                </a:path>
              </a:pathLst>
            </a:custGeom>
            <a:gradFill rotWithShape="1">
              <a:gsLst>
                <a:gs pos="0">
                  <a:srgbClr val="119707"/>
                </a:gs>
                <a:gs pos="17999">
                  <a:srgbClr val="119707"/>
                </a:gs>
                <a:gs pos="67000">
                  <a:srgbClr val="8AD53F"/>
                </a:gs>
                <a:gs pos="100000">
                  <a:srgbClr val="BCEB6F"/>
                </a:gs>
              </a:gsLst>
              <a:lin ang="0" scaled="1"/>
            </a:gradFill>
            <a:ln w="3175" cap="flat" cmpd="sng">
              <a:solidFill>
                <a:srgbClr val="FFFFFF"/>
              </a:solidFill>
              <a:bevel/>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80" name="圆角矩形 97">
              <a:extLst>
                <a:ext uri="{FF2B5EF4-FFF2-40B4-BE49-F238E27FC236}">
                  <a16:creationId xmlns:a16="http://schemas.microsoft.com/office/drawing/2014/main" id="{E5EA6263-21F0-4ABD-B980-01D2DBACC1A7}"/>
                </a:ext>
              </a:extLst>
            </p:cNvPr>
            <p:cNvSpPr>
              <a:spLocks noChangeArrowheads="1"/>
            </p:cNvSpPr>
            <p:nvPr/>
          </p:nvSpPr>
          <p:spPr bwMode="auto">
            <a:xfrm>
              <a:off x="3888432" y="529952"/>
              <a:ext cx="2627387" cy="2308860"/>
            </a:xfrm>
            <a:custGeom>
              <a:avLst/>
              <a:gdLst>
                <a:gd name="T0" fmla="*/ 0 w 676691"/>
                <a:gd name="T1" fmla="*/ 167905 h 1073505"/>
                <a:gd name="T2" fmla="*/ 46173 w 676691"/>
                <a:gd name="T3" fmla="*/ 97258 h 1073505"/>
                <a:gd name="T4" fmla="*/ 639779 w 676691"/>
                <a:gd name="T5" fmla="*/ 525 h 1073505"/>
                <a:gd name="T6" fmla="*/ 674453 w 676691"/>
                <a:gd name="T7" fmla="*/ 120280 h 1073505"/>
                <a:gd name="T8" fmla="*/ 676381 w 676691"/>
                <a:gd name="T9" fmla="*/ 995593 h 1073505"/>
                <a:gd name="T10" fmla="*/ 630096 w 676691"/>
                <a:gd name="T11" fmla="*/ 1073505 h 1073505"/>
                <a:gd name="T12" fmla="*/ 34553 w 676691"/>
                <a:gd name="T13" fmla="*/ 999340 h 1073505"/>
                <a:gd name="T14" fmla="*/ 0 w 676691"/>
                <a:gd name="T15" fmla="*/ 930513 h 1073505"/>
                <a:gd name="T16" fmla="*/ 0 w 676691"/>
                <a:gd name="T17" fmla="*/ 167905 h 107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6691"/>
                <a:gd name="T28" fmla="*/ 0 h 1073505"/>
                <a:gd name="T29" fmla="*/ 676691 w 676691"/>
                <a:gd name="T30" fmla="*/ 1073505 h 107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6691" h="1073505">
                  <a:moveTo>
                    <a:pt x="0" y="167905"/>
                  </a:moveTo>
                  <a:cubicBezTo>
                    <a:pt x="0" y="151684"/>
                    <a:pt x="7260" y="105617"/>
                    <a:pt x="46173" y="97258"/>
                  </a:cubicBezTo>
                  <a:cubicBezTo>
                    <a:pt x="162047" y="83969"/>
                    <a:pt x="460977" y="8653"/>
                    <a:pt x="639779" y="525"/>
                  </a:cubicBezTo>
                  <a:cubicBezTo>
                    <a:pt x="682753" y="-8594"/>
                    <a:pt x="674453" y="104059"/>
                    <a:pt x="674453" y="120280"/>
                  </a:cubicBezTo>
                  <a:cubicBezTo>
                    <a:pt x="672866" y="397501"/>
                    <a:pt x="677968" y="718372"/>
                    <a:pt x="676381" y="995593"/>
                  </a:cubicBezTo>
                  <a:cubicBezTo>
                    <a:pt x="678227" y="1034614"/>
                    <a:pt x="646317" y="1073505"/>
                    <a:pt x="630096" y="1073505"/>
                  </a:cubicBezTo>
                  <a:cubicBezTo>
                    <a:pt x="403502" y="1051937"/>
                    <a:pt x="236429" y="1023133"/>
                    <a:pt x="34553" y="999340"/>
                  </a:cubicBezTo>
                  <a:cubicBezTo>
                    <a:pt x="18332" y="999340"/>
                    <a:pt x="0" y="946734"/>
                    <a:pt x="0" y="930513"/>
                  </a:cubicBezTo>
                  <a:lnTo>
                    <a:pt x="0" y="167905"/>
                  </a:lnTo>
                  <a:close/>
                </a:path>
              </a:pathLst>
            </a:custGeom>
            <a:gradFill rotWithShape="1">
              <a:gsLst>
                <a:gs pos="0">
                  <a:srgbClr val="BE1247"/>
                </a:gs>
                <a:gs pos="26999">
                  <a:srgbClr val="D2144F"/>
                </a:gs>
                <a:gs pos="65999">
                  <a:srgbClr val="F87477"/>
                </a:gs>
                <a:gs pos="100000">
                  <a:srgbClr val="FA9496"/>
                </a:gs>
              </a:gsLst>
              <a:lin ang="0" scaled="1"/>
            </a:gradFill>
            <a:ln w="3175" cap="flat" cmpd="sng">
              <a:solidFill>
                <a:srgbClr val="FFFFFF"/>
              </a:solidFill>
              <a:bevel/>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grpSp>
      <p:sp>
        <p:nvSpPr>
          <p:cNvPr id="3082" name="TextBox 30">
            <a:extLst>
              <a:ext uri="{FF2B5EF4-FFF2-40B4-BE49-F238E27FC236}">
                <a16:creationId xmlns:a16="http://schemas.microsoft.com/office/drawing/2014/main" id="{85B39A4D-5484-4CA2-931B-2B6B431115E8}"/>
              </a:ext>
            </a:extLst>
          </p:cNvPr>
          <p:cNvSpPr>
            <a:spLocks noChangeArrowheads="1"/>
          </p:cNvSpPr>
          <p:nvPr/>
        </p:nvSpPr>
        <p:spPr bwMode="auto">
          <a:xfrm rot="600239">
            <a:off x="323850" y="4913313"/>
            <a:ext cx="7200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i="1" dirty="0">
                <a:solidFill>
                  <a:srgbClr val="595959"/>
                </a:solidFill>
                <a:latin typeface="Arial Rounded MT Bold" panose="020F0704030504030204" pitchFamily="34" charset="0"/>
                <a:ea typeface="微软雅黑" panose="020B0503020204020204" pitchFamily="34" charset="-122"/>
                <a:sym typeface="Calibri" panose="020F0502020204030204" pitchFamily="34" charset="0"/>
              </a:rPr>
              <a:t>吴亦凡微博热点的分析</a:t>
            </a:r>
          </a:p>
        </p:txBody>
      </p:sp>
      <p:sp>
        <p:nvSpPr>
          <p:cNvPr id="3083" name="TextBox 31">
            <a:extLst>
              <a:ext uri="{FF2B5EF4-FFF2-40B4-BE49-F238E27FC236}">
                <a16:creationId xmlns:a16="http://schemas.microsoft.com/office/drawing/2014/main" id="{F464A58B-7668-4F56-ACFD-8335563E13A0}"/>
              </a:ext>
            </a:extLst>
          </p:cNvPr>
          <p:cNvSpPr>
            <a:spLocks noChangeArrowheads="1"/>
          </p:cNvSpPr>
          <p:nvPr/>
        </p:nvSpPr>
        <p:spPr bwMode="auto">
          <a:xfrm flipH="1">
            <a:off x="971550" y="2565400"/>
            <a:ext cx="11096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人物选择</a:t>
            </a:r>
          </a:p>
        </p:txBody>
      </p:sp>
      <p:sp>
        <p:nvSpPr>
          <p:cNvPr id="3084" name="TextBox 32">
            <a:extLst>
              <a:ext uri="{FF2B5EF4-FFF2-40B4-BE49-F238E27FC236}">
                <a16:creationId xmlns:a16="http://schemas.microsoft.com/office/drawing/2014/main" id="{5395D782-8B97-4273-828B-83D8AD5D33B5}"/>
              </a:ext>
            </a:extLst>
          </p:cNvPr>
          <p:cNvSpPr>
            <a:spLocks noChangeArrowheads="1"/>
          </p:cNvSpPr>
          <p:nvPr/>
        </p:nvSpPr>
        <p:spPr bwMode="auto">
          <a:xfrm>
            <a:off x="1191612" y="3258506"/>
            <a:ext cx="1007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吴亦凡</a:t>
            </a:r>
            <a:r>
              <a:rPr lang="en-US" altLang="zh-CN" sz="1400" b="1" i="1" dirty="0" err="1">
                <a:solidFill>
                  <a:srgbClr val="FFFFFF"/>
                </a:solidFill>
                <a:ea typeface="微软雅黑" panose="020B0503020204020204" pitchFamily="34" charset="-122"/>
                <a:sym typeface="Arial" panose="020B0604020202020204" pitchFamily="34" charset="0"/>
              </a:rPr>
              <a:t>KrisWu</a:t>
            </a:r>
            <a:endParaRPr lang="en-US" altLang="zh-CN" sz="1400" b="1" i="1" dirty="0">
              <a:solidFill>
                <a:srgbClr val="FFFFFF"/>
              </a:solidFill>
              <a:ea typeface="微软雅黑" panose="020B0503020204020204" pitchFamily="34" charset="-122"/>
              <a:sym typeface="Arial" panose="020B0604020202020204" pitchFamily="34" charset="0"/>
            </a:endParaRPr>
          </a:p>
        </p:txBody>
      </p:sp>
      <p:sp>
        <p:nvSpPr>
          <p:cNvPr id="3085" name="TextBox 33">
            <a:extLst>
              <a:ext uri="{FF2B5EF4-FFF2-40B4-BE49-F238E27FC236}">
                <a16:creationId xmlns:a16="http://schemas.microsoft.com/office/drawing/2014/main" id="{579E6E65-B976-4C87-814A-20667063BC07}"/>
              </a:ext>
            </a:extLst>
          </p:cNvPr>
          <p:cNvSpPr>
            <a:spLocks noChangeArrowheads="1"/>
          </p:cNvSpPr>
          <p:nvPr/>
        </p:nvSpPr>
        <p:spPr bwMode="auto">
          <a:xfrm flipH="1">
            <a:off x="2124075" y="2420938"/>
            <a:ext cx="1108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职业分析</a:t>
            </a:r>
          </a:p>
        </p:txBody>
      </p:sp>
      <p:sp>
        <p:nvSpPr>
          <p:cNvPr id="3086" name="TextBox 34">
            <a:extLst>
              <a:ext uri="{FF2B5EF4-FFF2-40B4-BE49-F238E27FC236}">
                <a16:creationId xmlns:a16="http://schemas.microsoft.com/office/drawing/2014/main" id="{37296D35-4F3F-4AE6-B97F-389AB40C4149}"/>
              </a:ext>
            </a:extLst>
          </p:cNvPr>
          <p:cNvSpPr>
            <a:spLocks noChangeArrowheads="1"/>
          </p:cNvSpPr>
          <p:nvPr/>
        </p:nvSpPr>
        <p:spPr bwMode="auto">
          <a:xfrm>
            <a:off x="2266950" y="3122613"/>
            <a:ext cx="1055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歌手、演员</a:t>
            </a:r>
            <a:r>
              <a:rPr lang="en-US" altLang="zh-CN" sz="1400" b="1" i="1" dirty="0">
                <a:solidFill>
                  <a:srgbClr val="FFFFFF"/>
                </a:solidFill>
                <a:ea typeface="微软雅黑" panose="020B0503020204020204" pitchFamily="34" charset="-122"/>
                <a:sym typeface="Arial" panose="020B0604020202020204" pitchFamily="34" charset="0"/>
              </a:rPr>
              <a:t>. </a:t>
            </a:r>
          </a:p>
        </p:txBody>
      </p:sp>
      <p:sp>
        <p:nvSpPr>
          <p:cNvPr id="3087" name="TextBox 35">
            <a:extLst>
              <a:ext uri="{FF2B5EF4-FFF2-40B4-BE49-F238E27FC236}">
                <a16:creationId xmlns:a16="http://schemas.microsoft.com/office/drawing/2014/main" id="{72E90681-639D-475B-BBDC-EEE6ADD99DF8}"/>
              </a:ext>
            </a:extLst>
          </p:cNvPr>
          <p:cNvSpPr>
            <a:spLocks noChangeArrowheads="1"/>
          </p:cNvSpPr>
          <p:nvPr/>
        </p:nvSpPr>
        <p:spPr bwMode="auto">
          <a:xfrm flipH="1">
            <a:off x="3350344" y="2350988"/>
            <a:ext cx="1655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小组选题</a:t>
            </a:r>
          </a:p>
        </p:txBody>
      </p:sp>
      <p:sp>
        <p:nvSpPr>
          <p:cNvPr id="3088" name="TextBox 36">
            <a:extLst>
              <a:ext uri="{FF2B5EF4-FFF2-40B4-BE49-F238E27FC236}">
                <a16:creationId xmlns:a16="http://schemas.microsoft.com/office/drawing/2014/main" id="{FCDA26F2-7D9B-487E-8164-FB2E9E18C61C}"/>
              </a:ext>
            </a:extLst>
          </p:cNvPr>
          <p:cNvSpPr>
            <a:spLocks noChangeArrowheads="1"/>
          </p:cNvSpPr>
          <p:nvPr/>
        </p:nvSpPr>
        <p:spPr bwMode="auto">
          <a:xfrm>
            <a:off x="3486150" y="2979738"/>
            <a:ext cx="159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rPr>
              <a:t>吴亦凡微博热点的分析</a:t>
            </a:r>
          </a:p>
        </p:txBody>
      </p:sp>
      <p:sp>
        <p:nvSpPr>
          <p:cNvPr id="3089" name="直接连接符 37">
            <a:extLst>
              <a:ext uri="{FF2B5EF4-FFF2-40B4-BE49-F238E27FC236}">
                <a16:creationId xmlns:a16="http://schemas.microsoft.com/office/drawing/2014/main" id="{CC550DC9-5FA6-4EB4-A535-145BD1514F97}"/>
              </a:ext>
            </a:extLst>
          </p:cNvPr>
          <p:cNvSpPr>
            <a:spLocks noChangeShapeType="1"/>
          </p:cNvSpPr>
          <p:nvPr/>
        </p:nvSpPr>
        <p:spPr bwMode="auto">
          <a:xfrm>
            <a:off x="1116013" y="3108325"/>
            <a:ext cx="863600" cy="14288"/>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0" name="直接连接符 38">
            <a:extLst>
              <a:ext uri="{FF2B5EF4-FFF2-40B4-BE49-F238E27FC236}">
                <a16:creationId xmlns:a16="http://schemas.microsoft.com/office/drawing/2014/main" id="{C06432CF-33F2-4A0A-87A0-92F55F2366F8}"/>
              </a:ext>
            </a:extLst>
          </p:cNvPr>
          <p:cNvSpPr>
            <a:spLocks noChangeShapeType="1"/>
          </p:cNvSpPr>
          <p:nvPr/>
        </p:nvSpPr>
        <p:spPr bwMode="auto">
          <a:xfrm>
            <a:off x="2274888" y="3027363"/>
            <a:ext cx="863600" cy="12700"/>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1" name="直接连接符 39">
            <a:extLst>
              <a:ext uri="{FF2B5EF4-FFF2-40B4-BE49-F238E27FC236}">
                <a16:creationId xmlns:a16="http://schemas.microsoft.com/office/drawing/2014/main" id="{75AF95E1-7EE4-4954-ACE5-EE45FF30655A}"/>
              </a:ext>
            </a:extLst>
          </p:cNvPr>
          <p:cNvSpPr>
            <a:spLocks noChangeShapeType="1"/>
          </p:cNvSpPr>
          <p:nvPr/>
        </p:nvSpPr>
        <p:spPr bwMode="auto">
          <a:xfrm>
            <a:off x="3521075" y="2825750"/>
            <a:ext cx="1411288" cy="14288"/>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2" name="TextBox 40">
            <a:extLst>
              <a:ext uri="{FF2B5EF4-FFF2-40B4-BE49-F238E27FC236}">
                <a16:creationId xmlns:a16="http://schemas.microsoft.com/office/drawing/2014/main" id="{437D7666-F118-4461-9AFD-B25F66FC1EF6}"/>
              </a:ext>
            </a:extLst>
          </p:cNvPr>
          <p:cNvSpPr>
            <a:spLocks noChangeArrowheads="1"/>
          </p:cNvSpPr>
          <p:nvPr/>
        </p:nvSpPr>
        <p:spPr bwMode="auto">
          <a:xfrm flipH="1">
            <a:off x="5716074" y="1922338"/>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小组目的</a:t>
            </a:r>
          </a:p>
        </p:txBody>
      </p:sp>
      <p:sp>
        <p:nvSpPr>
          <p:cNvPr id="3093" name="TextBox 41">
            <a:extLst>
              <a:ext uri="{FF2B5EF4-FFF2-40B4-BE49-F238E27FC236}">
                <a16:creationId xmlns:a16="http://schemas.microsoft.com/office/drawing/2014/main" id="{29F1A0B3-BFE3-4536-A523-F7E294844C1C}"/>
              </a:ext>
            </a:extLst>
          </p:cNvPr>
          <p:cNvSpPr>
            <a:spLocks noChangeArrowheads="1"/>
          </p:cNvSpPr>
          <p:nvPr/>
        </p:nvSpPr>
        <p:spPr bwMode="auto">
          <a:xfrm>
            <a:off x="5575892" y="2350988"/>
            <a:ext cx="29591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buFont typeface="+mj-lt"/>
              <a:buAutoNum type="arabicPeriod"/>
            </a:pPr>
            <a:r>
              <a:rPr lang="zh-CN" altLang="en-US" dirty="0">
                <a:solidFill>
                  <a:schemeClr val="bg1"/>
                </a:solidFill>
              </a:rPr>
              <a:t>吴亦凡该微博的转发是否存在假流量？</a:t>
            </a:r>
          </a:p>
          <a:p>
            <a:pPr algn="l">
              <a:buFont typeface="+mj-lt"/>
              <a:buAutoNum type="arabicPeriod"/>
            </a:pPr>
            <a:r>
              <a:rPr lang="zh-CN" altLang="en-US" dirty="0">
                <a:solidFill>
                  <a:schemeClr val="bg1"/>
                </a:solidFill>
              </a:rPr>
              <a:t>大家对于</a:t>
            </a:r>
            <a:r>
              <a:rPr lang="en-US" altLang="zh-CN" dirty="0">
                <a:solidFill>
                  <a:schemeClr val="bg1"/>
                </a:solidFill>
              </a:rPr>
              <a:t>《</a:t>
            </a:r>
            <a:r>
              <a:rPr lang="zh-CN" altLang="en-US" dirty="0">
                <a:solidFill>
                  <a:schemeClr val="bg1"/>
                </a:solidFill>
              </a:rPr>
              <a:t>大碗宽面</a:t>
            </a:r>
            <a:r>
              <a:rPr lang="en-US" altLang="zh-CN" dirty="0">
                <a:solidFill>
                  <a:schemeClr val="bg1"/>
                </a:solidFill>
              </a:rPr>
              <a:t>》</a:t>
            </a:r>
            <a:r>
              <a:rPr lang="zh-CN" altLang="en-US" dirty="0">
                <a:solidFill>
                  <a:schemeClr val="bg1"/>
                </a:solidFill>
              </a:rPr>
              <a:t>怎么看？</a:t>
            </a:r>
          </a:p>
          <a:p>
            <a:pPr algn="l">
              <a:buFont typeface="+mj-lt"/>
              <a:buAutoNum type="arabicPeriod"/>
            </a:pPr>
            <a:r>
              <a:rPr lang="zh-CN" altLang="en-US" dirty="0">
                <a:solidFill>
                  <a:schemeClr val="bg1"/>
                </a:solidFill>
              </a:rPr>
              <a:t>有多少人拿吴亦凡跟蔡徐坤做对比？</a:t>
            </a:r>
          </a:p>
          <a:p>
            <a:pPr algn="l">
              <a:buFont typeface="+mj-lt"/>
              <a:buAutoNum type="arabicPeriod"/>
            </a:pPr>
            <a:r>
              <a:rPr lang="zh-CN" altLang="en-US" dirty="0">
                <a:solidFill>
                  <a:schemeClr val="bg1"/>
                </a:solidFill>
              </a:rPr>
              <a:t>有多少人开始路转粉了？</a:t>
            </a:r>
          </a:p>
          <a:p>
            <a:pPr algn="l">
              <a:buFont typeface="+mj-lt"/>
              <a:buAutoNum type="arabicPeriod"/>
            </a:pPr>
            <a:r>
              <a:rPr lang="zh-CN" altLang="en-US" dirty="0">
                <a:solidFill>
                  <a:schemeClr val="bg1"/>
                </a:solidFill>
              </a:rPr>
              <a:t>评论的词云图</a:t>
            </a:r>
          </a:p>
          <a:p>
            <a:pPr eaLnBrk="1" hangingPunct="1"/>
            <a:endParaRPr lang="zh-CN" altLang="en-US" dirty="0">
              <a:solidFill>
                <a:schemeClr val="bg1"/>
              </a:solidFill>
            </a:endParaRPr>
          </a:p>
        </p:txBody>
      </p:sp>
      <p:sp>
        <p:nvSpPr>
          <p:cNvPr id="3094" name="直接连接符 42">
            <a:extLst>
              <a:ext uri="{FF2B5EF4-FFF2-40B4-BE49-F238E27FC236}">
                <a16:creationId xmlns:a16="http://schemas.microsoft.com/office/drawing/2014/main" id="{EE38329A-3344-4C44-9A6E-E34B56156CEE}"/>
              </a:ext>
            </a:extLst>
          </p:cNvPr>
          <p:cNvSpPr>
            <a:spLocks noChangeShapeType="1"/>
          </p:cNvSpPr>
          <p:nvPr/>
        </p:nvSpPr>
        <p:spPr bwMode="auto">
          <a:xfrm>
            <a:off x="5678625" y="2421364"/>
            <a:ext cx="2830513" cy="12700"/>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Box 32">
            <a:extLst>
              <a:ext uri="{FF2B5EF4-FFF2-40B4-BE49-F238E27FC236}">
                <a16:creationId xmlns:a16="http://schemas.microsoft.com/office/drawing/2014/main" id="{22568747-19E8-4C92-B8BF-D2BE50EAF864}"/>
              </a:ext>
            </a:extLst>
          </p:cNvPr>
          <p:cNvSpPr>
            <a:spLocks noChangeArrowheads="1"/>
          </p:cNvSpPr>
          <p:nvPr/>
        </p:nvSpPr>
        <p:spPr bwMode="auto">
          <a:xfrm>
            <a:off x="12859" y="2981540"/>
            <a:ext cx="8947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答辩介绍</a:t>
            </a:r>
            <a:endParaRPr lang="en-US" altLang="zh-CN" sz="1400" b="1" i="1" dirty="0">
              <a:solidFill>
                <a:srgbClr val="FFFFFF"/>
              </a:solidFill>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righ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000" kern="0" dirty="0">
                <a:solidFill>
                  <a:sysClr val="windowText" lastClr="000000">
                    <a:lumMod val="75000"/>
                    <a:lumOff val="25000"/>
                  </a:sysClr>
                </a:solidFill>
              </a:rPr>
              <a:t>解决方法</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itchFamily="34" charset="-122"/>
              <a:cs typeface="Calibri" pitchFamily="34" charset="0"/>
            </a:endParaRPr>
          </a:p>
        </p:txBody>
      </p:sp>
      <p:pic>
        <p:nvPicPr>
          <p:cNvPr id="3" name="图片 2">
            <a:extLst>
              <a:ext uri="{FF2B5EF4-FFF2-40B4-BE49-F238E27FC236}">
                <a16:creationId xmlns:a16="http://schemas.microsoft.com/office/drawing/2014/main" id="{D6A459EB-F503-439C-A6C3-692BDD251593}"/>
              </a:ext>
            </a:extLst>
          </p:cNvPr>
          <p:cNvPicPr>
            <a:picLocks noChangeAspect="1"/>
          </p:cNvPicPr>
          <p:nvPr/>
        </p:nvPicPr>
        <p:blipFill>
          <a:blip r:embed="rId3"/>
          <a:stretch>
            <a:fillRect/>
          </a:stretch>
        </p:blipFill>
        <p:spPr>
          <a:xfrm>
            <a:off x="0" y="2444151"/>
            <a:ext cx="9144000" cy="984849"/>
          </a:xfrm>
          <a:prstGeom prst="rect">
            <a:avLst/>
          </a:prstGeom>
        </p:spPr>
      </p:pic>
      <p:sp>
        <p:nvSpPr>
          <p:cNvPr id="4" name="文本框 3">
            <a:extLst>
              <a:ext uri="{FF2B5EF4-FFF2-40B4-BE49-F238E27FC236}">
                <a16:creationId xmlns:a16="http://schemas.microsoft.com/office/drawing/2014/main" id="{13F67B4F-816D-4EF0-9D04-F17BE2D891A7}"/>
              </a:ext>
            </a:extLst>
          </p:cNvPr>
          <p:cNvSpPr txBox="1"/>
          <p:nvPr/>
        </p:nvSpPr>
        <p:spPr>
          <a:xfrm>
            <a:off x="323528" y="3645024"/>
            <a:ext cx="8712968" cy="923330"/>
          </a:xfrm>
          <a:prstGeom prst="rect">
            <a:avLst/>
          </a:prstGeom>
          <a:noFill/>
        </p:spPr>
        <p:txBody>
          <a:bodyPr wrap="square" rtlCol="0">
            <a:spAutoFit/>
          </a:bodyPr>
          <a:lstStyle/>
          <a:p>
            <a:r>
              <a:rPr lang="zh-CN" altLang="en-US" dirty="0"/>
              <a:t>经过分析讨论，发现在读取文件时，里面的</a:t>
            </a:r>
            <a:r>
              <a:rPr lang="en-US" altLang="zh-CN" dirty="0" err="1"/>
              <a:t>NaN</a:t>
            </a:r>
            <a:r>
              <a:rPr lang="zh-CN" altLang="en-US" dirty="0"/>
              <a:t>数据，没有转换为空字符串导致筛选不了数据，只需在读取文件时加上</a:t>
            </a:r>
            <a:r>
              <a:rPr lang="en-US" altLang="zh-CN" dirty="0" err="1"/>
              <a:t>keep_default_na</a:t>
            </a:r>
            <a:r>
              <a:rPr lang="en-US" altLang="zh-CN" dirty="0"/>
              <a:t>=False,</a:t>
            </a:r>
            <a:r>
              <a:rPr lang="zh-CN" altLang="en-US" dirty="0"/>
              <a:t>就能解决问题了</a:t>
            </a:r>
            <a:endParaRPr lang="en-US" altLang="zh-CN" dirty="0"/>
          </a:p>
          <a:p>
            <a:endParaRPr lang="en-US" altLang="zh-CN" dirty="0"/>
          </a:p>
        </p:txBody>
      </p:sp>
    </p:spTree>
    <p:extLst>
      <p:ext uri="{BB962C8B-B14F-4D97-AF65-F5344CB8AC3E}">
        <p14:creationId xmlns:p14="http://schemas.microsoft.com/office/powerpoint/2010/main" val="89815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000" kern="0" dirty="0">
                <a:solidFill>
                  <a:sysClr val="windowText" lastClr="000000">
                    <a:lumMod val="75000"/>
                    <a:lumOff val="25000"/>
                  </a:sysClr>
                </a:solidFill>
              </a:rPr>
              <a:t>最后结果</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itchFamily="34" charset="-122"/>
              <a:cs typeface="Calibri" pitchFamily="34" charset="0"/>
            </a:endParaRPr>
          </a:p>
        </p:txBody>
      </p:sp>
      <p:sp>
        <p:nvSpPr>
          <p:cNvPr id="5" name="文本框 4">
            <a:extLst>
              <a:ext uri="{FF2B5EF4-FFF2-40B4-BE49-F238E27FC236}">
                <a16:creationId xmlns:a16="http://schemas.microsoft.com/office/drawing/2014/main" id="{B772256B-53A9-4455-8FE6-30D7B3D36586}"/>
              </a:ext>
            </a:extLst>
          </p:cNvPr>
          <p:cNvSpPr txBox="1"/>
          <p:nvPr/>
        </p:nvSpPr>
        <p:spPr>
          <a:xfrm>
            <a:off x="208817" y="2348880"/>
            <a:ext cx="8424936" cy="3785652"/>
          </a:xfrm>
          <a:prstGeom prst="rect">
            <a:avLst/>
          </a:prstGeom>
          <a:noFill/>
        </p:spPr>
        <p:txBody>
          <a:bodyPr wrap="square">
            <a:spAutoFit/>
          </a:bodyPr>
          <a:lstStyle/>
          <a:p>
            <a:pPr algn="l"/>
            <a:r>
              <a:rPr lang="en-US" altLang="zh-CN" sz="2000" b="0" i="0" dirty="0">
                <a:solidFill>
                  <a:srgbClr val="000000"/>
                </a:solidFill>
                <a:effectLst/>
                <a:latin typeface="Helvetica Neue"/>
              </a:rPr>
              <a:t>1.</a:t>
            </a:r>
            <a:r>
              <a:rPr lang="zh-CN" altLang="en-US" sz="2000" b="0" i="0" dirty="0">
                <a:solidFill>
                  <a:srgbClr val="000000"/>
                </a:solidFill>
                <a:effectLst/>
                <a:latin typeface="Helvetica Neue"/>
              </a:rPr>
              <a:t>吴亦凡该微博的转发是否存在假流量？</a:t>
            </a:r>
            <a:endParaRPr lang="en-US" altLang="zh-CN" sz="2000" b="0" i="0" dirty="0">
              <a:solidFill>
                <a:srgbClr val="000000"/>
              </a:solidFill>
              <a:effectLst/>
              <a:latin typeface="Helvetica Neue"/>
            </a:endParaRPr>
          </a:p>
          <a:p>
            <a:pPr algn="l"/>
            <a:r>
              <a:rPr lang="zh-CN" altLang="en-US" sz="1400" dirty="0">
                <a:solidFill>
                  <a:srgbClr val="000000"/>
                </a:solidFill>
                <a:latin typeface="Helvetica Neue"/>
              </a:rPr>
              <a:t>答：吴亦凡的微博确实存在假流量，一共转发了</a:t>
            </a:r>
            <a:r>
              <a:rPr lang="en-US" altLang="zh-CN" sz="1400" dirty="0">
                <a:solidFill>
                  <a:srgbClr val="000000"/>
                </a:solidFill>
                <a:latin typeface="Helvetica Neue"/>
              </a:rPr>
              <a:t>102118</a:t>
            </a:r>
            <a:r>
              <a:rPr lang="zh-CN" altLang="en-US" sz="1400" dirty="0">
                <a:solidFill>
                  <a:srgbClr val="000000"/>
                </a:solidFill>
                <a:latin typeface="Helvetica Neue"/>
              </a:rPr>
              <a:t>条，其中假粉丝转发</a:t>
            </a:r>
            <a:r>
              <a:rPr lang="en-US" altLang="zh-CN" sz="1400" dirty="0">
                <a:solidFill>
                  <a:srgbClr val="000000"/>
                </a:solidFill>
                <a:latin typeface="Helvetica Neue"/>
              </a:rPr>
              <a:t>6100</a:t>
            </a:r>
            <a:r>
              <a:rPr lang="zh-CN" altLang="en-US" sz="1400" dirty="0">
                <a:solidFill>
                  <a:srgbClr val="000000"/>
                </a:solidFill>
                <a:latin typeface="Helvetica Neue"/>
              </a:rPr>
              <a:t>条，占总数据的</a:t>
            </a:r>
            <a:r>
              <a:rPr lang="en-US" altLang="zh-CN" sz="1400" dirty="0">
                <a:solidFill>
                  <a:srgbClr val="000000"/>
                </a:solidFill>
                <a:latin typeface="Helvetica Neue"/>
              </a:rPr>
              <a:t>5.9%</a:t>
            </a:r>
            <a:r>
              <a:rPr lang="zh-CN" altLang="en-US" sz="1400" dirty="0">
                <a:solidFill>
                  <a:srgbClr val="000000"/>
                </a:solidFill>
                <a:latin typeface="Helvetica Neue"/>
              </a:rPr>
              <a:t>；真粉丝转发量</a:t>
            </a:r>
            <a:r>
              <a:rPr lang="en-US" altLang="zh-CN" sz="1400" dirty="0">
                <a:solidFill>
                  <a:srgbClr val="000000"/>
                </a:solidFill>
                <a:latin typeface="Helvetica Neue"/>
              </a:rPr>
              <a:t>96018</a:t>
            </a:r>
            <a:r>
              <a:rPr lang="zh-CN" altLang="en-US" sz="1400" dirty="0">
                <a:solidFill>
                  <a:srgbClr val="000000"/>
                </a:solidFill>
                <a:latin typeface="Helvetica Neue"/>
              </a:rPr>
              <a:t>条，占总数据的</a:t>
            </a:r>
            <a:r>
              <a:rPr lang="en-US" altLang="zh-CN" sz="1400" dirty="0">
                <a:solidFill>
                  <a:srgbClr val="000000"/>
                </a:solidFill>
                <a:latin typeface="Helvetica Neue"/>
              </a:rPr>
              <a:t>94%</a:t>
            </a:r>
            <a:r>
              <a:rPr lang="zh-CN" altLang="en-US" sz="1400" dirty="0">
                <a:solidFill>
                  <a:srgbClr val="000000"/>
                </a:solidFill>
                <a:latin typeface="Helvetica Neue"/>
              </a:rPr>
              <a:t>；真实粉丝转发量</a:t>
            </a:r>
            <a:r>
              <a:rPr lang="en-US" altLang="zh-CN" sz="1400" dirty="0">
                <a:solidFill>
                  <a:srgbClr val="000000"/>
                </a:solidFill>
                <a:latin typeface="Helvetica Neue"/>
              </a:rPr>
              <a:t>81872</a:t>
            </a:r>
            <a:r>
              <a:rPr lang="zh-CN" altLang="en-US" sz="1400" dirty="0">
                <a:solidFill>
                  <a:srgbClr val="000000"/>
                </a:solidFill>
                <a:latin typeface="Helvetica Neue"/>
              </a:rPr>
              <a:t>条，占总数据的</a:t>
            </a:r>
            <a:r>
              <a:rPr lang="en-US" altLang="zh-CN" sz="1400" dirty="0">
                <a:solidFill>
                  <a:srgbClr val="000000"/>
                </a:solidFill>
                <a:latin typeface="Helvetica Neue"/>
              </a:rPr>
              <a:t>80.17%</a:t>
            </a:r>
            <a:r>
              <a:rPr lang="zh-CN" altLang="en-US" sz="1400" dirty="0">
                <a:solidFill>
                  <a:srgbClr val="000000"/>
                </a:solidFill>
                <a:latin typeface="Helvetica Neue"/>
              </a:rPr>
              <a:t>。</a:t>
            </a:r>
            <a:endParaRPr lang="en-US" altLang="zh-CN" sz="1400" dirty="0">
              <a:solidFill>
                <a:srgbClr val="000000"/>
              </a:solidFill>
              <a:latin typeface="Helvetica Neue"/>
            </a:endParaRPr>
          </a:p>
          <a:p>
            <a:pPr algn="l"/>
            <a:endParaRPr lang="zh-CN" altLang="en-US" sz="1400" b="0" i="0" dirty="0">
              <a:solidFill>
                <a:srgbClr val="000000"/>
              </a:solidFill>
              <a:effectLst/>
              <a:latin typeface="Helvetica Neue"/>
            </a:endParaRPr>
          </a:p>
          <a:p>
            <a:pPr algn="l"/>
            <a:r>
              <a:rPr lang="en-US" altLang="zh-CN" sz="2000" b="0" i="0" dirty="0">
                <a:solidFill>
                  <a:srgbClr val="000000"/>
                </a:solidFill>
                <a:effectLst/>
                <a:latin typeface="Helvetica Neue"/>
              </a:rPr>
              <a:t>2</a:t>
            </a:r>
            <a:r>
              <a:rPr lang="zh-CN" altLang="en-US" sz="2000" b="0" i="0" dirty="0">
                <a:solidFill>
                  <a:srgbClr val="000000"/>
                </a:solidFill>
                <a:effectLst/>
                <a:latin typeface="Helvetica Neue"/>
              </a:rPr>
              <a:t>。大家对于</a:t>
            </a:r>
            <a:r>
              <a:rPr lang="en-US" altLang="zh-CN" sz="2000" b="0" i="0" dirty="0">
                <a:solidFill>
                  <a:srgbClr val="000000"/>
                </a:solidFill>
                <a:effectLst/>
                <a:latin typeface="Helvetica Neue"/>
              </a:rPr>
              <a:t>《</a:t>
            </a:r>
            <a:r>
              <a:rPr lang="zh-CN" altLang="en-US" sz="2000" b="0" i="0" dirty="0">
                <a:solidFill>
                  <a:srgbClr val="000000"/>
                </a:solidFill>
                <a:effectLst/>
                <a:latin typeface="Helvetica Neue"/>
              </a:rPr>
              <a:t>大碗宽面</a:t>
            </a:r>
            <a:r>
              <a:rPr lang="en-US" altLang="zh-CN" sz="2000" b="0" i="0" dirty="0">
                <a:solidFill>
                  <a:srgbClr val="000000"/>
                </a:solidFill>
                <a:effectLst/>
                <a:latin typeface="Helvetica Neue"/>
              </a:rPr>
              <a:t>》</a:t>
            </a:r>
            <a:r>
              <a:rPr lang="zh-CN" altLang="en-US" sz="2000" b="0" i="0" dirty="0">
                <a:solidFill>
                  <a:srgbClr val="000000"/>
                </a:solidFill>
                <a:effectLst/>
                <a:latin typeface="Helvetica Neue"/>
              </a:rPr>
              <a:t>怎么看？</a:t>
            </a:r>
            <a:endParaRPr lang="en-US" altLang="zh-CN" sz="2000" b="0" i="0" dirty="0">
              <a:solidFill>
                <a:srgbClr val="000000"/>
              </a:solidFill>
              <a:effectLst/>
              <a:latin typeface="Helvetica Neue"/>
            </a:endParaRPr>
          </a:p>
          <a:p>
            <a:pPr algn="l"/>
            <a:r>
              <a:rPr lang="zh-CN" altLang="en-US" sz="1400" dirty="0">
                <a:solidFill>
                  <a:srgbClr val="000000"/>
                </a:solidFill>
                <a:latin typeface="Helvetica Neue"/>
              </a:rPr>
              <a:t>答：</a:t>
            </a:r>
            <a:r>
              <a:rPr lang="en-US" altLang="zh-CN" sz="1400" dirty="0">
                <a:solidFill>
                  <a:srgbClr val="000000"/>
                </a:solidFill>
                <a:latin typeface="Helvetica Neue"/>
              </a:rPr>
              <a:t>《</a:t>
            </a:r>
            <a:r>
              <a:rPr lang="zh-CN" altLang="en-US" sz="1400" dirty="0">
                <a:solidFill>
                  <a:srgbClr val="000000"/>
                </a:solidFill>
                <a:latin typeface="Helvetica Neue"/>
              </a:rPr>
              <a:t>大碗宽面</a:t>
            </a:r>
            <a:r>
              <a:rPr lang="en-US" altLang="zh-CN" sz="1400" dirty="0">
                <a:solidFill>
                  <a:srgbClr val="000000"/>
                </a:solidFill>
                <a:latin typeface="Helvetica Neue"/>
              </a:rPr>
              <a:t>》</a:t>
            </a:r>
            <a:r>
              <a:rPr lang="zh-CN" altLang="en-US" sz="1400" dirty="0">
                <a:solidFill>
                  <a:srgbClr val="000000"/>
                </a:solidFill>
                <a:latin typeface="Helvetica Neue"/>
              </a:rPr>
              <a:t>的平均评分为</a:t>
            </a:r>
            <a:r>
              <a:rPr lang="en-US" altLang="zh-CN" sz="1400" dirty="0">
                <a:solidFill>
                  <a:srgbClr val="000000"/>
                </a:solidFill>
                <a:latin typeface="Helvetica Neue"/>
              </a:rPr>
              <a:t>68.6%</a:t>
            </a:r>
            <a:r>
              <a:rPr lang="zh-CN" altLang="en-US" sz="1400" dirty="0">
                <a:solidFill>
                  <a:srgbClr val="000000"/>
                </a:solidFill>
                <a:latin typeface="Helvetica Neue"/>
              </a:rPr>
              <a:t>，高于及格</a:t>
            </a:r>
            <a:r>
              <a:rPr lang="en-US" altLang="zh-CN" sz="1400" dirty="0">
                <a:solidFill>
                  <a:srgbClr val="000000"/>
                </a:solidFill>
                <a:latin typeface="Helvetica Neue"/>
              </a:rPr>
              <a:t>60%</a:t>
            </a:r>
            <a:r>
              <a:rPr lang="zh-CN" altLang="en-US" sz="1400" dirty="0">
                <a:solidFill>
                  <a:srgbClr val="000000"/>
                </a:solidFill>
                <a:latin typeface="Helvetica Neue"/>
              </a:rPr>
              <a:t>，大众应该是能接受的。</a:t>
            </a:r>
            <a:endParaRPr lang="en-US" altLang="zh-CN" sz="1400" dirty="0">
              <a:solidFill>
                <a:srgbClr val="000000"/>
              </a:solidFill>
              <a:latin typeface="Helvetica Neue"/>
            </a:endParaRPr>
          </a:p>
          <a:p>
            <a:pPr algn="l"/>
            <a:endParaRPr lang="zh-CN" altLang="en-US" sz="1400" dirty="0">
              <a:solidFill>
                <a:srgbClr val="000000"/>
              </a:solidFill>
              <a:latin typeface="Helvetica Neue"/>
            </a:endParaRPr>
          </a:p>
          <a:p>
            <a:pPr algn="l"/>
            <a:r>
              <a:rPr lang="en-US" altLang="zh-CN" sz="2000" b="0" i="0" dirty="0">
                <a:solidFill>
                  <a:srgbClr val="000000"/>
                </a:solidFill>
                <a:effectLst/>
                <a:latin typeface="Helvetica Neue"/>
              </a:rPr>
              <a:t>3</a:t>
            </a:r>
            <a:r>
              <a:rPr lang="zh-CN" altLang="en-US" sz="2000" b="0" i="0" dirty="0">
                <a:solidFill>
                  <a:srgbClr val="000000"/>
                </a:solidFill>
                <a:effectLst/>
                <a:latin typeface="Helvetica Neue"/>
              </a:rPr>
              <a:t>。有多少人拿吴亦凡跟蔡徐坤做对比？</a:t>
            </a:r>
            <a:endParaRPr lang="en-US" altLang="zh-CN" sz="2000" b="0" i="0" dirty="0">
              <a:solidFill>
                <a:srgbClr val="000000"/>
              </a:solidFill>
              <a:effectLst/>
              <a:latin typeface="Helvetica Neue"/>
            </a:endParaRPr>
          </a:p>
          <a:p>
            <a:pPr algn="l"/>
            <a:r>
              <a:rPr lang="zh-CN" altLang="en-US" sz="1400" dirty="0">
                <a:solidFill>
                  <a:srgbClr val="000000"/>
                </a:solidFill>
                <a:latin typeface="Helvetica Neue"/>
              </a:rPr>
              <a:t>答：一共有</a:t>
            </a:r>
            <a:r>
              <a:rPr lang="en-US" altLang="zh-CN" sz="1400" dirty="0">
                <a:solidFill>
                  <a:srgbClr val="000000"/>
                </a:solidFill>
                <a:latin typeface="Helvetica Neue"/>
              </a:rPr>
              <a:t>6229</a:t>
            </a:r>
            <a:r>
              <a:rPr lang="zh-CN" altLang="en-US" sz="1400" dirty="0">
                <a:solidFill>
                  <a:srgbClr val="000000"/>
                </a:solidFill>
                <a:latin typeface="Helvetica Neue"/>
              </a:rPr>
              <a:t>个人拿吴亦凡和蔡徐坤做对比，占真粉丝转发量的</a:t>
            </a:r>
            <a:r>
              <a:rPr lang="en-US" altLang="zh-CN" sz="1400" dirty="0">
                <a:solidFill>
                  <a:srgbClr val="000000"/>
                </a:solidFill>
                <a:latin typeface="Helvetica Neue"/>
              </a:rPr>
              <a:t>6.4%</a:t>
            </a:r>
          </a:p>
          <a:p>
            <a:pPr algn="l">
              <a:buFont typeface="+mj-lt"/>
              <a:buAutoNum type="arabicPeriod"/>
            </a:pPr>
            <a:endParaRPr lang="zh-CN" altLang="en-US" sz="1400" dirty="0">
              <a:solidFill>
                <a:srgbClr val="000000"/>
              </a:solidFill>
              <a:latin typeface="Helvetica Neue"/>
            </a:endParaRPr>
          </a:p>
          <a:p>
            <a:pPr algn="l"/>
            <a:r>
              <a:rPr lang="en-US" altLang="zh-CN" sz="2000" b="0" i="0" dirty="0">
                <a:solidFill>
                  <a:srgbClr val="000000"/>
                </a:solidFill>
                <a:effectLst/>
                <a:latin typeface="Helvetica Neue"/>
              </a:rPr>
              <a:t>4</a:t>
            </a:r>
            <a:r>
              <a:rPr lang="zh-CN" altLang="en-US" sz="2000" b="0" i="0" dirty="0">
                <a:solidFill>
                  <a:srgbClr val="000000"/>
                </a:solidFill>
                <a:effectLst/>
                <a:latin typeface="Helvetica Neue"/>
              </a:rPr>
              <a:t>。有多少人开始路转粉了？</a:t>
            </a:r>
            <a:endParaRPr lang="en-US" altLang="zh-CN" sz="2000" b="0" i="0" dirty="0">
              <a:solidFill>
                <a:srgbClr val="000000"/>
              </a:solidFill>
              <a:effectLst/>
              <a:latin typeface="Helvetica Neue"/>
            </a:endParaRPr>
          </a:p>
          <a:p>
            <a:pPr algn="l"/>
            <a:r>
              <a:rPr lang="zh-CN" altLang="en-US" sz="1400" dirty="0">
                <a:solidFill>
                  <a:srgbClr val="000000"/>
                </a:solidFill>
                <a:latin typeface="Helvetica Neue"/>
              </a:rPr>
              <a:t>答：一共有</a:t>
            </a:r>
            <a:r>
              <a:rPr lang="en-US" altLang="zh-CN" sz="1400" dirty="0">
                <a:solidFill>
                  <a:srgbClr val="000000"/>
                </a:solidFill>
                <a:latin typeface="Helvetica Neue"/>
              </a:rPr>
              <a:t>3646</a:t>
            </a:r>
            <a:r>
              <a:rPr lang="zh-CN" altLang="en-US" sz="1400" dirty="0">
                <a:solidFill>
                  <a:srgbClr val="000000"/>
                </a:solidFill>
                <a:latin typeface="Helvetica Neue"/>
              </a:rPr>
              <a:t>人路转粉，其中女生占</a:t>
            </a:r>
            <a:r>
              <a:rPr lang="en-US" altLang="zh-CN" sz="1400" dirty="0">
                <a:solidFill>
                  <a:srgbClr val="000000"/>
                </a:solidFill>
                <a:latin typeface="Helvetica Neue"/>
              </a:rPr>
              <a:t>2441</a:t>
            </a:r>
            <a:r>
              <a:rPr lang="zh-CN" altLang="en-US" sz="1400" dirty="0">
                <a:solidFill>
                  <a:srgbClr val="000000"/>
                </a:solidFill>
                <a:latin typeface="Helvetica Neue"/>
              </a:rPr>
              <a:t>人占总数据</a:t>
            </a:r>
            <a:r>
              <a:rPr lang="en-US" altLang="zh-CN" sz="1400" dirty="0">
                <a:solidFill>
                  <a:srgbClr val="000000"/>
                </a:solidFill>
                <a:latin typeface="Helvetica Neue"/>
              </a:rPr>
              <a:t>67%</a:t>
            </a:r>
            <a:r>
              <a:rPr lang="zh-CN" altLang="en-US" sz="1400" dirty="0">
                <a:solidFill>
                  <a:srgbClr val="000000"/>
                </a:solidFill>
                <a:latin typeface="Helvetica Neue"/>
              </a:rPr>
              <a:t>，男生</a:t>
            </a:r>
            <a:r>
              <a:rPr lang="en-US" altLang="zh-CN" sz="1400" dirty="0">
                <a:solidFill>
                  <a:srgbClr val="000000"/>
                </a:solidFill>
                <a:latin typeface="Helvetica Neue"/>
              </a:rPr>
              <a:t>1205</a:t>
            </a:r>
            <a:r>
              <a:rPr lang="zh-CN" altLang="en-US" sz="1400" dirty="0">
                <a:solidFill>
                  <a:srgbClr val="000000"/>
                </a:solidFill>
                <a:latin typeface="Helvetica Neue"/>
              </a:rPr>
              <a:t>人占总数据的</a:t>
            </a:r>
            <a:r>
              <a:rPr lang="en-US" altLang="zh-CN" sz="1400" dirty="0">
                <a:solidFill>
                  <a:srgbClr val="000000"/>
                </a:solidFill>
                <a:latin typeface="Helvetica Neue"/>
              </a:rPr>
              <a:t>33%</a:t>
            </a:r>
            <a:r>
              <a:rPr lang="zh-CN" altLang="en-US" sz="1400" dirty="0">
                <a:solidFill>
                  <a:srgbClr val="000000"/>
                </a:solidFill>
                <a:latin typeface="Helvetica Neue"/>
              </a:rPr>
              <a:t>。</a:t>
            </a:r>
            <a:endParaRPr lang="en-US" altLang="zh-CN" sz="1400" dirty="0">
              <a:solidFill>
                <a:srgbClr val="000000"/>
              </a:solidFill>
              <a:latin typeface="Helvetica Neue"/>
            </a:endParaRPr>
          </a:p>
          <a:p>
            <a:pPr algn="l"/>
            <a:endParaRPr lang="zh-CN" altLang="en-US" sz="1400" dirty="0">
              <a:solidFill>
                <a:srgbClr val="000000"/>
              </a:solidFill>
              <a:latin typeface="Helvetica Neue"/>
            </a:endParaRPr>
          </a:p>
          <a:p>
            <a:pPr algn="l"/>
            <a:r>
              <a:rPr lang="en-US" altLang="zh-CN" sz="2000" b="0" i="0" dirty="0">
                <a:solidFill>
                  <a:srgbClr val="000000"/>
                </a:solidFill>
                <a:effectLst/>
                <a:latin typeface="Helvetica Neue"/>
              </a:rPr>
              <a:t>5</a:t>
            </a:r>
            <a:r>
              <a:rPr lang="zh-CN" altLang="en-US" sz="2000" b="0" i="0" dirty="0">
                <a:solidFill>
                  <a:srgbClr val="000000"/>
                </a:solidFill>
                <a:effectLst/>
                <a:latin typeface="Helvetica Neue"/>
              </a:rPr>
              <a:t>。评论的词云图</a:t>
            </a:r>
            <a:endParaRPr lang="en-US" altLang="zh-CN" sz="2000" b="0" i="0" dirty="0">
              <a:solidFill>
                <a:srgbClr val="000000"/>
              </a:solidFill>
              <a:effectLst/>
              <a:latin typeface="Helvetica Neue"/>
            </a:endParaRPr>
          </a:p>
          <a:p>
            <a:pPr algn="l"/>
            <a:r>
              <a:rPr lang="zh-CN" altLang="en-US" sz="1400" dirty="0">
                <a:solidFill>
                  <a:srgbClr val="000000"/>
                </a:solidFill>
                <a:latin typeface="Helvetica Neue"/>
              </a:rPr>
              <a:t>答：</a:t>
            </a:r>
            <a:r>
              <a:rPr lang="zh-CN" altLang="en-US" sz="1400" dirty="0">
                <a:solidFill>
                  <a:srgbClr val="000000"/>
                </a:solidFill>
                <a:latin typeface="Helvetica Neue"/>
                <a:hlinkClick r:id="rId3" action="ppaction://hlinksldjump">
                  <a:extLst>
                    <a:ext uri="{A12FA001-AC4F-418D-AE19-62706E023703}">
                      <ahyp:hlinkClr xmlns:ahyp="http://schemas.microsoft.com/office/drawing/2018/hyperlinkcolor" val="tx"/>
                    </a:ext>
                  </a:extLst>
                </a:hlinkClick>
              </a:rPr>
              <a:t>见第</a:t>
            </a:r>
            <a:r>
              <a:rPr lang="en-US" altLang="zh-CN" sz="1400" dirty="0">
                <a:solidFill>
                  <a:srgbClr val="000000"/>
                </a:solidFill>
                <a:latin typeface="Helvetica Neue"/>
                <a:hlinkClick r:id="rId3" action="ppaction://hlinksldjump">
                  <a:extLst>
                    <a:ext uri="{A12FA001-AC4F-418D-AE19-62706E023703}">
                      <ahyp:hlinkClr xmlns:ahyp="http://schemas.microsoft.com/office/drawing/2018/hyperlinkcolor" val="tx"/>
                    </a:ext>
                  </a:extLst>
                </a:hlinkClick>
              </a:rPr>
              <a:t>8</a:t>
            </a:r>
            <a:r>
              <a:rPr lang="zh-CN" altLang="en-US" sz="1400" dirty="0">
                <a:solidFill>
                  <a:srgbClr val="000000"/>
                </a:solidFill>
                <a:latin typeface="Helvetica Neue"/>
                <a:hlinkClick r:id="rId3" action="ppaction://hlinksldjump">
                  <a:extLst>
                    <a:ext uri="{A12FA001-AC4F-418D-AE19-62706E023703}">
                      <ahyp:hlinkClr xmlns:ahyp="http://schemas.microsoft.com/office/drawing/2018/hyperlinkcolor" val="tx"/>
                    </a:ext>
                  </a:extLst>
                </a:hlinkClick>
              </a:rPr>
              <a:t>页</a:t>
            </a:r>
            <a:endParaRPr lang="zh-CN" altLang="en-US" sz="1400" dirty="0">
              <a:solidFill>
                <a:srgbClr val="000000"/>
              </a:solidFill>
              <a:latin typeface="Helvetica Neue"/>
            </a:endParaRPr>
          </a:p>
        </p:txBody>
      </p:sp>
    </p:spTree>
    <p:extLst>
      <p:ext uri="{BB962C8B-B14F-4D97-AF65-F5344CB8AC3E}">
        <p14:creationId xmlns:p14="http://schemas.microsoft.com/office/powerpoint/2010/main" val="368059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000" kern="0" dirty="0">
                <a:solidFill>
                  <a:sysClr val="windowText" lastClr="000000">
                    <a:lumMod val="75000"/>
                    <a:lumOff val="25000"/>
                  </a:sysClr>
                </a:solidFill>
              </a:rPr>
              <a:t>小组结论</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itchFamily="34" charset="-122"/>
              <a:cs typeface="Calibri" pitchFamily="34" charset="0"/>
            </a:endParaRPr>
          </a:p>
        </p:txBody>
      </p:sp>
      <p:sp>
        <p:nvSpPr>
          <p:cNvPr id="2" name="文本框 1">
            <a:extLst>
              <a:ext uri="{FF2B5EF4-FFF2-40B4-BE49-F238E27FC236}">
                <a16:creationId xmlns:a16="http://schemas.microsoft.com/office/drawing/2014/main" id="{86383384-0BC2-47DE-B083-D4A45F42F2D9}"/>
              </a:ext>
            </a:extLst>
          </p:cNvPr>
          <p:cNvSpPr txBox="1"/>
          <p:nvPr/>
        </p:nvSpPr>
        <p:spPr>
          <a:xfrm>
            <a:off x="431540" y="2564904"/>
            <a:ext cx="8280920" cy="2585323"/>
          </a:xfrm>
          <a:prstGeom prst="rect">
            <a:avLst/>
          </a:prstGeom>
          <a:noFill/>
        </p:spPr>
        <p:txBody>
          <a:bodyPr wrap="square" rtlCol="0">
            <a:spAutoFit/>
          </a:bodyPr>
          <a:lstStyle/>
          <a:p>
            <a:r>
              <a:rPr lang="zh-CN" altLang="en-US" dirty="0"/>
              <a:t>       这次</a:t>
            </a:r>
            <a:r>
              <a:rPr lang="en-US" altLang="zh-CN" dirty="0"/>
              <a:t>Python</a:t>
            </a:r>
            <a:r>
              <a:rPr lang="zh-CN" altLang="en-US" dirty="0"/>
              <a:t>课设让我们知道小组亦是团队、个人也许能发挥巨大作用，但团队能力更强。才开始我们在运行程序的时候遇到过许许多多在以前上课的时候没有遇到过得问题。通过小组讨论我们小组在网上查找资料一个脚步一个印的去解决，让我们学到了遇到问题如何解决并不是干着急！</a:t>
            </a:r>
          </a:p>
          <a:p>
            <a:r>
              <a:rPr lang="zh-CN" altLang="en-US" dirty="0"/>
              <a:t>       在课程设计的过程中，我们遇到了困难。也一齐分享了成功的喜悦。这次的课程设计对我们每个人来说都是一个挑战。课程设计中文档的撰写我们也有担心过，就是</a:t>
            </a:r>
            <a:r>
              <a:rPr lang="en-US" altLang="zh-CN" dirty="0"/>
              <a:t>Python</a:t>
            </a:r>
            <a:r>
              <a:rPr lang="zh-CN" altLang="en-US" dirty="0"/>
              <a:t>的数据处理这方面我们真的很担心，平时对这方面的知识接触的就不是很多，而且对于数据处理我们就更抓狂了。这时候小组的力量就体现出来了，各司其职，各尽其能。发挥了群众的效用。</a:t>
            </a:r>
          </a:p>
        </p:txBody>
      </p:sp>
    </p:spTree>
    <p:extLst>
      <p:ext uri="{BB962C8B-B14F-4D97-AF65-F5344CB8AC3E}">
        <p14:creationId xmlns:p14="http://schemas.microsoft.com/office/powerpoint/2010/main" val="366553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231" y="1907805"/>
            <a:ext cx="3218422" cy="2965459"/>
          </a:xfrm>
          <a:prstGeom prst="rect">
            <a:avLst/>
          </a:prstGeom>
        </p:spPr>
      </p:pic>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000" kern="0" dirty="0">
                <a:solidFill>
                  <a:sysClr val="windowText" lastClr="000000">
                    <a:lumMod val="75000"/>
                    <a:lumOff val="25000"/>
                  </a:sysClr>
                </a:solidFill>
              </a:rPr>
              <a:t>放映结束</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itchFamily="34" charset="-122"/>
              <a:cs typeface="Calibri" pitchFamily="34" charset="0"/>
            </a:endParaRPr>
          </a:p>
        </p:txBody>
      </p:sp>
      <p:sp>
        <p:nvSpPr>
          <p:cNvPr id="16" name="TextBox 15"/>
          <p:cNvSpPr txBox="1"/>
          <p:nvPr/>
        </p:nvSpPr>
        <p:spPr>
          <a:xfrm rot="21324496">
            <a:off x="3511442" y="3523968"/>
            <a:ext cx="2396000"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4000" dirty="0">
                <a:solidFill>
                  <a:sysClr val="window" lastClr="FFFFFF"/>
                </a:solidFill>
              </a:rPr>
              <a:t>OVER</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endParaRPr>
          </a:p>
        </p:txBody>
      </p:sp>
    </p:spTree>
    <p:extLst>
      <p:ext uri="{BB962C8B-B14F-4D97-AF65-F5344CB8AC3E}">
        <p14:creationId xmlns:p14="http://schemas.microsoft.com/office/powerpoint/2010/main" val="262906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4571599" y="0"/>
            <a:ext cx="0" cy="2194862"/>
          </a:xfrm>
          <a:prstGeom prst="line">
            <a:avLst/>
          </a:prstGeom>
          <a:noFill/>
          <a:ln w="38100" cap="flat" cmpd="sng" algn="ctr">
            <a:solidFill>
              <a:sysClr val="window" lastClr="FFFFFF">
                <a:lumMod val="75000"/>
              </a:sysClr>
            </a:solidFill>
            <a:prstDash val="solid"/>
          </a:ln>
          <a:effectLst/>
        </p:spPr>
      </p:cxnSp>
      <p:cxnSp>
        <p:nvCxnSpPr>
          <p:cNvPr id="25" name="直接连接符 24"/>
          <p:cNvCxnSpPr/>
          <p:nvPr/>
        </p:nvCxnSpPr>
        <p:spPr>
          <a:xfrm>
            <a:off x="1994634" y="0"/>
            <a:ext cx="0" cy="2194862"/>
          </a:xfrm>
          <a:prstGeom prst="line">
            <a:avLst/>
          </a:prstGeom>
          <a:noFill/>
          <a:ln w="38100" cap="flat" cmpd="sng" algn="ctr">
            <a:solidFill>
              <a:sysClr val="window" lastClr="FFFFFF">
                <a:lumMod val="75000"/>
              </a:sysClr>
            </a:solidFill>
            <a:prstDash val="solid"/>
          </a:ln>
          <a:effectLst/>
        </p:spPr>
      </p:cxnSp>
      <p:cxnSp>
        <p:nvCxnSpPr>
          <p:cNvPr id="26" name="直接连接符 25"/>
          <p:cNvCxnSpPr/>
          <p:nvPr/>
        </p:nvCxnSpPr>
        <p:spPr>
          <a:xfrm>
            <a:off x="7196236" y="0"/>
            <a:ext cx="0" cy="2194862"/>
          </a:xfrm>
          <a:prstGeom prst="line">
            <a:avLst/>
          </a:prstGeom>
          <a:noFill/>
          <a:ln w="38100" cap="flat" cmpd="sng" algn="ctr">
            <a:solidFill>
              <a:sysClr val="window" lastClr="FFFFFF">
                <a:lumMod val="75000"/>
              </a:sysClr>
            </a:solidFill>
            <a:prstDash val="solid"/>
          </a:ln>
          <a:effectLst/>
        </p:spPr>
      </p:cxnSp>
      <p:sp>
        <p:nvSpPr>
          <p:cNvPr id="27" name="椭圆 26"/>
          <p:cNvSpPr/>
          <p:nvPr/>
        </p:nvSpPr>
        <p:spPr>
          <a:xfrm>
            <a:off x="3044509" y="1912083"/>
            <a:ext cx="2863294" cy="2863294"/>
          </a:xfrm>
          <a:prstGeom prst="ellipse">
            <a:avLst/>
          </a:prstGeom>
          <a:pattFill prst="wdDnDiag">
            <a:fgClr>
              <a:srgbClr val="73DB39"/>
            </a:fgClr>
            <a:bgClr>
              <a:srgbClr val="5EB52D"/>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27"/>
          <p:cNvSpPr/>
          <p:nvPr/>
        </p:nvSpPr>
        <p:spPr>
          <a:xfrm>
            <a:off x="3327288"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a:off x="467544" y="1912083"/>
            <a:ext cx="2863294" cy="2863294"/>
          </a:xfrm>
          <a:prstGeom prst="ellipse">
            <a:avLst/>
          </a:prstGeom>
          <a:pattFill prst="wdDnDiag">
            <a:fgClr>
              <a:srgbClr val="4FD1FF"/>
            </a:fgClr>
            <a:bgClr>
              <a:srgbClr val="00B0F0"/>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椭圆 29"/>
          <p:cNvSpPr/>
          <p:nvPr/>
        </p:nvSpPr>
        <p:spPr>
          <a:xfrm>
            <a:off x="750323"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31" name="椭圆 30"/>
          <p:cNvSpPr/>
          <p:nvPr/>
        </p:nvSpPr>
        <p:spPr>
          <a:xfrm>
            <a:off x="5669146" y="1912083"/>
            <a:ext cx="2863294" cy="2863294"/>
          </a:xfrm>
          <a:prstGeom prst="ellipse">
            <a:avLst/>
          </a:prstGeom>
          <a:pattFill prst="wdDnDiag">
            <a:fgClr>
              <a:srgbClr val="4FD1FF"/>
            </a:fgClr>
            <a:bgClr>
              <a:srgbClr val="00B0F0"/>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2" name="椭圆 31"/>
          <p:cNvSpPr/>
          <p:nvPr/>
        </p:nvSpPr>
        <p:spPr>
          <a:xfrm>
            <a:off x="5951925"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33" name="直接连接符 32"/>
          <p:cNvCxnSpPr>
            <a:endCxn id="28" idx="0"/>
          </p:cNvCxnSpPr>
          <p:nvPr/>
        </p:nvCxnSpPr>
        <p:spPr>
          <a:xfrm>
            <a:off x="4476156" y="0"/>
            <a:ext cx="0" cy="2194862"/>
          </a:xfrm>
          <a:prstGeom prst="line">
            <a:avLst/>
          </a:prstGeom>
          <a:noFill/>
          <a:ln w="38100" cap="flat" cmpd="sng" algn="ctr">
            <a:solidFill>
              <a:sysClr val="window" lastClr="FFFFFF">
                <a:lumMod val="50000"/>
              </a:sysClr>
            </a:solidFill>
            <a:prstDash val="solid"/>
          </a:ln>
          <a:effectLst/>
        </p:spPr>
      </p:cxnSp>
      <p:cxnSp>
        <p:nvCxnSpPr>
          <p:cNvPr id="34" name="直接连接符 33"/>
          <p:cNvCxnSpPr>
            <a:endCxn id="30" idx="0"/>
          </p:cNvCxnSpPr>
          <p:nvPr/>
        </p:nvCxnSpPr>
        <p:spPr>
          <a:xfrm>
            <a:off x="1899191" y="0"/>
            <a:ext cx="0" cy="2194862"/>
          </a:xfrm>
          <a:prstGeom prst="line">
            <a:avLst/>
          </a:prstGeom>
          <a:noFill/>
          <a:ln w="38100" cap="flat" cmpd="sng" algn="ctr">
            <a:solidFill>
              <a:sysClr val="window" lastClr="FFFFFF">
                <a:lumMod val="50000"/>
              </a:sysClr>
            </a:solidFill>
            <a:prstDash val="solid"/>
          </a:ln>
          <a:effectLst/>
        </p:spPr>
      </p:cxnSp>
      <p:cxnSp>
        <p:nvCxnSpPr>
          <p:cNvPr id="35" name="直接连接符 34"/>
          <p:cNvCxnSpPr>
            <a:endCxn id="32" idx="0"/>
          </p:cNvCxnSpPr>
          <p:nvPr/>
        </p:nvCxnSpPr>
        <p:spPr>
          <a:xfrm>
            <a:off x="7100793" y="0"/>
            <a:ext cx="0" cy="2194862"/>
          </a:xfrm>
          <a:prstGeom prst="line">
            <a:avLst/>
          </a:prstGeom>
          <a:noFill/>
          <a:ln w="38100" cap="flat" cmpd="sng" algn="ctr">
            <a:solidFill>
              <a:sysClr val="window" lastClr="FFFFFF">
                <a:lumMod val="50000"/>
              </a:sysClr>
            </a:solidFill>
            <a:prstDash val="solid"/>
          </a:ln>
          <a:effectLst/>
        </p:spPr>
      </p:cxnSp>
      <p:sp>
        <p:nvSpPr>
          <p:cNvPr id="36" name="椭圆 26"/>
          <p:cNvSpPr/>
          <p:nvPr/>
        </p:nvSpPr>
        <p:spPr>
          <a:xfrm>
            <a:off x="807897" y="2864189"/>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7" name="椭圆 26"/>
          <p:cNvSpPr/>
          <p:nvPr/>
        </p:nvSpPr>
        <p:spPr>
          <a:xfrm>
            <a:off x="6013051" y="2865323"/>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8" name="椭圆 26"/>
          <p:cNvSpPr/>
          <p:nvPr/>
        </p:nvSpPr>
        <p:spPr>
          <a:xfrm>
            <a:off x="3381399" y="2864189"/>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73DB3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9" name="TextBox 38"/>
          <p:cNvSpPr txBox="1"/>
          <p:nvPr/>
        </p:nvSpPr>
        <p:spPr>
          <a:xfrm>
            <a:off x="1300885" y="2301963"/>
            <a:ext cx="1458707"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800" b="1" kern="0" dirty="0">
                <a:ln w="19050">
                  <a:solidFill>
                    <a:sysClr val="window" lastClr="FFFFFF"/>
                  </a:solidFill>
                </a:ln>
                <a:solidFill>
                  <a:srgbClr val="00B0F0"/>
                </a:solidFill>
                <a:latin typeface="Adidas Unity" pitchFamily="2" charset="0"/>
                <a:ea typeface="MS PGothic" pitchFamily="34" charset="-128"/>
                <a:cs typeface="Arial" pitchFamily="34" charset="0"/>
              </a:rPr>
              <a:t>周宇伦</a:t>
            </a:r>
            <a:endParaRPr kumimoji="0" lang="zh-CN" altLang="en-US" sz="2800" b="1" i="0" u="none" strike="noStrike" kern="0" cap="none" spc="0" normalizeH="0" baseline="0" noProof="0" dirty="0">
              <a:ln w="19050">
                <a:solidFill>
                  <a:sysClr val="window" lastClr="FFFFFF"/>
                </a:solidFill>
              </a:ln>
              <a:solidFill>
                <a:srgbClr val="00B0F0"/>
              </a:solidFill>
              <a:effectLst/>
              <a:uLnTx/>
              <a:uFillTx/>
              <a:latin typeface="Adidas Unity" pitchFamily="2" charset="0"/>
              <a:ea typeface="MS PGothic" pitchFamily="34" charset="-128"/>
              <a:cs typeface="Arial" pitchFamily="34" charset="0"/>
            </a:endParaRPr>
          </a:p>
        </p:txBody>
      </p:sp>
      <p:sp>
        <p:nvSpPr>
          <p:cNvPr id="40" name="TextBox 39"/>
          <p:cNvSpPr txBox="1"/>
          <p:nvPr/>
        </p:nvSpPr>
        <p:spPr>
          <a:xfrm>
            <a:off x="3892042" y="2298931"/>
            <a:ext cx="1377942"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2800" b="1" i="0" u="none" strike="noStrike" kern="0" cap="none" spc="0" normalizeH="0" baseline="0" noProof="0" dirty="0">
                <a:ln w="19050">
                  <a:solidFill>
                    <a:sysClr val="window" lastClr="FFFFFF"/>
                  </a:solidFill>
                </a:ln>
                <a:solidFill>
                  <a:srgbClr val="5EB52D"/>
                </a:solidFill>
                <a:effectLst/>
                <a:uLnTx/>
                <a:uFillTx/>
                <a:latin typeface="Adidas Unity" pitchFamily="2" charset="0"/>
                <a:ea typeface="MS PGothic" pitchFamily="34" charset="-128"/>
                <a:cs typeface="Arial" pitchFamily="34" charset="0"/>
              </a:rPr>
              <a:t>王志东</a:t>
            </a:r>
          </a:p>
        </p:txBody>
      </p:sp>
      <p:sp>
        <p:nvSpPr>
          <p:cNvPr id="41" name="TextBox 40"/>
          <p:cNvSpPr txBox="1"/>
          <p:nvPr/>
        </p:nvSpPr>
        <p:spPr>
          <a:xfrm>
            <a:off x="6501029" y="2319553"/>
            <a:ext cx="1326806"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800" b="1" kern="0" dirty="0">
                <a:ln w="19050">
                  <a:solidFill>
                    <a:sysClr val="window" lastClr="FFFFFF"/>
                  </a:solidFill>
                </a:ln>
                <a:solidFill>
                  <a:srgbClr val="00B0F0"/>
                </a:solidFill>
                <a:latin typeface="Adidas Unity" pitchFamily="2" charset="0"/>
                <a:ea typeface="MS PGothic" pitchFamily="34" charset="-128"/>
                <a:cs typeface="Arial" pitchFamily="34" charset="0"/>
              </a:rPr>
              <a:t>郭晶鑫</a:t>
            </a:r>
            <a:endParaRPr kumimoji="0" lang="zh-CN" altLang="en-US" sz="2800" b="1" i="0" u="none" strike="noStrike" kern="0" cap="none" spc="0" normalizeH="0" baseline="0" noProof="0" dirty="0">
              <a:ln w="19050">
                <a:solidFill>
                  <a:sysClr val="window" lastClr="FFFFFF"/>
                </a:solidFill>
              </a:ln>
              <a:solidFill>
                <a:srgbClr val="00B0F0"/>
              </a:solidFill>
              <a:effectLst/>
              <a:uLnTx/>
              <a:uFillTx/>
              <a:latin typeface="Adidas Unity" pitchFamily="2" charset="0"/>
              <a:ea typeface="MS PGothic" pitchFamily="34" charset="-128"/>
              <a:cs typeface="Arial" pitchFamily="34" charset="0"/>
            </a:endParaRPr>
          </a:p>
        </p:txBody>
      </p:sp>
      <p:sp>
        <p:nvSpPr>
          <p:cNvPr id="42" name="TextBox 41"/>
          <p:cNvSpPr txBox="1"/>
          <p:nvPr/>
        </p:nvSpPr>
        <p:spPr>
          <a:xfrm>
            <a:off x="1104796" y="3525763"/>
            <a:ext cx="1992963" cy="30777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1400" kern="0" dirty="0">
                <a:solidFill>
                  <a:sysClr val="windowText" lastClr="000000">
                    <a:lumMod val="65000"/>
                    <a:lumOff val="35000"/>
                  </a:sysClr>
                </a:solidFill>
                <a:latin typeface="Arial" pitchFamily="34" charset="0"/>
                <a:ea typeface="微软雅黑" pitchFamily="34" charset="-122"/>
                <a:cs typeface="Arial" pitchFamily="34" charset="0"/>
              </a:rPr>
              <a:t>数据清洗分析等</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43" name="TextBox 42"/>
          <p:cNvSpPr txBox="1"/>
          <p:nvPr/>
        </p:nvSpPr>
        <p:spPr>
          <a:xfrm>
            <a:off x="3751346" y="3543295"/>
            <a:ext cx="1992963" cy="30777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1400" kern="0" dirty="0">
                <a:solidFill>
                  <a:sysClr val="windowText" lastClr="000000">
                    <a:lumMod val="65000"/>
                    <a:lumOff val="35000"/>
                  </a:sysClr>
                </a:solidFill>
                <a:latin typeface="Arial" pitchFamily="34" charset="0"/>
                <a:ea typeface="微软雅黑" pitchFamily="34" charset="-122"/>
                <a:cs typeface="Arial" pitchFamily="34" charset="0"/>
              </a:rPr>
              <a:t>数据收集，</a:t>
            </a:r>
            <a:r>
              <a:rPr lang="en-US" altLang="zh-CN" sz="1400" kern="0" dirty="0">
                <a:solidFill>
                  <a:sysClr val="windowText" lastClr="000000">
                    <a:lumMod val="65000"/>
                    <a:lumOff val="35000"/>
                  </a:sysClr>
                </a:solidFill>
                <a:latin typeface="Arial" pitchFamily="34" charset="0"/>
                <a:ea typeface="微软雅黑" pitchFamily="34" charset="-122"/>
                <a:cs typeface="Arial" pitchFamily="34" charset="0"/>
              </a:rPr>
              <a:t>GitHub</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44" name="TextBox 43"/>
          <p:cNvSpPr txBox="1"/>
          <p:nvPr/>
        </p:nvSpPr>
        <p:spPr>
          <a:xfrm>
            <a:off x="6330955" y="3504696"/>
            <a:ext cx="199296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00" kern="0" dirty="0">
                <a:solidFill>
                  <a:sysClr val="windowText" lastClr="000000">
                    <a:lumMod val="65000"/>
                    <a:lumOff val="35000"/>
                  </a:sysClr>
                </a:solidFill>
                <a:latin typeface="Arial" pitchFamily="34" charset="0"/>
                <a:ea typeface="微软雅黑" pitchFamily="34" charset="-122"/>
                <a:cs typeface="Arial" pitchFamily="34" charset="0"/>
              </a:rPr>
              <a:t>制作</a:t>
            </a:r>
            <a:r>
              <a:rPr lang="en-US" altLang="zh-CN" sz="1400" kern="0" dirty="0">
                <a:solidFill>
                  <a:sysClr val="windowText" lastClr="000000">
                    <a:lumMod val="65000"/>
                    <a:lumOff val="35000"/>
                  </a:sysClr>
                </a:solidFill>
                <a:latin typeface="Arial" pitchFamily="34" charset="0"/>
                <a:ea typeface="微软雅黑" pitchFamily="34" charset="-122"/>
                <a:cs typeface="Arial" pitchFamily="34" charset="0"/>
              </a:rPr>
              <a:t>PPT</a:t>
            </a:r>
            <a:r>
              <a:rPr lang="zh-CN" altLang="en-US" sz="1400" kern="0" dirty="0">
                <a:solidFill>
                  <a:sysClr val="windowText" lastClr="000000">
                    <a:lumMod val="65000"/>
                    <a:lumOff val="35000"/>
                  </a:sysClr>
                </a:solidFill>
                <a:latin typeface="Arial" pitchFamily="34" charset="0"/>
                <a:ea typeface="微软雅黑" pitchFamily="34" charset="-122"/>
                <a:cs typeface="Arial" pitchFamily="34" charset="0"/>
              </a:rPr>
              <a:t>，数据汇总</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45" name="TextBox 44"/>
          <p:cNvSpPr txBox="1"/>
          <p:nvPr/>
        </p:nvSpPr>
        <p:spPr>
          <a:xfrm>
            <a:off x="1835696" y="5085184"/>
            <a:ext cx="5448903"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algn="ctr">
              <a:lnSpc>
                <a:spcPct val="100000"/>
              </a:lnSpc>
            </a:pPr>
            <a:r>
              <a:rPr lang="zh-CN" altLang="en-US" sz="4000" dirty="0">
                <a:latin typeface="Adidas Unity" pitchFamily="2" charset="0"/>
              </a:rPr>
              <a:t>小组成员分工如上</a:t>
            </a:r>
          </a:p>
        </p:txBody>
      </p:sp>
    </p:spTree>
    <p:extLst>
      <p:ext uri="{BB962C8B-B14F-4D97-AF65-F5344CB8AC3E}">
        <p14:creationId xmlns:p14="http://schemas.microsoft.com/office/powerpoint/2010/main" val="294925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a:off x="32147" y="1945074"/>
            <a:ext cx="3435341" cy="2784698"/>
          </a:xfrm>
          <a:custGeom>
            <a:avLst/>
            <a:gdLst>
              <a:gd name="connsiteX0" fmla="*/ 0 w 3443735"/>
              <a:gd name="connsiteY0" fmla="*/ 0 h 2784698"/>
              <a:gd name="connsiteX1" fmla="*/ 2185065 w 3443735"/>
              <a:gd name="connsiteY1" fmla="*/ 1182733 h 2784698"/>
              <a:gd name="connsiteX2" fmla="*/ 2185065 w 3443735"/>
              <a:gd name="connsiteY2" fmla="*/ 884183 h 2784698"/>
              <a:gd name="connsiteX3" fmla="*/ 3443735 w 3443735"/>
              <a:gd name="connsiteY3" fmla="*/ 1452710 h 2784698"/>
              <a:gd name="connsiteX4" fmla="*/ 2185065 w 3443735"/>
              <a:gd name="connsiteY4" fmla="*/ 2078385 h 2784698"/>
              <a:gd name="connsiteX5" fmla="*/ 2185065 w 3443735"/>
              <a:gd name="connsiteY5" fmla="*/ 1779835 h 2784698"/>
              <a:gd name="connsiteX6" fmla="*/ 0 w 3443735"/>
              <a:gd name="connsiteY6" fmla="*/ 2784698 h 2784698"/>
              <a:gd name="connsiteX7" fmla="*/ 0 w 3443735"/>
              <a:gd name="connsiteY7" fmla="*/ 0 h 2784698"/>
              <a:gd name="connsiteX0" fmla="*/ 0 w 3700910"/>
              <a:gd name="connsiteY0" fmla="*/ 0 h 2784698"/>
              <a:gd name="connsiteX1" fmla="*/ 2185065 w 3700910"/>
              <a:gd name="connsiteY1" fmla="*/ 1182733 h 2784698"/>
              <a:gd name="connsiteX2" fmla="*/ 2185065 w 3700910"/>
              <a:gd name="connsiteY2" fmla="*/ 884183 h 2784698"/>
              <a:gd name="connsiteX3" fmla="*/ 3700910 w 3700910"/>
              <a:gd name="connsiteY3" fmla="*/ 1509860 h 2784698"/>
              <a:gd name="connsiteX4" fmla="*/ 2185065 w 3700910"/>
              <a:gd name="connsiteY4" fmla="*/ 2078385 h 2784698"/>
              <a:gd name="connsiteX5" fmla="*/ 2185065 w 3700910"/>
              <a:gd name="connsiteY5" fmla="*/ 1779835 h 2784698"/>
              <a:gd name="connsiteX6" fmla="*/ 0 w 3700910"/>
              <a:gd name="connsiteY6" fmla="*/ 2784698 h 2784698"/>
              <a:gd name="connsiteX7" fmla="*/ 0 w 3700910"/>
              <a:gd name="connsiteY7" fmla="*/ 0 h 2784698"/>
              <a:gd name="connsiteX0" fmla="*/ 0 w 3700910"/>
              <a:gd name="connsiteY0" fmla="*/ 0 h 2784698"/>
              <a:gd name="connsiteX1" fmla="*/ 2185065 w 3700910"/>
              <a:gd name="connsiteY1" fmla="*/ 1182733 h 2784698"/>
              <a:gd name="connsiteX2" fmla="*/ 2185065 w 3700910"/>
              <a:gd name="connsiteY2" fmla="*/ 884183 h 2784698"/>
              <a:gd name="connsiteX3" fmla="*/ 3700910 w 3700910"/>
              <a:gd name="connsiteY3" fmla="*/ 1509860 h 2784698"/>
              <a:gd name="connsiteX4" fmla="*/ 2185065 w 3700910"/>
              <a:gd name="connsiteY4" fmla="*/ 2078385 h 2784698"/>
              <a:gd name="connsiteX5" fmla="*/ 2185065 w 3700910"/>
              <a:gd name="connsiteY5" fmla="*/ 1779835 h 2784698"/>
              <a:gd name="connsiteX6" fmla="*/ 0 w 3700910"/>
              <a:gd name="connsiteY6" fmla="*/ 2784698 h 2784698"/>
              <a:gd name="connsiteX7" fmla="*/ 0 w 3700910"/>
              <a:gd name="connsiteY7" fmla="*/ 0 h 2784698"/>
              <a:gd name="connsiteX0" fmla="*/ 0 w 3705625"/>
              <a:gd name="connsiteY0" fmla="*/ 0 h 2784698"/>
              <a:gd name="connsiteX1" fmla="*/ 2185065 w 3705625"/>
              <a:gd name="connsiteY1" fmla="*/ 1182733 h 2784698"/>
              <a:gd name="connsiteX2" fmla="*/ 2185065 w 3705625"/>
              <a:gd name="connsiteY2" fmla="*/ 884183 h 2784698"/>
              <a:gd name="connsiteX3" fmla="*/ 3700910 w 3705625"/>
              <a:gd name="connsiteY3" fmla="*/ 1509860 h 2784698"/>
              <a:gd name="connsiteX4" fmla="*/ 2611041 w 3705625"/>
              <a:gd name="connsiteY4" fmla="*/ 2026851 h 2784698"/>
              <a:gd name="connsiteX5" fmla="*/ 2185065 w 3705625"/>
              <a:gd name="connsiteY5" fmla="*/ 2078385 h 2784698"/>
              <a:gd name="connsiteX6" fmla="*/ 2185065 w 3705625"/>
              <a:gd name="connsiteY6" fmla="*/ 1779835 h 2784698"/>
              <a:gd name="connsiteX7" fmla="*/ 0 w 3705625"/>
              <a:gd name="connsiteY7" fmla="*/ 2784698 h 2784698"/>
              <a:gd name="connsiteX8" fmla="*/ 0 w 3705625"/>
              <a:gd name="connsiteY8" fmla="*/ 0 h 2784698"/>
              <a:gd name="connsiteX0" fmla="*/ 0 w 3705625"/>
              <a:gd name="connsiteY0" fmla="*/ 0 h 2784698"/>
              <a:gd name="connsiteX1" fmla="*/ 2185065 w 3705625"/>
              <a:gd name="connsiteY1" fmla="*/ 1182733 h 2784698"/>
              <a:gd name="connsiteX2" fmla="*/ 2185065 w 3705625"/>
              <a:gd name="connsiteY2" fmla="*/ 884183 h 2784698"/>
              <a:gd name="connsiteX3" fmla="*/ 3700910 w 3705625"/>
              <a:gd name="connsiteY3" fmla="*/ 1509860 h 2784698"/>
              <a:gd name="connsiteX4" fmla="*/ 2611041 w 3705625"/>
              <a:gd name="connsiteY4" fmla="*/ 2026851 h 2784698"/>
              <a:gd name="connsiteX5" fmla="*/ 2185065 w 3705625"/>
              <a:gd name="connsiteY5" fmla="*/ 2078385 h 2784698"/>
              <a:gd name="connsiteX6" fmla="*/ 2185065 w 3705625"/>
              <a:gd name="connsiteY6" fmla="*/ 1779835 h 2784698"/>
              <a:gd name="connsiteX7" fmla="*/ 0 w 3705625"/>
              <a:gd name="connsiteY7" fmla="*/ 2784698 h 2784698"/>
              <a:gd name="connsiteX8" fmla="*/ 0 w 3705625"/>
              <a:gd name="connsiteY8" fmla="*/ 0 h 278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5625" h="2784698">
                <a:moveTo>
                  <a:pt x="0" y="0"/>
                </a:moveTo>
                <a:lnTo>
                  <a:pt x="2185065" y="1182733"/>
                </a:lnTo>
                <a:lnTo>
                  <a:pt x="2185065" y="884183"/>
                </a:lnTo>
                <a:cubicBezTo>
                  <a:pt x="2518897" y="935580"/>
                  <a:pt x="3195628" y="1301301"/>
                  <a:pt x="3700910" y="1509860"/>
                </a:cubicBezTo>
                <a:cubicBezTo>
                  <a:pt x="3779050" y="1686017"/>
                  <a:pt x="2863682" y="1932097"/>
                  <a:pt x="2611041" y="2026851"/>
                </a:cubicBezTo>
                <a:cubicBezTo>
                  <a:pt x="2358400" y="2121605"/>
                  <a:pt x="2263205" y="2105267"/>
                  <a:pt x="2185065" y="2078385"/>
                </a:cubicBezTo>
                <a:lnTo>
                  <a:pt x="2185065" y="1779835"/>
                </a:lnTo>
                <a:lnTo>
                  <a:pt x="0" y="2784698"/>
                </a:lnTo>
                <a:lnTo>
                  <a:pt x="0" y="0"/>
                </a:lnTo>
                <a:close/>
              </a:path>
            </a:pathLst>
          </a:custGeom>
          <a:solidFill>
            <a:srgbClr val="002846">
              <a:alpha val="50196"/>
            </a:srgb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右箭头 13"/>
          <p:cNvSpPr/>
          <p:nvPr/>
        </p:nvSpPr>
        <p:spPr>
          <a:xfrm>
            <a:off x="0" y="1940446"/>
            <a:ext cx="3243710" cy="2784698"/>
          </a:xfrm>
          <a:custGeom>
            <a:avLst/>
            <a:gdLst/>
            <a:ahLst/>
            <a:cxnLst/>
            <a:rect l="l" t="t" r="r" b="b"/>
            <a:pathLst>
              <a:path w="3243710" h="2784698">
                <a:moveTo>
                  <a:pt x="0" y="0"/>
                </a:moveTo>
                <a:lnTo>
                  <a:pt x="2185065" y="1182733"/>
                </a:lnTo>
                <a:lnTo>
                  <a:pt x="2185065" y="884183"/>
                </a:lnTo>
                <a:lnTo>
                  <a:pt x="3243710" y="1481285"/>
                </a:lnTo>
                <a:lnTo>
                  <a:pt x="2185065" y="2078385"/>
                </a:lnTo>
                <a:lnTo>
                  <a:pt x="2185065" y="1779835"/>
                </a:lnTo>
                <a:lnTo>
                  <a:pt x="0" y="2784698"/>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Oval 65"/>
          <p:cNvSpPr>
            <a:spLocks noChangeArrowheads="1"/>
          </p:cNvSpPr>
          <p:nvPr/>
        </p:nvSpPr>
        <p:spPr bwMode="auto">
          <a:xfrm rot="10424486" flipV="1">
            <a:off x="3979083" y="5665932"/>
            <a:ext cx="4636908" cy="39180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17" name="Oval 65"/>
          <p:cNvSpPr>
            <a:spLocks noChangeArrowheads="1"/>
          </p:cNvSpPr>
          <p:nvPr/>
        </p:nvSpPr>
        <p:spPr bwMode="auto">
          <a:xfrm rot="10424486" flipV="1">
            <a:off x="3205954" y="5680027"/>
            <a:ext cx="3747246" cy="6909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18" name="Oval 65"/>
          <p:cNvSpPr>
            <a:spLocks noChangeArrowheads="1"/>
          </p:cNvSpPr>
          <p:nvPr/>
        </p:nvSpPr>
        <p:spPr bwMode="auto">
          <a:xfrm rot="10424486" flipV="1">
            <a:off x="3475058" y="6038778"/>
            <a:ext cx="1872208" cy="24121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802" y="3918200"/>
            <a:ext cx="4754487" cy="2285811"/>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848" y="548680"/>
            <a:ext cx="4443617" cy="2182188"/>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9496" y="2504434"/>
            <a:ext cx="5424992" cy="1572638"/>
          </a:xfrm>
          <a:prstGeom prst="rect">
            <a:avLst/>
          </a:prstGeom>
        </p:spPr>
      </p:pic>
      <p:sp>
        <p:nvSpPr>
          <p:cNvPr id="22" name="TextBox 21"/>
          <p:cNvSpPr txBox="1"/>
          <p:nvPr/>
        </p:nvSpPr>
        <p:spPr>
          <a:xfrm rot="687725">
            <a:off x="4975032" y="1474589"/>
            <a:ext cx="3086131"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3600" kern="0" dirty="0">
                <a:solidFill>
                  <a:sysClr val="window" lastClr="FFFFFF"/>
                </a:solidFill>
                <a:latin typeface="Arial" pitchFamily="34" charset="0"/>
                <a:ea typeface="微软雅黑" pitchFamily="34" charset="-122"/>
                <a:cs typeface="Arial" pitchFamily="34" charset="0"/>
              </a:rPr>
              <a:t>搭建</a:t>
            </a:r>
            <a:r>
              <a:rPr kumimoji="0" lang="zh-CN" altLang="en-US" sz="36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环境</a:t>
            </a:r>
            <a:endParaRPr kumimoji="0" lang="en-US" altLang="zh-CN" sz="36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endParaRPr>
          </a:p>
        </p:txBody>
      </p:sp>
      <p:sp>
        <p:nvSpPr>
          <p:cNvPr id="23" name="TextBox 22"/>
          <p:cNvSpPr txBox="1"/>
          <p:nvPr/>
        </p:nvSpPr>
        <p:spPr>
          <a:xfrm>
            <a:off x="5195680" y="2869054"/>
            <a:ext cx="3384376"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数据采集</a:t>
            </a:r>
            <a:r>
              <a:rPr lang="zh-CN" altLang="en-US" sz="3200" kern="0" dirty="0">
                <a:solidFill>
                  <a:sysClr val="window" lastClr="FFFFFF"/>
                </a:solidFill>
                <a:latin typeface="Arial" pitchFamily="34" charset="0"/>
                <a:ea typeface="微软雅黑" pitchFamily="34" charset="-122"/>
                <a:cs typeface="Arial" pitchFamily="34" charset="0"/>
              </a:rPr>
              <a:t>与清洗</a:t>
            </a:r>
            <a:endParaRPr kumimoji="0" lang="en-US" altLang="zh-CN" sz="3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endParaRPr>
          </a:p>
        </p:txBody>
      </p:sp>
      <p:sp>
        <p:nvSpPr>
          <p:cNvPr id="24" name="TextBox 23"/>
          <p:cNvSpPr txBox="1"/>
          <p:nvPr/>
        </p:nvSpPr>
        <p:spPr>
          <a:xfrm rot="20991683">
            <a:off x="5139685" y="4309353"/>
            <a:ext cx="3142017"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数据分析与处理</a:t>
            </a:r>
            <a:endParaRPr kumimoji="0" lang="en-US" altLang="zh-CN" sz="36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endParaRPr>
          </a:p>
        </p:txBody>
      </p:sp>
      <p:sp>
        <p:nvSpPr>
          <p:cNvPr id="25" name="TextBox 24"/>
          <p:cNvSpPr txBox="1"/>
          <p:nvPr/>
        </p:nvSpPr>
        <p:spPr>
          <a:xfrm>
            <a:off x="30378" y="2948813"/>
            <a:ext cx="2533780" cy="1200329"/>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ysClr val="window" lastClr="FFFFFF"/>
                </a:solidFill>
                <a:effectLst/>
                <a:uLnTx/>
                <a:uFillTx/>
                <a:latin typeface="Arial Black" pitchFamily="34" charset="0"/>
                <a:ea typeface="微软雅黑" pitchFamily="34" charset="-122"/>
                <a:cs typeface="Calibri" pitchFamily="34" charset="0"/>
              </a:rPr>
              <a:t>数据可视化</a:t>
            </a:r>
            <a:endParaRPr kumimoji="0" lang="en-US" altLang="zh-CN" sz="3600" b="1" i="0" u="none" strike="noStrike" kern="0" cap="none" spc="0" normalizeH="0" baseline="0" noProof="0" dirty="0">
              <a:ln>
                <a:noFill/>
              </a:ln>
              <a:solidFill>
                <a:sysClr val="window" lastClr="FFFFFF"/>
              </a:solidFill>
              <a:effectLst/>
              <a:uLnTx/>
              <a:uFillTx/>
              <a:latin typeface="Arial Black" pitchFamily="34" charset="0"/>
              <a:ea typeface="微软雅黑" pitchFamily="34" charset="-122"/>
              <a:cs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kern="0" dirty="0">
                <a:solidFill>
                  <a:sysClr val="window" lastClr="FFFFFF"/>
                </a:solidFill>
                <a:latin typeface="Arial Black" pitchFamily="34" charset="0"/>
              </a:rPr>
              <a:t>步骤</a:t>
            </a:r>
            <a:endParaRPr kumimoji="0" lang="zh-CN" altLang="en-US" sz="3600" b="1" i="0" u="none" strike="noStrike" kern="0" cap="none" spc="0" normalizeH="0" baseline="0" noProof="0" dirty="0">
              <a:ln>
                <a:noFill/>
              </a:ln>
              <a:solidFill>
                <a:sysClr val="window" lastClr="FFFFFF"/>
              </a:solidFill>
              <a:effectLst/>
              <a:uLnTx/>
              <a:uFillTx/>
              <a:latin typeface="Arial Black" pitchFamily="34" charset="0"/>
              <a:ea typeface="微软雅黑" pitchFamily="34" charset="-122"/>
              <a:cs typeface="Calibri" pitchFamily="34" charset="0"/>
            </a:endParaRPr>
          </a:p>
        </p:txBody>
      </p:sp>
    </p:spTree>
    <p:extLst>
      <p:ext uri="{BB962C8B-B14F-4D97-AF65-F5344CB8AC3E}">
        <p14:creationId xmlns:p14="http://schemas.microsoft.com/office/powerpoint/2010/main" val="248696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95A4026E-E49C-48B8-AFC2-F39CCDF35F7C}"/>
              </a:ext>
            </a:extLst>
          </p:cNvPr>
          <p:cNvSpPr>
            <a:spLocks noGrp="1"/>
          </p:cNvSpPr>
          <p:nvPr>
            <p:ph type="sldNum" sz="quarter" idx="12"/>
          </p:nvPr>
        </p:nvSpPr>
        <p:spPr/>
        <p:txBody>
          <a:bodyPr/>
          <a:lstStyle/>
          <a:p>
            <a:fld id="{12637CEC-CC59-4518-962E-2675879B73A8}" type="slidenum">
              <a:rPr lang="zh-CN" altLang="en-US"/>
              <a:pPr/>
              <a:t>4</a:t>
            </a:fld>
            <a:endParaRPr lang="zh-CN" altLang="en-US" sz="1800">
              <a:solidFill>
                <a:schemeClr val="tx1"/>
              </a:solidFill>
              <a:latin typeface="Arial" panose="020B0604020202020204" pitchFamily="34" charset="0"/>
            </a:endParaRPr>
          </a:p>
        </p:txBody>
      </p:sp>
      <p:sp>
        <p:nvSpPr>
          <p:cNvPr id="202763" name="TextBox 20">
            <a:extLst>
              <a:ext uri="{FF2B5EF4-FFF2-40B4-BE49-F238E27FC236}">
                <a16:creationId xmlns:a16="http://schemas.microsoft.com/office/drawing/2014/main" id="{FA753DDD-7B65-441D-A489-F8C35E9F2527}"/>
              </a:ext>
            </a:extLst>
          </p:cNvPr>
          <p:cNvSpPr>
            <a:spLocks noChangeArrowheads="1"/>
          </p:cNvSpPr>
          <p:nvPr/>
        </p:nvSpPr>
        <p:spPr bwMode="auto">
          <a:xfrm>
            <a:off x="539552" y="492105"/>
            <a:ext cx="52743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数据可视化</a:t>
            </a:r>
            <a:r>
              <a:rPr lang="en-US" altLang="zh-CN" sz="3600" dirty="0">
                <a:solidFill>
                  <a:srgbClr val="3F3F3F"/>
                </a:solidFill>
                <a:latin typeface="Adidas Unity" pitchFamily="2" charset="0"/>
                <a:ea typeface="微软雅黑" panose="020B0503020204020204" pitchFamily="34" charset="-122"/>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粉丝转发数据图</a:t>
            </a:r>
          </a:p>
        </p:txBody>
      </p:sp>
      <p:grpSp>
        <p:nvGrpSpPr>
          <p:cNvPr id="4" name="组合 3">
            <a:extLst>
              <a:ext uri="{FF2B5EF4-FFF2-40B4-BE49-F238E27FC236}">
                <a16:creationId xmlns:a16="http://schemas.microsoft.com/office/drawing/2014/main" id="{4902559A-56C2-4B9B-8966-EDEDEA6CAC49}"/>
              </a:ext>
            </a:extLst>
          </p:cNvPr>
          <p:cNvGrpSpPr/>
          <p:nvPr/>
        </p:nvGrpSpPr>
        <p:grpSpPr>
          <a:xfrm>
            <a:off x="6444208" y="0"/>
            <a:ext cx="2448272" cy="2276872"/>
            <a:chOff x="775338" y="2422518"/>
            <a:chExt cx="3079750" cy="2976563"/>
          </a:xfrm>
        </p:grpSpPr>
        <p:pic>
          <p:nvPicPr>
            <p:cNvPr id="202754" name="图片 11">
              <a:extLst>
                <a:ext uri="{FF2B5EF4-FFF2-40B4-BE49-F238E27FC236}">
                  <a16:creationId xmlns:a16="http://schemas.microsoft.com/office/drawing/2014/main" id="{8BE06EC8-AF7A-4652-A680-5500193DD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a:extLst>
                <a:ext uri="{FF2B5EF4-FFF2-40B4-BE49-F238E27FC236}">
                  <a16:creationId xmlns:a16="http://schemas.microsoft.com/office/drawing/2014/main" id="{6D41AF49-7DD7-4A75-8553-E32EF8CD0625}"/>
                </a:ext>
              </a:extLst>
            </p:cNvPr>
            <p:cNvSpPr>
              <a:spLocks noChangeArrowheads="1"/>
            </p:cNvSpPr>
            <p:nvPr/>
          </p:nvSpPr>
          <p:spPr bwMode="auto">
            <a:xfrm>
              <a:off x="860425" y="3263900"/>
              <a:ext cx="1336675" cy="5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粉丝性别例</a:t>
              </a:r>
              <a:endParaRPr lang="en-US" altLang="zh-CN" b="1" i="1" dirty="0">
                <a:solidFill>
                  <a:srgbClr val="262626"/>
                </a:solidFill>
                <a:latin typeface="Adidas Unity" pitchFamily="2" charset="0"/>
                <a:ea typeface="微软雅黑" panose="020B0503020204020204" pitchFamily="34" charset="-122"/>
                <a:sym typeface="Times New Roman" panose="02020603050405020304" pitchFamily="18" charset="0"/>
              </a:endParaRPr>
            </a:p>
            <a:p>
              <a:pPr algn="ctr" eaLnBrk="1" hangingPunct="1">
                <a:lnSpc>
                  <a:spcPct val="80000"/>
                </a:lnSpc>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如下</a:t>
              </a:r>
            </a:p>
          </p:txBody>
        </p:sp>
      </p:grpSp>
      <p:pic>
        <p:nvPicPr>
          <p:cNvPr id="5" name="图片 4">
            <a:extLst>
              <a:ext uri="{FF2B5EF4-FFF2-40B4-BE49-F238E27FC236}">
                <a16:creationId xmlns:a16="http://schemas.microsoft.com/office/drawing/2014/main" id="{981B81E2-4638-49D0-A13D-01D9956AC3E1}"/>
              </a:ext>
            </a:extLst>
          </p:cNvPr>
          <p:cNvPicPr>
            <a:picLocks noChangeAspect="1"/>
          </p:cNvPicPr>
          <p:nvPr/>
        </p:nvPicPr>
        <p:blipFill>
          <a:blip r:embed="rId4"/>
          <a:stretch>
            <a:fillRect/>
          </a:stretch>
        </p:blipFill>
        <p:spPr>
          <a:xfrm>
            <a:off x="683568" y="1768046"/>
            <a:ext cx="6210838" cy="5089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95A4026E-E49C-48B8-AFC2-F39CCDF35F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a:extLst>
              <a:ext uri="{FF2B5EF4-FFF2-40B4-BE49-F238E27FC236}">
                <a16:creationId xmlns:a16="http://schemas.microsoft.com/office/drawing/2014/main" id="{FA753DDD-7B65-441D-A489-F8C35E9F2527}"/>
              </a:ext>
            </a:extLst>
          </p:cNvPr>
          <p:cNvSpPr>
            <a:spLocks noChangeArrowheads="1"/>
          </p:cNvSpPr>
          <p:nvPr/>
        </p:nvSpPr>
        <p:spPr bwMode="auto">
          <a:xfrm>
            <a:off x="627413" y="620688"/>
            <a:ext cx="46805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大碗宽面的评分情况</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a:extLst>
              <a:ext uri="{FF2B5EF4-FFF2-40B4-BE49-F238E27FC236}">
                <a16:creationId xmlns:a16="http://schemas.microsoft.com/office/drawing/2014/main" id="{4902559A-56C2-4B9B-8966-EDEDEA6CAC49}"/>
              </a:ext>
            </a:extLst>
          </p:cNvPr>
          <p:cNvGrpSpPr/>
          <p:nvPr/>
        </p:nvGrpSpPr>
        <p:grpSpPr>
          <a:xfrm>
            <a:off x="6144056" y="0"/>
            <a:ext cx="2448272" cy="2232248"/>
            <a:chOff x="775338" y="2422518"/>
            <a:chExt cx="3079750" cy="2976563"/>
          </a:xfrm>
        </p:grpSpPr>
        <p:pic>
          <p:nvPicPr>
            <p:cNvPr id="202754" name="图片 11">
              <a:extLst>
                <a:ext uri="{FF2B5EF4-FFF2-40B4-BE49-F238E27FC236}">
                  <a16:creationId xmlns:a16="http://schemas.microsoft.com/office/drawing/2014/main" id="{8BE06EC8-AF7A-4652-A680-5500193DD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a:extLst>
                <a:ext uri="{FF2B5EF4-FFF2-40B4-BE49-F238E27FC236}">
                  <a16:creationId xmlns:a16="http://schemas.microsoft.com/office/drawing/2014/main" id="{6D41AF49-7DD7-4A75-8553-E32EF8CD0625}"/>
                </a:ext>
              </a:extLst>
            </p:cNvPr>
            <p:cNvSpPr>
              <a:spLocks noChangeArrowheads="1"/>
            </p:cNvSpPr>
            <p:nvPr/>
          </p:nvSpPr>
          <p:spPr bwMode="auto">
            <a:xfrm>
              <a:off x="865918" y="3093064"/>
              <a:ext cx="1367129" cy="128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a:t>
              </a: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大碗宽面的评分情况</a:t>
              </a:r>
              <a:r>
                <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5" name="图片 4">
            <a:extLst>
              <a:ext uri="{FF2B5EF4-FFF2-40B4-BE49-F238E27FC236}">
                <a16:creationId xmlns:a16="http://schemas.microsoft.com/office/drawing/2014/main" id="{B8F199B5-9691-4566-ABAB-891A3EC7C5DA}"/>
              </a:ext>
            </a:extLst>
          </p:cNvPr>
          <p:cNvPicPr>
            <a:picLocks noChangeAspect="1"/>
          </p:cNvPicPr>
          <p:nvPr/>
        </p:nvPicPr>
        <p:blipFill rotWithShape="1">
          <a:blip r:embed="rId4">
            <a:extLst>
              <a:ext uri="{28A0092B-C50C-407E-A947-70E740481C1C}">
                <a14:useLocalDpi xmlns:a14="http://schemas.microsoft.com/office/drawing/2010/main" val="0"/>
              </a:ext>
            </a:extLst>
          </a:blip>
          <a:srcRect l="8401" t="8573" r="1820" b="556"/>
          <a:stretch/>
        </p:blipFill>
        <p:spPr>
          <a:xfrm>
            <a:off x="-12328" y="2375570"/>
            <a:ext cx="9216516" cy="3860606"/>
          </a:xfrm>
          <a:prstGeom prst="rect">
            <a:avLst/>
          </a:prstGeom>
        </p:spPr>
      </p:pic>
    </p:spTree>
    <p:extLst>
      <p:ext uri="{BB962C8B-B14F-4D97-AF65-F5344CB8AC3E}">
        <p14:creationId xmlns:p14="http://schemas.microsoft.com/office/powerpoint/2010/main" val="254204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95A4026E-E49C-48B8-AFC2-F39CCDF35F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a:extLst>
              <a:ext uri="{FF2B5EF4-FFF2-40B4-BE49-F238E27FC236}">
                <a16:creationId xmlns:a16="http://schemas.microsoft.com/office/drawing/2014/main" id="{FA753DDD-7B65-441D-A489-F8C35E9F2527}"/>
              </a:ext>
            </a:extLst>
          </p:cNvPr>
          <p:cNvSpPr>
            <a:spLocks noChangeArrowheads="1"/>
          </p:cNvSpPr>
          <p:nvPr/>
        </p:nvSpPr>
        <p:spPr bwMode="auto">
          <a:xfrm>
            <a:off x="2777559" y="392485"/>
            <a:ext cx="60429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吴亦凡与蔡徐坤</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对比人数数据如下</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a:extLst>
              <a:ext uri="{FF2B5EF4-FFF2-40B4-BE49-F238E27FC236}">
                <a16:creationId xmlns:a16="http://schemas.microsoft.com/office/drawing/2014/main" id="{4902559A-56C2-4B9B-8966-EDEDEA6CAC49}"/>
              </a:ext>
            </a:extLst>
          </p:cNvPr>
          <p:cNvGrpSpPr/>
          <p:nvPr/>
        </p:nvGrpSpPr>
        <p:grpSpPr>
          <a:xfrm>
            <a:off x="251520" y="-123475"/>
            <a:ext cx="2448272" cy="2232248"/>
            <a:chOff x="775338" y="2422518"/>
            <a:chExt cx="3079750" cy="2976563"/>
          </a:xfrm>
        </p:grpSpPr>
        <p:pic>
          <p:nvPicPr>
            <p:cNvPr id="202754" name="图片 11">
              <a:extLst>
                <a:ext uri="{FF2B5EF4-FFF2-40B4-BE49-F238E27FC236}">
                  <a16:creationId xmlns:a16="http://schemas.microsoft.com/office/drawing/2014/main" id="{8BE06EC8-AF7A-4652-A680-5500193DD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a:extLst>
                <a:ext uri="{FF2B5EF4-FFF2-40B4-BE49-F238E27FC236}">
                  <a16:creationId xmlns:a16="http://schemas.microsoft.com/office/drawing/2014/main" id="{6D41AF49-7DD7-4A75-8553-E32EF8CD0625}"/>
                </a:ext>
              </a:extLst>
            </p:cNvPr>
            <p:cNvSpPr>
              <a:spLocks noChangeArrowheads="1"/>
            </p:cNvSpPr>
            <p:nvPr/>
          </p:nvSpPr>
          <p:spPr bwMode="auto">
            <a:xfrm>
              <a:off x="865918" y="3093064"/>
              <a:ext cx="1367129" cy="101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明星人数对比数据</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7" name="图片 6">
            <a:extLst>
              <a:ext uri="{FF2B5EF4-FFF2-40B4-BE49-F238E27FC236}">
                <a16:creationId xmlns:a16="http://schemas.microsoft.com/office/drawing/2014/main" id="{8D3C4A02-6A37-4249-8477-3B4EAB471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20113"/>
            <a:ext cx="9144000" cy="5005789"/>
          </a:xfrm>
          <a:prstGeom prst="rect">
            <a:avLst/>
          </a:prstGeom>
        </p:spPr>
      </p:pic>
    </p:spTree>
    <p:extLst>
      <p:ext uri="{BB962C8B-B14F-4D97-AF65-F5344CB8AC3E}">
        <p14:creationId xmlns:p14="http://schemas.microsoft.com/office/powerpoint/2010/main" val="374418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95A4026E-E49C-48B8-AFC2-F39CCDF35F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a:extLst>
              <a:ext uri="{FF2B5EF4-FFF2-40B4-BE49-F238E27FC236}">
                <a16:creationId xmlns:a16="http://schemas.microsoft.com/office/drawing/2014/main" id="{FA753DDD-7B65-441D-A489-F8C35E9F2527}"/>
              </a:ext>
            </a:extLst>
          </p:cNvPr>
          <p:cNvSpPr>
            <a:spLocks noChangeArrowheads="1"/>
          </p:cNvSpPr>
          <p:nvPr/>
        </p:nvSpPr>
        <p:spPr bwMode="auto">
          <a:xfrm>
            <a:off x="539552" y="492105"/>
            <a:ext cx="52743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路转粉的性别比例图</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a:extLst>
              <a:ext uri="{FF2B5EF4-FFF2-40B4-BE49-F238E27FC236}">
                <a16:creationId xmlns:a16="http://schemas.microsoft.com/office/drawing/2014/main" id="{4902559A-56C2-4B9B-8966-EDEDEA6CAC49}"/>
              </a:ext>
            </a:extLst>
          </p:cNvPr>
          <p:cNvGrpSpPr/>
          <p:nvPr/>
        </p:nvGrpSpPr>
        <p:grpSpPr>
          <a:xfrm>
            <a:off x="6444208" y="0"/>
            <a:ext cx="2448272" cy="2276872"/>
            <a:chOff x="775338" y="2422518"/>
            <a:chExt cx="3079750" cy="2976563"/>
          </a:xfrm>
        </p:grpSpPr>
        <p:pic>
          <p:nvPicPr>
            <p:cNvPr id="202754" name="图片 11">
              <a:extLst>
                <a:ext uri="{FF2B5EF4-FFF2-40B4-BE49-F238E27FC236}">
                  <a16:creationId xmlns:a16="http://schemas.microsoft.com/office/drawing/2014/main" id="{8BE06EC8-AF7A-4652-A680-5500193DD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a:extLst>
                <a:ext uri="{FF2B5EF4-FFF2-40B4-BE49-F238E27FC236}">
                  <a16:creationId xmlns:a16="http://schemas.microsoft.com/office/drawing/2014/main" id="{6D41AF49-7DD7-4A75-8553-E32EF8CD0625}"/>
                </a:ext>
              </a:extLst>
            </p:cNvPr>
            <p:cNvSpPr>
              <a:spLocks noChangeArrowheads="1"/>
            </p:cNvSpPr>
            <p:nvPr/>
          </p:nvSpPr>
          <p:spPr bwMode="auto">
            <a:xfrm>
              <a:off x="860426" y="3263900"/>
              <a:ext cx="1336676" cy="99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路转粉</a:t>
              </a: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性别例</a:t>
              </a:r>
              <a:endPar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如下</a:t>
              </a:r>
            </a:p>
          </p:txBody>
        </p:sp>
      </p:grpSp>
      <p:pic>
        <p:nvPicPr>
          <p:cNvPr id="3" name="图片 2">
            <a:extLst>
              <a:ext uri="{FF2B5EF4-FFF2-40B4-BE49-F238E27FC236}">
                <a16:creationId xmlns:a16="http://schemas.microsoft.com/office/drawing/2014/main" id="{62DB7F67-ED4D-41A9-B215-35D4883E7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013" y="1844824"/>
            <a:ext cx="6732240" cy="4511526"/>
          </a:xfrm>
          <a:prstGeom prst="rect">
            <a:avLst/>
          </a:prstGeom>
        </p:spPr>
      </p:pic>
    </p:spTree>
    <p:extLst>
      <p:ext uri="{BB962C8B-B14F-4D97-AF65-F5344CB8AC3E}">
        <p14:creationId xmlns:p14="http://schemas.microsoft.com/office/powerpoint/2010/main" val="293959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95A4026E-E49C-48B8-AFC2-F39CCDF35F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a:extLst>
              <a:ext uri="{FF2B5EF4-FFF2-40B4-BE49-F238E27FC236}">
                <a16:creationId xmlns:a16="http://schemas.microsoft.com/office/drawing/2014/main" id="{FA753DDD-7B65-441D-A489-F8C35E9F2527}"/>
              </a:ext>
            </a:extLst>
          </p:cNvPr>
          <p:cNvSpPr>
            <a:spLocks noChangeArrowheads="1"/>
          </p:cNvSpPr>
          <p:nvPr/>
        </p:nvSpPr>
        <p:spPr bwMode="auto">
          <a:xfrm>
            <a:off x="2627784" y="592878"/>
            <a:ext cx="540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微博</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词云评论数据图</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a:extLst>
              <a:ext uri="{FF2B5EF4-FFF2-40B4-BE49-F238E27FC236}">
                <a16:creationId xmlns:a16="http://schemas.microsoft.com/office/drawing/2014/main" id="{4902559A-56C2-4B9B-8966-EDEDEA6CAC49}"/>
              </a:ext>
            </a:extLst>
          </p:cNvPr>
          <p:cNvGrpSpPr/>
          <p:nvPr/>
        </p:nvGrpSpPr>
        <p:grpSpPr>
          <a:xfrm>
            <a:off x="395536" y="188640"/>
            <a:ext cx="2448272" cy="2276872"/>
            <a:chOff x="775338" y="2422518"/>
            <a:chExt cx="3079750" cy="2976563"/>
          </a:xfrm>
        </p:grpSpPr>
        <p:pic>
          <p:nvPicPr>
            <p:cNvPr id="202754" name="图片 11">
              <a:extLst>
                <a:ext uri="{FF2B5EF4-FFF2-40B4-BE49-F238E27FC236}">
                  <a16:creationId xmlns:a16="http://schemas.microsoft.com/office/drawing/2014/main" id="{8BE06EC8-AF7A-4652-A680-5500193DD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a:extLst>
                <a:ext uri="{FF2B5EF4-FFF2-40B4-BE49-F238E27FC236}">
                  <a16:creationId xmlns:a16="http://schemas.microsoft.com/office/drawing/2014/main" id="{6D41AF49-7DD7-4A75-8553-E32EF8CD0625}"/>
                </a:ext>
              </a:extLst>
            </p:cNvPr>
            <p:cNvSpPr>
              <a:spLocks noChangeArrowheads="1"/>
            </p:cNvSpPr>
            <p:nvPr/>
          </p:nvSpPr>
          <p:spPr bwMode="auto">
            <a:xfrm>
              <a:off x="978537" y="3349671"/>
              <a:ext cx="1336676" cy="99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微博词云评论数据图</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3" name="图片 2">
            <a:extLst>
              <a:ext uri="{FF2B5EF4-FFF2-40B4-BE49-F238E27FC236}">
                <a16:creationId xmlns:a16="http://schemas.microsoft.com/office/drawing/2014/main" id="{BB94FDF8-49B4-4FF5-9758-A1AB12579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54232"/>
            <a:ext cx="9144000" cy="3902118"/>
          </a:xfrm>
          <a:prstGeom prst="rect">
            <a:avLst/>
          </a:prstGeom>
        </p:spPr>
      </p:pic>
    </p:spTree>
    <p:extLst>
      <p:ext uri="{BB962C8B-B14F-4D97-AF65-F5344CB8AC3E}">
        <p14:creationId xmlns:p14="http://schemas.microsoft.com/office/powerpoint/2010/main" val="270523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遇到的问题</a:t>
            </a:r>
          </a:p>
        </p:txBody>
      </p:sp>
      <p:grpSp>
        <p:nvGrpSpPr>
          <p:cNvPr id="2" name="组合 37"/>
          <p:cNvGrpSpPr/>
          <p:nvPr/>
        </p:nvGrpSpPr>
        <p:grpSpPr>
          <a:xfrm>
            <a:off x="442367" y="-28289"/>
            <a:ext cx="1374126" cy="1748854"/>
            <a:chOff x="1784350" y="2374900"/>
            <a:chExt cx="2046444" cy="2998318"/>
          </a:xfrm>
        </p:grpSpPr>
        <p:sp>
          <p:nvSpPr>
            <p:cNvPr id="5" name="Freeform 4"/>
            <p:cNvSpPr>
              <a:spLocks/>
            </p:cNvSpPr>
            <p:nvPr/>
          </p:nvSpPr>
          <p:spPr bwMode="gray">
            <a:xfrm rot="328192">
              <a:off x="1870075" y="3189288"/>
              <a:ext cx="385763" cy="190500"/>
            </a:xfrm>
            <a:custGeom>
              <a:avLst/>
              <a:gdLst>
                <a:gd name="T0" fmla="*/ 0 w 389"/>
                <a:gd name="T1" fmla="*/ 2147483647 h 182"/>
                <a:gd name="T2" fmla="*/ 2147483647 w 389"/>
                <a:gd name="T3" fmla="*/ 2147483647 h 182"/>
                <a:gd name="T4" fmla="*/ 2147483647 w 389"/>
                <a:gd name="T5" fmla="*/ 2147483647 h 182"/>
                <a:gd name="T6" fmla="*/ 2147483647 w 389"/>
                <a:gd name="T7" fmla="*/ 0 h 182"/>
                <a:gd name="T8" fmla="*/ 0 w 389"/>
                <a:gd name="T9" fmla="*/ 214748364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 name="Freeform 5"/>
            <p:cNvSpPr>
              <a:spLocks/>
            </p:cNvSpPr>
            <p:nvPr/>
          </p:nvSpPr>
          <p:spPr bwMode="gray">
            <a:xfrm rot="328192">
              <a:off x="2484438" y="3787775"/>
              <a:ext cx="360363" cy="153988"/>
            </a:xfrm>
            <a:custGeom>
              <a:avLst/>
              <a:gdLst>
                <a:gd name="T0" fmla="*/ 0 w 366"/>
                <a:gd name="T1" fmla="*/ 2147483647 h 154"/>
                <a:gd name="T2" fmla="*/ 2147483647 w 366"/>
                <a:gd name="T3" fmla="*/ 2147483647 h 154"/>
                <a:gd name="T4" fmla="*/ 2147483647 w 366"/>
                <a:gd name="T5" fmla="*/ 2147483647 h 154"/>
                <a:gd name="T6" fmla="*/ 2147483647 w 366"/>
                <a:gd name="T7" fmla="*/ 0 h 154"/>
                <a:gd name="T8" fmla="*/ 0 w 366"/>
                <a:gd name="T9" fmla="*/ 2147483647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7" name="Freeform 6"/>
            <p:cNvSpPr>
              <a:spLocks/>
            </p:cNvSpPr>
            <p:nvPr/>
          </p:nvSpPr>
          <p:spPr bwMode="gray">
            <a:xfrm rot="328192">
              <a:off x="2166938" y="2825750"/>
              <a:ext cx="473075" cy="439738"/>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8" name="Freeform 7"/>
            <p:cNvSpPr>
              <a:spLocks/>
            </p:cNvSpPr>
            <p:nvPr/>
          </p:nvSpPr>
          <p:spPr bwMode="gray">
            <a:xfrm rot="328192">
              <a:off x="2752725" y="2689225"/>
              <a:ext cx="590550" cy="117633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9" name="Freeform 9"/>
            <p:cNvSpPr>
              <a:spLocks/>
            </p:cNvSpPr>
            <p:nvPr/>
          </p:nvSpPr>
          <p:spPr bwMode="gray">
            <a:xfrm rot="328192">
              <a:off x="2606675" y="4281488"/>
              <a:ext cx="400050" cy="177800"/>
            </a:xfrm>
            <a:custGeom>
              <a:avLst/>
              <a:gdLst>
                <a:gd name="T0" fmla="*/ 0 w 404"/>
                <a:gd name="T1" fmla="*/ 2147483647 h 161"/>
                <a:gd name="T2" fmla="*/ 2147483647 w 404"/>
                <a:gd name="T3" fmla="*/ 2147483647 h 161"/>
                <a:gd name="T4" fmla="*/ 2147483647 w 404"/>
                <a:gd name="T5" fmla="*/ 2147483647 h 161"/>
                <a:gd name="T6" fmla="*/ 2147483647 w 404"/>
                <a:gd name="T7" fmla="*/ 0 h 161"/>
                <a:gd name="T8" fmla="*/ 0 w 404"/>
                <a:gd name="T9" fmla="*/ 214748364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0" name="Freeform 10"/>
            <p:cNvSpPr>
              <a:spLocks/>
            </p:cNvSpPr>
            <p:nvPr/>
          </p:nvSpPr>
          <p:spPr bwMode="gray">
            <a:xfrm rot="328192">
              <a:off x="2844800" y="3968750"/>
              <a:ext cx="184150" cy="387350"/>
            </a:xfrm>
            <a:custGeom>
              <a:avLst/>
              <a:gdLst>
                <a:gd name="T0" fmla="*/ 0 w 185"/>
                <a:gd name="T1" fmla="*/ 0 h 388"/>
                <a:gd name="T2" fmla="*/ 2147483647 w 185"/>
                <a:gd name="T3" fmla="*/ 2147483647 h 388"/>
                <a:gd name="T4" fmla="*/ 2147483647 w 185"/>
                <a:gd name="T5" fmla="*/ 2147483647 h 388"/>
                <a:gd name="T6" fmla="*/ 2147483647 w 185"/>
                <a:gd name="T7" fmla="*/ 214748364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1" name="Freeform 8"/>
            <p:cNvSpPr>
              <a:spLocks/>
            </p:cNvSpPr>
            <p:nvPr/>
          </p:nvSpPr>
          <p:spPr bwMode="gray">
            <a:xfrm rot="328192">
              <a:off x="2509838" y="3949700"/>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F68426"/>
                </a:gs>
                <a:gs pos="100000">
                  <a:srgbClr val="F68426">
                    <a:lumMod val="60000"/>
                    <a:lumOff val="4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2" name="Freeform 3"/>
            <p:cNvSpPr>
              <a:spLocks/>
            </p:cNvSpPr>
            <p:nvPr/>
          </p:nvSpPr>
          <p:spPr bwMode="gray">
            <a:xfrm rot="328192">
              <a:off x="1803400" y="2374900"/>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F68426"/>
                </a:gs>
                <a:gs pos="50000">
                  <a:srgbClr val="F68426">
                    <a:lumMod val="60000"/>
                    <a:lumOff val="40000"/>
                  </a:srgbClr>
                </a:gs>
                <a:gs pos="100000">
                  <a:srgbClr val="F68426"/>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pic>
          <p:nvPicPr>
            <p:cNvPr id="1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784350" y="4433888"/>
              <a:ext cx="19351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sp>
          <p:nvSpPr>
            <p:cNvPr id="14" name="矩形 13"/>
            <p:cNvSpPr/>
            <p:nvPr/>
          </p:nvSpPr>
          <p:spPr>
            <a:xfrm>
              <a:off x="2147054" y="4794217"/>
              <a:ext cx="1683740" cy="579001"/>
            </a:xfrm>
            <a:prstGeom prst="rect">
              <a:avLst/>
            </a:prstGeom>
            <a:solidFill>
              <a:srgbClr val="F68426"/>
            </a:solidFill>
            <a:ln w="25400" cap="flat" cmpd="sng" algn="ctr">
              <a:solidFill>
                <a:srgbClr val="F6842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FFFFFF"/>
                  </a:solidFill>
                  <a:latin typeface="微软雅黑" pitchFamily="34" charset="-122"/>
                  <a:ea typeface="微软雅黑" pitchFamily="34" charset="-122"/>
                </a:rPr>
                <a:t>调试问题</a:t>
              </a:r>
              <a:endParaRPr kumimoji="0" lang="zh-CN" altLang="en-US"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grpSp>
      <p:pic>
        <p:nvPicPr>
          <p:cNvPr id="48" name="图片 47">
            <a:extLst>
              <a:ext uri="{FF2B5EF4-FFF2-40B4-BE49-F238E27FC236}">
                <a16:creationId xmlns:a16="http://schemas.microsoft.com/office/drawing/2014/main" id="{BF7A0F12-81B8-468C-A60B-C710FE150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825395"/>
            <a:ext cx="8640960" cy="3649759"/>
          </a:xfrm>
          <a:prstGeom prst="rect">
            <a:avLst/>
          </a:prstGeom>
        </p:spPr>
      </p:pic>
      <p:sp>
        <p:nvSpPr>
          <p:cNvPr id="50" name="文本框 49">
            <a:extLst>
              <a:ext uri="{FF2B5EF4-FFF2-40B4-BE49-F238E27FC236}">
                <a16:creationId xmlns:a16="http://schemas.microsoft.com/office/drawing/2014/main" id="{A515BCB1-3DFA-4C8E-A244-A6A01497DF3A}"/>
              </a:ext>
            </a:extLst>
          </p:cNvPr>
          <p:cNvSpPr txBox="1"/>
          <p:nvPr/>
        </p:nvSpPr>
        <p:spPr>
          <a:xfrm>
            <a:off x="1288565" y="5589240"/>
            <a:ext cx="6451787" cy="369332"/>
          </a:xfrm>
          <a:prstGeom prst="rect">
            <a:avLst/>
          </a:prstGeom>
          <a:noFill/>
        </p:spPr>
        <p:txBody>
          <a:bodyPr wrap="square" rtlCol="0">
            <a:spAutoFit/>
          </a:bodyPr>
          <a:lstStyle/>
          <a:p>
            <a:r>
              <a:rPr lang="zh-CN" altLang="en-US" dirty="0"/>
              <a:t>由上图可见，筛选假粉丝的时候报错</a:t>
            </a:r>
          </a:p>
        </p:txBody>
      </p:sp>
    </p:spTree>
    <p:extLst>
      <p:ext uri="{BB962C8B-B14F-4D97-AF65-F5344CB8AC3E}">
        <p14:creationId xmlns:p14="http://schemas.microsoft.com/office/powerpoint/2010/main" val="20527029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431</TotalTime>
  <Words>2179</Words>
  <Application>Microsoft Office PowerPoint</Application>
  <PresentationFormat>全屏显示(4:3)</PresentationFormat>
  <Paragraphs>88</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Adidas Unity</vt:lpstr>
      <vt:lpstr>Helvetica Neue</vt:lpstr>
      <vt:lpstr>微软雅黑</vt:lpstr>
      <vt:lpstr>Agency FB</vt:lpstr>
      <vt:lpstr>Arial</vt:lpstr>
      <vt:lpstr>Arial Black</vt:lpstr>
      <vt:lpstr>Arial Rounded MT Bold</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遇到的问题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Nick</dc:creator>
  <cp:lastModifiedBy>周 宇伦</cp:lastModifiedBy>
  <cp:revision>46</cp:revision>
  <dcterms:created xsi:type="dcterms:W3CDTF">2013-06-03T23:58:40Z</dcterms:created>
  <dcterms:modified xsi:type="dcterms:W3CDTF">2021-01-21T09:04:08Z</dcterms:modified>
</cp:coreProperties>
</file>