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225f83bd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225f83bd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1784ab4a4a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1784ab4a4a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231fe2d81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231fe2d81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225f83bd8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225f83bd8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225f83bd8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225f83bd8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225f83bd8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225f83bd8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6.jpg"/><Relationship Id="rId5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花卉導購輔助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2937300" y="3293213"/>
            <a:ext cx="16347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@170ecvev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175" y="3052725"/>
            <a:ext cx="1176375" cy="11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現存問題</a:t>
            </a:r>
            <a:endParaRPr sz="1800"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7921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7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0"/>
              <a:buFont typeface="Arial"/>
              <a:buAutoNum type="arabicPeriod"/>
            </a:pPr>
            <a:r>
              <a:rPr lang="zh-TW" sz="10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耗時費力</a:t>
            </a:r>
            <a:r>
              <a:rPr lang="zh-TW" sz="10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傳統花卉市場的交易方式通常需要親自到場挑選鮮花，客戶可能需要花費大量時間和精力去尋找自己需要的花卉。這種方式不僅不方便，還可能導致客戶浪費了時間又無法找到所需的品種，影響了體驗和滿意度。</a:t>
            </a:r>
            <a:endParaRPr sz="101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01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7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0"/>
              <a:buFont typeface="Arial"/>
              <a:buAutoNum type="arabicPeriod"/>
            </a:pPr>
            <a:r>
              <a:rPr lang="zh-TW" sz="10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養護困難：許多客戶對於花卉的品種和特點不是很熟悉，不知道如何選擇適合盆植，對於如何養護花卉的知識也比較匱乏，導致客戶帶回家後過一段時間就會忘記如何照護，品質和保存期限就會受到影響。</a:t>
            </a:r>
            <a:endParaRPr sz="101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01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7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0"/>
              <a:buFont typeface="Arial"/>
              <a:buAutoNum type="arabicPeriod"/>
            </a:pPr>
            <a:r>
              <a:rPr lang="zh-TW" sz="10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溝通成本：客戶在選購花卉時可能也會搞錯用途，例如將不適合作為切花的花卉作為切花使用，客戶對於如何搭配花束也可能缺乏了解，無法準確的對店家描述需求。</a:t>
            </a:r>
            <a:endParaRPr sz="732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7625" y="3967125"/>
            <a:ext cx="1176375" cy="11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解決方案 ( 未來 )</a:t>
            </a:r>
            <a:endParaRPr sz="1800"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215975" y="1805800"/>
            <a:ext cx="7301700" cy="25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zh-TW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提升體驗</a:t>
            </a:r>
            <a:r>
              <a:rPr lang="zh-TW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：透過LINE對話機器人，客戶可以直接在聊天視窗中訂購花卉，省去了繁瑣的外出購物流程時間，且機器人可以快速回答客戶的問題，並提供快速訂單方式和送貨選項，讓購物更加便捷。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zh-TW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提供建議：LINE對話機器人可以根據辨識結果提供關於花卉盆植的相關資訊，如種植要求、適合的環境、生長期等，以便客戶做出更好的選擇。此外，機器人還可以給出鮮花的保鮮技巧、應用建議等實用資訊，提供全方位的養護知識。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zh-TW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紀錄溝通：透過AI和機器人的應用，客戶透過制式的訂單填寫讓店家快速了解需求，這將有助於提高品牌忠誠度和客戶滿意度，且透過機器人對話記錄客戶需求，提供更貼心的產品和服務，加強客戶與品牌之間的連結。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7625" y="3967125"/>
            <a:ext cx="1176375" cy="11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流程圖</a:t>
            </a:r>
            <a:endParaRPr sz="1800"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924" y="1597875"/>
            <a:ext cx="5554250" cy="302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7625" y="3967125"/>
            <a:ext cx="1176375" cy="11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ＡＩ模型</a:t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4861800" y="1835350"/>
            <a:ext cx="3472500" cy="3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1100">
                <a:latin typeface="Arial"/>
                <a:ea typeface="Arial"/>
                <a:cs typeface="Arial"/>
                <a:sym typeface="Arial"/>
              </a:rPr>
              <a:t>盆栽(15)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1788750" y="2571725"/>
            <a:ext cx="2502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/>
              <a:t>['向日葵', '文心蘭', '石斛蘭', '麒麟草', '火鶴', '劍蘭', '康乃馨', '飛燕草', '雛菊', '鬱金香', '百合', '玫瑰', '牡丹', '金盞花', '紫羅蘭', '繡球', '勿忘我', '風信子', '桔梗', '滿天星']</a:t>
            </a:r>
            <a:endParaRPr b="1" sz="1200"/>
          </a:p>
        </p:txBody>
      </p:sp>
      <p:sp>
        <p:nvSpPr>
          <p:cNvPr id="308" name="Google Shape;308;p17"/>
          <p:cNvSpPr txBox="1"/>
          <p:nvPr/>
        </p:nvSpPr>
        <p:spPr>
          <a:xfrm>
            <a:off x="5346750" y="2571750"/>
            <a:ext cx="2502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/>
              <a:t>['黃金葛', '長春藤', '阿波羅千年木', '旺旺樹', '蔓綠絨', '金錢樹', '尤加利', '發財樹', '黃金葛', '長春藤', '虎尾蘭', '琴葉榕', '龜背芋', '多肉植物', '仙人掌', '蘭花', '龍舌蘭']</a:t>
            </a:r>
            <a:endParaRPr b="1" sz="1200"/>
          </a:p>
        </p:txBody>
      </p:sp>
      <p:sp>
        <p:nvSpPr>
          <p:cNvPr id="309" name="Google Shape;309;p17"/>
          <p:cNvSpPr txBox="1"/>
          <p:nvPr>
            <p:ph idx="1" type="body"/>
          </p:nvPr>
        </p:nvSpPr>
        <p:spPr>
          <a:xfrm>
            <a:off x="1303800" y="1892200"/>
            <a:ext cx="3472500" cy="3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1100">
                <a:latin typeface="Arial"/>
                <a:ea typeface="Arial"/>
                <a:cs typeface="Arial"/>
                <a:sym typeface="Arial"/>
              </a:rPr>
              <a:t>鮮花(20)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7625" y="3967125"/>
            <a:ext cx="1176375" cy="11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18"/>
          <p:cNvPicPr preferRelativeResize="0"/>
          <p:nvPr/>
        </p:nvPicPr>
        <p:blipFill rotWithShape="1">
          <a:blip r:embed="rId3">
            <a:alphaModFix/>
          </a:blip>
          <a:srcRect b="0" l="0" r="0" t="3512"/>
          <a:stretch/>
        </p:blipFill>
        <p:spPr>
          <a:xfrm>
            <a:off x="1477300" y="775648"/>
            <a:ext cx="1945399" cy="4169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8"/>
          <p:cNvPicPr preferRelativeResize="0"/>
          <p:nvPr/>
        </p:nvPicPr>
        <p:blipFill rotWithShape="1">
          <a:blip r:embed="rId4">
            <a:alphaModFix/>
          </a:blip>
          <a:srcRect b="0" l="0" r="0" t="4095"/>
          <a:stretch/>
        </p:blipFill>
        <p:spPr>
          <a:xfrm>
            <a:off x="3882413" y="778662"/>
            <a:ext cx="1945399" cy="4144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8"/>
          <p:cNvPicPr preferRelativeResize="0"/>
          <p:nvPr/>
        </p:nvPicPr>
        <p:blipFill rotWithShape="1">
          <a:blip r:embed="rId5">
            <a:alphaModFix/>
          </a:blip>
          <a:srcRect b="0" l="0" r="0" t="3651"/>
          <a:stretch/>
        </p:blipFill>
        <p:spPr>
          <a:xfrm>
            <a:off x="6187225" y="769150"/>
            <a:ext cx="1945399" cy="416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補助計畫</a:t>
            </a:r>
            <a:endParaRPr/>
          </a:p>
        </p:txBody>
      </p:sp>
      <p:sp>
        <p:nvSpPr>
          <p:cNvPr id="323" name="Google Shape;323;p19"/>
          <p:cNvSpPr txBox="1"/>
          <p:nvPr>
            <p:ph idx="1" type="body"/>
          </p:nvPr>
        </p:nvSpPr>
        <p:spPr>
          <a:xfrm>
            <a:off x="1303800" y="1643150"/>
            <a:ext cx="3472500" cy="3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經濟部中小企業處小型企業創新研發計畫  (SBIR)</a:t>
            </a:r>
            <a:endParaRPr b="1"/>
          </a:p>
        </p:txBody>
      </p:sp>
      <p:sp>
        <p:nvSpPr>
          <p:cNvPr id="324" name="Google Shape;324;p19"/>
          <p:cNvSpPr txBox="1"/>
          <p:nvPr>
            <p:ph idx="1" type="body"/>
          </p:nvPr>
        </p:nvSpPr>
        <p:spPr>
          <a:xfrm>
            <a:off x="4861800" y="1643150"/>
            <a:ext cx="3472500" cy="3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1100">
                <a:latin typeface="Arial"/>
                <a:ea typeface="Arial"/>
                <a:cs typeface="Arial"/>
                <a:sym typeface="Arial"/>
              </a:rPr>
              <a:t>臺北市產業發展獎勵補助計畫  </a:t>
            </a:r>
            <a:r>
              <a:rPr b="1" lang="zh-TW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zh-TW" sz="1100">
                <a:latin typeface="Arial"/>
                <a:ea typeface="Arial"/>
                <a:cs typeface="Arial"/>
                <a:sym typeface="Arial"/>
              </a:rPr>
              <a:t>SITI</a:t>
            </a:r>
            <a:r>
              <a:rPr b="1" lang="zh-TW" sz="11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701" y="2073625"/>
            <a:ext cx="3174701" cy="29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800" y="2073625"/>
            <a:ext cx="3472499" cy="296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