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63" r:id="rId7"/>
    <p:sldId id="270" r:id="rId8"/>
    <p:sldId id="266" r:id="rId9"/>
    <p:sldId id="265" r:id="rId10"/>
    <p:sldId id="280" r:id="rId11"/>
    <p:sldId id="264" r:id="rId12"/>
    <p:sldId id="271" r:id="rId13"/>
    <p:sldId id="267" r:id="rId14"/>
    <p:sldId id="273" r:id="rId15"/>
    <p:sldId id="268"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412615" y="953770"/>
            <a:ext cx="3099435" cy="521970"/>
          </a:xfrm>
          <a:prstGeom prst="rect">
            <a:avLst/>
          </a:prstGeom>
          <a:noFill/>
        </p:spPr>
        <p:txBody>
          <a:bodyPr wrap="square" rtlCol="0">
            <a:spAutoFit/>
          </a:bodyPr>
          <a:p>
            <a:r>
              <a:rPr lang="en-US" altLang="zh-CN" sz="2800"/>
              <a:t>C++11</a:t>
            </a:r>
            <a:r>
              <a:rPr lang="zh-CN" altLang="en-US" sz="2800"/>
              <a:t>新特性讲解</a:t>
            </a:r>
            <a:endParaRPr lang="zh-CN" altLang="en-US" sz="2800"/>
          </a:p>
        </p:txBody>
      </p:sp>
      <p:sp>
        <p:nvSpPr>
          <p:cNvPr id="5" name="文本框 4"/>
          <p:cNvSpPr txBox="1"/>
          <p:nvPr/>
        </p:nvSpPr>
        <p:spPr>
          <a:xfrm>
            <a:off x="3757930" y="1990090"/>
            <a:ext cx="5730875" cy="3046095"/>
          </a:xfrm>
          <a:prstGeom prst="rect">
            <a:avLst/>
          </a:prstGeom>
          <a:noFill/>
        </p:spPr>
        <p:txBody>
          <a:bodyPr wrap="square" rtlCol="0">
            <a:spAutoFit/>
          </a:bodyPr>
          <a:p>
            <a:r>
              <a:rPr lang="zh-CN" altLang="en-US" sz="2400"/>
              <a:t>一、新标准诞生</a:t>
            </a:r>
            <a:endParaRPr lang="zh-CN" altLang="en-US" sz="2400"/>
          </a:p>
          <a:p>
            <a:r>
              <a:rPr lang="zh-CN" altLang="en-US" sz="2400"/>
              <a:t>二、auto类型推导</a:t>
            </a:r>
            <a:endParaRPr lang="zh-CN" altLang="en-US" sz="2400"/>
          </a:p>
          <a:p>
            <a:r>
              <a:rPr lang="zh-CN" altLang="en-US" sz="2400"/>
              <a:t>三、</a:t>
            </a:r>
            <a:r>
              <a:rPr lang="en-US" altLang="zh-CN" sz="2400"/>
              <a:t>decltype</a:t>
            </a:r>
            <a:r>
              <a:rPr lang="zh-CN" altLang="en-US" sz="2400"/>
              <a:t>类型推导</a:t>
            </a:r>
            <a:endParaRPr lang="zh-CN" altLang="en-US" sz="2400"/>
          </a:p>
          <a:p>
            <a:r>
              <a:rPr lang="zh-CN" altLang="en-US" sz="2400"/>
              <a:t>四、继承构造和委派构造</a:t>
            </a:r>
            <a:endParaRPr lang="zh-CN" altLang="en-US" sz="2400"/>
          </a:p>
          <a:p>
            <a:r>
              <a:rPr lang="zh-CN" altLang="en-US" sz="2400"/>
              <a:t>五、右值引用</a:t>
            </a:r>
            <a:r>
              <a:rPr lang="en-US" altLang="zh-CN" sz="2400"/>
              <a:t>:</a:t>
            </a:r>
            <a:r>
              <a:rPr lang="zh-CN" altLang="en-US" sz="2400"/>
              <a:t>移动语义和完美转发</a:t>
            </a:r>
            <a:endParaRPr lang="zh-CN" altLang="en-US" sz="2400"/>
          </a:p>
          <a:p>
            <a:r>
              <a:rPr lang="zh-CN" altLang="en-US" sz="2400"/>
              <a:t>六、堆内存管理</a:t>
            </a:r>
            <a:r>
              <a:rPr lang="en-US" altLang="zh-CN" sz="2400"/>
              <a:t>:</a:t>
            </a:r>
            <a:r>
              <a:rPr lang="zh-CN" altLang="en-US" sz="2400"/>
              <a:t>智能指针</a:t>
            </a:r>
            <a:endParaRPr lang="zh-CN" altLang="en-US" sz="2400"/>
          </a:p>
          <a:p>
            <a:r>
              <a:rPr lang="zh-CN" altLang="en-US" sz="2400"/>
              <a:t>七、原子类型与原子操作</a:t>
            </a:r>
            <a:endParaRPr lang="zh-CN" altLang="en-US" sz="2400"/>
          </a:p>
          <a:p>
            <a:r>
              <a:rPr lang="zh-CN" altLang="en-US" sz="2400"/>
              <a:t>八、</a:t>
            </a:r>
            <a:r>
              <a:rPr lang="en-US" altLang="zh-CN" sz="2400"/>
              <a:t>Lambda</a:t>
            </a:r>
            <a:r>
              <a:rPr lang="zh-CN" altLang="en-US" sz="2400"/>
              <a:t>函数</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55270" y="154305"/>
            <a:ext cx="3698875" cy="460375"/>
          </a:xfrm>
          <a:prstGeom prst="rect">
            <a:avLst/>
          </a:prstGeom>
          <a:noFill/>
        </p:spPr>
        <p:txBody>
          <a:bodyPr wrap="square" rtlCol="0" anchor="t">
            <a:spAutoFit/>
          </a:bodyPr>
          <a:p>
            <a:r>
              <a:rPr lang="zh-CN" altLang="en-US" sz="2400">
                <a:sym typeface="+mn-ea"/>
              </a:rPr>
              <a:t>六、堆内存管理</a:t>
            </a:r>
            <a:r>
              <a:rPr lang="en-US" altLang="zh-CN" sz="2400">
                <a:sym typeface="+mn-ea"/>
              </a:rPr>
              <a:t>:</a:t>
            </a:r>
            <a:r>
              <a:rPr lang="zh-CN" altLang="en-US" sz="2400">
                <a:sym typeface="+mn-ea"/>
              </a:rPr>
              <a:t>智能指针</a:t>
            </a:r>
            <a:endParaRPr lang="zh-CN" altLang="en-US" sz="2400">
              <a:sym typeface="+mn-ea"/>
            </a:endParaRPr>
          </a:p>
        </p:txBody>
      </p:sp>
      <p:sp>
        <p:nvSpPr>
          <p:cNvPr id="2" name="文本框 1"/>
          <p:cNvSpPr txBox="1"/>
          <p:nvPr/>
        </p:nvSpPr>
        <p:spPr>
          <a:xfrm>
            <a:off x="364490" y="799465"/>
            <a:ext cx="11109325" cy="3692525"/>
          </a:xfrm>
          <a:prstGeom prst="rect">
            <a:avLst/>
          </a:prstGeom>
          <a:noFill/>
        </p:spPr>
        <p:txBody>
          <a:bodyPr wrap="square" rtlCol="0">
            <a:spAutoFit/>
          </a:bodyPr>
          <a:p>
            <a:r>
              <a:rPr lang="en-US" altLang="zh-CN"/>
              <a:t>1 </a:t>
            </a:r>
            <a:r>
              <a:rPr lang="zh-CN" altLang="en-US"/>
              <a:t>、</a:t>
            </a:r>
            <a:r>
              <a:rPr lang="en-US" altLang="zh-CN"/>
              <a:t>显示内存管理</a:t>
            </a:r>
            <a:endParaRPr lang="en-US" altLang="zh-CN"/>
          </a:p>
          <a:p>
            <a:r>
              <a:rPr lang="en-US" altLang="zh-CN"/>
              <a:t>          程序员在处理现实生活中的C/C++程序的时候，常会遇到诸如程序运行时突然退出，或占用的内存越来越多，最后不得不定期重启的一些典型症状。这些问题的源头可以追溯到C/C++中的显式堆内存管理上。通常情况下，这些症状都是由于程序没有正确处理堆内存的分配与释放造成的</a:t>
            </a:r>
            <a:r>
              <a:rPr lang="zh-CN" altLang="en-US"/>
              <a:t>。</a:t>
            </a:r>
            <a:endParaRPr lang="zh-CN" altLang="en-US"/>
          </a:p>
          <a:p>
            <a:r>
              <a:rPr lang="en-US" altLang="zh-CN"/>
              <a:t>          从语言层面来讲，我们可以将其归纳为以下的一些问题：</a:t>
            </a:r>
            <a:endParaRPr lang="en-US" altLang="zh-CN"/>
          </a:p>
          <a:p>
            <a:r>
              <a:rPr lang="en-US" altLang="zh-CN"/>
              <a:t>  </a:t>
            </a:r>
            <a:r>
              <a:rPr lang="zh-CN" altLang="en-US"/>
              <a:t>①</a:t>
            </a:r>
            <a:r>
              <a:rPr lang="en-US" altLang="zh-CN"/>
              <a:t>野指针：一些内存单元已被释放，之前指向它的指针却还在被使用。这些内存有可能被运行时系统重新分配给程序使用，从而导致无法预测的错误。</a:t>
            </a:r>
            <a:endParaRPr lang="en-US" altLang="zh-CN"/>
          </a:p>
          <a:p>
            <a:r>
              <a:rPr lang="en-US" altLang="zh-CN"/>
              <a:t>  </a:t>
            </a:r>
            <a:r>
              <a:rPr lang="zh-CN" altLang="en-US"/>
              <a:t>②</a:t>
            </a:r>
            <a:r>
              <a:rPr lang="en-US" altLang="zh-CN"/>
              <a:t>重复释放：程序试图去释放已经被释放过的内存单元，或者释放已经被重新分配过的内存单元，就会导致重复释放错误。通常重复释放内存会导致C/C++运行时系统打印出大量错误及诊断信息。</a:t>
            </a:r>
            <a:endParaRPr lang="en-US" altLang="zh-CN"/>
          </a:p>
          <a:p>
            <a:r>
              <a:rPr lang="en-US" altLang="zh-CN"/>
              <a:t> </a:t>
            </a:r>
            <a:r>
              <a:rPr lang="zh-CN" altLang="en-US"/>
              <a:t>③</a:t>
            </a:r>
            <a:r>
              <a:rPr lang="en-US" altLang="zh-CN"/>
              <a:t>内存泄漏：不再需要使用的内存单元如果没有释放就会导致内存泄漏。如果程序不断地重复进行这类操作，将会导致内存占用剧增。</a:t>
            </a:r>
            <a:endParaRPr lang="en-US" altLang="zh-CN"/>
          </a:p>
          <a:p>
            <a:r>
              <a:rPr lang="zh-CN" altLang="en-US"/>
              <a:t>          尽管</a:t>
            </a:r>
            <a:r>
              <a:rPr lang="en-US" altLang="zh-CN"/>
              <a:t>显式的管理内存在性能上有一定的优势，但也被广泛地认为是容易出错的。在C++11新标准中，智能指针被进行了改进，以更加适应实际的应用需求。</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64490" y="788035"/>
            <a:ext cx="11109325" cy="5908040"/>
          </a:xfrm>
          <a:prstGeom prst="rect">
            <a:avLst/>
          </a:prstGeom>
          <a:noFill/>
        </p:spPr>
        <p:txBody>
          <a:bodyPr wrap="square" rtlCol="0">
            <a:spAutoFit/>
          </a:bodyPr>
          <a:p>
            <a:r>
              <a:rPr lang="en-US" altLang="zh-CN"/>
              <a:t>2</a:t>
            </a:r>
            <a:r>
              <a:rPr lang="zh-CN" altLang="en-US"/>
              <a:t>、</a:t>
            </a:r>
            <a:r>
              <a:rPr lang="en-US" altLang="zh-CN"/>
              <a:t>C++11</a:t>
            </a:r>
            <a:r>
              <a:rPr lang="zh-CN" altLang="en-US"/>
              <a:t>智能指针</a:t>
            </a:r>
            <a:endParaRPr lang="zh-CN" altLang="en-US"/>
          </a:p>
          <a:p>
            <a:r>
              <a:rPr lang="zh-CN" altLang="en-US"/>
              <a:t>①</a:t>
            </a:r>
            <a:r>
              <a:rPr lang="en-US" altLang="zh-CN"/>
              <a:t>shared_ptr智能指针</a:t>
            </a:r>
            <a:endParaRPr lang="en-US" altLang="zh-CN"/>
          </a:p>
          <a:p>
            <a:r>
              <a:rPr lang="en-US" altLang="zh-CN"/>
              <a:t>          在C++历史上曾经出现过无数的引用计数型智能指针实现，但没有一个比得上shared_ptr</a:t>
            </a:r>
            <a:r>
              <a:rPr lang="zh-CN" altLang="en-US"/>
              <a:t>，</a:t>
            </a:r>
            <a:r>
              <a:rPr lang="en-US" altLang="zh-CN"/>
              <a:t>在过去</a:t>
            </a:r>
            <a:r>
              <a:rPr lang="zh-CN" altLang="en-US"/>
              <a:t>、</a:t>
            </a:r>
            <a:r>
              <a:rPr lang="en-US" altLang="zh-CN"/>
              <a:t>现在和将来，它都是最好的。</a:t>
            </a:r>
            <a:endParaRPr lang="en-US" altLang="zh-CN"/>
          </a:p>
          <a:p>
            <a:r>
              <a:rPr lang="en-US" altLang="zh-CN"/>
              <a:t>          shared_ptr是用于管理new动态分配对象的智能指针，它重载了*和-&gt;操作符以模仿原始指针的行为，提供隐式bool类型转换以判断指针的有效性，get()函数可以得到指针原始指针，并且没有提供指针算术操作</a:t>
            </a:r>
            <a:r>
              <a:rPr lang="zh-CN" altLang="en-US"/>
              <a:t>。   </a:t>
            </a:r>
            <a:endParaRPr lang="zh-CN" altLang="en-US"/>
          </a:p>
          <a:p>
            <a:r>
              <a:rPr lang="zh-CN" altLang="en-US"/>
              <a:t>          </a:t>
            </a:r>
            <a:r>
              <a:rPr lang="en-US" altLang="zh-CN"/>
              <a:t>shared_ptr的reset( )函数的作用是将引用计数减1，停止对指针的共享，除非引用计数为0，否则不会发生删除操作。</a:t>
            </a:r>
            <a:endParaRPr lang="en-US" altLang="zh-CN"/>
          </a:p>
          <a:p>
            <a:r>
              <a:rPr lang="en-US" altLang="zh-CN"/>
              <a:t>          shared_ptr有两个专门的函数检查引用计数。unique( )在shared_ptr是指针的唯一拥所有者时返回true。use_count( )返回当前指针的引用计</a:t>
            </a:r>
            <a:r>
              <a:rPr lang="zh-CN" altLang="en-US"/>
              <a:t>数。</a:t>
            </a:r>
            <a:endParaRPr lang="zh-CN" altLang="en-US"/>
          </a:p>
          <a:p>
            <a:endParaRPr lang="en-US" altLang="zh-CN"/>
          </a:p>
          <a:p>
            <a:r>
              <a:rPr lang="zh-CN" altLang="en-US"/>
              <a:t>②</a:t>
            </a:r>
            <a:r>
              <a:rPr lang="en-US" altLang="zh-CN"/>
              <a:t>unique_ptr智能指针</a:t>
            </a:r>
            <a:endParaRPr lang="en-US" altLang="zh-CN"/>
          </a:p>
          <a:p>
            <a:r>
              <a:rPr lang="en-US" altLang="zh-CN"/>
              <a:t>          unique_ptr形如其名的与所指对象内存紧密绑定。不能与其他unique_ptr类型的指针对象共享所指对象的内存。</a:t>
            </a:r>
            <a:endParaRPr lang="en-US" altLang="zh-CN"/>
          </a:p>
          <a:p>
            <a:r>
              <a:rPr lang="en-US" altLang="zh-CN"/>
              <a:t>         unique_ptr则是一个删除了拷贝构造函数\保留了移动拷贝构造函数的指针分装类型。</a:t>
            </a:r>
            <a:endParaRPr lang="en-US" altLang="zh-CN"/>
          </a:p>
          <a:p>
            <a:endParaRPr lang="en-US" altLang="zh-CN"/>
          </a:p>
          <a:p>
            <a:endParaRPr lang="en-US" altLang="zh-CN"/>
          </a:p>
          <a:p>
            <a:endParaRPr lang="en-US" altLang="zh-CN"/>
          </a:p>
          <a:p>
            <a:r>
              <a:rPr lang="zh-CN" altLang="en-US">
                <a:sym typeface="+mn-ea"/>
              </a:rPr>
              <a:t>    智能指针的基本用法测试代码：</a:t>
            </a:r>
            <a:endParaRPr lang="zh-CN" altLang="en-US">
              <a:sym typeface="+mn-ea"/>
            </a:endParaRPr>
          </a:p>
          <a:p>
            <a:r>
              <a:rPr lang="zh-CN" altLang="en-US">
                <a:sym typeface="+mn-ea"/>
              </a:rPr>
              <a:t>    工程</a:t>
            </a:r>
            <a:r>
              <a:rPr lang="en-US" altLang="zh-CN">
                <a:sym typeface="+mn-ea"/>
              </a:rPr>
              <a:t>PointerTest</a:t>
            </a:r>
            <a:endParaRPr lang="en-US" altLang="zh-CN">
              <a:sym typeface="+mn-ea"/>
            </a:endParaRPr>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54305"/>
            <a:ext cx="3562985" cy="460375"/>
          </a:xfrm>
          <a:prstGeom prst="rect">
            <a:avLst/>
          </a:prstGeom>
          <a:noFill/>
        </p:spPr>
        <p:txBody>
          <a:bodyPr wrap="square" rtlCol="0" anchor="t">
            <a:spAutoFit/>
          </a:bodyPr>
          <a:p>
            <a:r>
              <a:rPr lang="zh-CN" altLang="en-US" sz="2400">
                <a:sym typeface="+mn-ea"/>
              </a:rPr>
              <a:t>七、原子类型与原子操作</a:t>
            </a:r>
            <a:endParaRPr lang="zh-CN" altLang="en-US" sz="2400">
              <a:sym typeface="+mn-ea"/>
            </a:endParaRPr>
          </a:p>
        </p:txBody>
      </p:sp>
      <p:sp>
        <p:nvSpPr>
          <p:cNvPr id="2" name="文本框 1"/>
          <p:cNvSpPr txBox="1"/>
          <p:nvPr/>
        </p:nvSpPr>
        <p:spPr>
          <a:xfrm>
            <a:off x="421640" y="774700"/>
            <a:ext cx="10870565" cy="2584450"/>
          </a:xfrm>
          <a:prstGeom prst="rect">
            <a:avLst/>
          </a:prstGeom>
          <a:noFill/>
        </p:spPr>
        <p:txBody>
          <a:bodyPr wrap="square" rtlCol="0">
            <a:spAutoFit/>
          </a:bodyPr>
          <a:p>
            <a:r>
              <a:rPr lang="en-US" altLang="zh-CN"/>
              <a:t>          着重</a:t>
            </a:r>
            <a:r>
              <a:rPr lang="zh-CN" altLang="en-US"/>
              <a:t>了解</a:t>
            </a:r>
            <a:r>
              <a:rPr lang="en-US" altLang="zh-CN"/>
              <a:t>头文件中的std::thread类以及其上的一些基本操作，至此我们动手写多线程程序已经基本没有问题了。但是，单线程的那些"坑"我们仍还不知道怎么去避免。</a:t>
            </a:r>
            <a:endParaRPr lang="en-US" altLang="zh-CN"/>
          </a:p>
          <a:p>
            <a:endParaRPr lang="en-US" altLang="zh-CN"/>
          </a:p>
          <a:p>
            <a:r>
              <a:rPr lang="en-US" altLang="zh-CN"/>
              <a:t>多线程存在的问题：</a:t>
            </a:r>
            <a:endParaRPr lang="en-US" altLang="zh-CN"/>
          </a:p>
          <a:p>
            <a:r>
              <a:rPr lang="en-US" altLang="zh-CN"/>
              <a:t>          多线程最主要的问题就是共享数据带来的问题。如果共享数据都是只读的，那么没问题，因为只读操作不会影响到数据，更不会涉及对数据的修改，所以所有线程都会获得同样的数据。但是，当一个或多个线程要修改共享数据时，就会产生很多潜在的麻烦。</a:t>
            </a:r>
            <a:endParaRPr lang="en-US" altLang="zh-CN"/>
          </a:p>
          <a:p>
            <a:r>
              <a:rPr lang="en-US" altLang="zh-CN"/>
              <a:t>          多线程程序中，每个线程都有一个线程栈，它们相互独立，因此在线程栈中的数据，是不会被其他线程影响到的。但是在内存的数据段中的数据，是可以在全局被访问到的。</a:t>
            </a:r>
            <a:endParaRPr lang="en-US" altLang="zh-CN"/>
          </a:p>
        </p:txBody>
      </p:sp>
      <p:sp>
        <p:nvSpPr>
          <p:cNvPr id="3" name="文本框 2"/>
          <p:cNvSpPr txBox="1"/>
          <p:nvPr/>
        </p:nvSpPr>
        <p:spPr>
          <a:xfrm>
            <a:off x="421640" y="3844290"/>
            <a:ext cx="10585450" cy="2306955"/>
          </a:xfrm>
          <a:prstGeom prst="rect">
            <a:avLst/>
          </a:prstGeom>
          <a:noFill/>
        </p:spPr>
        <p:txBody>
          <a:bodyPr wrap="square" rtlCol="0">
            <a:spAutoFit/>
          </a:bodyPr>
          <a:p>
            <a:r>
              <a:rPr lang="zh-CN" altLang="en-US"/>
              <a:t>原子操作：</a:t>
            </a:r>
            <a:endParaRPr lang="zh-CN" altLang="en-US"/>
          </a:p>
          <a:p>
            <a:r>
              <a:rPr lang="zh-CN" altLang="en-US"/>
              <a:t>         </a:t>
            </a:r>
            <a:r>
              <a:rPr lang="en-US" altLang="zh-CN"/>
              <a:t>原子操作，就是多线程程序中“最小的且不可并行化的”的操作。通常对一个共享资源的操作是原子操作的话，意味着多个线程访问该资源时，有且仅有唯一一个线程在对这个资源进行操作。那么从线程(处理器)的角度看来，其他线程就不能够在本线程对资源访问期间对该资源进行操作，因此原子操作对于多个线程而言，就不会发生有别于单线程程序的意外状况。通常情况下，原子操作都是通过“互斥”的访问来保证的。</a:t>
            </a:r>
            <a:endParaRPr lang="en-US" altLang="zh-CN"/>
          </a:p>
          <a:p>
            <a:r>
              <a:rPr lang="en-US" altLang="zh-CN"/>
              <a:t>         在C++11中，程序员不需要为原子数据类型显式地声明互斥锁或调用加锁、解锁的API,线程就能够对变量互斥地进行访问。</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86765" y="412115"/>
            <a:ext cx="5384165" cy="368300"/>
          </a:xfrm>
          <a:prstGeom prst="rect">
            <a:avLst/>
          </a:prstGeom>
          <a:noFill/>
        </p:spPr>
        <p:txBody>
          <a:bodyPr wrap="square" rtlCol="0">
            <a:spAutoFit/>
          </a:bodyPr>
          <a:p>
            <a:r>
              <a:rPr lang="en-US" altLang="zh-CN"/>
              <a:t>原子数据类型</a:t>
            </a:r>
            <a:r>
              <a:rPr lang="zh-CN" altLang="en-US"/>
              <a:t>对应表：</a:t>
            </a:r>
            <a:endParaRPr lang="zh-CN" altLang="en-US"/>
          </a:p>
        </p:txBody>
      </p:sp>
      <p:pic>
        <p:nvPicPr>
          <p:cNvPr id="6" name="图片 5"/>
          <p:cNvPicPr>
            <a:picLocks noChangeAspect="1"/>
          </p:cNvPicPr>
          <p:nvPr/>
        </p:nvPicPr>
        <p:blipFill>
          <a:blip r:embed="rId2"/>
          <a:stretch>
            <a:fillRect/>
          </a:stretch>
        </p:blipFill>
        <p:spPr>
          <a:xfrm>
            <a:off x="993775" y="780415"/>
            <a:ext cx="6828155" cy="3552825"/>
          </a:xfrm>
          <a:prstGeom prst="rect">
            <a:avLst/>
          </a:prstGeom>
        </p:spPr>
      </p:pic>
      <p:sp>
        <p:nvSpPr>
          <p:cNvPr id="7" name="文本框 6"/>
          <p:cNvSpPr txBox="1"/>
          <p:nvPr/>
        </p:nvSpPr>
        <p:spPr>
          <a:xfrm>
            <a:off x="786130" y="4597400"/>
            <a:ext cx="10681335" cy="1476375"/>
          </a:xfrm>
          <a:prstGeom prst="rect">
            <a:avLst/>
          </a:prstGeom>
          <a:noFill/>
        </p:spPr>
        <p:txBody>
          <a:bodyPr wrap="square" rtlCol="0">
            <a:spAutoFit/>
          </a:bodyPr>
          <a:p>
            <a:pPr algn="l"/>
            <a:r>
              <a:rPr lang="en-US" altLang="zh-CN"/>
              <a:t>自旋锁:</a:t>
            </a:r>
            <a:endParaRPr lang="en-US" altLang="zh-CN"/>
          </a:p>
          <a:p>
            <a:pPr algn="l"/>
            <a:r>
              <a:rPr lang="en-US" altLang="zh-CN"/>
              <a:t>          </a:t>
            </a:r>
            <a:r>
              <a:rPr lang="en-US" altLang="zh-CN">
                <a:sym typeface="+mn-ea"/>
              </a:rPr>
              <a:t>自旋锁</a:t>
            </a:r>
            <a:r>
              <a:rPr lang="en-US" altLang="zh-CN"/>
              <a:t>和其他的原子数据类型不同,它是锁无关的一种类型，即线程对它的访问是不需要加锁的，</a:t>
            </a:r>
            <a:endParaRPr lang="en-US" altLang="zh-CN"/>
          </a:p>
          <a:p>
            <a:pPr algn="l"/>
            <a:r>
              <a:rPr lang="en-US" altLang="zh-CN"/>
              <a:t>因此它也没有其他的原子类型的读写操作、运算符操作等。取而代之的是另外两个原子操作的函数test_and_set()和clear()。</a:t>
            </a:r>
            <a:endParaRPr lang="en-US" altLang="zh-CN"/>
          </a:p>
          <a:p>
            <a:pPr algn="l"/>
            <a:r>
              <a:rPr lang="en-US" altLang="zh-CN"/>
              <a:t>可以实现一个线程等待另一个线程操作后，</a:t>
            </a:r>
            <a:r>
              <a:rPr lang="zh-CN" altLang="en-US"/>
              <a:t>改线程</a:t>
            </a:r>
            <a:r>
              <a:rPr lang="en-US" altLang="zh-CN"/>
              <a:t>才</a:t>
            </a:r>
            <a:r>
              <a:rPr lang="zh-CN" altLang="en-US"/>
              <a:t>继续</a:t>
            </a:r>
            <a:r>
              <a:rPr lang="en-US" altLang="zh-CN"/>
              <a:t>开始工作。</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54305"/>
            <a:ext cx="3562985" cy="460375"/>
          </a:xfrm>
          <a:prstGeom prst="rect">
            <a:avLst/>
          </a:prstGeom>
          <a:noFill/>
        </p:spPr>
        <p:txBody>
          <a:bodyPr wrap="square" rtlCol="0" anchor="t">
            <a:spAutoFit/>
          </a:bodyPr>
          <a:p>
            <a:r>
              <a:rPr lang="zh-CN" altLang="en-US" sz="2400">
                <a:sym typeface="+mn-ea"/>
              </a:rPr>
              <a:t>八、</a:t>
            </a:r>
            <a:r>
              <a:rPr lang="en-US" altLang="zh-CN" sz="2400">
                <a:sym typeface="+mn-ea"/>
              </a:rPr>
              <a:t>Lambda</a:t>
            </a:r>
            <a:r>
              <a:rPr lang="zh-CN" altLang="en-US" sz="2400">
                <a:sym typeface="+mn-ea"/>
              </a:rPr>
              <a:t>函数</a:t>
            </a:r>
            <a:endParaRPr lang="zh-CN" altLang="en-US" sz="2400">
              <a:sym typeface="+mn-ea"/>
            </a:endParaRPr>
          </a:p>
        </p:txBody>
      </p:sp>
      <p:sp>
        <p:nvSpPr>
          <p:cNvPr id="2" name="文本框 1"/>
          <p:cNvSpPr txBox="1"/>
          <p:nvPr/>
        </p:nvSpPr>
        <p:spPr>
          <a:xfrm>
            <a:off x="617220" y="614680"/>
            <a:ext cx="10874375" cy="5631180"/>
          </a:xfrm>
          <a:prstGeom prst="rect">
            <a:avLst/>
          </a:prstGeom>
          <a:noFill/>
        </p:spPr>
        <p:txBody>
          <a:bodyPr wrap="square" rtlCol="0">
            <a:spAutoFit/>
          </a:bodyPr>
          <a:p>
            <a:r>
              <a:rPr lang="en-US" altLang="zh-CN"/>
              <a:t>          Lambda函数跟普通函数相比不需要定义函数名,，取而代之的是方括号（[]）。此外，Lambda函数还采用了追踪返回类型的方式返回其值。</a:t>
            </a:r>
            <a:endParaRPr lang="en-US" altLang="zh-CN"/>
          </a:p>
          <a:p>
            <a:r>
              <a:rPr lang="en-US" altLang="zh-CN"/>
              <a:t>          Lambda函数的语法定义如下：</a:t>
            </a:r>
            <a:endParaRPr lang="en-US" altLang="zh-CN"/>
          </a:p>
          <a:p>
            <a:r>
              <a:rPr lang="en-US" altLang="zh-CN"/>
              <a:t>          [capture]（paramters） mutables-&gt; return-type{  statement }</a:t>
            </a:r>
            <a:endParaRPr lang="en-US" altLang="zh-CN"/>
          </a:p>
          <a:p>
            <a:r>
              <a:rPr lang="en-US" altLang="zh-CN"/>
              <a:t>          其中：</a:t>
            </a:r>
            <a:endParaRPr lang="en-US" altLang="zh-CN"/>
          </a:p>
          <a:p>
            <a:r>
              <a:rPr lang="en-US" altLang="zh-CN"/>
              <a:t>          [capture]:        捕捉列表</a:t>
            </a:r>
            <a:endParaRPr lang="en-US" altLang="zh-CN"/>
          </a:p>
          <a:p>
            <a:r>
              <a:rPr lang="en-US" altLang="zh-CN"/>
              <a:t>          (paramters)：参数列表</a:t>
            </a:r>
            <a:endParaRPr lang="en-US" altLang="zh-CN"/>
          </a:p>
          <a:p>
            <a:r>
              <a:rPr lang="en-US" altLang="zh-CN"/>
              <a:t>          mutables：matable  修饰符</a:t>
            </a:r>
            <a:endParaRPr lang="en-US" altLang="zh-CN"/>
          </a:p>
          <a:p>
            <a:r>
              <a:rPr lang="en-US" altLang="zh-CN"/>
              <a:t>          -&gt;return-type:   返回类型</a:t>
            </a:r>
            <a:endParaRPr lang="en-US" altLang="zh-CN"/>
          </a:p>
          <a:p>
            <a:r>
              <a:rPr lang="en-US" altLang="zh-CN"/>
              <a:t>          { statement }： 函数体</a:t>
            </a:r>
            <a:endParaRPr lang="en-US" altLang="zh-CN"/>
          </a:p>
          <a:p>
            <a:endParaRPr lang="en-US" altLang="zh-CN"/>
          </a:p>
          <a:p>
            <a:r>
              <a:rPr lang="en-US" altLang="zh-CN"/>
              <a:t>          Lambda函数能够捕获Lambda函数外的具有自动存储时期的变量。函数体与这些变量的集合合起来叫闭包。</a:t>
            </a:r>
            <a:endParaRPr lang="en-US" altLang="zh-CN"/>
          </a:p>
          <a:p>
            <a:r>
              <a:rPr lang="en-US" altLang="zh-CN"/>
              <a:t>          [] 不截取任何变量</a:t>
            </a:r>
            <a:endParaRPr lang="en-US" altLang="zh-CN"/>
          </a:p>
          <a:p>
            <a:r>
              <a:rPr lang="en-US" altLang="zh-CN"/>
              <a:t>          [&amp;] 截取外部作用域中所有变量，并作为引用在函数体中使用</a:t>
            </a:r>
            <a:endParaRPr lang="en-US" altLang="zh-CN"/>
          </a:p>
          <a:p>
            <a:r>
              <a:rPr lang="en-US" altLang="zh-CN"/>
              <a:t>          [=] 截取外部作用域中所有变量，并拷贝一份在函数体中使用</a:t>
            </a:r>
            <a:endParaRPr lang="en-US" altLang="zh-CN"/>
          </a:p>
          <a:p>
            <a:r>
              <a:rPr lang="en-US" altLang="zh-CN"/>
              <a:t>          [=, &amp;func] 截取外部作用域中所有变量，并拷贝一份在函数体中使用，但是对func变量使用引用</a:t>
            </a:r>
            <a:endParaRPr lang="en-US" altLang="zh-CN"/>
          </a:p>
          <a:p>
            <a:r>
              <a:rPr lang="en-US" altLang="zh-CN"/>
              <a:t>          [i] 截取i变量并且拷贝一份在函数体重使用，同时不截取其他变量</a:t>
            </a:r>
            <a:endParaRPr lang="en-US" altLang="zh-CN"/>
          </a:p>
          <a:p>
            <a:r>
              <a:rPr lang="en-US" altLang="zh-CN"/>
              <a:t>          [x, &amp;y] x按值传递，y按引用传递</a:t>
            </a:r>
            <a:endParaRPr lang="en-US" altLang="zh-CN"/>
          </a:p>
          <a:p>
            <a:r>
              <a:rPr lang="en-US" altLang="zh-CN"/>
              <a:t>          [this] 截取当前类中的this指针。如果已经使用了&amp;或者=就默认添加此选项。</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599440" y="602615"/>
            <a:ext cx="10893425" cy="2861310"/>
          </a:xfrm>
          <a:prstGeom prst="rect">
            <a:avLst/>
          </a:prstGeom>
          <a:noFill/>
        </p:spPr>
        <p:txBody>
          <a:bodyPr wrap="square" rtlCol="0">
            <a:spAutoFit/>
          </a:bodyPr>
          <a:p>
            <a:pPr algn="l"/>
            <a:r>
              <a:rPr lang="en-US" altLang="zh-CN"/>
              <a:t>Lambda表达式有如下优点：</a:t>
            </a:r>
            <a:endParaRPr lang="en-US" altLang="zh-CN"/>
          </a:p>
          <a:p>
            <a:pPr algn="l"/>
            <a:r>
              <a:rPr lang="zh-CN" altLang="en-US"/>
              <a:t>①</a:t>
            </a:r>
            <a:r>
              <a:rPr lang="en-US" altLang="zh-CN"/>
              <a:t>声明式编程风格:就地匿名定义目标函数或函数对象，不需要额外写一个命名函数或者函数对象。</a:t>
            </a:r>
            <a:endParaRPr lang="en-US" altLang="zh-CN"/>
          </a:p>
          <a:p>
            <a:pPr algn="l"/>
            <a:r>
              <a:rPr lang="en-US" altLang="zh-CN"/>
              <a:t>以更直接的方式去写程序，好的可读性和可维护性。</a:t>
            </a:r>
            <a:endParaRPr lang="en-US" altLang="zh-CN"/>
          </a:p>
          <a:p>
            <a:pPr algn="l"/>
            <a:r>
              <a:rPr lang="zh-CN" altLang="en-US"/>
              <a:t>②</a:t>
            </a:r>
            <a:r>
              <a:rPr lang="en-US" altLang="zh-CN"/>
              <a:t>简洁：不需要额外再写一个函数或者函数对象，避免了代码膨胀和功能分散，</a:t>
            </a:r>
            <a:endParaRPr lang="en-US" altLang="zh-CN"/>
          </a:p>
          <a:p>
            <a:pPr algn="l"/>
            <a:r>
              <a:rPr lang="en-US" altLang="zh-CN"/>
              <a:t>让开发者更加集中精力在手边的问题，同时也获取了更高的生产率。</a:t>
            </a:r>
            <a:endParaRPr lang="en-US" altLang="zh-CN"/>
          </a:p>
          <a:p>
            <a:pPr algn="l"/>
            <a:r>
              <a:rPr lang="zh-CN" altLang="en-US"/>
              <a:t>③</a:t>
            </a:r>
            <a:r>
              <a:rPr lang="en-US" altLang="zh-CN"/>
              <a:t>在需要的时间和地点实现功能闭包，使程序更灵活。</a:t>
            </a:r>
            <a:endParaRPr lang="en-US" altLang="zh-CN"/>
          </a:p>
          <a:p>
            <a:pPr algn="l"/>
            <a:endParaRPr lang="en-US" altLang="zh-CN"/>
          </a:p>
          <a:p>
            <a:pPr algn="l"/>
            <a:endParaRPr lang="en-US" altLang="zh-CN"/>
          </a:p>
          <a:p>
            <a:pPr algn="l"/>
            <a:r>
              <a:rPr lang="zh-CN" altLang="en-US">
                <a:sym typeface="+mn-ea"/>
              </a:rPr>
              <a:t> </a:t>
            </a:r>
            <a:r>
              <a:rPr lang="en-US" altLang="zh-CN">
                <a:sym typeface="+mn-ea"/>
              </a:rPr>
              <a:t>Lamda</a:t>
            </a:r>
            <a:r>
              <a:rPr lang="zh-CN" altLang="en-US">
                <a:sym typeface="+mn-ea"/>
              </a:rPr>
              <a:t>的基本用法测试代码：</a:t>
            </a:r>
            <a:endParaRPr lang="zh-CN" altLang="en-US">
              <a:sym typeface="+mn-ea"/>
            </a:endParaRPr>
          </a:p>
          <a:p>
            <a:pPr algn="l"/>
            <a:r>
              <a:rPr lang="zh-CN" altLang="en-US">
                <a:sym typeface="+mn-ea"/>
              </a:rPr>
              <a:t>    工程</a:t>
            </a:r>
            <a:r>
              <a:rPr lang="en-US" altLang="zh-CN">
                <a:sym typeface="+mn-ea"/>
              </a:rPr>
              <a:t>LambdaTest</a:t>
            </a:r>
            <a:endParaRPr lang="en-US" altLang="zh-CN">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54305"/>
            <a:ext cx="2707640" cy="460375"/>
          </a:xfrm>
          <a:prstGeom prst="rect">
            <a:avLst/>
          </a:prstGeom>
          <a:noFill/>
        </p:spPr>
        <p:txBody>
          <a:bodyPr wrap="square" rtlCol="0" anchor="t">
            <a:spAutoFit/>
          </a:bodyPr>
          <a:p>
            <a:r>
              <a:rPr lang="zh-CN" altLang="en-US" sz="2400">
                <a:sym typeface="+mn-ea"/>
              </a:rPr>
              <a:t>一、新标准诞生</a:t>
            </a:r>
            <a:endParaRPr lang="zh-CN" altLang="en-US" sz="2400">
              <a:sym typeface="+mn-ea"/>
            </a:endParaRPr>
          </a:p>
        </p:txBody>
      </p:sp>
      <p:sp>
        <p:nvSpPr>
          <p:cNvPr id="5" name="文本框 4"/>
          <p:cNvSpPr txBox="1"/>
          <p:nvPr/>
        </p:nvSpPr>
        <p:spPr>
          <a:xfrm>
            <a:off x="353060" y="913130"/>
            <a:ext cx="11553825" cy="4799965"/>
          </a:xfrm>
          <a:prstGeom prst="rect">
            <a:avLst/>
          </a:prstGeom>
          <a:noFill/>
        </p:spPr>
        <p:txBody>
          <a:bodyPr wrap="square" rtlCol="0">
            <a:spAutoFit/>
          </a:bodyPr>
          <a:p>
            <a:r>
              <a:rPr lang="en-US" altLang="zh-CN"/>
              <a:t>          </a:t>
            </a:r>
            <a:r>
              <a:rPr lang="zh-CN" altLang="en-US"/>
              <a:t>技术在不断发展，C++也在不断进步。在面向对象语言迅速发展的时代背景下，C++以其面向对象的语言特性、对C语言的良好兼容、以及极其接近C语言的性能效率，在工业界占据了相当大的份额，成为程序设计语言中的无冕之王。然而，随着硬件技术的不断发展，特别是多核技术的出现以及Java、C#等新语言的不断涌现，C++的发展受到了很大的冲击，在业界的应用范围不断萎缩。</a:t>
            </a:r>
            <a:endParaRPr lang="zh-CN" altLang="en-US"/>
          </a:p>
          <a:p>
            <a:r>
              <a:rPr lang="zh-CN" altLang="en-US"/>
              <a:t>           为了应对现代程序设计语言的发展及业界的需求，C++也积极汲取现代程序设计语言的精华，因此C++的新标准C++11新标准应运而生的。</a:t>
            </a:r>
            <a:endParaRPr lang="zh-CN" altLang="en-US"/>
          </a:p>
          <a:p>
            <a:r>
              <a:rPr lang="zh-CN" altLang="en-US"/>
              <a:t>           一方面，C++11让C++更加易于使用。C++在程序员们的心目中成为一门难学难用难以掌握的编程语言，特别是让一些初学者望而却步，阻碍了C++的进一步发展。为了改变这一现状，C++11加入了很多改善其易用性的语法特性，并从其他主流的编程语言（特别是Java）中借鉴吸收了很多旨在改善C++易用性的语法特点。</a:t>
            </a:r>
            <a:endParaRPr lang="zh-CN" altLang="en-US"/>
          </a:p>
          <a:p>
            <a:r>
              <a:rPr lang="zh-CN" altLang="en-US"/>
              <a:t>          另一方面，C++11让C++的性能更高。C++11提供了对右值引用、移动语义的完全支持，解决了从函数返回一个大对象的问题，利用新的语法特性对标准库进行了大规模的改写，极大地提高了标准库的性能表现；特别值得一提的是，为了适应当今越来越普及的并行计算，充分利用主流的多核CPU的计算资源。</a:t>
            </a:r>
            <a:endParaRPr lang="zh-CN" altLang="en-US"/>
          </a:p>
          <a:p>
            <a:r>
              <a:rPr lang="zh-CN" altLang="en-US"/>
              <a:t>          正是C++11在这个方面的大力改进，不仅进一步增加了C++11性能方面的优势，同时也改善了C++的易用性。这些特性让C++注入了新的活力，给C++带来复兴。</a:t>
            </a:r>
            <a:endParaRPr lang="zh-CN" altLang="en-US"/>
          </a:p>
          <a:p>
            <a:endParaRPr lang="zh-CN" altLang="en-US"/>
          </a:p>
          <a:p>
            <a:r>
              <a:rPr lang="zh-CN" altLang="en-US"/>
              <a:t>         </a:t>
            </a:r>
            <a:endParaRPr lang="zh-CN" altLang="en-US"/>
          </a:p>
          <a:p>
            <a:r>
              <a:rPr lang="zh-CN" altLang="en-US"/>
              <a:t>         接下来让我们一起相互探讨、相互学习并了解C++11部分相关特性。（参考书籍：C++11新特性解析与应用）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65735"/>
            <a:ext cx="2707640" cy="460375"/>
          </a:xfrm>
          <a:prstGeom prst="rect">
            <a:avLst/>
          </a:prstGeom>
          <a:noFill/>
        </p:spPr>
        <p:txBody>
          <a:bodyPr wrap="square" rtlCol="0" anchor="t">
            <a:spAutoFit/>
          </a:bodyPr>
          <a:p>
            <a:r>
              <a:rPr lang="zh-CN" altLang="en-US" sz="2400">
                <a:sym typeface="+mn-ea"/>
              </a:rPr>
              <a:t>二、auto类型推导</a:t>
            </a:r>
            <a:endParaRPr lang="zh-CN" altLang="en-US" sz="2400">
              <a:sym typeface="+mn-ea"/>
            </a:endParaRPr>
          </a:p>
        </p:txBody>
      </p:sp>
      <p:sp>
        <p:nvSpPr>
          <p:cNvPr id="5" name="文本框 4"/>
          <p:cNvSpPr txBox="1"/>
          <p:nvPr/>
        </p:nvSpPr>
        <p:spPr>
          <a:xfrm>
            <a:off x="443865" y="856615"/>
            <a:ext cx="10915650" cy="4799965"/>
          </a:xfrm>
          <a:prstGeom prst="rect">
            <a:avLst/>
          </a:prstGeom>
          <a:noFill/>
        </p:spPr>
        <p:txBody>
          <a:bodyPr wrap="square" rtlCol="0">
            <a:spAutoFit/>
          </a:bodyPr>
          <a:p>
            <a:r>
              <a:rPr lang="en-US" altLang="zh-CN"/>
              <a:t>          </a:t>
            </a:r>
            <a:r>
              <a:rPr lang="zh-CN" altLang="en-US"/>
              <a:t>在C++11的版本之前，关键字auto主要是用于声明具有自动存储期的局部变量。然而它并没有被经常使用。原因是：除了static类型以外，其他变量(以“数据类型＋变量名”的方式定义)都默认为具有自动存储期，所以auto关键字可有可无。从而在C++11的版本中，删除了auto原本的功能，并进行了重新定义。即C++11中的auto具有类型推导的功能。</a:t>
            </a:r>
            <a:endParaRPr lang="zh-CN" altLang="en-US"/>
          </a:p>
          <a:p>
            <a:r>
              <a:rPr lang="zh-CN" altLang="en-US"/>
              <a:t>          </a:t>
            </a:r>
            <a:endParaRPr lang="zh-CN" altLang="en-US"/>
          </a:p>
          <a:p>
            <a:r>
              <a:rPr lang="zh-CN" altLang="en-US"/>
              <a:t>          在讲解auto之前，我们先来了解什么是静态类型，什么是动态类型。</a:t>
            </a:r>
            <a:endParaRPr lang="zh-CN" altLang="en-US"/>
          </a:p>
          <a:p>
            <a:r>
              <a:rPr lang="zh-CN" altLang="en-US"/>
              <a:t>          1.静态类型，动态类型，类型推导</a:t>
            </a:r>
            <a:endParaRPr lang="zh-CN" altLang="en-US"/>
          </a:p>
          <a:p>
            <a:r>
              <a:rPr lang="zh-CN" altLang="en-US"/>
              <a:t>          通俗的来讲，所谓的静态类型就是在使用变量前需要先定义变量的数据类型，而动态类型无需定义。</a:t>
            </a:r>
            <a:endParaRPr lang="zh-CN" altLang="en-US"/>
          </a:p>
          <a:p>
            <a:r>
              <a:rPr lang="zh-CN" altLang="en-US"/>
              <a:t>严格的来讲，静态类型是在编译时进行类型检查，而动态类型是在运行时进行类型检查。</a:t>
            </a:r>
            <a:endParaRPr lang="zh-CN" altLang="en-US"/>
          </a:p>
          <a:p>
            <a:r>
              <a:rPr lang="zh-CN" altLang="en-US"/>
              <a:t>如python：name = "helloworld";//动态类型</a:t>
            </a:r>
            <a:endParaRPr lang="zh-CN" altLang="en-US"/>
          </a:p>
          <a:p>
            <a:r>
              <a:rPr lang="zh-CN" altLang="en-US"/>
              <a:t>而C++：      std::string name=”helloworld“；//静态类型</a:t>
            </a:r>
            <a:endParaRPr lang="zh-CN" altLang="en-US"/>
          </a:p>
          <a:p>
            <a:r>
              <a:rPr lang="zh-CN" altLang="en-US"/>
              <a:t>如今c++11中重新定义了auto的功能，使得静态类型也能够实现类似于动态类型的类型推导功能。</a:t>
            </a:r>
            <a:endParaRPr lang="zh-CN" altLang="en-US"/>
          </a:p>
          <a:p>
            <a:r>
              <a:rPr lang="en-US" altLang="zh-CN"/>
              <a:t>          </a:t>
            </a:r>
            <a:endParaRPr lang="en-US" altLang="zh-CN"/>
          </a:p>
          <a:p>
            <a:r>
              <a:rPr lang="en-US" altLang="zh-CN"/>
              <a:t>2.auto</a:t>
            </a:r>
            <a:r>
              <a:rPr lang="zh-CN" altLang="en-US"/>
              <a:t>的优势</a:t>
            </a:r>
            <a:endParaRPr lang="zh-CN" altLang="en-US"/>
          </a:p>
          <a:p>
            <a:r>
              <a:rPr lang="zh-CN" altLang="en-US"/>
              <a:t>           </a:t>
            </a:r>
            <a:r>
              <a:rPr lang="en-US" altLang="zh-CN"/>
              <a:t>auto</a:t>
            </a:r>
            <a:r>
              <a:rPr lang="zh-CN" altLang="en-US"/>
              <a:t>推导的一个最大优势就是拥有初始化表达式的复杂类型变量声明是简化代码。auto通常意味写出更短更简洁的代码，试想一下当你遍历STL容器时需要声明的那些迭代器（iterator）。现在不需要去声明那些typedef就能写出更简洁的代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671830" y="2669540"/>
            <a:ext cx="10607675" cy="3692525"/>
          </a:xfrm>
          <a:prstGeom prst="rect">
            <a:avLst/>
          </a:prstGeom>
          <a:noFill/>
        </p:spPr>
        <p:txBody>
          <a:bodyPr wrap="square" rtlCol="0">
            <a:spAutoFit/>
          </a:bodyPr>
          <a:p>
            <a:r>
              <a:rPr lang="en-US" altLang="zh-CN">
                <a:sym typeface="+mn-ea"/>
              </a:rPr>
              <a:t>          3.auto</a:t>
            </a:r>
            <a:r>
              <a:rPr lang="zh-CN" altLang="en-US">
                <a:sym typeface="+mn-ea"/>
              </a:rPr>
              <a:t>使用注意细则</a:t>
            </a:r>
            <a:endParaRPr lang="zh-CN" altLang="en-US">
              <a:sym typeface="+mn-ea"/>
            </a:endParaRPr>
          </a:p>
          <a:p>
            <a:r>
              <a:rPr lang="zh-CN" altLang="en-US">
                <a:sym typeface="+mn-ea"/>
              </a:rPr>
              <a:t>          ①auto不能用来声明函数的返回值</a:t>
            </a:r>
            <a:endParaRPr lang="zh-CN" altLang="en-US">
              <a:sym typeface="+mn-ea"/>
            </a:endParaRPr>
          </a:p>
          <a:p>
            <a:r>
              <a:rPr lang="zh-CN" altLang="en-US">
                <a:sym typeface="+mn-ea"/>
              </a:rPr>
              <a:t>          ②</a:t>
            </a:r>
            <a:r>
              <a:rPr lang="en-US" altLang="zh-CN">
                <a:sym typeface="+mn-ea"/>
              </a:rPr>
              <a:t>auto</a:t>
            </a:r>
            <a:r>
              <a:rPr lang="zh-CN" altLang="en-US">
                <a:sym typeface="+mn-ea"/>
              </a:rPr>
              <a:t>的指针不能指向一个函数返回的临时变量的指针</a:t>
            </a:r>
            <a:endParaRPr lang="zh-CN" altLang="en-US">
              <a:sym typeface="+mn-ea"/>
            </a:endParaRPr>
          </a:p>
          <a:p>
            <a:r>
              <a:rPr lang="zh-CN" altLang="en-US">
                <a:sym typeface="+mn-ea"/>
              </a:rPr>
              <a:t>          ③</a:t>
            </a:r>
            <a:r>
              <a:rPr lang="en-US" altLang="zh-CN">
                <a:sym typeface="+mn-ea"/>
              </a:rPr>
              <a:t>auto</a:t>
            </a:r>
            <a:r>
              <a:rPr lang="zh-CN" altLang="en-US">
                <a:sym typeface="+mn-ea"/>
              </a:rPr>
              <a:t>的左值引用不能与函数返回的临时变量绑定</a:t>
            </a:r>
            <a:endParaRPr lang="zh-CN" altLang="en-US">
              <a:sym typeface="+mn-ea"/>
            </a:endParaRPr>
          </a:p>
          <a:p>
            <a:r>
              <a:rPr lang="en-US" altLang="zh-CN">
                <a:sym typeface="+mn-ea"/>
              </a:rPr>
              <a:t>          </a:t>
            </a:r>
            <a:r>
              <a:rPr lang="zh-CN" altLang="en-US">
                <a:sym typeface="+mn-ea"/>
              </a:rPr>
              <a:t>④</a:t>
            </a:r>
            <a:r>
              <a:rPr lang="en-US" altLang="zh-CN">
                <a:sym typeface="+mn-ea"/>
              </a:rPr>
              <a:t>auto</a:t>
            </a:r>
            <a:r>
              <a:rPr lang="zh-CN" altLang="en-US">
                <a:sym typeface="+mn-ea"/>
              </a:rPr>
              <a:t>与</a:t>
            </a:r>
            <a:r>
              <a:rPr lang="en-US" altLang="zh-CN">
                <a:sym typeface="+mn-ea"/>
              </a:rPr>
              <a:t>volatile</a:t>
            </a:r>
            <a:r>
              <a:rPr lang="zh-CN" altLang="en-US">
                <a:sym typeface="+mn-ea"/>
              </a:rPr>
              <a:t>（易失）和</a:t>
            </a:r>
            <a:r>
              <a:rPr lang="en-US" altLang="zh-CN">
                <a:sym typeface="+mn-ea"/>
              </a:rPr>
              <a:t>const</a:t>
            </a:r>
            <a:r>
              <a:rPr lang="zh-CN" altLang="en-US">
                <a:sym typeface="+mn-ea"/>
              </a:rPr>
              <a:t>（常量）存在这相互的联系，只有用</a:t>
            </a:r>
            <a:r>
              <a:rPr lang="en-US" altLang="zh-CN">
                <a:sym typeface="+mn-ea"/>
              </a:rPr>
              <a:t>auto</a:t>
            </a:r>
            <a:r>
              <a:rPr lang="zh-CN" altLang="en-US">
                <a:sym typeface="+mn-ea"/>
              </a:rPr>
              <a:t>声明的引用才会保持与对象相同的属性。</a:t>
            </a:r>
            <a:endParaRPr lang="zh-CN" altLang="en-US">
              <a:sym typeface="+mn-ea"/>
            </a:endParaRPr>
          </a:p>
          <a:p>
            <a:endParaRPr lang="zh-CN" altLang="en-US">
              <a:sym typeface="+mn-ea"/>
            </a:endParaRPr>
          </a:p>
          <a:p>
            <a:r>
              <a:rPr lang="zh-CN" altLang="en-US">
                <a:sym typeface="+mn-ea"/>
              </a:rPr>
              <a:t>           </a:t>
            </a:r>
            <a:r>
              <a:rPr lang="en-US" altLang="zh-CN">
                <a:sym typeface="+mn-ea"/>
              </a:rPr>
              <a:t>4.</a:t>
            </a:r>
            <a:r>
              <a:rPr lang="zh-CN" altLang="en-US">
                <a:sym typeface="+mn-ea"/>
              </a:rPr>
              <a:t>auto的基本用法测试代码：</a:t>
            </a:r>
            <a:endParaRPr lang="zh-CN" altLang="en-US">
              <a:sym typeface="+mn-ea"/>
            </a:endParaRPr>
          </a:p>
          <a:p>
            <a:r>
              <a:rPr lang="zh-CN" altLang="en-US">
                <a:sym typeface="+mn-ea"/>
              </a:rPr>
              <a:t>           工程AutoTest</a:t>
            </a:r>
            <a:endParaRPr lang="zh-CN" altLang="en-US">
              <a:sym typeface="+mn-ea"/>
            </a:endParaRPr>
          </a:p>
          <a:p>
            <a:endParaRPr lang="zh-CN" altLang="en-US"/>
          </a:p>
          <a:p>
            <a:r>
              <a:rPr lang="zh-CN" altLang="en-US">
                <a:sym typeface="+mn-ea"/>
              </a:rPr>
              <a:t>注意： </a:t>
            </a:r>
            <a:endParaRPr lang="zh-CN" altLang="en-US">
              <a:sym typeface="+mn-ea"/>
            </a:endParaRPr>
          </a:p>
          <a:p>
            <a:r>
              <a:rPr lang="zh-CN" altLang="en-US">
                <a:sym typeface="+mn-ea"/>
              </a:rPr>
              <a:t>          其实auto就相当于一个类型声明时的占位符，而不是一种“类型”的声明，在编译时期编译器会将auto替代成变量的实际类型。</a:t>
            </a:r>
            <a:endParaRPr lang="zh-CN" altLang="en-US"/>
          </a:p>
        </p:txBody>
      </p:sp>
      <p:pic>
        <p:nvPicPr>
          <p:cNvPr id="7" name="图片 6"/>
          <p:cNvPicPr>
            <a:picLocks noChangeAspect="1"/>
          </p:cNvPicPr>
          <p:nvPr/>
        </p:nvPicPr>
        <p:blipFill>
          <a:blip r:embed="rId2"/>
          <a:stretch>
            <a:fillRect/>
          </a:stretch>
        </p:blipFill>
        <p:spPr>
          <a:xfrm>
            <a:off x="1212850" y="337820"/>
            <a:ext cx="3281045" cy="2245995"/>
          </a:xfrm>
          <a:prstGeom prst="rect">
            <a:avLst/>
          </a:prstGeom>
        </p:spPr>
      </p:pic>
      <p:pic>
        <p:nvPicPr>
          <p:cNvPr id="6" name="图片 5"/>
          <p:cNvPicPr>
            <a:picLocks noChangeAspect="1"/>
          </p:cNvPicPr>
          <p:nvPr/>
        </p:nvPicPr>
        <p:blipFill>
          <a:blip r:embed="rId3"/>
          <a:stretch>
            <a:fillRect/>
          </a:stretch>
        </p:blipFill>
        <p:spPr>
          <a:xfrm>
            <a:off x="5480685" y="405130"/>
            <a:ext cx="5179695" cy="2111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54305"/>
            <a:ext cx="3185795" cy="460375"/>
          </a:xfrm>
          <a:prstGeom prst="rect">
            <a:avLst/>
          </a:prstGeom>
          <a:noFill/>
        </p:spPr>
        <p:txBody>
          <a:bodyPr wrap="square" rtlCol="0" anchor="t">
            <a:spAutoFit/>
          </a:bodyPr>
          <a:p>
            <a:r>
              <a:rPr lang="zh-CN" altLang="en-US" sz="2400">
                <a:sym typeface="+mn-ea"/>
              </a:rPr>
              <a:t>三、</a:t>
            </a:r>
            <a:r>
              <a:rPr lang="en-US" altLang="zh-CN" sz="2400">
                <a:sym typeface="+mn-ea"/>
              </a:rPr>
              <a:t>decltype</a:t>
            </a:r>
            <a:r>
              <a:rPr lang="zh-CN" altLang="en-US" sz="2400">
                <a:sym typeface="+mn-ea"/>
              </a:rPr>
              <a:t>类型推导</a:t>
            </a:r>
            <a:endParaRPr lang="zh-CN" altLang="en-US" sz="2400">
              <a:sym typeface="+mn-ea"/>
            </a:endParaRPr>
          </a:p>
        </p:txBody>
      </p:sp>
      <p:sp>
        <p:nvSpPr>
          <p:cNvPr id="2" name="文本框 1"/>
          <p:cNvSpPr txBox="1"/>
          <p:nvPr/>
        </p:nvSpPr>
        <p:spPr>
          <a:xfrm>
            <a:off x="454660" y="890905"/>
            <a:ext cx="11086465" cy="5354320"/>
          </a:xfrm>
          <a:prstGeom prst="rect">
            <a:avLst/>
          </a:prstGeom>
          <a:noFill/>
        </p:spPr>
        <p:txBody>
          <a:bodyPr wrap="square" rtlCol="0">
            <a:spAutoFit/>
          </a:bodyPr>
          <a:p>
            <a:r>
              <a:rPr lang="en-US" altLang="zh-CN"/>
              <a:t>          </a:t>
            </a:r>
            <a:r>
              <a:rPr lang="zh-CN" altLang="en-US"/>
              <a:t>类型推导是随着模板和泛型编程的广泛使用而引入的。在非泛型编程中，类型是明确的，而在模板与泛型编程中，类型是不明确的，它取决于传入的参数类型。decltype与我前面讲到的auto还是有一些共同点的，如二者都是通过推导获得的类型来定义另外一个变量，再如二者都是在编译时进行类型推导。不过他们类型推导的方式有所不同，</a:t>
            </a:r>
            <a:r>
              <a:rPr lang="zh-CN" altLang="en-US">
                <a:solidFill>
                  <a:schemeClr val="accent1">
                    <a:lumMod val="75000"/>
                  </a:schemeClr>
                </a:solidFill>
              </a:rPr>
              <a:t>auto是通过初始化表达式推导出类型</a:t>
            </a:r>
            <a:r>
              <a:rPr lang="zh-CN" altLang="en-US"/>
              <a:t>，</a:t>
            </a:r>
            <a:r>
              <a:rPr lang="zh-CN" altLang="en-US">
                <a:solidFill>
                  <a:schemeClr val="accent1">
                    <a:lumMod val="75000"/>
                  </a:schemeClr>
                </a:solidFill>
              </a:rPr>
              <a:t>而decltype是通过普通表达式的返回值推导出类型。</a:t>
            </a:r>
            <a:endParaRPr lang="zh-CN" altLang="en-US">
              <a:solidFill>
                <a:schemeClr val="accent1">
                  <a:lumMod val="75000"/>
                </a:schemeClr>
              </a:solidFill>
            </a:endParaRPr>
          </a:p>
          <a:p>
            <a:endParaRPr lang="zh-CN" altLang="en-US">
              <a:solidFill>
                <a:schemeClr val="accent1">
                  <a:lumMod val="75000"/>
                </a:schemeClr>
              </a:solidFill>
            </a:endParaRPr>
          </a:p>
          <a:p>
            <a:r>
              <a:rPr lang="zh-CN" altLang="en-US"/>
              <a:t>         </a:t>
            </a:r>
            <a:endParaRPr lang="zh-CN" altLang="en-US"/>
          </a:p>
          <a:p>
            <a:r>
              <a:rPr lang="zh-CN" altLang="en-US"/>
              <a:t>讲解decltype之前，我们先来了解一下typeid</a:t>
            </a:r>
            <a:endParaRPr lang="zh-CN" altLang="en-US"/>
          </a:p>
          <a:p>
            <a:r>
              <a:rPr lang="zh-CN" altLang="en-US"/>
              <a:t>          </a:t>
            </a:r>
            <a:r>
              <a:rPr lang="en-US" altLang="zh-CN"/>
              <a:t>1</a:t>
            </a:r>
            <a:r>
              <a:rPr lang="zh-CN" altLang="en-US"/>
              <a:t>、typeid 与 decltype</a:t>
            </a:r>
            <a:endParaRPr lang="zh-CN" altLang="en-US"/>
          </a:p>
          <a:p>
            <a:r>
              <a:rPr lang="zh-CN" altLang="en-US"/>
              <a:t>          对于C语言，是完全不支持动态类型的； 对于C++，与C不同的是，C++98标准中已经有部分支持动态类型了，便是运行时类型识别(RTTI)。</a:t>
            </a:r>
            <a:endParaRPr lang="zh-CN" altLang="en-US"/>
          </a:p>
          <a:p>
            <a:r>
              <a:rPr lang="zh-CN" altLang="en-US"/>
              <a:t>RTTI机制：为每个类型产生一个type_info类型数据，程序员可以在程序中使用typeid随时查询一个变量的类型，typeid就会返回变量相应的type_info数据，type_info的name成员可以返回类型的名字。在C++11中，增加了hash_code这个成员函数，返回该类型唯一的哈希值，以供程序员对变量类型随时进行比较。</a:t>
            </a:r>
            <a:endParaRPr lang="zh-CN" altLang="en-US"/>
          </a:p>
          <a:p>
            <a:r>
              <a:rPr lang="zh-CN" altLang="en-US"/>
              <a:t>          </a:t>
            </a:r>
            <a:endParaRPr lang="zh-CN" altLang="en-US"/>
          </a:p>
          <a:p>
            <a:r>
              <a:rPr lang="zh-CN" altLang="en-US"/>
              <a:t>         也许你会有这样一个想法：我直接对type_info.name进行字符串比较不就可以了么，为什么还要给每个类型一个哈希值？在我看来，字符串比较的开销也是比较大的，如果用每个类型来对应一个哈希值，通过比较哈希值确定类型是否相同的方法，会比使用字符串比较的效率要高很多。</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512445" y="643890"/>
            <a:ext cx="10669270" cy="4246245"/>
          </a:xfrm>
          <a:prstGeom prst="rect">
            <a:avLst/>
          </a:prstGeom>
          <a:noFill/>
        </p:spPr>
        <p:txBody>
          <a:bodyPr wrap="square" rtlCol="0">
            <a:spAutoFit/>
          </a:bodyPr>
          <a:p>
            <a:pPr algn="l"/>
            <a:endParaRPr lang="zh-CN" altLang="en-US"/>
          </a:p>
          <a:p>
            <a:pPr algn="l"/>
            <a:r>
              <a:rPr lang="en-US" altLang="zh-CN">
                <a:sym typeface="+mn-ea"/>
              </a:rPr>
              <a:t>          2.</a:t>
            </a:r>
            <a:r>
              <a:rPr lang="zh-CN" altLang="en-US">
                <a:sym typeface="+mn-ea"/>
              </a:rPr>
              <a:t>decltyp</a:t>
            </a:r>
            <a:r>
              <a:rPr lang="en-US" altLang="zh-CN">
                <a:sym typeface="+mn-ea"/>
              </a:rPr>
              <a:t>e</a:t>
            </a:r>
            <a:r>
              <a:rPr lang="zh-CN" altLang="en-US">
                <a:sym typeface="+mn-ea"/>
              </a:rPr>
              <a:t>的应用</a:t>
            </a:r>
            <a:endParaRPr lang="zh-CN" altLang="en-US"/>
          </a:p>
          <a:p>
            <a:pPr algn="l"/>
            <a:r>
              <a:rPr lang="zh-CN" altLang="en-US">
                <a:sym typeface="+mn-ea"/>
              </a:rPr>
              <a:t>         ①decltype 与 using / typedef 连用 </a:t>
            </a:r>
            <a:endParaRPr lang="zh-CN" altLang="en-US"/>
          </a:p>
          <a:p>
            <a:pPr algn="l"/>
            <a:r>
              <a:rPr lang="zh-CN" altLang="en-US">
                <a:sym typeface="+mn-ea"/>
              </a:rPr>
              <a:t>         ②增加代码的可读性</a:t>
            </a:r>
            <a:endParaRPr lang="zh-CN" altLang="en-US"/>
          </a:p>
          <a:p>
            <a:pPr algn="l"/>
            <a:r>
              <a:rPr lang="zh-CN" altLang="en-US">
                <a:sym typeface="+mn-ea"/>
              </a:rPr>
              <a:t>         ③重用匿名类型</a:t>
            </a:r>
            <a:endParaRPr lang="zh-CN" altLang="en-US"/>
          </a:p>
          <a:p>
            <a:pPr algn="l"/>
            <a:r>
              <a:rPr lang="zh-CN" altLang="en-US">
                <a:sym typeface="+mn-ea"/>
              </a:rPr>
              <a:t>         ④decltype 可以适当扩大模板泛型编程的能力</a:t>
            </a:r>
            <a:endParaRPr lang="zh-CN" altLang="en-US"/>
          </a:p>
          <a:p>
            <a:pPr algn="l"/>
            <a:r>
              <a:rPr lang="en-US" altLang="zh-CN">
                <a:sym typeface="+mn-ea"/>
              </a:rPr>
              <a:t>          3.</a:t>
            </a:r>
            <a:r>
              <a:rPr lang="zh-CN" altLang="en-US">
                <a:sym typeface="+mn-ea"/>
              </a:rPr>
              <a:t>decltype 推导的四规则</a:t>
            </a:r>
            <a:endParaRPr lang="zh-CN" altLang="en-US"/>
          </a:p>
          <a:p>
            <a:pPr algn="l"/>
            <a:r>
              <a:rPr lang="zh-CN" altLang="en-US">
                <a:sym typeface="+mn-ea"/>
              </a:rPr>
              <a:t>         ①如果e是一个没有带括号的标记符表达式或者类成员访问表达式，那么decltype(e)就是e所命名的实体的类型。此外，如果e是一个被重载的函数，可能会导致编译错误；  </a:t>
            </a:r>
            <a:endParaRPr lang="zh-CN" altLang="en-US">
              <a:sym typeface="+mn-ea"/>
            </a:endParaRPr>
          </a:p>
          <a:p>
            <a:pPr algn="l"/>
            <a:r>
              <a:rPr lang="zh-CN" altLang="en-US">
                <a:sym typeface="+mn-ea"/>
              </a:rPr>
              <a:t>         ②否则，假设e的类型是T，如果e是一个将亡值(xvalue), 那么decltype(e)为T&amp;&amp;； </a:t>
            </a:r>
            <a:endParaRPr lang="zh-CN" altLang="en-US"/>
          </a:p>
          <a:p>
            <a:pPr algn="l"/>
            <a:r>
              <a:rPr lang="zh-CN" altLang="en-US">
                <a:sym typeface="+mn-ea"/>
              </a:rPr>
              <a:t>         ③否则，假设e的类型是T，如果e是一个左值，则decltype(e)为T&amp;； </a:t>
            </a:r>
            <a:endParaRPr lang="zh-CN" altLang="en-US"/>
          </a:p>
          <a:p>
            <a:pPr algn="l"/>
            <a:r>
              <a:rPr lang="zh-CN" altLang="en-US">
                <a:sym typeface="+mn-ea"/>
              </a:rPr>
              <a:t>否则，假设e的类型是个T， 则decltype(e)为T。</a:t>
            </a:r>
            <a:endParaRPr lang="zh-CN" altLang="en-US"/>
          </a:p>
          <a:p>
            <a:endParaRPr lang="zh-CN" altLang="en-US"/>
          </a:p>
          <a:p>
            <a:r>
              <a:rPr lang="zh-CN" altLang="en-US">
                <a:sym typeface="+mn-ea"/>
              </a:rPr>
              <a:t>         decltype的基本用法测试代码：</a:t>
            </a:r>
            <a:endParaRPr lang="zh-CN" altLang="en-US">
              <a:sym typeface="+mn-ea"/>
            </a:endParaRPr>
          </a:p>
          <a:p>
            <a:r>
              <a:rPr lang="zh-CN" altLang="en-US">
                <a:sym typeface="+mn-ea"/>
              </a:rPr>
              <a:t>         工程</a:t>
            </a:r>
            <a:r>
              <a:rPr lang="en-US" altLang="zh-CN">
                <a:sym typeface="+mn-ea"/>
              </a:rPr>
              <a:t>D</a:t>
            </a:r>
            <a:r>
              <a:rPr lang="zh-CN" altLang="en-US">
                <a:sym typeface="+mn-ea"/>
              </a:rPr>
              <a:t>ecltypeTest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55270" y="154305"/>
            <a:ext cx="3653155" cy="460375"/>
          </a:xfrm>
          <a:prstGeom prst="rect">
            <a:avLst/>
          </a:prstGeom>
          <a:noFill/>
        </p:spPr>
        <p:txBody>
          <a:bodyPr wrap="square" rtlCol="0" anchor="t">
            <a:spAutoFit/>
          </a:bodyPr>
          <a:p>
            <a:r>
              <a:rPr lang="zh-CN" altLang="en-US" sz="2400">
                <a:sym typeface="+mn-ea"/>
              </a:rPr>
              <a:t>四、继承构造和委派构造</a:t>
            </a:r>
            <a:endParaRPr lang="zh-CN" altLang="en-US" sz="2400">
              <a:sym typeface="+mn-ea"/>
            </a:endParaRPr>
          </a:p>
        </p:txBody>
      </p:sp>
      <p:sp>
        <p:nvSpPr>
          <p:cNvPr id="2" name="文本框 1"/>
          <p:cNvSpPr txBox="1"/>
          <p:nvPr/>
        </p:nvSpPr>
        <p:spPr>
          <a:xfrm>
            <a:off x="340995" y="867410"/>
            <a:ext cx="11349355" cy="3969385"/>
          </a:xfrm>
          <a:prstGeom prst="rect">
            <a:avLst/>
          </a:prstGeom>
          <a:noFill/>
        </p:spPr>
        <p:txBody>
          <a:bodyPr wrap="square" rtlCol="0">
            <a:spAutoFit/>
          </a:bodyPr>
          <a:p>
            <a:r>
              <a:rPr lang="en-US" altLang="zh-CN"/>
              <a:t>1</a:t>
            </a:r>
            <a:r>
              <a:rPr lang="zh-CN" altLang="en-US"/>
              <a:t>、继承构造函数</a:t>
            </a:r>
            <a:endParaRPr lang="zh-CN" altLang="en-US"/>
          </a:p>
          <a:p>
            <a:r>
              <a:rPr lang="zh-CN" altLang="en-US"/>
              <a:t>          </a:t>
            </a:r>
            <a:r>
              <a:rPr lang="en-US" altLang="zh-CN"/>
              <a:t>C++11</a:t>
            </a:r>
            <a:r>
              <a:rPr lang="zh-CN" altLang="en-US"/>
              <a:t>继承构造函数的引入原因：如果基类的构造函数很多，那么子类的构造函数想要实现同样多的构造接口，必须一一调用基类的构造函数。  通过用</a:t>
            </a:r>
            <a:r>
              <a:rPr lang="en-US" altLang="zh-CN"/>
              <a:t>u</a:t>
            </a:r>
            <a:r>
              <a:rPr lang="zh-CN" altLang="en-US"/>
              <a:t>sing  声明，可以 把基类中的构造函数都继承到派生类中, 这样就可以摆脱基类那么多构造函数接口了。</a:t>
            </a:r>
            <a:endParaRPr lang="zh-CN" altLang="en-US"/>
          </a:p>
          <a:p>
            <a:endParaRPr lang="zh-CN" altLang="en-US"/>
          </a:p>
          <a:p>
            <a:r>
              <a:rPr lang="zh-CN" altLang="en-US"/>
              <a:t>但是：</a:t>
            </a:r>
            <a:endParaRPr lang="zh-CN" altLang="en-US"/>
          </a:p>
          <a:p>
            <a:r>
              <a:rPr lang="zh-CN" altLang="en-US"/>
              <a:t>  ①继承构造函数只会初始化基类中的成员变量，对于派生类中的成员变量则无能为力。</a:t>
            </a:r>
            <a:endParaRPr lang="zh-CN" altLang="en-US"/>
          </a:p>
          <a:p>
            <a:r>
              <a:rPr lang="zh-CN" altLang="en-US"/>
              <a:t>  ②初始化</a:t>
            </a:r>
            <a:r>
              <a:rPr lang="zh-CN" altLang="en-US">
                <a:sym typeface="+mn-ea"/>
              </a:rPr>
              <a:t>派生类中中的成员，只能通过</a:t>
            </a:r>
            <a:r>
              <a:rPr lang="zh-CN" altLang="en-US"/>
              <a:t>数据成员就地初始化，来解决这个问题。这种做法导致子类的成员不能在构造函数的参数列表中体现出来。</a:t>
            </a:r>
            <a:endParaRPr lang="zh-CN" altLang="en-US"/>
          </a:p>
          <a:p>
            <a:r>
              <a:rPr lang="zh-CN" altLang="en-US"/>
              <a:t>  ③子类继承了基类的构造函数，那么子类就不会自动生成默认构造函数。</a:t>
            </a:r>
            <a:endParaRPr lang="zh-CN" altLang="en-US"/>
          </a:p>
          <a:p>
            <a:endParaRPr lang="zh-CN" altLang="en-US"/>
          </a:p>
          <a:p>
            <a:endParaRPr lang="zh-CN" altLang="en-US"/>
          </a:p>
          <a:p>
            <a:endParaRPr lang="zh-CN" altLang="en-US"/>
          </a:p>
          <a:p>
            <a:endParaRPr lang="zh-CN" altLang="en-US"/>
          </a:p>
        </p:txBody>
      </p:sp>
      <p:sp>
        <p:nvSpPr>
          <p:cNvPr id="3" name="文本框 2"/>
          <p:cNvSpPr txBox="1"/>
          <p:nvPr/>
        </p:nvSpPr>
        <p:spPr>
          <a:xfrm>
            <a:off x="340995" y="3925570"/>
            <a:ext cx="11349355" cy="2306955"/>
          </a:xfrm>
          <a:prstGeom prst="rect">
            <a:avLst/>
          </a:prstGeom>
          <a:noFill/>
        </p:spPr>
        <p:txBody>
          <a:bodyPr wrap="square" rtlCol="0">
            <a:spAutoFit/>
          </a:bodyPr>
          <a:p>
            <a:r>
              <a:rPr lang="en-US" altLang="zh-CN"/>
              <a:t>2</a:t>
            </a:r>
            <a:r>
              <a:rPr lang="zh-CN" altLang="en-US"/>
              <a:t>、委派构造函数</a:t>
            </a:r>
            <a:endParaRPr lang="zh-CN" altLang="en-US"/>
          </a:p>
          <a:p>
            <a:r>
              <a:rPr lang="zh-CN" altLang="en-US">
                <a:sym typeface="+mn-ea"/>
              </a:rPr>
              <a:t>       委派</a:t>
            </a:r>
            <a:r>
              <a:rPr lang="zh-CN" altLang="en-US"/>
              <a:t>构造函数允许类中的一个构造函数通过初始化列表方式来调用同一个类中的另一个构造函数。减少冗余代码和重复代码的好办法，能提高代码的可读性。</a:t>
            </a:r>
            <a:endParaRPr lang="zh-CN" altLang="en-US"/>
          </a:p>
          <a:p>
            <a:endParaRPr lang="zh-CN" altLang="en-US"/>
          </a:p>
          <a:p>
            <a:endParaRPr lang="zh-CN" altLang="en-US"/>
          </a:p>
          <a:p>
            <a:r>
              <a:rPr lang="zh-CN" altLang="en-US">
                <a:sym typeface="+mn-ea"/>
              </a:rPr>
              <a:t>   继承构造和委派构造的基本用法测试代码：</a:t>
            </a:r>
            <a:endParaRPr lang="zh-CN" altLang="en-US">
              <a:sym typeface="+mn-ea"/>
            </a:endParaRPr>
          </a:p>
          <a:p>
            <a:r>
              <a:rPr lang="zh-CN" altLang="en-US">
                <a:sym typeface="+mn-ea"/>
              </a:rPr>
              <a:t>    工程</a:t>
            </a:r>
            <a:r>
              <a:rPr lang="en-US" altLang="zh-CN">
                <a:sym typeface="+mn-ea"/>
              </a:rPr>
              <a:t>Inherit</a:t>
            </a:r>
            <a:r>
              <a:rPr lang="zh-CN" altLang="en-US">
                <a:sym typeface="+mn-ea"/>
              </a:rPr>
              <a:t>Test和</a:t>
            </a:r>
            <a:r>
              <a:rPr lang="en-US" altLang="zh-CN">
                <a:sym typeface="+mn-ea"/>
              </a:rPr>
              <a:t>delegateTest</a:t>
            </a:r>
            <a:endParaRPr lang="en-US" altLang="zh-CN">
              <a:sym typeface="+mn-ea"/>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66700" y="154305"/>
            <a:ext cx="5022215" cy="460375"/>
          </a:xfrm>
          <a:prstGeom prst="rect">
            <a:avLst/>
          </a:prstGeom>
          <a:noFill/>
        </p:spPr>
        <p:txBody>
          <a:bodyPr wrap="square" rtlCol="0" anchor="t">
            <a:spAutoFit/>
          </a:bodyPr>
          <a:p>
            <a:r>
              <a:rPr lang="zh-CN" altLang="en-US" sz="2400">
                <a:sym typeface="+mn-ea"/>
              </a:rPr>
              <a:t>五、右值引用</a:t>
            </a:r>
            <a:r>
              <a:rPr lang="en-US" altLang="zh-CN" sz="2400">
                <a:sym typeface="+mn-ea"/>
              </a:rPr>
              <a:t>:</a:t>
            </a:r>
            <a:r>
              <a:rPr lang="zh-CN" altLang="en-US" sz="2400">
                <a:sym typeface="+mn-ea"/>
              </a:rPr>
              <a:t>移动语义和完美转发</a:t>
            </a:r>
            <a:endParaRPr lang="zh-CN" altLang="en-US" sz="2400">
              <a:sym typeface="+mn-ea"/>
            </a:endParaRPr>
          </a:p>
        </p:txBody>
      </p:sp>
      <p:sp>
        <p:nvSpPr>
          <p:cNvPr id="2" name="文本框 1"/>
          <p:cNvSpPr txBox="1"/>
          <p:nvPr/>
        </p:nvSpPr>
        <p:spPr>
          <a:xfrm>
            <a:off x="387350" y="913130"/>
            <a:ext cx="11360785" cy="5354320"/>
          </a:xfrm>
          <a:prstGeom prst="rect">
            <a:avLst/>
          </a:prstGeom>
          <a:noFill/>
        </p:spPr>
        <p:txBody>
          <a:bodyPr wrap="square" rtlCol="0">
            <a:spAutoFit/>
          </a:bodyPr>
          <a:p>
            <a:r>
              <a:rPr lang="en-US" altLang="zh-CN"/>
              <a:t>          最引人入胜且接地气的特性就要属『右值引用』。加入右值引用的动机在于效率：减少不必要的资源拷贝</a:t>
            </a:r>
            <a:r>
              <a:rPr lang="zh-CN" altLang="en-US"/>
              <a:t>。</a:t>
            </a:r>
            <a:endParaRPr lang="zh-CN" altLang="en-US"/>
          </a:p>
          <a:p>
            <a:endParaRPr lang="zh-CN" altLang="en-US"/>
          </a:p>
          <a:p>
            <a:r>
              <a:rPr lang="zh-CN" altLang="en-US"/>
              <a:t>          右值引用采用T&amp;&amp;语法形式，比</a:t>
            </a:r>
            <a:r>
              <a:rPr lang="zh-CN" altLang="en-US">
                <a:sym typeface="+mn-ea"/>
              </a:rPr>
              <a:t>左值引用</a:t>
            </a:r>
            <a:r>
              <a:rPr lang="zh-CN" altLang="en-US"/>
              <a:t>引用T&amp;多一个&amp;。如果把T&amp;&amp;语法形式所产生的引用类型，叫做右值引用，那么这种广义的右值引用又可分为以下三种类型：无名右值引用、具名右值引用、转发型引用</a:t>
            </a:r>
            <a:endParaRPr lang="zh-CN" altLang="en-US"/>
          </a:p>
          <a:p>
            <a:r>
              <a:rPr lang="zh-CN" altLang="en-US"/>
              <a:t>          无名右值引用和具名右值引用：主要是为了解决移动语义问题。</a:t>
            </a:r>
            <a:endParaRPr lang="zh-CN" altLang="en-US"/>
          </a:p>
          <a:p>
            <a:r>
              <a:rPr lang="zh-CN" altLang="en-US"/>
              <a:t>          转发型引用：主要是为了解决完美转发问题。</a:t>
            </a:r>
            <a:endParaRPr lang="zh-CN" altLang="en-US"/>
          </a:p>
          <a:p>
            <a:r>
              <a:rPr lang="zh-CN" altLang="en-US"/>
              <a:t> </a:t>
            </a:r>
            <a:endParaRPr lang="zh-CN" altLang="en-US"/>
          </a:p>
          <a:p>
            <a:r>
              <a:rPr lang="zh-CN" altLang="en-US"/>
              <a:t>          </a:t>
            </a:r>
            <a:r>
              <a:rPr lang="zh-CN" altLang="en-US">
                <a:solidFill>
                  <a:srgbClr val="00B0F0"/>
                </a:solidFill>
              </a:rPr>
              <a:t>无名右值引用</a:t>
            </a:r>
            <a:r>
              <a:rPr lang="zh-CN" altLang="en-US"/>
              <a:t>是指由右值引用相关操作所产生的引用类型。无名右值引用主要通过返回右值引用的类型转换操作产生， 其语法形式如下：</a:t>
            </a:r>
            <a:endParaRPr lang="zh-CN" altLang="en-US"/>
          </a:p>
          <a:p>
            <a:r>
              <a:rPr lang="zh-CN" altLang="en-US"/>
              <a:t>          static_cast&lt;T&amp;&amp;&gt;(t)</a:t>
            </a:r>
            <a:endParaRPr lang="zh-CN" altLang="en-US"/>
          </a:p>
          <a:p>
            <a:r>
              <a:rPr lang="zh-CN" altLang="en-US"/>
              <a:t>          标准规定该语法形式将把表达式 t 转换为T类型的无名右值引用。无名右值引用是右值，标准规定无名右值引用和传统右值一样具有潜在的可移动性，即它所占有的资源可以被移动（窃取）。</a:t>
            </a:r>
            <a:endParaRPr lang="zh-CN" altLang="en-US"/>
          </a:p>
          <a:p>
            <a:r>
              <a:rPr lang="zh-CN" altLang="en-US"/>
              <a:t>          由于无名右值引用是右值，借助于类型转换操作产生无名右值引用这一手段，左值表达式就可以被转换成右值表达式。为了便于利用这一重要的转换操作，标准库为我们提供了封装这一操作的函数，这就是std::move()。</a:t>
            </a:r>
            <a:endParaRPr lang="zh-CN" altLang="en-US"/>
          </a:p>
          <a:p>
            <a:r>
              <a:rPr lang="zh-CN" altLang="en-US"/>
              <a:t>         假设：左值表达式 t 的类型为T&amp;，利用以下函数调用就可以把左值表达式 t 转换为T类型的无名右值引用（右值，类型为T&amp;&amp;）。std::move(t)</a:t>
            </a:r>
            <a:endParaRPr lang="zh-CN" altLang="en-US"/>
          </a:p>
          <a:p>
            <a:r>
              <a:rPr lang="zh-CN" altLang="en-US"/>
              <a:t>         </a:t>
            </a:r>
            <a:r>
              <a:rPr lang="zh-CN" altLang="en-US">
                <a:solidFill>
                  <a:srgbClr val="00B0F0"/>
                </a:solidFill>
              </a:rPr>
              <a:t>具名右值引用</a:t>
            </a:r>
            <a:r>
              <a:rPr lang="zh-CN" altLang="en-US"/>
              <a:t>，如果某个变量或参数被声明为T&amp;&amp;类型，并且T无需推导即可确定，那么这个变量或参数就是一个具名右值引用。具名右值引用是左值，因为具名右值引用有名字，和传统的左值引用一样可以用操作符&amp;取地址。</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673100" y="407035"/>
            <a:ext cx="10638790" cy="6462395"/>
          </a:xfrm>
          <a:prstGeom prst="rect">
            <a:avLst/>
          </a:prstGeom>
          <a:noFill/>
        </p:spPr>
        <p:txBody>
          <a:bodyPr wrap="square" rtlCol="0">
            <a:spAutoFit/>
          </a:bodyPr>
          <a:p>
            <a:r>
              <a:rPr lang="en-US" altLang="zh-CN">
                <a:solidFill>
                  <a:srgbClr val="00B0F0"/>
                </a:solidFill>
              </a:rPr>
              <a:t>          转发型引用</a:t>
            </a:r>
            <a:r>
              <a:rPr lang="zh-CN" altLang="en-US">
                <a:solidFill>
                  <a:srgbClr val="00B0F0"/>
                </a:solidFill>
              </a:rPr>
              <a:t>，</a:t>
            </a:r>
            <a:r>
              <a:rPr lang="en-US" altLang="zh-CN"/>
              <a:t>如果某个变量或参数被声明为T&amp;&amp;类型，并且T需要经过推导才可确定，那么这个变量或参数就是一个转发型引用。</a:t>
            </a:r>
            <a:endParaRPr lang="en-US" altLang="zh-CN"/>
          </a:p>
          <a:p>
            <a:r>
              <a:rPr lang="en-US" altLang="zh-CN"/>
              <a:t>          转发型引用由以下两种语法形式产生</a:t>
            </a:r>
            <a:r>
              <a:rPr lang="zh-CN" altLang="en-US"/>
              <a:t>：</a:t>
            </a:r>
            <a:endParaRPr lang="zh-CN" altLang="en-US"/>
          </a:p>
          <a:p>
            <a:r>
              <a:rPr lang="en-US" altLang="zh-CN"/>
              <a:t>          如果某个变量被声明为auto&amp;&amp;类型，那么这个变量就是一个转发型引用</a:t>
            </a:r>
            <a:r>
              <a:rPr lang="zh-CN" altLang="en-US"/>
              <a:t>。</a:t>
            </a:r>
            <a:r>
              <a:rPr lang="en-US" altLang="zh-CN"/>
              <a:t>在函数模板中，如果某个参数被声明为T&amp;&amp;类型，并且T是一个需要经过推导才可确定的模板参数类型，那么这个参数就是一个转发型引用</a:t>
            </a:r>
            <a:r>
              <a:rPr lang="zh-CN" altLang="en-US"/>
              <a:t>。</a:t>
            </a:r>
            <a:endParaRPr lang="zh-CN" altLang="en-US"/>
          </a:p>
          <a:p>
            <a:r>
              <a:rPr lang="en-US" altLang="zh-CN"/>
              <a:t>          转发型引用是不稳定的，它的实际类型由它所绑定的值来确定。转发型引用既可以绑定左值，也可以绑定右值。如果绑定左值，转发型引用就成了左值引用。如果绑定右值，转发型引用就成了右值引用。</a:t>
            </a:r>
            <a:endParaRPr lang="en-US" altLang="zh-CN"/>
          </a:p>
          <a:p>
            <a:r>
              <a:rPr lang="en-US" altLang="zh-CN"/>
              <a:t>          移动语义</a:t>
            </a:r>
            <a:r>
              <a:rPr lang="zh-CN" altLang="en-US"/>
              <a:t>：</a:t>
            </a:r>
            <a:endParaRPr lang="zh-CN" altLang="en-US"/>
          </a:p>
          <a:p>
            <a:r>
              <a:rPr lang="en-US" altLang="zh-CN"/>
              <a:t>          无名右值引用和具名右值引用的引入主要是为了解决移动语义问题。移动语义问题是指在某些特定情况下（比如用右值来赋值或构造对象时）</a:t>
            </a:r>
            <a:r>
              <a:rPr lang="zh-CN" altLang="en-US"/>
              <a:t>，</a:t>
            </a:r>
            <a:r>
              <a:rPr lang="en-US" altLang="zh-CN"/>
              <a:t>如何采用廉价的移动语义替换昂贵的拷贝语义的问题。移动语义是指某个对象接管另一个对象所拥有的外部资源的所有权。移动语义需要通过移动（窃取）其他对象所拥有的资源来完成。</a:t>
            </a:r>
            <a:endParaRPr lang="en-US" altLang="zh-CN"/>
          </a:p>
          <a:p>
            <a:r>
              <a:rPr lang="en-US" altLang="zh-CN"/>
              <a:t>          完美转发</a:t>
            </a:r>
            <a:r>
              <a:rPr lang="zh-CN" altLang="en-US"/>
              <a:t>：</a:t>
            </a:r>
            <a:endParaRPr lang="zh-CN" altLang="en-US"/>
          </a:p>
          <a:p>
            <a:r>
              <a:rPr lang="en-US" altLang="zh-CN"/>
              <a:t>          完美转发问题是指函数模板在向其他函数转发（传递）自身参数（形参）时该如何保留该参数（实参）的左右值属性的问题。也就是说函数模板在向其他函数转发（传递）自身形参时，如果相应实参是左值，它就应该被转发为左值；同样如果相应实参是右值，它就应该被转发为右值。这样做是为了保留在其他函数针对转发而来的参数的左右值属性进行不同处理（比如参数为左值时实施拷贝语义；参数为右值时实施移动语义）的可能性。如果将自身参数不分左右值一律转发为左值，其他函数就只能将转发而来的参数视为左值，从而失去针对该参数的左右值属性进行不同处理的可能性。</a:t>
            </a:r>
            <a:endParaRPr lang="en-US" altLang="zh-CN"/>
          </a:p>
          <a:p>
            <a:r>
              <a:rPr lang="zh-CN" altLang="en-US">
                <a:sym typeface="+mn-ea"/>
              </a:rPr>
              <a:t>   </a:t>
            </a:r>
            <a:endParaRPr lang="zh-CN" altLang="en-US">
              <a:sym typeface="+mn-ea"/>
            </a:endParaRPr>
          </a:p>
          <a:p>
            <a:r>
              <a:rPr lang="zh-CN" altLang="en-US">
                <a:sym typeface="+mn-ea"/>
              </a:rPr>
              <a:t>       移动语义和完美转发的基本用法测试代码：</a:t>
            </a:r>
            <a:endParaRPr lang="zh-CN" altLang="en-US">
              <a:sym typeface="+mn-ea"/>
            </a:endParaRPr>
          </a:p>
          <a:p>
            <a:r>
              <a:rPr lang="zh-CN" altLang="en-US">
                <a:sym typeface="+mn-ea"/>
              </a:rPr>
              <a:t>      工程</a:t>
            </a:r>
            <a:r>
              <a:rPr lang="en-US" altLang="zh-CN">
                <a:sym typeface="+mn-ea"/>
              </a:rPr>
              <a:t>MoveandPerfectTest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en-US" altLang="zh-CN"/>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7607</Words>
  <Application>WPS 演示</Application>
  <PresentationFormat>宽屏</PresentationFormat>
  <Paragraphs>203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ecuser</dc:creator>
  <cp:lastModifiedBy>zhouchao</cp:lastModifiedBy>
  <cp:revision>23</cp:revision>
  <dcterms:created xsi:type="dcterms:W3CDTF">2015-05-05T08:02:00Z</dcterms:created>
  <dcterms:modified xsi:type="dcterms:W3CDTF">2017-10-25T15:53:56Z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2052-10.1.0.6874</vt:lpwstr>
  </property>
</Properties>
</file>