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2" name="Picture 71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1CDF5-C88E-4F2E-8F87-850734D2D215}" type="datetimeFigureOut">
              <a:rPr lang="en-US" smtClean="0"/>
              <a:t>24-Mar-16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04222-52DE-4FD9-B29B-7A69B823FBA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单击鼠标编辑标题文字格式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第七大纲级别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dirty="0" err="1" smtClean="0">
                <a:solidFill>
                  <a:srgbClr val="000000"/>
                </a:solidFill>
                <a:latin typeface="Franklin Gothic Heavy"/>
              </a:rPr>
              <a:t>TeamUp</a:t>
            </a:r>
            <a:endParaRPr dirty="0"/>
          </a:p>
        </p:txBody>
      </p:sp>
      <p:sp>
        <p:nvSpPr>
          <p:cNvPr id="74" name="CustomShape 2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strike="noStrike" dirty="0">
                <a:solidFill>
                  <a:srgbClr val="8B8B8B"/>
                </a:solidFill>
                <a:latin typeface="Rockwell"/>
              </a:rPr>
              <a:t>Team: Awesome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8B8B8B"/>
                </a:solidFill>
                <a:latin typeface="Rockwell"/>
              </a:rPr>
              <a:t>Team </a:t>
            </a:r>
            <a:r>
              <a:rPr lang="en-US" sz="3200" strike="noStrike" smtClean="0">
                <a:solidFill>
                  <a:srgbClr val="8B8B8B"/>
                </a:solidFill>
                <a:latin typeface="Rockwell"/>
              </a:rPr>
              <a:t>members: </a:t>
            </a:r>
            <a:r>
              <a:rPr lang="en-US" sz="3200" strike="noStrike">
                <a:solidFill>
                  <a:srgbClr val="8B8B8B"/>
                </a:solidFill>
                <a:latin typeface="Rockwell"/>
              </a:rPr>
              <a:t>Yu Liu 219391L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strike="noStrike" dirty="0" err="1">
                <a:solidFill>
                  <a:srgbClr val="8B8B8B"/>
                </a:solidFill>
                <a:latin typeface="Rockwell"/>
              </a:rPr>
              <a:t>Hao</a:t>
            </a:r>
            <a:r>
              <a:rPr lang="en-US" sz="3200" strike="noStrike" dirty="0">
                <a:solidFill>
                  <a:srgbClr val="8B8B8B"/>
                </a:solidFill>
                <a:latin typeface="Rockwell"/>
              </a:rPr>
              <a:t> Zhou2217801Z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200" strike="noStrike" dirty="0" err="1">
                <a:solidFill>
                  <a:srgbClr val="8B8B8B"/>
                </a:solidFill>
                <a:latin typeface="Rockwell"/>
              </a:rPr>
              <a:t>Chigozie</a:t>
            </a:r>
            <a:r>
              <a:rPr lang="en-US" sz="3200" strike="noStrike" dirty="0">
                <a:solidFill>
                  <a:srgbClr val="8B8B8B"/>
                </a:solidFill>
                <a:latin typeface="Rockwell"/>
              </a:rPr>
              <a:t> </a:t>
            </a:r>
            <a:r>
              <a:rPr lang="en-US" sz="3200" strike="noStrike" dirty="0" err="1">
                <a:solidFill>
                  <a:srgbClr val="8B8B8B"/>
                </a:solidFill>
                <a:latin typeface="Rockwell"/>
              </a:rPr>
              <a:t>Ekwonu</a:t>
            </a:r>
            <a:r>
              <a:rPr lang="en-US" sz="3200" strike="noStrike" dirty="0">
                <a:solidFill>
                  <a:srgbClr val="8B8B8B"/>
                </a:solidFill>
                <a:latin typeface="Rockwell"/>
              </a:rPr>
              <a:t> 2228371E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200" strike="noStrike" dirty="0">
                <a:solidFill>
                  <a:srgbClr val="8B8B8B"/>
                </a:solidFill>
                <a:latin typeface="Rockwell"/>
              </a:rPr>
              <a:t>Ye Zhang 2169165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Franklin Gothic Heavy"/>
              </a:rPr>
              <a:t>Register &amp; Logging in</a:t>
            </a:r>
            <a:endParaRPr/>
          </a:p>
        </p:txBody>
      </p:sp>
      <p:pic>
        <p:nvPicPr>
          <p:cNvPr id="92" name="Picture 2"/>
          <p:cNvPicPr/>
          <p:nvPr/>
        </p:nvPicPr>
        <p:blipFill>
          <a:blip r:embed="rId2"/>
          <a:stretch/>
        </p:blipFill>
        <p:spPr>
          <a:xfrm>
            <a:off x="457200" y="1447920"/>
            <a:ext cx="2742480" cy="3885480"/>
          </a:xfrm>
          <a:prstGeom prst="rect">
            <a:avLst/>
          </a:prstGeom>
          <a:ln>
            <a:noFill/>
          </a:ln>
        </p:spPr>
      </p:pic>
      <p:pic>
        <p:nvPicPr>
          <p:cNvPr id="93" name="Picture 3"/>
          <p:cNvPicPr/>
          <p:nvPr/>
        </p:nvPicPr>
        <p:blipFill>
          <a:blip r:embed="rId3"/>
          <a:stretch/>
        </p:blipFill>
        <p:spPr>
          <a:xfrm>
            <a:off x="3276720" y="1523880"/>
            <a:ext cx="2971080" cy="3809160"/>
          </a:xfrm>
          <a:prstGeom prst="rect">
            <a:avLst/>
          </a:prstGeom>
          <a:ln>
            <a:noFill/>
          </a:ln>
        </p:spPr>
      </p:pic>
      <p:pic>
        <p:nvPicPr>
          <p:cNvPr id="94" name="Picture 4"/>
          <p:cNvPicPr/>
          <p:nvPr/>
        </p:nvPicPr>
        <p:blipFill>
          <a:blip r:embed="rId4"/>
          <a:stretch/>
        </p:blipFill>
        <p:spPr>
          <a:xfrm>
            <a:off x="6324480" y="1828800"/>
            <a:ext cx="2590200" cy="235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Franklin Gothic Heavy"/>
              </a:rPr>
              <a:t>Build a Team and add a  member</a:t>
            </a:r>
            <a:endParaRPr/>
          </a:p>
        </p:txBody>
      </p:sp>
      <p:pic>
        <p:nvPicPr>
          <p:cNvPr id="96" name="Picture 2"/>
          <p:cNvPicPr/>
          <p:nvPr/>
        </p:nvPicPr>
        <p:blipFill>
          <a:blip r:embed="rId2"/>
          <a:stretch/>
        </p:blipFill>
        <p:spPr>
          <a:xfrm>
            <a:off x="533520" y="1371600"/>
            <a:ext cx="3656880" cy="4525200"/>
          </a:xfrm>
          <a:prstGeom prst="rect">
            <a:avLst/>
          </a:prstGeom>
          <a:ln>
            <a:noFill/>
          </a:ln>
        </p:spPr>
      </p:pic>
      <p:pic>
        <p:nvPicPr>
          <p:cNvPr id="97" name="Picture 4"/>
          <p:cNvPicPr/>
          <p:nvPr/>
        </p:nvPicPr>
        <p:blipFill>
          <a:blip r:embed="rId3"/>
          <a:stretch/>
        </p:blipFill>
        <p:spPr>
          <a:xfrm>
            <a:off x="4267080" y="1371600"/>
            <a:ext cx="4647600" cy="4509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Franklin Gothic Heavy"/>
              </a:rPr>
              <a:t>Looking for a team and team request</a:t>
            </a:r>
            <a:endParaRPr/>
          </a:p>
        </p:txBody>
      </p:sp>
      <p:pic>
        <p:nvPicPr>
          <p:cNvPr id="99" name="Content Placeholder 3"/>
          <p:cNvPicPr/>
          <p:nvPr/>
        </p:nvPicPr>
        <p:blipFill>
          <a:blip r:embed="rId2"/>
          <a:stretch/>
        </p:blipFill>
        <p:spPr>
          <a:xfrm>
            <a:off x="152280" y="1676520"/>
            <a:ext cx="4266360" cy="4571280"/>
          </a:xfrm>
          <a:prstGeom prst="rect">
            <a:avLst/>
          </a:prstGeom>
          <a:ln>
            <a:noFill/>
          </a:ln>
        </p:spPr>
      </p:pic>
      <p:pic>
        <p:nvPicPr>
          <p:cNvPr id="100" name="Picture 2"/>
          <p:cNvPicPr/>
          <p:nvPr/>
        </p:nvPicPr>
        <p:blipFill>
          <a:blip r:embed="rId3"/>
          <a:stretch/>
        </p:blipFill>
        <p:spPr>
          <a:xfrm>
            <a:off x="4572000" y="1752480"/>
            <a:ext cx="4357800" cy="4755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Franklin Gothic Heavy"/>
              </a:rPr>
              <a:t>Functionality Summary</a:t>
            </a:r>
            <a:endParaRPr/>
          </a:p>
        </p:txBody>
      </p:sp>
      <p:sp>
        <p:nvSpPr>
          <p:cNvPr id="10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Rockwell"/>
              </a:rPr>
              <a:t>Allow users to register and verify themselves for logging in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Rockwell"/>
              </a:rPr>
              <a:t>Allow user to update personal profile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Rockwell"/>
              </a:rPr>
              <a:t>Allow user to create request for team member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Rockwell"/>
              </a:rPr>
              <a:t>System will automatically suggest students for a team by matching the required skills for the project with the skills listed in student’s profile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Rockwell"/>
              </a:rPr>
              <a:t>Allow user to look for a team to join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Rockwell"/>
              </a:rPr>
              <a:t>Allow user to send request to join a team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Rockwell"/>
              </a:rPr>
              <a:t>Allow user accept a student’s request to join a team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Franklin Gothic Heavy"/>
              </a:rPr>
              <a:t>High level architecture</a:t>
            </a:r>
            <a:endParaRPr/>
          </a:p>
        </p:txBody>
      </p:sp>
      <p:pic>
        <p:nvPicPr>
          <p:cNvPr id="104" name="Picture 103"/>
          <p:cNvPicPr/>
          <p:nvPr/>
        </p:nvPicPr>
        <p:blipFill>
          <a:blip r:embed="rId2"/>
          <a:stretch/>
        </p:blipFill>
        <p:spPr>
          <a:xfrm>
            <a:off x="200880" y="1944000"/>
            <a:ext cx="8654760" cy="3743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380880" y="-152280"/>
            <a:ext cx="8228880" cy="139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Franklin Gothic Heavy"/>
              </a:rPr>
              <a:t>ER Diagram</a:t>
            </a:r>
            <a:endParaRPr/>
          </a:p>
        </p:txBody>
      </p:sp>
      <p:pic>
        <p:nvPicPr>
          <p:cNvPr id="106" name="Content Placeholder 3"/>
          <p:cNvPicPr/>
          <p:nvPr/>
        </p:nvPicPr>
        <p:blipFill>
          <a:blip r:embed="rId2"/>
          <a:stretch/>
        </p:blipFill>
        <p:spPr>
          <a:xfrm>
            <a:off x="380880" y="1219320"/>
            <a:ext cx="8246880" cy="4723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57200" y="-152280"/>
            <a:ext cx="815256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Franklin Gothic Heavy"/>
              </a:rPr>
              <a:t>ER Diagram (cont)</a:t>
            </a:r>
            <a:endParaRPr/>
          </a:p>
        </p:txBody>
      </p:sp>
      <p:sp>
        <p:nvSpPr>
          <p:cNvPr id="113" name="CustomShape 7"/>
          <p:cNvSpPr/>
          <p:nvPr/>
        </p:nvSpPr>
        <p:spPr>
          <a:xfrm>
            <a:off x="762120" y="729000"/>
            <a:ext cx="6095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Rockwell"/>
                <a:ea typeface="DejaVu Sans"/>
              </a:rPr>
              <a:t>Entity attributes and their types</a:t>
            </a:r>
            <a:endParaRPr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420468"/>
              </p:ext>
            </p:extLst>
          </p:nvPr>
        </p:nvGraphicFramePr>
        <p:xfrm>
          <a:off x="609600" y="1110018"/>
          <a:ext cx="3429000" cy="27761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7262"/>
                <a:gridCol w="2141738"/>
              </a:tblGrid>
              <a:tr h="31344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Student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3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Field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Type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3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student_id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3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Char(128)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3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Char(128)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3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email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Char(128)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3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phone_number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Char(15)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3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username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Char(50)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3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password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Char(150)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3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Datetime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3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department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Char(10)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3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about_me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Text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844653"/>
              </p:ext>
            </p:extLst>
          </p:nvPr>
        </p:nvGraphicFramePr>
        <p:xfrm>
          <a:off x="4419600" y="1143000"/>
          <a:ext cx="4343400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0532"/>
                <a:gridCol w="2712868"/>
              </a:tblGrid>
              <a:tr h="27432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MemberRequest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Field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Type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student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Text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description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Text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course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char(15)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size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status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boolean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creation_date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Datetime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required_skills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Text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775595"/>
              </p:ext>
            </p:extLst>
          </p:nvPr>
        </p:nvGraphicFramePr>
        <p:xfrm>
          <a:off x="609600" y="4038600"/>
          <a:ext cx="3429000" cy="990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7262"/>
                <a:gridCol w="2141738"/>
              </a:tblGrid>
              <a:tr h="24765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Department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76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Field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Type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7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char(15)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7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char(100)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704054"/>
              </p:ext>
            </p:extLst>
          </p:nvPr>
        </p:nvGraphicFramePr>
        <p:xfrm>
          <a:off x="4419600" y="4038600"/>
          <a:ext cx="4343400" cy="990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0532"/>
                <a:gridCol w="2712868"/>
              </a:tblGrid>
              <a:tr h="24765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MemberRequestResponse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7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Field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Type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7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member_request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7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responder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Integer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185461"/>
              </p:ext>
            </p:extLst>
          </p:nvPr>
        </p:nvGraphicFramePr>
        <p:xfrm>
          <a:off x="609600" y="5334000"/>
          <a:ext cx="3429000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5987"/>
                <a:gridCol w="1823013"/>
              </a:tblGrid>
              <a:tr h="2286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Course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Field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Type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char(15)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char(100)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department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char(15)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805751"/>
              </p:ext>
            </p:extLst>
          </p:nvPr>
        </p:nvGraphicFramePr>
        <p:xfrm>
          <a:off x="4343400" y="5334000"/>
          <a:ext cx="4419600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9138"/>
                <a:gridCol w="2760462"/>
              </a:tblGrid>
              <a:tr h="28575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Skill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Field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Type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57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student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Integer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57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skill_name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char(20)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Franklin Gothic Heavy"/>
              </a:rPr>
              <a:t>Overview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Rockwell"/>
              </a:rPr>
              <a:t>The problem and the application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Rockwell"/>
              </a:rPr>
              <a:t>Two user personas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Rockwell"/>
              </a:rPr>
              <a:t>Wireframes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Rockwell"/>
              </a:rPr>
              <a:t>Functionality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Rockwell"/>
              </a:rPr>
              <a:t>High level architecture and the ER diagram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Franklin Gothic Heavy"/>
              </a:rPr>
              <a:t>Problem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457200" y="1600200"/>
            <a:ext cx="8228880" cy="457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Rockwell"/>
              </a:rPr>
              <a:t>Some students are faced with difficulties finding team members when it is required for them to execute projects in a team.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Rockwell"/>
              </a:rPr>
              <a:t>Some teams may have incomplete members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Rockwell"/>
              </a:rPr>
              <a:t>Some teams end up having a member that may not contribute much towards the success of the project due to lack of required skills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Franklin Gothic Heavy"/>
              </a:rPr>
              <a:t>The Application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457200" y="1371600"/>
            <a:ext cx="8228880" cy="457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Rockwell"/>
              </a:rPr>
              <a:t>Aims to link teams requiring member(s) and students requiring teams together.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Rockwell"/>
              </a:rPr>
              <a:t>A student can make a request for members to complete his or her team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Rockwell"/>
              </a:rPr>
              <a:t>A student can respond to an existing request for team members, indicating interest in joining the team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1981080" y="2895480"/>
            <a:ext cx="5104800" cy="139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Franklin Gothic Heavy"/>
              </a:rPr>
              <a:t>User Personas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Franklin Gothic Heavy"/>
              </a:rPr>
              <a:t>Kate Warner	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250560" y="1523880"/>
            <a:ext cx="5637960" cy="48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700" strike="noStrike" dirty="0">
                <a:solidFill>
                  <a:srgbClr val="000000"/>
                </a:solidFill>
                <a:latin typeface="Rockwell"/>
              </a:rPr>
              <a:t>Kate is a 24 year old student undergoing an MSc programme in Information Technology at Glasgow university.  She has a degree in Psychology but has learnt a bit of HTML and CSS for static websites design. 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en-US" sz="1700" strike="noStrike" dirty="0">
                <a:solidFill>
                  <a:srgbClr val="000000"/>
                </a:solidFill>
                <a:latin typeface="Rockwell"/>
              </a:rPr>
              <a:t>She is required in most of her courses to undertake projects as a team. The lecturers’ leave the students with the option to form teams themselves. She is a bit of an introvert, and finds it difficult to make friends. As a result, she finds it difficult to form teams of her own and mostly ends up informing her lecturers of her inability to find a team. 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en-US" sz="1700" strike="noStrike" dirty="0">
                <a:solidFill>
                  <a:srgbClr val="000000"/>
                </a:solidFill>
                <a:latin typeface="Rockwell"/>
              </a:rPr>
              <a:t>She is currently undertaking a course in Internet Technology and is mandated to undertake a team project to develop a Django based web application. She is a bit skilled in UI design and can contribute positively to the development of the application. She hopes to use </a:t>
            </a:r>
            <a:r>
              <a:rPr lang="en-US" sz="1700" strike="noStrike" dirty="0" err="1" smtClean="0">
                <a:solidFill>
                  <a:srgbClr val="000000"/>
                </a:solidFill>
                <a:latin typeface="Rockwell"/>
              </a:rPr>
              <a:t>TeamUp</a:t>
            </a:r>
            <a:r>
              <a:rPr lang="en-US" sz="1700" strike="noStrike" dirty="0" smtClean="0">
                <a:solidFill>
                  <a:srgbClr val="000000"/>
                </a:solidFill>
                <a:latin typeface="Rockwell"/>
              </a:rPr>
              <a:t> </a:t>
            </a:r>
            <a:r>
              <a:rPr lang="en-US" sz="1700" strike="noStrike" dirty="0">
                <a:solidFill>
                  <a:srgbClr val="000000"/>
                </a:solidFill>
                <a:latin typeface="Rockwell"/>
              </a:rPr>
              <a:t>to find a team to join for the project.</a:t>
            </a:r>
            <a:endParaRPr dirty="0"/>
          </a:p>
        </p:txBody>
      </p:sp>
      <p:pic>
        <p:nvPicPr>
          <p:cNvPr id="84" name="Picture 2"/>
          <p:cNvPicPr/>
          <p:nvPr/>
        </p:nvPicPr>
        <p:blipFill>
          <a:blip r:embed="rId2"/>
          <a:srcRect l="35722" b="-9"/>
          <a:stretch/>
        </p:blipFill>
        <p:spPr>
          <a:xfrm>
            <a:off x="5913360" y="1523880"/>
            <a:ext cx="3001320" cy="3809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200" y="267480"/>
            <a:ext cx="8228880" cy="64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Franklin Gothic Heavy"/>
              </a:rPr>
              <a:t>Tom Ford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304920" y="1066680"/>
            <a:ext cx="5866560" cy="531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Rockwell"/>
              </a:rPr>
              <a:t>Tom Ford, Fred Bommer, Rose Williamson and Lizzy Evans are very good friends, and are all 4</a:t>
            </a:r>
            <a:r>
              <a:rPr lang="en-US" strike="noStrike" baseline="30000">
                <a:solidFill>
                  <a:srgbClr val="000000"/>
                </a:solidFill>
                <a:latin typeface="Rockwell"/>
              </a:rPr>
              <a:t>th</a:t>
            </a:r>
            <a:r>
              <a:rPr lang="en-US" strike="noStrike">
                <a:solidFill>
                  <a:srgbClr val="000000"/>
                </a:solidFill>
                <a:latin typeface="Rockwell"/>
              </a:rPr>
              <a:t> year students, studying Computer Science at the University of Glasgow. 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Rockwell"/>
              </a:rPr>
              <a:t>Lizzy recently moved to the USA to join the Computer Science department of Stanford University as an exchange student. Tom, Fred, Rose and Lizzy normally undertake group projects together. 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Rockwell"/>
              </a:rPr>
              <a:t>All 4</a:t>
            </a:r>
            <a:r>
              <a:rPr lang="en-US" strike="noStrike" baseline="30000">
                <a:solidFill>
                  <a:srgbClr val="000000"/>
                </a:solidFill>
                <a:latin typeface="Rockwell"/>
              </a:rPr>
              <a:t>th</a:t>
            </a:r>
            <a:r>
              <a:rPr lang="en-US" strike="noStrike">
                <a:solidFill>
                  <a:srgbClr val="000000"/>
                </a:solidFill>
                <a:latin typeface="Rockwell"/>
              </a:rPr>
              <a:t> year students of computer science at Glasgow University are required to undertake a project, done in groups of four. Tom, Fred and Rose are thus short of a person to complete their group. 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Rockwell"/>
              </a:rPr>
              <a:t>Tom recently learns of a new web application through which they can find a student to complete their team and he volunteers to find a student to complete the team by making use of the website. </a:t>
            </a:r>
            <a:endParaRPr/>
          </a:p>
        </p:txBody>
      </p:sp>
      <p:pic>
        <p:nvPicPr>
          <p:cNvPr id="87" name="Picture 2"/>
          <p:cNvPicPr/>
          <p:nvPr/>
        </p:nvPicPr>
        <p:blipFill>
          <a:blip r:embed="rId2"/>
          <a:srcRect l="45700"/>
          <a:stretch/>
        </p:blipFill>
        <p:spPr>
          <a:xfrm>
            <a:off x="6338160" y="1371600"/>
            <a:ext cx="2541960" cy="3123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609480" y="2895480"/>
            <a:ext cx="8228880" cy="139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Franklin Gothic Heavy"/>
              </a:rPr>
              <a:t>Wireframes and diagrams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Franklin Gothic Heavy"/>
              </a:rPr>
              <a:t>Homepage</a:t>
            </a:r>
            <a:endParaRPr/>
          </a:p>
        </p:txBody>
      </p:sp>
      <p:pic>
        <p:nvPicPr>
          <p:cNvPr id="90" name="Picture 2"/>
          <p:cNvPicPr/>
          <p:nvPr/>
        </p:nvPicPr>
        <p:blipFill>
          <a:blip r:embed="rId2"/>
          <a:stretch/>
        </p:blipFill>
        <p:spPr>
          <a:xfrm>
            <a:off x="1401840" y="1600200"/>
            <a:ext cx="6339960" cy="4525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654</Words>
  <Application>Microsoft Office PowerPoint</Application>
  <PresentationFormat>On-screen Show (4:3)</PresentationFormat>
  <Paragraphs>119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up University Team Project</dc:title>
  <dc:creator>Yu Liu</dc:creator>
  <cp:lastModifiedBy>Chigozie Ekwonu</cp:lastModifiedBy>
  <cp:revision>56</cp:revision>
  <dcterms:created xsi:type="dcterms:W3CDTF">2006-08-16T00:00:00Z</dcterms:created>
  <dcterms:modified xsi:type="dcterms:W3CDTF">2016-03-24T11:10:51Z</dcterms:modified>
  <dc:language>zh-CN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