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2" r:id="rId4"/>
    <p:sldId id="283" r:id="rId5"/>
    <p:sldId id="284" r:id="rId6"/>
    <p:sldId id="285" r:id="rId7"/>
    <p:sldId id="286" r:id="rId8"/>
    <p:sldId id="260" r:id="rId9"/>
    <p:sldId id="288" r:id="rId10"/>
    <p:sldId id="289" r:id="rId11"/>
    <p:sldId id="291" r:id="rId12"/>
    <p:sldId id="290" r:id="rId13"/>
    <p:sldId id="292" r:id="rId14"/>
    <p:sldId id="257" r:id="rId15"/>
    <p:sldId id="293" r:id="rId16"/>
    <p:sldId id="294" r:id="rId17"/>
    <p:sldId id="258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286B-4332-443D-941E-A0C0A82A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9F9B2-8543-47F2-A7A2-442288A5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75A1C-D178-4902-99CE-2EBE1358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1DB5-4267-40A2-B742-05F57BB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F0602-FDB8-4F78-A3F2-7C5A814F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888A-461F-4CFB-A1B5-4EDDC7D1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A4282-0C8F-4D89-9553-1E55D9A2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E5890-6B4F-41AC-985D-D08975A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89A1-3742-4A17-8AB1-A38E0515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DA82B-F08B-4AFA-80BC-4139BF6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9479B-1688-4D2E-BC14-2E89C39E0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D60F5-2CFA-4EB2-B7E9-95266E30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D93D9-F8B1-404F-A64C-EA8784E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71551-E3AC-4989-A028-91E30998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71F04-4EF9-4CA1-A3B4-6F02C99E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1E4C-04F4-4593-A14A-63CBE751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EBB77-6763-4496-8C76-043BAEC2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4A26A-E4F4-420A-99B8-2DC1E5FF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D662B-59C9-44B6-A111-83538065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2EAFF-A36B-4D01-B7B4-2CC7C0FD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0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8E09-60DF-4DF5-8D51-A3EE625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061-E98E-4131-A667-8A2CE381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133D-8FBF-4DFD-B332-2BAC0999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FDD6D-2E6D-4209-A4FE-8982EA69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AAFA9-80DE-41E1-A0E8-DC9E916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3366-A765-4041-B230-6B5E2C2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0A4B5-F635-4CC7-82FE-6785207A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AC618-D675-4247-AFDD-51619737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4345D-2B2A-4C32-91CD-1D9A7A85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E604E-5FD0-4672-B6E7-3472B81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57533-D66F-4CDF-8C05-12CA677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D78B-F327-476F-8538-7F309A62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A437D-661A-4A97-BD4B-05145B39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863B53-0D13-4FE4-A563-CB857486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A3813-7067-464C-A9E7-83CCD6C4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1137F8-1EB4-4D38-94DF-BBE1C9150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488F1A-BFC0-45EF-AABE-B6095BEF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FE5974-707A-4072-849A-B9BEF00F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5FAB1B-A4A2-4B5B-A503-7203D460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31E2-94ED-47F9-811C-55B597C7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C4850-EE1B-4970-A94F-77D628B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B78C6A-A4A0-461F-A906-6A83E9B0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A0D15-4F8F-4ADA-B8D0-9814B4E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AA2DFE-7C9C-421E-85F7-CBF68260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DA892-4341-42AB-AD4C-37452D40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BB490-0434-409F-9265-7AFDD59F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68027-EE98-4EB1-BEBB-6DBE339D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AEAED-208C-463D-9725-7B2C452C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D0C6-35F1-4311-B5E4-662ACCFC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96A90-381C-49B8-B861-FAFE6133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4663E-DF70-4DE8-AD79-FE3EFAE8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592B1-DD35-4724-A95C-4FEECD1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6448B-F159-46CA-8A85-F0325709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C5A634-F156-4F6D-8F68-98FE1C8D0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8E04C-225C-4B23-AF0A-0B447C99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88FAD-FB77-4DBF-9A8D-31C372E1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54E0E-9C14-4020-A789-84F316D6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0365B-0179-4B1F-98AF-D31A87AD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470D6-D17E-4A4E-BC9D-BFDE1DF1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7BD4-BD86-4866-BE6C-0B060B81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2059-04CF-4134-AC5E-EA441CB57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C443-5B42-4C62-B938-EC5CE03AA176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E53F6-30CB-4682-B907-A5E433A88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0448-DEC5-4AF3-978B-36089020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A80E-2088-47AE-AC81-C479A3F79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CE1A3-B02E-4189-A6E7-259B22E0A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" y="332509"/>
            <a:ext cx="11212945" cy="1200872"/>
          </a:xfrm>
        </p:spPr>
        <p:txBody>
          <a:bodyPr/>
          <a:lstStyle/>
          <a:p>
            <a:r>
              <a:rPr lang="en-US" altLang="zh-CN" b="1" dirty="0"/>
              <a:t>PCA</a:t>
            </a:r>
            <a:r>
              <a:rPr lang="zh-CN" altLang="en-US" b="1" dirty="0"/>
              <a:t> </a:t>
            </a:r>
            <a:r>
              <a:rPr lang="en-US" altLang="zh-CN" b="1" dirty="0"/>
              <a:t>&amp; Eigenface &amp; Auto-encoder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73EFEA-8AEA-495E-9229-B8FB4B4227CA}"/>
              </a:ext>
            </a:extLst>
          </p:cNvPr>
          <p:cNvSpPr txBox="1"/>
          <p:nvPr/>
        </p:nvSpPr>
        <p:spPr>
          <a:xfrm>
            <a:off x="628072" y="17595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</a:rPr>
              <a:t>PCA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A57006-1C22-4B69-8BD2-1511E7CD55EB}"/>
              </a:ext>
            </a:extLst>
          </p:cNvPr>
          <p:cNvSpPr txBox="1"/>
          <p:nvPr/>
        </p:nvSpPr>
        <p:spPr>
          <a:xfrm>
            <a:off x="628072" y="35514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</a:rPr>
              <a:t>Eigenface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033142-FBBD-468B-A541-FABA216C91CD}"/>
              </a:ext>
            </a:extLst>
          </p:cNvPr>
          <p:cNvSpPr txBox="1"/>
          <p:nvPr/>
        </p:nvSpPr>
        <p:spPr>
          <a:xfrm>
            <a:off x="628072" y="51955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</a:rPr>
              <a:t>Auto-encoder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9A5B62-2F4B-4CBB-9BCE-E377C9E56C55}"/>
              </a:ext>
            </a:extLst>
          </p:cNvPr>
          <p:cNvSpPr txBox="1"/>
          <p:nvPr/>
        </p:nvSpPr>
        <p:spPr>
          <a:xfrm>
            <a:off x="794327" y="2618509"/>
            <a:ext cx="53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重构误差最小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方差最大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F9BCF-6CE9-4D03-9E66-6FCEE55A7550}"/>
              </a:ext>
            </a:extLst>
          </p:cNvPr>
          <p:cNvSpPr txBox="1"/>
          <p:nvPr/>
        </p:nvSpPr>
        <p:spPr>
          <a:xfrm>
            <a:off x="794327" y="4410363"/>
            <a:ext cx="53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人脸识别原理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代码实现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47382A-97BF-4F7B-BDB3-D420AA0D9841}"/>
              </a:ext>
            </a:extLst>
          </p:cNvPr>
          <p:cNvSpPr txBox="1"/>
          <p:nvPr/>
        </p:nvSpPr>
        <p:spPr>
          <a:xfrm>
            <a:off x="794328" y="6017551"/>
            <a:ext cx="53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151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60A04F-3D9C-4A94-923F-E8F6B0F84086}"/>
              </a:ext>
            </a:extLst>
          </p:cNvPr>
          <p:cNvSpPr txBox="1"/>
          <p:nvPr/>
        </p:nvSpPr>
        <p:spPr>
          <a:xfrm>
            <a:off x="2032000" y="107141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EF0F28-B622-4AF7-9530-E5671CEC997C}"/>
              </a:ext>
            </a:extLst>
          </p:cNvPr>
          <p:cNvSpPr txBox="1"/>
          <p:nvPr/>
        </p:nvSpPr>
        <p:spPr>
          <a:xfrm>
            <a:off x="1981032" y="196913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= PX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B8673-A40B-4274-940D-A7BED76F30EC}"/>
                  </a:ext>
                </a:extLst>
              </p:cNvPr>
              <p:cNvSpPr txBox="1"/>
              <p:nvPr/>
            </p:nvSpPr>
            <p:spPr>
              <a:xfrm>
                <a:off x="4387273" y="905531"/>
                <a:ext cx="609600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Y = PX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就是对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X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空间施加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Y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变换，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P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就是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Y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空间的基。</a:t>
                </a:r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PCA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算法取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P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的前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个特征值对应的正交特征向量，此时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Y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空间可以看作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X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空间的特征空间，而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即是主要特征，也可以看作是提取主要特征的东西。</a:t>
                </a:r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根据这点，显然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PCA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算法可以用来提取主要特征，也不难理解为什么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PCA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可以用来降噪（降噪必须保证噪声的主要特征与主对象的主要特征不一致）。</a:t>
                </a:r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Eigenface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是人脸识别算法</a:t>
                </a:r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由人脸样本数据组合成大矩阵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X</a:t>
                </a:r>
              </a:p>
              <a:p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计算得到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。（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被成为特征脸）</a:t>
                </a:r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对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X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作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变换得到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Y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。</a:t>
                </a:r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如果要进行人脸识别，只需将需要识别的人脸作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变换得到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Z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，对比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Y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与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Z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就可以了。</a:t>
                </a:r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B8673-A40B-4274-940D-A7BED76F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73" y="905531"/>
                <a:ext cx="6096000" cy="5632311"/>
              </a:xfrm>
              <a:prstGeom prst="rect">
                <a:avLst/>
              </a:prstGeom>
              <a:blipFill>
                <a:blip r:embed="rId2"/>
                <a:stretch>
                  <a:fillRect l="-900" t="-650" r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64A2E57-0A37-435F-8E99-6354E41342E9}"/>
              </a:ext>
            </a:extLst>
          </p:cNvPr>
          <p:cNvSpPr txBox="1"/>
          <p:nvPr/>
        </p:nvSpPr>
        <p:spPr>
          <a:xfrm>
            <a:off x="3734720" y="4187047"/>
            <a:ext cx="77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CCAD1-C629-485B-8BD2-4B8A365C211D}"/>
              </a:ext>
            </a:extLst>
          </p:cNvPr>
          <p:cNvSpPr txBox="1"/>
          <p:nvPr/>
        </p:nvSpPr>
        <p:spPr>
          <a:xfrm>
            <a:off x="1671782" y="5717309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特征提取，特征对比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97FF0C-C6FF-4899-A9D7-955582ED4D0E}"/>
              </a:ext>
            </a:extLst>
          </p:cNvPr>
          <p:cNvSpPr txBox="1"/>
          <p:nvPr/>
        </p:nvSpPr>
        <p:spPr>
          <a:xfrm>
            <a:off x="1797871" y="6086641"/>
            <a:ext cx="388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      +     </a:t>
            </a:r>
            <a:r>
              <a:rPr lang="zh-CN" altLang="en-US" dirty="0"/>
              <a:t>特征对比   </a:t>
            </a:r>
            <a:r>
              <a:rPr lang="en-US" altLang="zh-CN" dirty="0"/>
              <a:t>= Eigenface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9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861C8D-C54F-48DF-9D4F-F1FC8E5F0B6A}"/>
              </a:ext>
            </a:extLst>
          </p:cNvPr>
          <p:cNvSpPr txBox="1"/>
          <p:nvPr/>
        </p:nvSpPr>
        <p:spPr>
          <a:xfrm>
            <a:off x="1953087" y="7546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95016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337DF4-37DA-417A-8F9A-EC23E4BDC96D}"/>
              </a:ext>
            </a:extLst>
          </p:cNvPr>
          <p:cNvSpPr txBox="1"/>
          <p:nvPr/>
        </p:nvSpPr>
        <p:spPr>
          <a:xfrm>
            <a:off x="4259039" y="3105834"/>
            <a:ext cx="3979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+mj-ea"/>
              </a:rPr>
              <a:t>Auto-encoder</a:t>
            </a:r>
          </a:p>
        </p:txBody>
      </p:sp>
    </p:spTree>
    <p:extLst>
      <p:ext uri="{BB962C8B-B14F-4D97-AF65-F5344CB8AC3E}">
        <p14:creationId xmlns:p14="http://schemas.microsoft.com/office/powerpoint/2010/main" val="52864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C92C5-3580-4F7D-BB5F-3B596EE6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97" y="1124238"/>
            <a:ext cx="8714286" cy="2304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305BBD-24F2-4669-8CD9-23473C5C0AD4}"/>
              </a:ext>
            </a:extLst>
          </p:cNvPr>
          <p:cNvSpPr txBox="1"/>
          <p:nvPr/>
        </p:nvSpPr>
        <p:spPr>
          <a:xfrm>
            <a:off x="2104008" y="4350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降维的要求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E79BF1-F4FA-4650-A1B3-1146551DE86D}"/>
              </a:ext>
            </a:extLst>
          </p:cNvPr>
          <p:cNvSpPr txBox="1"/>
          <p:nvPr/>
        </p:nvSpPr>
        <p:spPr>
          <a:xfrm>
            <a:off x="1286097" y="35155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矩阵变换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3AE499-FB6F-47AA-BBFF-60A8486BD028}"/>
                  </a:ext>
                </a:extLst>
              </p:cNvPr>
              <p:cNvSpPr txBox="1"/>
              <p:nvPr/>
            </p:nvSpPr>
            <p:spPr>
              <a:xfrm>
                <a:off x="1356166" y="4394446"/>
                <a:ext cx="1345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Y=PX	</a:t>
                </a:r>
              </a:p>
              <a:p>
                <a:r>
                  <a:rPr lang="en-US" altLang="zh-CN" dirty="0"/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  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3AE499-FB6F-47AA-BBFF-60A8486B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66" y="4394446"/>
                <a:ext cx="1345240" cy="646331"/>
              </a:xfrm>
              <a:prstGeom prst="rect">
                <a:avLst/>
              </a:prstGeom>
              <a:blipFill>
                <a:blip r:embed="rId3"/>
                <a:stretch>
                  <a:fillRect l="-3620" t="-5660" r="-31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FB34FE7-2FCB-43BC-9F3B-2CB5E06CE187}"/>
              </a:ext>
            </a:extLst>
          </p:cNvPr>
          <p:cNvSpPr txBox="1"/>
          <p:nvPr/>
        </p:nvSpPr>
        <p:spPr>
          <a:xfrm>
            <a:off x="736624" y="527333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只保留前</a:t>
            </a:r>
            <a:r>
              <a:rPr lang="en-US" altLang="zh-CN" dirty="0"/>
              <a:t>k</a:t>
            </a:r>
            <a:r>
              <a:rPr lang="zh-CN" altLang="en-US" dirty="0"/>
              <a:t>个特征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矩阵变换是线性变换，所以矩阵只能提取线性特征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503105-912F-46CB-A6E7-7860FCCF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37" y="3524062"/>
            <a:ext cx="4517495" cy="30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7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202A3C-37D9-465D-8EFE-CEBBD81D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5" y="272688"/>
            <a:ext cx="8371428" cy="35047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B3F017-4CBB-44FB-B6F3-EDEE77F6DF60}"/>
              </a:ext>
            </a:extLst>
          </p:cNvPr>
          <p:cNvSpPr txBox="1"/>
          <p:nvPr/>
        </p:nvSpPr>
        <p:spPr>
          <a:xfrm>
            <a:off x="1100831" y="38884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非线性变换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954D37-6973-4066-829D-F49C626292C9}"/>
              </a:ext>
            </a:extLst>
          </p:cNvPr>
          <p:cNvSpPr txBox="1"/>
          <p:nvPr/>
        </p:nvSpPr>
        <p:spPr>
          <a:xfrm>
            <a:off x="1370749" y="4257752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</a:t>
            </a:r>
            <a:endParaRPr lang="en-US" altLang="zh-CN" dirty="0"/>
          </a:p>
          <a:p>
            <a:r>
              <a:rPr lang="zh-CN" altLang="en-US" dirty="0"/>
              <a:t>非线性核变换</a:t>
            </a:r>
            <a:endParaRPr lang="en-US" altLang="zh-CN" dirty="0"/>
          </a:p>
          <a:p>
            <a:r>
              <a:rPr lang="zh-CN" altLang="en-US" dirty="0"/>
              <a:t>流形学习</a:t>
            </a:r>
            <a:endParaRPr lang="en-US" altLang="zh-CN" dirty="0"/>
          </a:p>
          <a:p>
            <a:r>
              <a:rPr lang="en-US" altLang="zh-CN" dirty="0" err="1"/>
              <a:t>Sigmod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zh-CN" altLang="en-US" dirty="0"/>
              <a:t>幂，指数，对数，多项式变换</a:t>
            </a:r>
            <a:endParaRPr lang="en-US" altLang="zh-CN" dirty="0"/>
          </a:p>
          <a:p>
            <a:r>
              <a:rPr lang="zh-CN" altLang="en-US" dirty="0"/>
              <a:t>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2FE30-A684-4B99-AFCC-B9FE124E7C6A}"/>
              </a:ext>
            </a:extLst>
          </p:cNvPr>
          <p:cNvSpPr txBox="1"/>
          <p:nvPr/>
        </p:nvSpPr>
        <p:spPr>
          <a:xfrm>
            <a:off x="5557421" y="41636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神经网络是一种简单，通用的方式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67A227-6E48-477C-BDF1-F4AF7D5AF028}"/>
              </a:ext>
            </a:extLst>
          </p:cNvPr>
          <p:cNvSpPr txBox="1"/>
          <p:nvPr/>
        </p:nvSpPr>
        <p:spPr>
          <a:xfrm>
            <a:off x="6096000" y="4691032"/>
            <a:ext cx="561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矩阵统领线性变换，任意线性变换都可以转换为矩阵</a:t>
            </a:r>
            <a:endParaRPr lang="en-US" altLang="zh-CN" dirty="0">
              <a:solidFill>
                <a:srgbClr val="92D050"/>
              </a:solidFill>
            </a:endParaRPr>
          </a:p>
          <a:p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神经网络在非线性变换领域能起到和矩阵在线性变换中同样的效果，但是非线性变换的终点是神经网络？</a:t>
            </a:r>
            <a:endParaRPr lang="en-US" altLang="zh-CN" dirty="0">
              <a:solidFill>
                <a:srgbClr val="92D050"/>
              </a:solidFill>
            </a:endParaRPr>
          </a:p>
          <a:p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我觉得这肯定不是爱因斯坦追求的结果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40076F-2014-4CE8-BFEC-53834AC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45" y="271982"/>
            <a:ext cx="8714286" cy="23047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42F27A-CA3F-4A77-B452-8AF408A0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45" y="2802145"/>
            <a:ext cx="2228571" cy="3057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315ADA-24B1-40D8-98FB-3891B9038A3C}"/>
              </a:ext>
            </a:extLst>
          </p:cNvPr>
          <p:cNvSpPr txBox="1"/>
          <p:nvPr/>
        </p:nvSpPr>
        <p:spPr>
          <a:xfrm>
            <a:off x="5308847" y="324922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损失函数：</a:t>
            </a:r>
            <a:r>
              <a:rPr lang="en-US" altLang="zh-CN" dirty="0"/>
              <a:t>Err = </a:t>
            </a:r>
            <a:r>
              <a:rPr lang="zh-CN" altLang="en-US" dirty="0"/>
              <a:t>重构误差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56DF92-FC2A-4272-B34D-4C46BBE0C7CA}"/>
              </a:ext>
            </a:extLst>
          </p:cNvPr>
          <p:cNvSpPr txBox="1"/>
          <p:nvPr/>
        </p:nvSpPr>
        <p:spPr>
          <a:xfrm>
            <a:off x="5308847" y="3911925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神经网络是一种通用的解决方式，也面临共有的问题：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损失函数的选择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隐藏层神经元个数如何选择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隐藏层个数如何选择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激活函数如何选择（非线性变换的重点）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E23D47-6DBC-4F80-82EF-1EF448B4230B}"/>
              </a:ext>
            </a:extLst>
          </p:cNvPr>
          <p:cNvSpPr txBox="1"/>
          <p:nvPr/>
        </p:nvSpPr>
        <p:spPr>
          <a:xfrm>
            <a:off x="5308847" y="539762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共同的问题，解决方式也是通用的。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581E2F-8D4D-4AE9-B321-AAD87B53D7B1}"/>
              </a:ext>
            </a:extLst>
          </p:cNvPr>
          <p:cNvSpPr txBox="1"/>
          <p:nvPr/>
        </p:nvSpPr>
        <p:spPr>
          <a:xfrm>
            <a:off x="221940" y="5969297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右边这一块丢掉（数据压缩时也可以要），绿色是降维结果</a:t>
            </a:r>
          </a:p>
        </p:txBody>
      </p:sp>
    </p:spTree>
    <p:extLst>
      <p:ext uri="{BB962C8B-B14F-4D97-AF65-F5344CB8AC3E}">
        <p14:creationId xmlns:p14="http://schemas.microsoft.com/office/powerpoint/2010/main" val="182479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BE90-4893-430D-90EF-F47F0B136FE1}"/>
              </a:ext>
            </a:extLst>
          </p:cNvPr>
          <p:cNvSpPr txBox="1"/>
          <p:nvPr/>
        </p:nvSpPr>
        <p:spPr>
          <a:xfrm>
            <a:off x="1411550" y="807868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我们不关注解决方式，而将注意力放在</a:t>
            </a:r>
            <a:r>
              <a:rPr lang="en-US" altLang="zh-CN" dirty="0"/>
              <a:t>Auto-encoder</a:t>
            </a:r>
            <a:r>
              <a:rPr lang="zh-CN" altLang="en-US" dirty="0"/>
              <a:t>这种神经网络本身的特性上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05EFC2-E741-4D35-8E70-E2B19D81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9" y="1474300"/>
            <a:ext cx="2228571" cy="3057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BDCD40-8EB1-47B0-8D10-FFF173DF5819}"/>
              </a:ext>
            </a:extLst>
          </p:cNvPr>
          <p:cNvSpPr txBox="1"/>
          <p:nvPr/>
        </p:nvSpPr>
        <p:spPr>
          <a:xfrm>
            <a:off x="1260629" y="4829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5A3AF8-DAF1-4419-9EBA-CBB58B53C455}"/>
              </a:ext>
            </a:extLst>
          </p:cNvPr>
          <p:cNvSpPr txBox="1"/>
          <p:nvPr/>
        </p:nvSpPr>
        <p:spPr>
          <a:xfrm>
            <a:off x="2068497" y="482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1B42E8-17BD-4BEA-B595-8570C55FB806}"/>
              </a:ext>
            </a:extLst>
          </p:cNvPr>
          <p:cNvSpPr txBox="1"/>
          <p:nvPr/>
        </p:nvSpPr>
        <p:spPr>
          <a:xfrm>
            <a:off x="3036162" y="48436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X_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8FCE2-606C-4807-AE30-16B228295E6E}"/>
              </a:ext>
            </a:extLst>
          </p:cNvPr>
          <p:cNvSpPr txBox="1"/>
          <p:nvPr/>
        </p:nvSpPr>
        <p:spPr>
          <a:xfrm>
            <a:off x="4106419" y="1686757"/>
            <a:ext cx="76525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我们发现当激活函数为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C00000"/>
                </a:solidFill>
              </a:rPr>
              <a:t>神经网络简化为一种线性变换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Y = PX</a:t>
            </a:r>
            <a:r>
              <a:rPr lang="zh-CN" altLang="en-US" dirty="0"/>
              <a:t>，其中</a:t>
            </a:r>
            <a:r>
              <a:rPr lang="en-US" altLang="zh-CN" dirty="0"/>
              <a:t>P</a:t>
            </a:r>
            <a:r>
              <a:rPr lang="zh-CN" altLang="en-US" dirty="0"/>
              <a:t>是每个神经元的权重组成的矩阵。（即神经网络的线性表示，这是对非线性的简化形式）。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此时，如果我们取损失函数与</a:t>
            </a:r>
            <a:r>
              <a:rPr lang="en-US" altLang="zh-CN" dirty="0"/>
              <a:t>PCA</a:t>
            </a:r>
            <a:r>
              <a:rPr lang="zh-CN" altLang="en-US" dirty="0"/>
              <a:t>相同，即重构误差最小，同时对样本进行</a:t>
            </a:r>
            <a:r>
              <a:rPr lang="zh-CN" altLang="en-US" dirty="0">
                <a:solidFill>
                  <a:srgbClr val="C00000"/>
                </a:solidFill>
              </a:rPr>
              <a:t>去中心化</a:t>
            </a:r>
            <a:r>
              <a:rPr lang="zh-CN" altLang="en-US" dirty="0"/>
              <a:t>操作，那么通过神经网络迭代出的结果应当与矩阵计算出的结果几乎相同，此时</a:t>
            </a:r>
            <a:r>
              <a:rPr lang="en-US" altLang="zh-CN" dirty="0"/>
              <a:t>Auto-encoder</a:t>
            </a:r>
            <a:r>
              <a:rPr lang="zh-CN" altLang="en-US" dirty="0"/>
              <a:t>就是</a:t>
            </a:r>
            <a:r>
              <a:rPr lang="en-US" altLang="zh-CN" dirty="0"/>
              <a:t>PCA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     </a:t>
            </a:r>
            <a:r>
              <a:rPr lang="zh-CN" altLang="en-US" dirty="0">
                <a:solidFill>
                  <a:srgbClr val="00B050"/>
                </a:solidFill>
              </a:rPr>
              <a:t>猜想：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1.</a:t>
            </a:r>
            <a:r>
              <a:rPr lang="zh-CN" altLang="en-US" dirty="0">
                <a:solidFill>
                  <a:srgbClr val="00B050"/>
                </a:solidFill>
              </a:rPr>
              <a:t> 通过神经网络求解</a:t>
            </a:r>
            <a:r>
              <a:rPr lang="en-US" altLang="zh-CN" dirty="0">
                <a:solidFill>
                  <a:srgbClr val="00B050"/>
                </a:solidFill>
              </a:rPr>
              <a:t>PCA</a:t>
            </a:r>
            <a:r>
              <a:rPr lang="zh-CN" altLang="en-US" dirty="0">
                <a:solidFill>
                  <a:srgbClr val="00B050"/>
                </a:solidFill>
              </a:rPr>
              <a:t>中的</a:t>
            </a:r>
            <a:r>
              <a:rPr lang="en-US" altLang="zh-CN" dirty="0">
                <a:solidFill>
                  <a:srgbClr val="00B050"/>
                </a:solidFill>
              </a:rPr>
              <a:t>P.-----</a:t>
            </a:r>
            <a:r>
              <a:rPr lang="zh-CN" altLang="en-US" dirty="0">
                <a:solidFill>
                  <a:srgbClr val="00B050"/>
                </a:solidFill>
              </a:rPr>
              <a:t>似乎没有意义！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2.</a:t>
            </a:r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>
                <a:solidFill>
                  <a:srgbClr val="00B050"/>
                </a:solidFill>
              </a:rPr>
              <a:t>PCA</a:t>
            </a:r>
            <a:r>
              <a:rPr lang="zh-CN" altLang="en-US" dirty="0">
                <a:solidFill>
                  <a:srgbClr val="00B050"/>
                </a:solidFill>
              </a:rPr>
              <a:t>中的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初始化神经网络的权值矩阵！</a:t>
            </a:r>
            <a:r>
              <a:rPr lang="en-US" altLang="zh-CN" dirty="0">
                <a:solidFill>
                  <a:srgbClr val="00B050"/>
                </a:solidFill>
              </a:rPr>
              <a:t>----</a:t>
            </a:r>
            <a:r>
              <a:rPr lang="zh-CN" altLang="en-US" dirty="0">
                <a:solidFill>
                  <a:srgbClr val="00B050"/>
                </a:solidFill>
              </a:rPr>
              <a:t>有待实验。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zh-CN" altLang="en-US" dirty="0">
                <a:solidFill>
                  <a:srgbClr val="00B050"/>
                </a:solidFill>
              </a:rPr>
              <a:t>（即线性变化的最优解作为非线性的初始值）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重构误差最小，方差最大，如果没有去中心化操作，则不等价。这里我们可以使用神经网络去验证。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19018-76DE-444F-AE25-5202E2ADBCB9}"/>
              </a:ext>
            </a:extLst>
          </p:cNvPr>
          <p:cNvSpPr txBox="1"/>
          <p:nvPr/>
        </p:nvSpPr>
        <p:spPr>
          <a:xfrm>
            <a:off x="4106419" y="5566467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先升维（</a:t>
            </a:r>
            <a:r>
              <a:rPr lang="en-US" altLang="zh-CN" dirty="0"/>
              <a:t>kernel)</a:t>
            </a:r>
            <a:r>
              <a:rPr lang="zh-CN" altLang="en-US" dirty="0"/>
              <a:t>，后降维</a:t>
            </a:r>
            <a:r>
              <a:rPr lang="en-US" altLang="zh-CN" dirty="0"/>
              <a:t>(</a:t>
            </a:r>
            <a:r>
              <a:rPr lang="en-US" altLang="zh-CN" dirty="0" err="1"/>
              <a:t>pca</a:t>
            </a:r>
            <a:r>
              <a:rPr lang="en-US" altLang="zh-CN" dirty="0"/>
              <a:t>)---</a:t>
            </a:r>
            <a:r>
              <a:rPr lang="zh-CN" altLang="en-US" dirty="0"/>
              <a:t>即</a:t>
            </a:r>
            <a:r>
              <a:rPr lang="en-US" altLang="zh-CN" dirty="0"/>
              <a:t>kernel </a:t>
            </a:r>
            <a:r>
              <a:rPr lang="en-US" altLang="zh-CN" dirty="0" err="1"/>
              <a:t>pca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神经网络其他应用方式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6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10B11B-CF1B-4E9E-8A50-71F1148B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63" y="527506"/>
            <a:ext cx="4542857" cy="11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621F6B-3A89-4B94-8713-26EA91242B05}"/>
              </a:ext>
            </a:extLst>
          </p:cNvPr>
          <p:cNvSpPr txBox="1"/>
          <p:nvPr/>
        </p:nvSpPr>
        <p:spPr>
          <a:xfrm>
            <a:off x="4543663" y="1970843"/>
            <a:ext cx="403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降维本身就是一种提取主要特征的行为，现在神经网络也能提取，</a:t>
            </a:r>
            <a:endParaRPr lang="en-US" altLang="zh-CN" dirty="0"/>
          </a:p>
          <a:p>
            <a:r>
              <a:rPr lang="zh-CN" altLang="en-US" dirty="0"/>
              <a:t>那直接把</a:t>
            </a:r>
            <a:r>
              <a:rPr lang="en-US" altLang="zh-CN" dirty="0"/>
              <a:t>PCA</a:t>
            </a:r>
            <a:r>
              <a:rPr lang="zh-CN" altLang="en-US" dirty="0"/>
              <a:t>换成神经网络！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132BCF-36D0-4B55-A64A-5C7654D3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00" y="1541337"/>
            <a:ext cx="2228571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DFC8D6-AF66-4F8F-8382-0F048851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BD5233-84D5-4D57-947F-E1A9911C8C68}"/>
              </a:ext>
            </a:extLst>
          </p:cNvPr>
          <p:cNvSpPr/>
          <p:nvPr/>
        </p:nvSpPr>
        <p:spPr>
          <a:xfrm>
            <a:off x="1020932" y="2157649"/>
            <a:ext cx="48116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That’s All, Thank you!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617B-D73E-483F-9C51-DB84E332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82" y="2683452"/>
            <a:ext cx="2489366" cy="1325563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PCA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58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77CF7B-80A0-4235-98AF-043240D70182}"/>
              </a:ext>
            </a:extLst>
          </p:cNvPr>
          <p:cNvSpPr txBox="1"/>
          <p:nvPr/>
        </p:nvSpPr>
        <p:spPr>
          <a:xfrm>
            <a:off x="895927" y="572655"/>
            <a:ext cx="1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的来源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15ABBC-A2C4-431C-9465-E65250414259}"/>
              </a:ext>
            </a:extLst>
          </p:cNvPr>
          <p:cNvSpPr txBox="1"/>
          <p:nvPr/>
        </p:nvSpPr>
        <p:spPr>
          <a:xfrm>
            <a:off x="895927" y="1284968"/>
            <a:ext cx="5532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希望用低维数据来表示高维数据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怎么做？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低维数据到高维数据之间的距离越小越好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低维数据之间重合性越小越好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低维数据能够保持高维数据之间的结构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E1BF83-8D7D-40F1-B2CF-96830FE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17" y="260833"/>
            <a:ext cx="3825111" cy="29429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AAD409-CAE2-4F9F-8B63-3D9623F2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" y="3316293"/>
            <a:ext cx="7630878" cy="31947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70AB06E-0999-4859-848F-EEE44652F82D}"/>
              </a:ext>
            </a:extLst>
          </p:cNvPr>
          <p:cNvSpPr txBox="1"/>
          <p:nvPr/>
        </p:nvSpPr>
        <p:spPr>
          <a:xfrm>
            <a:off x="8663709" y="3814618"/>
            <a:ext cx="290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会有一种感觉，当低维与高维数据之间距离最小时，一定有低维数据之间分布最离散，即重合性越小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反之，不行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F12B3DB-FD0F-4F67-B3B6-C975A495A396}"/>
              </a:ext>
            </a:extLst>
          </p:cNvPr>
          <p:cNvSpPr/>
          <p:nvPr/>
        </p:nvSpPr>
        <p:spPr>
          <a:xfrm>
            <a:off x="5006111" y="744904"/>
            <a:ext cx="1690254" cy="951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重构误差最小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525EB3F-EF5B-4468-8F58-AAFD43E3148E}"/>
              </a:ext>
            </a:extLst>
          </p:cNvPr>
          <p:cNvSpPr/>
          <p:nvPr/>
        </p:nvSpPr>
        <p:spPr>
          <a:xfrm>
            <a:off x="5814293" y="2098229"/>
            <a:ext cx="1496290" cy="1015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方差最大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C30DF-E8BD-40FA-9026-A14E6FD8F606}"/>
              </a:ext>
            </a:extLst>
          </p:cNvPr>
          <p:cNvCxnSpPr/>
          <p:nvPr/>
        </p:nvCxnSpPr>
        <p:spPr>
          <a:xfrm flipV="1">
            <a:off x="4839855" y="1621309"/>
            <a:ext cx="341745" cy="6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FB36E6-28D2-494A-AA45-B9237F7885FD}"/>
              </a:ext>
            </a:extLst>
          </p:cNvPr>
          <p:cNvCxnSpPr>
            <a:endCxn id="21" idx="2"/>
          </p:cNvCxnSpPr>
          <p:nvPr/>
        </p:nvCxnSpPr>
        <p:spPr>
          <a:xfrm>
            <a:off x="4239493" y="2530764"/>
            <a:ext cx="1574800" cy="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D062597-8628-42B6-8A9F-33CC848E544E}"/>
              </a:ext>
            </a:extLst>
          </p:cNvPr>
          <p:cNvSpPr/>
          <p:nvPr/>
        </p:nvSpPr>
        <p:spPr>
          <a:xfrm>
            <a:off x="1985818" y="3048000"/>
            <a:ext cx="3828475" cy="611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对数据敏感，考虑采用神经网络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C660BA-57C3-476C-9D41-1BE7ECFDE1EF}"/>
              </a:ext>
            </a:extLst>
          </p:cNvPr>
          <p:cNvCxnSpPr/>
          <p:nvPr/>
        </p:nvCxnSpPr>
        <p:spPr>
          <a:xfrm>
            <a:off x="1524000" y="2900218"/>
            <a:ext cx="997527" cy="3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15969F-B810-4E13-8207-159697656452}"/>
              </a:ext>
            </a:extLst>
          </p:cNvPr>
          <p:cNvSpPr txBox="1"/>
          <p:nvPr/>
        </p:nvSpPr>
        <p:spPr>
          <a:xfrm>
            <a:off x="356713" y="1339272"/>
            <a:ext cx="50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重构误差最小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CA25B-376E-4F5D-AAB8-27DDAC5C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98" y="572532"/>
            <a:ext cx="9513453" cy="2209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717C8-AB12-4AC9-81F2-DEC22742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5" y="2730889"/>
            <a:ext cx="9424596" cy="412711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4F364F-8C90-43DA-AF5C-7ADC9BA123F7}"/>
              </a:ext>
            </a:extLst>
          </p:cNvPr>
          <p:cNvCxnSpPr/>
          <p:nvPr/>
        </p:nvCxnSpPr>
        <p:spPr>
          <a:xfrm>
            <a:off x="5823751" y="2730889"/>
            <a:ext cx="15802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0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E37C7D-4F02-404C-85FA-688E2739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5" y="741685"/>
            <a:ext cx="10190476" cy="517142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B435EC7-86FC-4685-B1ED-9F810F51653C}"/>
              </a:ext>
            </a:extLst>
          </p:cNvPr>
          <p:cNvCxnSpPr>
            <a:cxnSpLocks/>
          </p:cNvCxnSpPr>
          <p:nvPr/>
        </p:nvCxnSpPr>
        <p:spPr>
          <a:xfrm>
            <a:off x="4181382" y="2500070"/>
            <a:ext cx="36664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4CE65D-2FD7-424E-A5C4-E6484658F139}"/>
              </a:ext>
            </a:extLst>
          </p:cNvPr>
          <p:cNvCxnSpPr/>
          <p:nvPr/>
        </p:nvCxnSpPr>
        <p:spPr>
          <a:xfrm>
            <a:off x="5279254" y="4426524"/>
            <a:ext cx="15802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2CC2F00-9EB2-4FB4-90E7-23453962FECA}"/>
              </a:ext>
            </a:extLst>
          </p:cNvPr>
          <p:cNvCxnSpPr>
            <a:cxnSpLocks/>
          </p:cNvCxnSpPr>
          <p:nvPr/>
        </p:nvCxnSpPr>
        <p:spPr>
          <a:xfrm>
            <a:off x="2743200" y="4763876"/>
            <a:ext cx="27165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371E66-E3F7-451B-A7A7-69EF1390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5" y="1398167"/>
            <a:ext cx="10238095" cy="48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23F23-49CD-43D6-B019-E2A20FBBD876}"/>
              </a:ext>
            </a:extLst>
          </p:cNvPr>
          <p:cNvSpPr txBox="1"/>
          <p:nvPr/>
        </p:nvSpPr>
        <p:spPr>
          <a:xfrm>
            <a:off x="866115" y="31761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方差最大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8CC48C-F9B3-4E7A-B80D-F7B67CDF2D38}"/>
              </a:ext>
            </a:extLst>
          </p:cNvPr>
          <p:cNvCxnSpPr>
            <a:cxnSpLocks/>
          </p:cNvCxnSpPr>
          <p:nvPr/>
        </p:nvCxnSpPr>
        <p:spPr>
          <a:xfrm>
            <a:off x="5113537" y="2366905"/>
            <a:ext cx="51135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A13541-7A86-4032-BBFE-E2092363C49F}"/>
              </a:ext>
            </a:extLst>
          </p:cNvPr>
          <p:cNvCxnSpPr>
            <a:cxnSpLocks/>
          </p:cNvCxnSpPr>
          <p:nvPr/>
        </p:nvCxnSpPr>
        <p:spPr>
          <a:xfrm>
            <a:off x="4003828" y="3425567"/>
            <a:ext cx="36220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1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D503EE-F6BB-49B4-AD75-CDDF001E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8" y="824238"/>
            <a:ext cx="6371429" cy="520952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107A65-AA0E-4593-B037-348B56C574A6}"/>
              </a:ext>
            </a:extLst>
          </p:cNvPr>
          <p:cNvCxnSpPr/>
          <p:nvPr/>
        </p:nvCxnSpPr>
        <p:spPr>
          <a:xfrm flipV="1">
            <a:off x="2789382" y="2032000"/>
            <a:ext cx="4147127" cy="419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D489C79-2F93-4B9A-AC55-08D40FC5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74" y="672127"/>
            <a:ext cx="3009524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9235B-4C11-4348-945C-B0C8922F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87" y="1384381"/>
            <a:ext cx="4885714" cy="6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DDD10A-089A-4C4D-90BF-D0E41365A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274" y="2787294"/>
            <a:ext cx="2542857" cy="4857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6EB9C7-DF7F-4811-91AD-9FAD749ECF41}"/>
              </a:ext>
            </a:extLst>
          </p:cNvPr>
          <p:cNvSpPr txBox="1"/>
          <p:nvPr/>
        </p:nvSpPr>
        <p:spPr>
          <a:xfrm>
            <a:off x="7592291" y="3906982"/>
            <a:ext cx="372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明显看出，最小重构误差和最大方差并不等价，但是数学上却导向了同一个公式？？？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CC7EB-445F-43F6-9939-FEA6A471AA49}"/>
              </a:ext>
            </a:extLst>
          </p:cNvPr>
          <p:cNvSpPr txBox="1"/>
          <p:nvPr/>
        </p:nvSpPr>
        <p:spPr>
          <a:xfrm>
            <a:off x="7703127" y="59031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去中心化！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BB4F29-CF5E-463D-BC03-27B87E74D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061" y="5066718"/>
            <a:ext cx="4942857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1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7C42BB-ABDE-44A4-B56F-ABA1C643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175"/>
            <a:ext cx="12192000" cy="3803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81CD8F-50FE-457D-805B-634E6278F0D0}"/>
              </a:ext>
            </a:extLst>
          </p:cNvPr>
          <p:cNvSpPr txBox="1"/>
          <p:nvPr/>
        </p:nvSpPr>
        <p:spPr>
          <a:xfrm>
            <a:off x="727969" y="6036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关于降维，可视化</a:t>
            </a:r>
          </a:p>
        </p:txBody>
      </p:sp>
    </p:spTree>
    <p:extLst>
      <p:ext uri="{BB962C8B-B14F-4D97-AF65-F5344CB8AC3E}">
        <p14:creationId xmlns:p14="http://schemas.microsoft.com/office/powerpoint/2010/main" val="14263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36F054-715E-4171-BAB2-8765BD7A671C}"/>
              </a:ext>
            </a:extLst>
          </p:cNvPr>
          <p:cNvSpPr txBox="1"/>
          <p:nvPr/>
        </p:nvSpPr>
        <p:spPr>
          <a:xfrm>
            <a:off x="4839085" y="3044279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Eigenface</a:t>
            </a:r>
            <a:endParaRPr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A3395E-B2D5-4DE9-BA7A-66871564519D}"/>
              </a:ext>
            </a:extLst>
          </p:cNvPr>
          <p:cNvSpPr txBox="1"/>
          <p:nvPr/>
        </p:nvSpPr>
        <p:spPr>
          <a:xfrm>
            <a:off x="6471821" y="4554245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在人脸识别上的应用</a:t>
            </a:r>
          </a:p>
        </p:txBody>
      </p:sp>
    </p:spTree>
    <p:extLst>
      <p:ext uri="{BB962C8B-B14F-4D97-AF65-F5344CB8AC3E}">
        <p14:creationId xmlns:p14="http://schemas.microsoft.com/office/powerpoint/2010/main" val="375500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765</Words>
  <Application>Microsoft Office PowerPoint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Berlin Sans FB</vt:lpstr>
      <vt:lpstr>Cambria Math</vt:lpstr>
      <vt:lpstr>Office 主题​​</vt:lpstr>
      <vt:lpstr>PCA &amp; Eigenface &amp; Auto-encoder</vt:lpstr>
      <vt:lpstr>PCA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璐璐</dc:creator>
  <cp:lastModifiedBy>刘 璐璐</cp:lastModifiedBy>
  <cp:revision>4</cp:revision>
  <dcterms:created xsi:type="dcterms:W3CDTF">2023-07-30T08:07:56Z</dcterms:created>
  <dcterms:modified xsi:type="dcterms:W3CDTF">2023-08-02T07:33:46Z</dcterms:modified>
</cp:coreProperties>
</file>