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42" r:id="rId2"/>
    <p:sldId id="431" r:id="rId3"/>
    <p:sldId id="432" r:id="rId4"/>
    <p:sldId id="433" r:id="rId5"/>
    <p:sldId id="434" r:id="rId6"/>
    <p:sldId id="435" r:id="rId7"/>
    <p:sldId id="436" r:id="rId8"/>
    <p:sldId id="437" r:id="rId9"/>
    <p:sldId id="430" r:id="rId10"/>
    <p:sldId id="363" r:id="rId11"/>
    <p:sldId id="391" r:id="rId12"/>
    <p:sldId id="419" r:id="rId13"/>
    <p:sldId id="405" r:id="rId14"/>
    <p:sldId id="420" r:id="rId15"/>
    <p:sldId id="421" r:id="rId16"/>
    <p:sldId id="422" r:id="rId17"/>
    <p:sldId id="417" r:id="rId18"/>
    <p:sldId id="418" r:id="rId19"/>
    <p:sldId id="428" r:id="rId20"/>
    <p:sldId id="423" r:id="rId21"/>
    <p:sldId id="429" r:id="rId22"/>
    <p:sldId id="424" r:id="rId23"/>
    <p:sldId id="42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EB8949F-1C3F-4F84-B097-81571F7D76EF}">
          <p14:sldIdLst>
            <p14:sldId id="342"/>
            <p14:sldId id="431"/>
            <p14:sldId id="432"/>
            <p14:sldId id="433"/>
            <p14:sldId id="434"/>
            <p14:sldId id="435"/>
            <p14:sldId id="436"/>
            <p14:sldId id="437"/>
            <p14:sldId id="430"/>
            <p14:sldId id="363"/>
            <p14:sldId id="391"/>
            <p14:sldId id="419"/>
            <p14:sldId id="405"/>
            <p14:sldId id="420"/>
            <p14:sldId id="421"/>
            <p14:sldId id="422"/>
            <p14:sldId id="417"/>
            <p14:sldId id="418"/>
            <p14:sldId id="428"/>
            <p14:sldId id="423"/>
            <p14:sldId id="429"/>
            <p14:sldId id="424"/>
            <p14:sldId id="4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653" autoAdjust="0"/>
  </p:normalViewPr>
  <p:slideViewPr>
    <p:cSldViewPr snapToGrid="0">
      <p:cViewPr varScale="1">
        <p:scale>
          <a:sx n="103" d="100"/>
          <a:sy n="103" d="100"/>
        </p:scale>
        <p:origin x="912"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E04FD-2E47-4750-9D10-69C7EA9EEC2D}" type="datetimeFigureOut">
              <a:rPr lang="zh-CN" altLang="en-US" smtClean="0"/>
              <a:t>2023/12/7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E481C-BAD0-48EC-9611-F696F063F4B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之所以叫做检索增强生成，用检索来增强生成，而不是直接检索获得答案，是因为为了充分挖掘大语言模型的生成能力。也就是我们为什么在获取到了</a:t>
            </a:r>
            <a:r>
              <a:rPr lang="en-US" altLang="zh-CN" dirty="0"/>
              <a:t>knowledge base</a:t>
            </a:r>
            <a:r>
              <a:rPr lang="zh-CN" altLang="en-US" dirty="0"/>
              <a:t>的知识后不直接检索这个</a:t>
            </a:r>
            <a:r>
              <a:rPr lang="en-US" altLang="zh-CN" dirty="0"/>
              <a:t>knowledge base </a:t>
            </a:r>
            <a:r>
              <a:rPr lang="zh-CN" altLang="en-US" dirty="0"/>
              <a:t>去获得答案而是用检索出与问题进一步相关的知识一起作为</a:t>
            </a:r>
            <a:r>
              <a:rPr lang="en-US" altLang="zh-CN" dirty="0"/>
              <a:t>prompt</a:t>
            </a:r>
            <a:r>
              <a:rPr lang="zh-CN" altLang="en-US" dirty="0"/>
              <a:t>交给大语言模型进行生成文本。</a:t>
            </a:r>
          </a:p>
        </p:txBody>
      </p:sp>
      <p:sp>
        <p:nvSpPr>
          <p:cNvPr id="4" name="灯片编号占位符 3"/>
          <p:cNvSpPr>
            <a:spLocks noGrp="1"/>
          </p:cNvSpPr>
          <p:nvPr>
            <p:ph type="sldNum" sz="quarter" idx="5"/>
          </p:nvPr>
        </p:nvSpPr>
        <p:spPr/>
        <p:txBody>
          <a:bodyPr/>
          <a:lstStyle/>
          <a:p>
            <a:fld id="{0BBE481C-BAD0-48EC-9611-F696F063F4B0}" type="slidenum">
              <a:rPr lang="zh-CN" altLang="en-US" smtClean="0"/>
              <a:t>1</a:t>
            </a:fld>
            <a:endParaRPr lang="zh-CN" altLang="en-US"/>
          </a:p>
        </p:txBody>
      </p:sp>
    </p:spTree>
    <p:extLst>
      <p:ext uri="{BB962C8B-B14F-4D97-AF65-F5344CB8AC3E}">
        <p14:creationId xmlns:p14="http://schemas.microsoft.com/office/powerpoint/2010/main" val="1246030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当将关系提取任务放在野外时，现有的监督模型不能很好地识别训练数据极其罕见甚至从未覆盖的实例的关系。也就是说，在真实世界的设置中，我们不应该假设新出现的句子的关系</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类别总是包括在训练数据中。因此，发明新的模型来预测事先没有定义或观察到的新类别是至关重要的。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ZSL</a:t>
            </a:r>
            <a:r>
              <a:rPr lang="zh-CN" altLang="en-US" b="0" i="0" dirty="0">
                <a:solidFill>
                  <a:srgbClr val="000000"/>
                </a:solidFill>
                <a:effectLst/>
                <a:latin typeface="微软雅黑" panose="020B0503020204020204" pitchFamily="34" charset="-122"/>
                <a:ea typeface="微软雅黑" panose="020B0503020204020204" pitchFamily="34" charset="-122"/>
              </a:rPr>
              <a:t>的想法是通过找到一个中间语义表示来连接可见和不可见的类。与训练监督模型的常见方式不同，可见类和不可见类在训练和测试阶段是不相交的。因此，</a:t>
            </a:r>
            <a:r>
              <a:rPr lang="en-US" altLang="zh-CN" b="0" i="0" dirty="0">
                <a:solidFill>
                  <a:srgbClr val="000000"/>
                </a:solidFill>
                <a:effectLst/>
                <a:latin typeface="微软雅黑" panose="020B0503020204020204" pitchFamily="34" charset="-122"/>
                <a:ea typeface="微软雅黑" panose="020B0503020204020204" pitchFamily="34" charset="-122"/>
              </a:rPr>
              <a:t>ZSL</a:t>
            </a:r>
            <a:r>
              <a:rPr lang="zh-CN" altLang="en-US" b="0" i="0" dirty="0">
                <a:solidFill>
                  <a:srgbClr val="000000"/>
                </a:solidFill>
                <a:effectLst/>
                <a:latin typeface="微软雅黑" panose="020B0503020204020204" pitchFamily="34" charset="-122"/>
                <a:ea typeface="微软雅黑" panose="020B0503020204020204" pitchFamily="34" charset="-122"/>
              </a:rPr>
              <a:t>模型需要在它们之间产生可转移的知识。利用用于</a:t>
            </a:r>
            <a:r>
              <a:rPr lang="en-US" altLang="zh-CN" b="0" i="0" dirty="0">
                <a:solidFill>
                  <a:srgbClr val="000000"/>
                </a:solidFill>
                <a:effectLst/>
                <a:latin typeface="微软雅黑" panose="020B0503020204020204" pitchFamily="34" charset="-122"/>
                <a:ea typeface="微软雅黑" panose="020B0503020204020204" pitchFamily="34" charset="-122"/>
              </a:rPr>
              <a:t>ZSL</a:t>
            </a:r>
            <a:r>
              <a:rPr lang="zh-CN" altLang="en-US" b="0" i="0" dirty="0">
                <a:solidFill>
                  <a:srgbClr val="000000"/>
                </a:solidFill>
                <a:effectLst/>
                <a:latin typeface="微软雅黑" panose="020B0503020204020204" pitchFamily="34" charset="-122"/>
                <a:ea typeface="微软雅黑" panose="020B0503020204020204" pitchFamily="34" charset="-122"/>
              </a:rPr>
              <a:t>关系提取的模型，我们将被允许提取未观察到的关系，并且处理由新实体的诞生而产生的新关系。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先前的工作无法在不投入更多人力的情况下执行零炮关系分类，因为他们通过预定义的问题模板解决了这个问题。然而，在零镜头设置下手动创建新出现的不可见关系的模板是不可行和不切实际的。我们期待一个不需要手工标注就能产生准确零命中率预测的模型。在这项工作中，我们利用关系的描述，这通常是公开可用的，以实现目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第二，尽管存在也利用关系描述的可访问性的研究，但它们只是将零镜头预测视为文本蕴涵任务，并且仅输出指示输入句子中的实体是否可以由给定的关系描述来描述的二进制标签。</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这种问题公式化需要在所有关系描述上不切实际地执行多重分类，并且不能使关系彼此可比</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0BBE481C-BAD0-48EC-9611-F696F063F4B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本文提出了一种新的模型</a:t>
            </a:r>
            <a:r>
              <a:rPr lang="en-US" altLang="zh-CN" b="0" i="0" dirty="0">
                <a:solidFill>
                  <a:srgbClr val="000000"/>
                </a:solidFill>
                <a:effectLst/>
                <a:latin typeface="微软雅黑" panose="020B0503020204020204" pitchFamily="34" charset="-122"/>
                <a:ea typeface="微软雅黑" panose="020B0503020204020204" pitchFamily="34" charset="-122"/>
              </a:rPr>
              <a:t>——zero-shot BERT (ZS-BERT)</a:t>
            </a:r>
            <a:r>
              <a:rPr lang="zh-CN" altLang="en-US" b="0" i="0" dirty="0">
                <a:solidFill>
                  <a:srgbClr val="000000"/>
                </a:solidFill>
                <a:effectLst/>
                <a:latin typeface="微软雅黑" panose="020B0503020204020204" pitchFamily="34" charset="-122"/>
                <a:ea typeface="微软雅黑" panose="020B0503020204020204" pitchFamily="34" charset="-122"/>
              </a:rPr>
              <a:t>，用于进行零样本学习，以应对上述挑战。</a:t>
            </a:r>
            <a:r>
              <a:rPr lang="en-US" altLang="zh-CN" b="0" i="0" dirty="0">
                <a:solidFill>
                  <a:srgbClr val="000000"/>
                </a:solidFill>
                <a:effectLst/>
                <a:latin typeface="微软雅黑" panose="020B0503020204020204" pitchFamily="34" charset="-122"/>
                <a:ea typeface="微软雅黑" panose="020B0503020204020204" pitchFamily="34" charset="-122"/>
              </a:rPr>
              <a:t>ZS-</a:t>
            </a:r>
            <a:r>
              <a:rPr lang="zh-CN" altLang="en-US" b="0" i="0" dirty="0">
                <a:solidFill>
                  <a:srgbClr val="000000"/>
                </a:solidFill>
                <a:effectLst/>
                <a:latin typeface="微软雅黑" panose="020B0503020204020204" pitchFamily="34" charset="-122"/>
                <a:ea typeface="微软雅黑" panose="020B0503020204020204" pitchFamily="34" charset="-122"/>
              </a:rPr>
              <a:t>伯特采用两个模型输入。一个是包含目标实体对的输入句子，另一个是关系描述，即描述两个目标实体的关系的文本。模型输出是描述关系的属性向量</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。属性向量可以被认为是关系的语义表示，并且将被用于生成对不可见关系的最终预测。我们认为，通过表征学习更好地利用关系描述比收集大量带有标记关系的实例更具成本效益。因此，</a:t>
            </a:r>
            <a:r>
              <a:rPr lang="en-US" altLang="zh-CN" b="0" i="0" dirty="0">
                <a:solidFill>
                  <a:srgbClr val="000000"/>
                </a:solidFill>
                <a:effectLst/>
                <a:latin typeface="微软雅黑" panose="020B0503020204020204" pitchFamily="34" charset="-122"/>
                <a:ea typeface="微软雅黑" panose="020B0503020204020204" pitchFamily="34" charset="-122"/>
              </a:rPr>
              <a:t>ZS-</a:t>
            </a:r>
            <a:r>
              <a:rPr lang="en-US" altLang="zh-CN" b="0" i="0" dirty="0" err="1">
                <a:solidFill>
                  <a:srgbClr val="000000"/>
                </a:solidFill>
                <a:effectLst/>
                <a:latin typeface="微软雅黑" panose="020B0503020204020204" pitchFamily="34" charset="-122"/>
                <a:ea typeface="微软雅黑" panose="020B0503020204020204" pitchFamily="34" charset="-122"/>
              </a:rPr>
              <a:t>bert</a:t>
            </a:r>
            <a:r>
              <a:rPr lang="zh-CN" altLang="en-US" b="0" i="0" dirty="0">
                <a:solidFill>
                  <a:srgbClr val="000000"/>
                </a:solidFill>
                <a:effectLst/>
                <a:latin typeface="微软雅黑" panose="020B0503020204020204" pitchFamily="34" charset="-122"/>
                <a:ea typeface="微软雅黑" panose="020B0503020204020204" pitchFamily="34" charset="-122"/>
              </a:rPr>
              <a:t>的一个本质好处是免于</a:t>
            </a:r>
            <a:r>
              <a:rPr lang="en-US" altLang="zh-CN" b="0" i="0" dirty="0" err="1">
                <a:solidFill>
                  <a:srgbClr val="000000"/>
                </a:solidFill>
                <a:effectLst/>
                <a:latin typeface="微软雅黑" panose="020B0503020204020204" pitchFamily="34" charset="-122"/>
                <a:ea typeface="微软雅黑" panose="020B0503020204020204" pitchFamily="34" charset="-122"/>
              </a:rPr>
              <a:t>heavycost</a:t>
            </a:r>
            <a:r>
              <a:rPr lang="zh-CN" altLang="en-US" b="0" i="0" dirty="0">
                <a:solidFill>
                  <a:srgbClr val="000000"/>
                </a:solidFill>
                <a:effectLst/>
                <a:latin typeface="微软雅黑" panose="020B0503020204020204" pitchFamily="34" charset="-122"/>
                <a:ea typeface="微软雅黑" panose="020B0503020204020204" pitchFamily="34" charset="-122"/>
              </a:rPr>
              <a:t>众包或标注，即标注一个类具有什么样的属性，这是零炮学习问题中常用的</a:t>
            </a:r>
            <a:r>
              <a:rPr lang="en-US" altLang="zh-CN" b="0" i="0" dirty="0">
                <a:solidFill>
                  <a:srgbClr val="000000"/>
                </a:solidFill>
                <a:effectLst/>
                <a:latin typeface="微软雅黑" panose="020B0503020204020204" pitchFamily="34" charset="-122"/>
                <a:ea typeface="微软雅黑" panose="020B0503020204020204" pitchFamily="34" charset="-122"/>
              </a:rPr>
              <a:t>(Lu et al</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2018</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Lampert</a:t>
            </a:r>
            <a:r>
              <a:rPr lang="zh-CN" altLang="en-US" b="0" i="0" dirty="0">
                <a:solidFill>
                  <a:srgbClr val="000000"/>
                </a:solidFill>
                <a:effectLst/>
                <a:latin typeface="微软雅黑" panose="020B0503020204020204" pitchFamily="34" charset="-122"/>
                <a:ea typeface="微软雅黑" panose="020B0503020204020204" pitchFamily="34" charset="-122"/>
              </a:rPr>
              <a:t>等人，</a:t>
            </a:r>
            <a:r>
              <a:rPr lang="en-US" altLang="zh-CN" b="0" i="0" dirty="0">
                <a:solidFill>
                  <a:srgbClr val="000000"/>
                </a:solidFill>
                <a:effectLst/>
                <a:latin typeface="微软雅黑" panose="020B0503020204020204" pitchFamily="34" charset="-122"/>
                <a:ea typeface="微软雅黑" panose="020B0503020204020204" pitchFamily="34" charset="-122"/>
              </a:rPr>
              <a:t>2009</a:t>
            </a:r>
            <a:r>
              <a:rPr lang="zh-CN" altLang="en-US" b="0" i="0" dirty="0">
                <a:solidFill>
                  <a:srgbClr val="000000"/>
                </a:solidFill>
                <a:effectLst/>
                <a:latin typeface="微软雅黑" panose="020B0503020204020204" pitchFamily="34" charset="-122"/>
                <a:ea typeface="微软雅黑" panose="020B0503020204020204" pitchFamily="34" charset="-122"/>
              </a:rPr>
              <a:t>年</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5"/>
          </p:nvPr>
        </p:nvSpPr>
        <p:spPr/>
        <p:txBody>
          <a:bodyPr/>
          <a:lstStyle/>
          <a:p>
            <a:fld id="{0BBE481C-BAD0-48EC-9611-F696F063F4B0}" type="slidenum">
              <a:rPr lang="zh-CN" altLang="en-US" smtClean="0"/>
              <a:t>12</a:t>
            </a:fld>
            <a:endParaRPr lang="zh-CN" altLang="en-US"/>
          </a:p>
        </p:txBody>
      </p:sp>
    </p:spTree>
    <p:extLst>
      <p:ext uri="{BB962C8B-B14F-4D97-AF65-F5344CB8AC3E}">
        <p14:creationId xmlns:p14="http://schemas.microsoft.com/office/powerpoint/2010/main" val="294719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13</a:t>
            </a:fld>
            <a:endParaRPr lang="zh-CN" altLang="en-US"/>
          </a:p>
        </p:txBody>
      </p:sp>
    </p:spTree>
    <p:extLst>
      <p:ext uri="{BB962C8B-B14F-4D97-AF65-F5344CB8AC3E}">
        <p14:creationId xmlns:p14="http://schemas.microsoft.com/office/powerpoint/2010/main" val="188199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14</a:t>
            </a:fld>
            <a:endParaRPr lang="zh-CN" altLang="en-US"/>
          </a:p>
        </p:txBody>
      </p:sp>
    </p:spTree>
    <p:extLst>
      <p:ext uri="{BB962C8B-B14F-4D97-AF65-F5344CB8AC3E}">
        <p14:creationId xmlns:p14="http://schemas.microsoft.com/office/powerpoint/2010/main" val="182574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15</a:t>
            </a:fld>
            <a:endParaRPr lang="zh-CN" altLang="en-US"/>
          </a:p>
        </p:txBody>
      </p:sp>
    </p:spTree>
    <p:extLst>
      <p:ext uri="{BB962C8B-B14F-4D97-AF65-F5344CB8AC3E}">
        <p14:creationId xmlns:p14="http://schemas.microsoft.com/office/powerpoint/2010/main" val="315448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b="0" i="0" dirty="0">
                <a:solidFill>
                  <a:srgbClr val="000000"/>
                </a:solidFill>
                <a:effectLst/>
                <a:latin typeface="微软雅黑" panose="020B0503020204020204" pitchFamily="34" charset="-122"/>
                <a:ea typeface="微软雅黑" panose="020B0503020204020204" pitchFamily="34" charset="-122"/>
              </a:rPr>
              <a:t>损失函数的这种设计可以被视为将正确的关系属性排在比最接近的不正确的属性更高的位置。</a:t>
            </a: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16</a:t>
            </a:fld>
            <a:endParaRPr lang="zh-CN" altLang="en-US"/>
          </a:p>
        </p:txBody>
      </p:sp>
    </p:spTree>
    <p:extLst>
      <p:ext uri="{BB962C8B-B14F-4D97-AF65-F5344CB8AC3E}">
        <p14:creationId xmlns:p14="http://schemas.microsoft.com/office/powerpoint/2010/main" val="915927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17</a:t>
            </a:fld>
            <a:endParaRPr lang="zh-CN" altLang="en-US"/>
          </a:p>
        </p:txBody>
      </p:sp>
    </p:spTree>
    <p:extLst>
      <p:ext uri="{BB962C8B-B14F-4D97-AF65-F5344CB8AC3E}">
        <p14:creationId xmlns:p14="http://schemas.microsoft.com/office/powerpoint/2010/main" val="1777500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18</a:t>
            </a:fld>
            <a:endParaRPr lang="zh-CN" altLang="en-US"/>
          </a:p>
        </p:txBody>
      </p:sp>
    </p:spTree>
    <p:extLst>
      <p:ext uri="{BB962C8B-B14F-4D97-AF65-F5344CB8AC3E}">
        <p14:creationId xmlns:p14="http://schemas.microsoft.com/office/powerpoint/2010/main" val="774097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这些</a:t>
            </a:r>
            <a:r>
              <a:rPr lang="en-US" altLang="zh-CN" b="0" i="0" dirty="0">
                <a:solidFill>
                  <a:srgbClr val="000000"/>
                </a:solidFill>
                <a:effectLst/>
                <a:latin typeface="微软雅黑" panose="020B0503020204020204" pitchFamily="34" charset="-122"/>
                <a:ea typeface="微软雅黑" panose="020B0503020204020204" pitchFamily="34" charset="-122"/>
              </a:rPr>
              <a:t>SRE</a:t>
            </a:r>
            <a:r>
              <a:rPr lang="zh-CN" altLang="en-US" b="0" i="0" dirty="0">
                <a:solidFill>
                  <a:srgbClr val="000000"/>
                </a:solidFill>
                <a:effectLst/>
                <a:latin typeface="微软雅黑" panose="020B0503020204020204" pitchFamily="34" charset="-122"/>
                <a:ea typeface="微软雅黑" panose="020B0503020204020204" pitchFamily="34" charset="-122"/>
              </a:rPr>
              <a:t>模型使用不同的方式从输入句子中提取特征并执行预测。他们在完全监督下取得了很好的成绩，但未能实现零炮预测。为了使它们能够进行零炮预测，也为了进行公平的比较，我们将每个</a:t>
            </a:r>
            <a:r>
              <a:rPr lang="en-US" altLang="zh-CN" b="0" i="0" dirty="0">
                <a:solidFill>
                  <a:srgbClr val="000000"/>
                </a:solidFill>
                <a:effectLst/>
                <a:latin typeface="微软雅黑" panose="020B0503020204020204" pitchFamily="34" charset="-122"/>
                <a:ea typeface="微软雅黑" panose="020B0503020204020204" pitchFamily="34" charset="-122"/>
              </a:rPr>
              <a:t>SRE</a:t>
            </a:r>
            <a:r>
              <a:rPr lang="zh-CN" altLang="en-US" b="0" i="0" dirty="0">
                <a:solidFill>
                  <a:srgbClr val="000000"/>
                </a:solidFill>
                <a:effectLst/>
                <a:latin typeface="微软雅黑" panose="020B0503020204020204" pitchFamily="34" charset="-122"/>
                <a:ea typeface="微软雅黑" panose="020B0503020204020204" pitchFamily="34" charset="-122"/>
              </a:rPr>
              <a:t>竞争方法的最后一个隐藏层改为具有双曲正切激活函数的全连接层，嵌入维数</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与</a:t>
            </a:r>
            <a:r>
              <a:rPr lang="en-US" altLang="zh-CN" b="0" i="0" dirty="0">
                <a:solidFill>
                  <a:srgbClr val="000000"/>
                </a:solidFill>
                <a:effectLst/>
                <a:latin typeface="微软雅黑" panose="020B0503020204020204" pitchFamily="34" charset="-122"/>
                <a:ea typeface="微软雅黑" panose="020B0503020204020204" pitchFamily="34" charset="-122"/>
              </a:rPr>
              <a:t>ZS-</a:t>
            </a:r>
            <a:r>
              <a:rPr lang="zh-CN" altLang="en-US" b="0" i="0" dirty="0">
                <a:solidFill>
                  <a:srgbClr val="000000"/>
                </a:solidFill>
                <a:effectLst/>
                <a:latin typeface="微软雅黑" panose="020B0503020204020204" pitchFamily="34" charset="-122"/>
                <a:ea typeface="微软雅黑" panose="020B0503020204020204" pitchFamily="34" charset="-122"/>
              </a:rPr>
              <a:t>伯特相同，而不是最初使用</a:t>
            </a:r>
            <a:r>
              <a:rPr lang="en-US" altLang="zh-CN" b="0" i="0" dirty="0" err="1">
                <a:solidFill>
                  <a:srgbClr val="000000"/>
                </a:solidFill>
                <a:effectLst/>
                <a:latin typeface="微软雅黑" panose="020B0503020204020204" pitchFamily="34" charset="-122"/>
                <a:ea typeface="微软雅黑" panose="020B0503020204020204" pitchFamily="34" charset="-122"/>
              </a:rPr>
              <a:t>softmax</a:t>
            </a:r>
            <a:r>
              <a:rPr lang="zh-CN" altLang="en-US" b="0" i="0" dirty="0">
                <a:solidFill>
                  <a:srgbClr val="000000"/>
                </a:solidFill>
                <a:effectLst/>
                <a:latin typeface="微软雅黑" panose="020B0503020204020204" pitchFamily="34" charset="-122"/>
                <a:ea typeface="微软雅黑" panose="020B0503020204020204" pitchFamily="34" charset="-122"/>
              </a:rPr>
              <a:t>层来输出其维数等于可见关系的概率向量。最近邻搜索应用于输入句子嵌入和关系属性向量，以生成零镜头预测。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这两个模型遵循一个众所周知的实现，该实现将零镜头关系提取公式化为文本蕴涵任务，该任务接受句子和关系描述作为输入，并输出指示它们是否语义匹配的二进制标签。</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19</a:t>
            </a:fld>
            <a:endParaRPr lang="zh-CN" altLang="en-US"/>
          </a:p>
        </p:txBody>
      </p:sp>
    </p:spTree>
    <p:extLst>
      <p:ext uri="{BB962C8B-B14F-4D97-AF65-F5344CB8AC3E}">
        <p14:creationId xmlns:p14="http://schemas.microsoft.com/office/powerpoint/2010/main" val="263460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en-US" dirty="0">
                <a:effectLst/>
              </a:rPr>
              <a:t>您可能想知道为什么我们费心检索而不是只将整个知识库发送给 </a:t>
            </a:r>
            <a:r>
              <a:rPr lang="en-US" altLang="zh-CN" dirty="0">
                <a:effectLst/>
              </a:rPr>
              <a:t>LLM</a:t>
            </a:r>
            <a:r>
              <a:rPr lang="zh-CN" altLang="en-US" dirty="0">
                <a:effectLst/>
              </a:rPr>
              <a:t>。原因之一是模型对一次可以消耗的文本量有内置的限制（尽管这些限制正在迅速增加）。第二个原因是成本 </a:t>
            </a:r>
            <a:r>
              <a:rPr lang="en-US" altLang="zh-CN" dirty="0">
                <a:effectLst/>
              </a:rPr>
              <a:t>—— </a:t>
            </a:r>
            <a:r>
              <a:rPr lang="zh-CN" altLang="en-US" dirty="0">
                <a:effectLst/>
              </a:rPr>
              <a:t>发送大量文本会变得相当昂贵。最后，有证据表明发送少量相关信息会得到更好的答案。</a:t>
            </a:r>
          </a:p>
        </p:txBody>
      </p:sp>
      <p:sp>
        <p:nvSpPr>
          <p:cNvPr id="4" name="灯片编号占位符 3"/>
          <p:cNvSpPr>
            <a:spLocks noGrp="1"/>
          </p:cNvSpPr>
          <p:nvPr>
            <p:ph type="sldNum" sz="quarter" idx="5"/>
          </p:nvPr>
        </p:nvSpPr>
        <p:spPr/>
        <p:txBody>
          <a:bodyPr/>
          <a:lstStyle/>
          <a:p>
            <a:fld id="{0BBE481C-BAD0-48EC-9611-F696F063F4B0}" type="slidenum">
              <a:rPr lang="zh-CN" altLang="en-US" smtClean="0"/>
              <a:t>2</a:t>
            </a:fld>
            <a:endParaRPr lang="zh-CN" altLang="en-US"/>
          </a:p>
        </p:txBody>
      </p:sp>
    </p:spTree>
    <p:extLst>
      <p:ext uri="{BB962C8B-B14F-4D97-AF65-F5344CB8AC3E}">
        <p14:creationId xmlns:p14="http://schemas.microsoft.com/office/powerpoint/2010/main" val="253969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不仅验证了利用关系描述的有效性，还证明了所提出的损失函数结构的有效性，该结构更好地编码了输入句子的语义，并且使关系属性向量相互区分。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原因是他们的方法不能精确区分嵌入空间中输入句子和关系描述的语义。</a:t>
            </a: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20</a:t>
            </a:fld>
            <a:endParaRPr lang="zh-CN" altLang="en-US"/>
          </a:p>
        </p:txBody>
      </p:sp>
    </p:spTree>
    <p:extLst>
      <p:ext uri="{BB962C8B-B14F-4D97-AF65-F5344CB8AC3E}">
        <p14:creationId xmlns:p14="http://schemas.microsoft.com/office/powerpoint/2010/main" val="3921170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我们还推测另一个潜在的原因是，尽管</a:t>
            </a:r>
            <a:r>
              <a:rPr lang="en-US" altLang="zh-CN" b="0" i="0" dirty="0">
                <a:solidFill>
                  <a:srgbClr val="000000"/>
                </a:solidFill>
                <a:effectLst/>
                <a:latin typeface="微软雅黑" panose="020B0503020204020204" pitchFamily="34" charset="-122"/>
                <a:ea typeface="微软雅黑" panose="020B0503020204020204" pitchFamily="34" charset="-122"/>
              </a:rPr>
              <a:t>ZS-</a:t>
            </a:r>
            <a:r>
              <a:rPr lang="en-US" altLang="zh-CN" b="0" i="0" dirty="0" err="1">
                <a:solidFill>
                  <a:srgbClr val="000000"/>
                </a:solidFill>
                <a:effectLst/>
                <a:latin typeface="微软雅黑" panose="020B0503020204020204" pitchFamily="34" charset="-122"/>
                <a:ea typeface="微软雅黑" panose="020B0503020204020204" pitchFamily="34" charset="-122"/>
              </a:rPr>
              <a:t>bert</a:t>
            </a:r>
            <a:r>
              <a:rPr lang="zh-CN" altLang="en-US" b="0" i="0" dirty="0">
                <a:solidFill>
                  <a:srgbClr val="000000"/>
                </a:solidFill>
                <a:effectLst/>
                <a:latin typeface="微软雅黑" panose="020B0503020204020204" pitchFamily="34" charset="-122"/>
                <a:ea typeface="微软雅黑" panose="020B0503020204020204" pitchFamily="34" charset="-122"/>
              </a:rPr>
              <a:t>可以有效地捕捉每个关系的潜在属性，但关系本身在某种程度上可能在语义上彼此相似，并且更多看不见的关系将增加获得语义上接近但实际上错误的预测关系的可能性。</a:t>
            </a: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21</a:t>
            </a:fld>
            <a:endParaRPr lang="zh-CN" altLang="en-US"/>
          </a:p>
        </p:txBody>
      </p:sp>
    </p:spTree>
    <p:extLst>
      <p:ext uri="{BB962C8B-B14F-4D97-AF65-F5344CB8AC3E}">
        <p14:creationId xmlns:p14="http://schemas.microsoft.com/office/powerpoint/2010/main" val="1652696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γ</a:t>
            </a:r>
            <a:r>
              <a:rPr lang="zh-CN" altLang="en-US" b="0" i="0" dirty="0">
                <a:solidFill>
                  <a:srgbClr val="000000"/>
                </a:solidFill>
                <a:effectLst/>
                <a:latin typeface="微软雅黑" panose="020B0503020204020204" pitchFamily="34" charset="-122"/>
                <a:ea typeface="微软雅黑" panose="020B0503020204020204" pitchFamily="34" charset="-122"/>
              </a:rPr>
              <a:t>太低时，正对和负对之间的距离不够远。因此，当执行最近邻搜索时，更有可能到达错误的关系。相反，当</a:t>
            </a:r>
            <a:r>
              <a:rPr lang="en-US" altLang="zh-CN" b="0" i="0" dirty="0">
                <a:solidFill>
                  <a:srgbClr val="000000"/>
                </a:solidFill>
                <a:effectLst/>
                <a:latin typeface="微软雅黑" panose="020B0503020204020204" pitchFamily="34" charset="-122"/>
                <a:ea typeface="微软雅黑" panose="020B0503020204020204" pitchFamily="34" charset="-122"/>
              </a:rPr>
              <a:t>γ</a:t>
            </a:r>
            <a:r>
              <a:rPr lang="zh-CN" altLang="en-US" b="0" i="0" dirty="0">
                <a:solidFill>
                  <a:srgbClr val="000000"/>
                </a:solidFill>
                <a:effectLst/>
                <a:latin typeface="微软雅黑" panose="020B0503020204020204" pitchFamily="34" charset="-122"/>
                <a:ea typeface="微软雅黑" panose="020B0503020204020204" pitchFamily="34" charset="-122"/>
              </a:rPr>
              <a:t>太高时，训练过程很难收敛到关系之间的距离预期那么高的点。我们建议将</a:t>
            </a:r>
            <a:r>
              <a:rPr lang="en-US" altLang="zh-CN" b="0" i="0" dirty="0">
                <a:solidFill>
                  <a:srgbClr val="000000"/>
                </a:solidFill>
                <a:effectLst/>
                <a:latin typeface="微软雅黑" panose="020B0503020204020204" pitchFamily="34" charset="-122"/>
                <a:ea typeface="微软雅黑" panose="020B0503020204020204" pitchFamily="34" charset="-122"/>
              </a:rPr>
              <a:t>γ</a:t>
            </a:r>
            <a:r>
              <a:rPr lang="zh-CN" altLang="en-US" b="0" i="0" dirty="0">
                <a:solidFill>
                  <a:srgbClr val="000000"/>
                </a:solidFill>
                <a:effectLst/>
                <a:latin typeface="微软雅黑" panose="020B0503020204020204" pitchFamily="34" charset="-122"/>
                <a:ea typeface="微软雅黑" panose="020B0503020204020204" pitchFamily="34" charset="-122"/>
              </a:rPr>
              <a:t>设置为</a:t>
            </a:r>
            <a:r>
              <a:rPr lang="en-US" altLang="zh-CN" b="0" i="0" dirty="0">
                <a:solidFill>
                  <a:srgbClr val="000000"/>
                </a:solidFill>
                <a:effectLst/>
                <a:latin typeface="微软雅黑" panose="020B0503020204020204" pitchFamily="34" charset="-122"/>
                <a:ea typeface="微软雅黑" panose="020B0503020204020204" pitchFamily="34" charset="-122"/>
              </a:rPr>
              <a:t>7.5</a:t>
            </a:r>
            <a:r>
              <a:rPr lang="zh-CN" altLang="en-US" b="0" i="0" dirty="0">
                <a:solidFill>
                  <a:srgbClr val="000000"/>
                </a:solidFill>
                <a:effectLst/>
                <a:latin typeface="微软雅黑" panose="020B0503020204020204" pitchFamily="34" charset="-122"/>
                <a:ea typeface="微软雅黑" panose="020B0503020204020204" pitchFamily="34" charset="-122"/>
              </a:rPr>
              <a:t>，以便在数据集之间获得令人满意的结果。</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因为我们的模型依赖于嵌入的质量，因此完全依赖交叉熵损失导致零炮预测的失败。不同关系的嵌入之间的分离越好，我们的模型就越有可能生成准确的零镜头预测</a:t>
            </a:r>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22</a:t>
            </a:fld>
            <a:endParaRPr lang="zh-CN" altLang="en-US"/>
          </a:p>
        </p:txBody>
      </p:sp>
    </p:spTree>
    <p:extLst>
      <p:ext uri="{BB962C8B-B14F-4D97-AF65-F5344CB8AC3E}">
        <p14:creationId xmlns:p14="http://schemas.microsoft.com/office/powerpoint/2010/main" val="4226801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0BBE481C-BAD0-48EC-9611-F696F063F4B0}" type="slidenum">
              <a:rPr lang="zh-CN" altLang="en-US" smtClean="0"/>
              <a:t>23</a:t>
            </a:fld>
            <a:endParaRPr lang="zh-CN" altLang="en-US"/>
          </a:p>
        </p:txBody>
      </p:sp>
    </p:spTree>
    <p:extLst>
      <p:ext uri="{BB962C8B-B14F-4D97-AF65-F5344CB8AC3E}">
        <p14:creationId xmlns:p14="http://schemas.microsoft.com/office/powerpoint/2010/main" val="36609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zh-CN" altLang="en-US" dirty="0">
                <a:effectLst/>
              </a:rPr>
              <a:t>您可能想知道为什么我们费心检索而不是只将整个知识库发送给 </a:t>
            </a:r>
            <a:r>
              <a:rPr lang="en-US" altLang="zh-CN" dirty="0">
                <a:effectLst/>
              </a:rPr>
              <a:t>LLM</a:t>
            </a:r>
            <a:r>
              <a:rPr lang="zh-CN" altLang="en-US" dirty="0">
                <a:effectLst/>
              </a:rPr>
              <a:t>。原因之一是模型对一次可以消耗的文本量有内置的限制（尽管这些限制正在迅速增加）。第二个原因是成本 </a:t>
            </a:r>
            <a:r>
              <a:rPr lang="en-US" altLang="zh-CN" dirty="0">
                <a:effectLst/>
              </a:rPr>
              <a:t>—— </a:t>
            </a:r>
            <a:r>
              <a:rPr lang="zh-CN" altLang="en-US" dirty="0">
                <a:effectLst/>
              </a:rPr>
              <a:t>发送大量文本会变得相当昂贵。最后，有证据表明发送少量相关信息会得到更好的答案。</a:t>
            </a:r>
          </a:p>
        </p:txBody>
      </p:sp>
      <p:sp>
        <p:nvSpPr>
          <p:cNvPr id="4" name="灯片编号占位符 3"/>
          <p:cNvSpPr>
            <a:spLocks noGrp="1"/>
          </p:cNvSpPr>
          <p:nvPr>
            <p:ph type="sldNum" sz="quarter" idx="5"/>
          </p:nvPr>
        </p:nvSpPr>
        <p:spPr/>
        <p:txBody>
          <a:bodyPr/>
          <a:lstStyle/>
          <a:p>
            <a:fld id="{0BBE481C-BAD0-48EC-9611-F696F063F4B0}" type="slidenum">
              <a:rPr lang="zh-CN" altLang="en-US" smtClean="0"/>
              <a:t>3</a:t>
            </a:fld>
            <a:endParaRPr lang="zh-CN" altLang="en-US"/>
          </a:p>
        </p:txBody>
      </p:sp>
    </p:spTree>
    <p:extLst>
      <p:ext uri="{BB962C8B-B14F-4D97-AF65-F5344CB8AC3E}">
        <p14:creationId xmlns:p14="http://schemas.microsoft.com/office/powerpoint/2010/main" val="92351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en-US" dirty="0">
              <a:effectLst/>
            </a:endParaRPr>
          </a:p>
        </p:txBody>
      </p:sp>
      <p:sp>
        <p:nvSpPr>
          <p:cNvPr id="4" name="灯片编号占位符 3"/>
          <p:cNvSpPr>
            <a:spLocks noGrp="1"/>
          </p:cNvSpPr>
          <p:nvPr>
            <p:ph type="sldNum" sz="quarter" idx="5"/>
          </p:nvPr>
        </p:nvSpPr>
        <p:spPr/>
        <p:txBody>
          <a:bodyPr/>
          <a:lstStyle/>
          <a:p>
            <a:fld id="{0BBE481C-BAD0-48EC-9611-F696F063F4B0}" type="slidenum">
              <a:rPr lang="zh-CN" altLang="en-US" smtClean="0"/>
              <a:t>4</a:t>
            </a:fld>
            <a:endParaRPr lang="zh-CN" altLang="en-US"/>
          </a:p>
        </p:txBody>
      </p:sp>
    </p:spTree>
    <p:extLst>
      <p:ext uri="{BB962C8B-B14F-4D97-AF65-F5344CB8AC3E}">
        <p14:creationId xmlns:p14="http://schemas.microsoft.com/office/powerpoint/2010/main" val="317921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en-US" dirty="0">
              <a:effectLst/>
            </a:endParaRPr>
          </a:p>
        </p:txBody>
      </p:sp>
      <p:sp>
        <p:nvSpPr>
          <p:cNvPr id="4" name="灯片编号占位符 3"/>
          <p:cNvSpPr>
            <a:spLocks noGrp="1"/>
          </p:cNvSpPr>
          <p:nvPr>
            <p:ph type="sldNum" sz="quarter" idx="5"/>
          </p:nvPr>
        </p:nvSpPr>
        <p:spPr/>
        <p:txBody>
          <a:bodyPr/>
          <a:lstStyle/>
          <a:p>
            <a:fld id="{0BBE481C-BAD0-48EC-9611-F696F063F4B0}" type="slidenum">
              <a:rPr lang="zh-CN" altLang="en-US" smtClean="0"/>
              <a:t>5</a:t>
            </a:fld>
            <a:endParaRPr lang="zh-CN" altLang="en-US"/>
          </a:p>
        </p:txBody>
      </p:sp>
    </p:spTree>
    <p:extLst>
      <p:ext uri="{BB962C8B-B14F-4D97-AF65-F5344CB8AC3E}">
        <p14:creationId xmlns:p14="http://schemas.microsoft.com/office/powerpoint/2010/main" val="295888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en-US" dirty="0">
              <a:effectLst/>
            </a:endParaRPr>
          </a:p>
        </p:txBody>
      </p:sp>
      <p:sp>
        <p:nvSpPr>
          <p:cNvPr id="4" name="灯片编号占位符 3"/>
          <p:cNvSpPr>
            <a:spLocks noGrp="1"/>
          </p:cNvSpPr>
          <p:nvPr>
            <p:ph type="sldNum" sz="quarter" idx="5"/>
          </p:nvPr>
        </p:nvSpPr>
        <p:spPr/>
        <p:txBody>
          <a:bodyPr/>
          <a:lstStyle/>
          <a:p>
            <a:fld id="{0BBE481C-BAD0-48EC-9611-F696F063F4B0}" type="slidenum">
              <a:rPr lang="zh-CN" altLang="en-US" smtClean="0"/>
              <a:t>6</a:t>
            </a:fld>
            <a:endParaRPr lang="zh-CN" altLang="en-US"/>
          </a:p>
        </p:txBody>
      </p:sp>
    </p:spTree>
    <p:extLst>
      <p:ext uri="{BB962C8B-B14F-4D97-AF65-F5344CB8AC3E}">
        <p14:creationId xmlns:p14="http://schemas.microsoft.com/office/powerpoint/2010/main" val="1943928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en-US" dirty="0">
              <a:effectLst/>
            </a:endParaRPr>
          </a:p>
        </p:txBody>
      </p:sp>
      <p:sp>
        <p:nvSpPr>
          <p:cNvPr id="4" name="灯片编号占位符 3"/>
          <p:cNvSpPr>
            <a:spLocks noGrp="1"/>
          </p:cNvSpPr>
          <p:nvPr>
            <p:ph type="sldNum" sz="quarter" idx="5"/>
          </p:nvPr>
        </p:nvSpPr>
        <p:spPr/>
        <p:txBody>
          <a:bodyPr/>
          <a:lstStyle/>
          <a:p>
            <a:fld id="{0BBE481C-BAD0-48EC-9611-F696F063F4B0}" type="slidenum">
              <a:rPr lang="zh-CN" altLang="en-US" smtClean="0"/>
              <a:t>7</a:t>
            </a:fld>
            <a:endParaRPr lang="zh-CN" altLang="en-US"/>
          </a:p>
        </p:txBody>
      </p:sp>
    </p:spTree>
    <p:extLst>
      <p:ext uri="{BB962C8B-B14F-4D97-AF65-F5344CB8AC3E}">
        <p14:creationId xmlns:p14="http://schemas.microsoft.com/office/powerpoint/2010/main" val="138769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endParaRPr lang="zh-CN" altLang="en-US" dirty="0">
              <a:effectLst/>
            </a:endParaRPr>
          </a:p>
        </p:txBody>
      </p:sp>
      <p:sp>
        <p:nvSpPr>
          <p:cNvPr id="4" name="灯片编号占位符 3"/>
          <p:cNvSpPr>
            <a:spLocks noGrp="1"/>
          </p:cNvSpPr>
          <p:nvPr>
            <p:ph type="sldNum" sz="quarter" idx="5"/>
          </p:nvPr>
        </p:nvSpPr>
        <p:spPr/>
        <p:txBody>
          <a:bodyPr/>
          <a:lstStyle/>
          <a:p>
            <a:fld id="{0BBE481C-BAD0-48EC-9611-F696F063F4B0}" type="slidenum">
              <a:rPr lang="zh-CN" altLang="en-US" smtClean="0"/>
              <a:t>8</a:t>
            </a:fld>
            <a:endParaRPr lang="zh-CN" altLang="en-US"/>
          </a:p>
        </p:txBody>
      </p:sp>
    </p:spTree>
    <p:extLst>
      <p:ext uri="{BB962C8B-B14F-4D97-AF65-F5344CB8AC3E}">
        <p14:creationId xmlns:p14="http://schemas.microsoft.com/office/powerpoint/2010/main" val="134084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BBE481C-BAD0-48EC-9611-F696F063F4B0}" type="slidenum">
              <a:rPr lang="zh-CN" altLang="en-US" smtClean="0"/>
              <a:t>9</a:t>
            </a:fld>
            <a:endParaRPr lang="zh-CN" altLang="en-US"/>
          </a:p>
        </p:txBody>
      </p:sp>
    </p:spTree>
    <p:extLst>
      <p:ext uri="{BB962C8B-B14F-4D97-AF65-F5344CB8AC3E}">
        <p14:creationId xmlns:p14="http://schemas.microsoft.com/office/powerpoint/2010/main" val="117028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51320B1-4D44-4F5A-815A-6CF31656219F}" type="datetime1">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163CE8-4E6F-4A1E-B526-E82E505FBBBA}"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F9800A2-BF72-491A-90E9-8DF27D644B7C}" type="datetime1">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32A7BFA-D404-4CD6-9576-89FB4ECBD295}" type="datetime1">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B75AC33-0DC6-4994-A0CB-89A0A3CE6472}" type="datetime1">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3D21001-1197-4E0A-8D84-C2D0F20228E7}" type="datetime1">
              <a:rPr lang="zh-CN" altLang="en-US" smtClean="0"/>
              <a:t>2023/12/7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5993320-1D11-4ADD-9166-69CA1B642922}" type="datetime1">
              <a:rPr lang="zh-CN" altLang="en-US" smtClean="0"/>
              <a:t>2023/12/7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9A0BF0C-60EB-4EAE-811B-A0DFFE1BAEA2}" type="datetime1">
              <a:rPr lang="zh-CN" altLang="en-US" smtClean="0"/>
              <a:t>2023/12/7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4E09F-EF59-4052-ADC8-EEA878087491}" type="datetime1">
              <a:rPr lang="zh-CN" altLang="en-US" smtClean="0"/>
              <a:t>2023/12/7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98FF6-8EC6-4D26-9092-CA4E9E5860C1}" type="datetime1">
              <a:rPr lang="zh-CN" altLang="en-US" smtClean="0"/>
              <a:t>2023/12/7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C77D4CD-D3B8-4467-A1EC-617425EE3AFC}" type="datetime1">
              <a:rPr lang="zh-CN" altLang="en-US" smtClean="0"/>
              <a:t>2023/12/7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5016A9-C0D1-4122-A02B-CFC2710C740C}" type="datetime1">
              <a:rPr lang="zh-CN" altLang="en-US" smtClean="0"/>
              <a:t>2023/12/7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163CE8-4E6F-4A1E-B526-E82E505FBBB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27A6F-0026-493E-A22C-71A5E72EC3E4}" type="datetime1">
              <a:rPr lang="zh-CN" altLang="en-US" smtClean="0"/>
              <a:t>2023/12/7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63CE8-4E6F-4A1E-B526-E82E505FBBBA}" type="slidenum">
              <a:rPr lang="zh-CN" altLang="en-US" smtClean="0"/>
              <a:t>‹#›</a:t>
            </a:fld>
            <a:endParaRPr lang="zh-CN" altLang="en-US"/>
          </a:p>
        </p:txBody>
      </p:sp>
      <p:pic>
        <p:nvPicPr>
          <p:cNvPr id="7" name="图片 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flipH="1">
            <a:off x="9469314" y="514312"/>
            <a:ext cx="2722686" cy="12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userDrawn="1"/>
        </p:nvGrpSpPr>
        <p:grpSpPr>
          <a:xfrm>
            <a:off x="10597747" y="80587"/>
            <a:ext cx="1512105" cy="389690"/>
            <a:chOff x="383039" y="151408"/>
            <a:chExt cx="1786478" cy="460400"/>
          </a:xfrm>
        </p:grpSpPr>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83039" y="151408"/>
              <a:ext cx="463145" cy="460400"/>
            </a:xfrm>
            <a:prstGeom prst="rect">
              <a:avLst/>
            </a:prstGeom>
          </p:spPr>
        </p:pic>
        <p:pic>
          <p:nvPicPr>
            <p:cNvPr id="10" name="图片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24684" y="151409"/>
              <a:ext cx="1244833" cy="460399"/>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0.png"/><Relationship Id="rId9" Type="http://schemas.openxmlformats.org/officeDocument/2006/relationships/image" Target="../media/image12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0.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a:t>
            </a:fld>
            <a:endParaRPr lang="zh-CN" altLang="en-US"/>
          </a:p>
        </p:txBody>
      </p:sp>
      <p:sp>
        <p:nvSpPr>
          <p:cNvPr id="13" name="文本框 12"/>
          <p:cNvSpPr txBox="1"/>
          <p:nvPr/>
        </p:nvSpPr>
        <p:spPr>
          <a:xfrm>
            <a:off x="261384" y="-107428"/>
            <a:ext cx="10297548" cy="2613344"/>
          </a:xfrm>
          <a:prstGeom prst="rect">
            <a:avLst/>
          </a:prstGeom>
          <a:noFill/>
        </p:spPr>
        <p:txBody>
          <a:bodyPr wrap="square">
            <a:spAutoFit/>
          </a:bodyPr>
          <a:lstStyle/>
          <a:p>
            <a:pPr indent="457200" algn="ctr">
              <a:lnSpc>
                <a:spcPct val="150000"/>
              </a:lnSpc>
            </a:pPr>
            <a:endParaRPr lang="en-US" altLang="zh-CN" b="1" dirty="0"/>
          </a:p>
          <a:p>
            <a:pPr indent="457200" algn="ctr">
              <a:lnSpc>
                <a:spcPct val="150000"/>
              </a:lnSpc>
            </a:pPr>
            <a:endParaRPr lang="en-US" altLang="zh-CN" b="1" dirty="0"/>
          </a:p>
          <a:p>
            <a:pPr algn="l"/>
            <a:r>
              <a:rPr lang="en-US" altLang="zh-CN" sz="3200" b="1" i="0" dirty="0">
                <a:solidFill>
                  <a:srgbClr val="1F2937"/>
                </a:solidFill>
                <a:effectLst/>
                <a:latin typeface="ui-sans-serif"/>
              </a:rPr>
              <a:t>An Overview of Retrieval Augmented Generation (RAG)</a:t>
            </a:r>
          </a:p>
          <a:p>
            <a:pPr indent="457200" algn="ctr">
              <a:lnSpc>
                <a:spcPct val="150000"/>
              </a:lnSpc>
            </a:pPr>
            <a:endParaRPr lang="en-US" altLang="zh-CN" b="1" dirty="0"/>
          </a:p>
          <a:p>
            <a:pPr indent="457200" algn="ctr">
              <a:lnSpc>
                <a:spcPct val="150000"/>
              </a:lnSpc>
            </a:pPr>
            <a:endParaRPr lang="en-US" altLang="zh-CN" b="1" dirty="0"/>
          </a:p>
          <a:p>
            <a:pPr indent="457200" algn="ctr">
              <a:lnSpc>
                <a:spcPct val="150000"/>
              </a:lnSpc>
            </a:pPr>
            <a:endParaRPr lang="en-US" altLang="zh-CN" b="1" dirty="0"/>
          </a:p>
        </p:txBody>
      </p:sp>
      <p:sp>
        <p:nvSpPr>
          <p:cNvPr id="9" name="文本框 8">
            <a:extLst>
              <a:ext uri="{FF2B5EF4-FFF2-40B4-BE49-F238E27FC236}">
                <a16:creationId xmlns:a16="http://schemas.microsoft.com/office/drawing/2014/main" id="{11CA0E1B-B1A4-7FED-3161-97DB309266D3}"/>
              </a:ext>
            </a:extLst>
          </p:cNvPr>
          <p:cNvSpPr txBox="1"/>
          <p:nvPr/>
        </p:nvSpPr>
        <p:spPr>
          <a:xfrm>
            <a:off x="947225" y="6171684"/>
            <a:ext cx="9317751"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https://scriv.ai/guides/retrieval-augmented-generation-overview/</a:t>
            </a:r>
            <a:endParaRPr lang="zh-CN" alt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03735C7-F1C6-BFB7-0BBE-32ECA4A9CD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225" y="1511171"/>
            <a:ext cx="9458325" cy="4152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Introduction(Zero-shot Learning .ZSL)</a:t>
            </a: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10</a:t>
            </a:fld>
            <a:endParaRPr lang="zh-CN" altLang="en-US" dirty="0"/>
          </a:p>
        </p:txBody>
      </p:sp>
      <p:sp>
        <p:nvSpPr>
          <p:cNvPr id="6" name="文本框 5"/>
          <p:cNvSpPr txBox="1"/>
          <p:nvPr/>
        </p:nvSpPr>
        <p:spPr>
          <a:xfrm>
            <a:off x="716902" y="935422"/>
            <a:ext cx="10082799" cy="5114990"/>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sz="2000" dirty="0">
                <a:solidFill>
                  <a:srgbClr val="000000"/>
                </a:solidFill>
                <a:latin typeface="Times New Roman" panose="02020603050405020304" pitchFamily="18" charset="0"/>
                <a:cs typeface="Times New Roman" panose="02020603050405020304" pitchFamily="18" charset="0"/>
              </a:rPr>
              <a:t>First, when putting the relation extraction task in the wild, existing supervised models cannot well recognize the relations of instances that are extremely rare or even never covered by the training data. That said, in the real-world setting, we should not presume the relations/classes of newcoming sentences are always included in the training data. Thus it is crucial to invent new models to predict new classes that are not defined or observed beforehand.</a:t>
            </a:r>
          </a:p>
          <a:p>
            <a:pPr marL="285750" indent="-285750">
              <a:lnSpc>
                <a:spcPct val="150000"/>
              </a:lnSpc>
              <a:buFont typeface="Wingdings" panose="05000000000000000000" pitchFamily="2" charset="2"/>
              <a:buChar char="l"/>
            </a:pPr>
            <a:r>
              <a:rPr lang="en-US" altLang="zh-CN" sz="2000" dirty="0">
                <a:solidFill>
                  <a:srgbClr val="000000"/>
                </a:solidFill>
                <a:latin typeface="Times New Roman" panose="02020603050405020304" pitchFamily="18" charset="0"/>
                <a:cs typeface="Times New Roman" panose="02020603050405020304" pitchFamily="18" charset="0"/>
              </a:rPr>
              <a:t>Second, the idea of ZSL is to connect seen and the unseen classes by finding an intermediate semantic representation. Unlike the common way to train a supervised model, seen and unseen classes are disjoint at training and testing stages. Hence, ZSL models need to generate transferable knowledge between them. With a model for ZSL relation extraction, we will be allowed to extract unobserved relations, and to deal with new relations resulting from the birth of new entities.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Motivation</a:t>
            </a: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11</a:t>
            </a:fld>
            <a:endParaRPr lang="zh-CN" altLang="en-US" dirty="0"/>
          </a:p>
        </p:txBody>
      </p:sp>
      <p:sp>
        <p:nvSpPr>
          <p:cNvPr id="5" name="文本框 4">
            <a:extLst>
              <a:ext uri="{FF2B5EF4-FFF2-40B4-BE49-F238E27FC236}">
                <a16:creationId xmlns:a16="http://schemas.microsoft.com/office/drawing/2014/main" id="{69500ED9-8793-2572-09F4-99600D12A793}"/>
              </a:ext>
            </a:extLst>
          </p:cNvPr>
          <p:cNvSpPr txBox="1"/>
          <p:nvPr/>
        </p:nvSpPr>
        <p:spPr>
          <a:xfrm>
            <a:off x="941954" y="962044"/>
            <a:ext cx="10082799" cy="4653646"/>
          </a:xfrm>
          <a:prstGeom prst="rect">
            <a:avLst/>
          </a:prstGeom>
          <a:noFill/>
        </p:spPr>
        <p:txBody>
          <a:bodyPr wrap="square">
            <a:spAutoFit/>
          </a:bodyPr>
          <a:lstStyle/>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(1)First, previous study cannot perform </a:t>
            </a:r>
            <a:r>
              <a:rPr lang="en-US" altLang="zh-CN" sz="2000" dirty="0" err="1">
                <a:latin typeface="Times New Roman" panose="02020603050405020304" pitchFamily="18" charset="0"/>
                <a:cs typeface="Times New Roman" panose="02020603050405020304" pitchFamily="18" charset="0"/>
              </a:rPr>
              <a:t>zeroshot</a:t>
            </a:r>
            <a:r>
              <a:rPr lang="en-US" altLang="zh-CN" sz="2000" dirty="0">
                <a:latin typeface="Times New Roman" panose="02020603050405020304" pitchFamily="18" charset="0"/>
                <a:cs typeface="Times New Roman" panose="02020603050405020304" pitchFamily="18" charset="0"/>
              </a:rPr>
              <a:t> relation extraction without putting more human effort on it, as they solve this problem via pre-defining question templates. However, it is infeasible and impractical to manually create templates of new-coming unseen relations under the zero-shot setting. We would expect a model that can produce accurate zero-shot prediction without the effort of hand-crafted labeling. </a:t>
            </a:r>
            <a:r>
              <a:rPr lang="en-US" altLang="zh-CN" sz="2000" b="0" i="0" dirty="0">
                <a:solidFill>
                  <a:srgbClr val="000000"/>
                </a:solidFill>
                <a:effectLst/>
                <a:latin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rPr>
              <a:t>In this work, we take advantage of the description of relations, which are usually publicly available, to achieve the goal.</a:t>
            </a:r>
          </a:p>
          <a:p>
            <a:pPr marL="342900" indent="-342900">
              <a:lnSpc>
                <a:spcPct val="15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(2) </a:t>
            </a:r>
            <a:r>
              <a:rPr lang="en-US" altLang="zh-CN" sz="2000" b="0" i="0" dirty="0">
                <a:solidFill>
                  <a:srgbClr val="000000"/>
                </a:solidFill>
                <a:effectLst/>
                <a:latin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rPr>
              <a:t>Second, although there exists studies that also utilize the accessibility of the relation descriptions (</a:t>
            </a:r>
            <a:r>
              <a:rPr lang="en-US" altLang="zh-CN" sz="2000" dirty="0" err="1">
                <a:latin typeface="Times New Roman" panose="02020603050405020304" pitchFamily="18" charset="0"/>
                <a:cs typeface="Times New Roman" panose="02020603050405020304" pitchFamily="18" charset="0"/>
              </a:rPr>
              <a:t>Obamuyide</a:t>
            </a:r>
            <a:r>
              <a:rPr lang="en-US" altLang="zh-CN" sz="2000" dirty="0">
                <a:latin typeface="Times New Roman" panose="02020603050405020304" pitchFamily="18" charset="0"/>
                <a:cs typeface="Times New Roman" panose="02020603050405020304" pitchFamily="18" charset="0"/>
              </a:rPr>
              <a:t> and Vlachos, 2018), they simply treat zero-shot relation extraction as the text entailment task and only output a binary label that indicates whether the entities in the input sentence can be depicted by a given relation description.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Model Contribution</a:t>
            </a: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12</a:t>
            </a:fld>
            <a:endParaRPr lang="zh-CN" altLang="en-US" dirty="0"/>
          </a:p>
        </p:txBody>
      </p:sp>
      <p:sp>
        <p:nvSpPr>
          <p:cNvPr id="8" name="文本框 7">
            <a:extLst>
              <a:ext uri="{FF2B5EF4-FFF2-40B4-BE49-F238E27FC236}">
                <a16:creationId xmlns:a16="http://schemas.microsoft.com/office/drawing/2014/main" id="{CEA26C8D-208B-8015-E9DF-C57CCA524F4B}"/>
              </a:ext>
            </a:extLst>
          </p:cNvPr>
          <p:cNvSpPr txBox="1"/>
          <p:nvPr/>
        </p:nvSpPr>
        <p:spPr>
          <a:xfrm>
            <a:off x="984033" y="1122471"/>
            <a:ext cx="9528642" cy="461305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Zero-shot BERT (ZS-BERT), to perform zero-shot learning for relation extraction to cope with the challenges mentioned above. ZS-BERT takes two model inputs. </a:t>
            </a:r>
            <a:r>
              <a:rPr lang="en-US" altLang="zh-CN" dirty="0">
                <a:solidFill>
                  <a:srgbClr val="FF0000"/>
                </a:solidFill>
                <a:latin typeface="Times New Roman" panose="02020603050405020304" pitchFamily="18" charset="0"/>
                <a:cs typeface="Times New Roman" panose="02020603050405020304" pitchFamily="18" charset="0"/>
              </a:rPr>
              <a:t>One is the input sentence containing the pair of target entities, and the other is the relation description</a:t>
            </a:r>
            <a:r>
              <a:rPr lang="en-US" altLang="zh-CN" dirty="0">
                <a:solidFill>
                  <a:srgbClr val="000000"/>
                </a:solidFill>
                <a:latin typeface="Times New Roman" panose="02020603050405020304" pitchFamily="18" charset="0"/>
                <a:cs typeface="Times New Roman" panose="02020603050405020304" pitchFamily="18" charset="0"/>
              </a:rPr>
              <a:t>, i.e., text describing the relation of two target entities. The model output is the attribute vector depicting the relation. The attribute vector can be considered as a semantic representation of the relation, and will be used to generate the final prediction of unseen relations. </a:t>
            </a:r>
          </a:p>
          <a:p>
            <a:pPr marL="285750" indent="-285750">
              <a:lnSpc>
                <a:spcPct val="150000"/>
              </a:lnSpc>
              <a:buFont typeface="Wingdings" panose="05000000000000000000" pitchFamily="2" charset="2"/>
              <a:buChar char="l"/>
            </a:pPr>
            <a:r>
              <a:rPr lang="en-US" altLang="zh-CN" dirty="0">
                <a:solidFill>
                  <a:srgbClr val="000000"/>
                </a:solidFill>
                <a:latin typeface="Times New Roman" panose="02020603050405020304" pitchFamily="18" charset="0"/>
                <a:cs typeface="Times New Roman" panose="02020603050405020304" pitchFamily="18" charset="0"/>
              </a:rPr>
              <a:t>We think a better utilization of relation descriptions by representation learning is more cost-effective than collecting tons of instances with labeled relations. Therefore, an essential benefit of </a:t>
            </a:r>
            <a:r>
              <a:rPr lang="en-US" altLang="zh-CN" dirty="0">
                <a:solidFill>
                  <a:srgbClr val="FF0000"/>
                </a:solidFill>
                <a:latin typeface="Times New Roman" panose="02020603050405020304" pitchFamily="18" charset="0"/>
                <a:cs typeface="Times New Roman" panose="02020603050405020304" pitchFamily="18" charset="0"/>
              </a:rPr>
              <a:t>ZS-BERT is free from </a:t>
            </a:r>
            <a:r>
              <a:rPr lang="en-US" altLang="zh-CN" dirty="0" err="1">
                <a:solidFill>
                  <a:srgbClr val="FF0000"/>
                </a:solidFill>
                <a:latin typeface="Times New Roman" panose="02020603050405020304" pitchFamily="18" charset="0"/>
                <a:cs typeface="Times New Roman" panose="02020603050405020304" pitchFamily="18" charset="0"/>
              </a:rPr>
              <a:t>heavycost</a:t>
            </a:r>
            <a:r>
              <a:rPr lang="en-US" altLang="zh-CN" dirty="0">
                <a:solidFill>
                  <a:srgbClr val="FF0000"/>
                </a:solidFill>
                <a:latin typeface="Times New Roman" panose="02020603050405020304" pitchFamily="18" charset="0"/>
                <a:cs typeface="Times New Roman" panose="02020603050405020304" pitchFamily="18" charset="0"/>
              </a:rPr>
              <a:t> crowdsourcing or annotation</a:t>
            </a:r>
            <a:r>
              <a:rPr lang="en-US" altLang="zh-CN" dirty="0">
                <a:solidFill>
                  <a:srgbClr val="000000"/>
                </a:solidFill>
                <a:latin typeface="Times New Roman" panose="02020603050405020304" pitchFamily="18" charset="0"/>
                <a:cs typeface="Times New Roman" panose="02020603050405020304" pitchFamily="18" charset="0"/>
              </a:rPr>
              <a:t>, i.e., annotating what kind of attribute does a class have, which is commonly used in zero-shot learning problem.</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2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Model Example Elaboration</a:t>
            </a:r>
            <a:endParaRPr lang="en-US" altLang="zh-CN" sz="1800"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13</a:t>
            </a:fld>
            <a:endParaRPr lang="zh-CN" altLang="en-US" dirty="0"/>
          </a:p>
        </p:txBody>
      </p:sp>
      <p:pic>
        <p:nvPicPr>
          <p:cNvPr id="6" name="图片 5">
            <a:extLst>
              <a:ext uri="{FF2B5EF4-FFF2-40B4-BE49-F238E27FC236}">
                <a16:creationId xmlns:a16="http://schemas.microsoft.com/office/drawing/2014/main" id="{3CE79131-72F5-78A3-9369-13B504429E00}"/>
              </a:ext>
            </a:extLst>
          </p:cNvPr>
          <p:cNvPicPr>
            <a:picLocks noChangeAspect="1"/>
          </p:cNvPicPr>
          <p:nvPr/>
        </p:nvPicPr>
        <p:blipFill>
          <a:blip r:embed="rId3"/>
          <a:stretch>
            <a:fillRect/>
          </a:stretch>
        </p:blipFill>
        <p:spPr>
          <a:xfrm>
            <a:off x="2304228" y="755371"/>
            <a:ext cx="7280669" cy="5966104"/>
          </a:xfrm>
          <a:prstGeom prst="rect">
            <a:avLst/>
          </a:prstGeom>
        </p:spPr>
      </p:pic>
    </p:spTree>
    <p:extLst>
      <p:ext uri="{BB962C8B-B14F-4D97-AF65-F5344CB8AC3E}">
        <p14:creationId xmlns:p14="http://schemas.microsoft.com/office/powerpoint/2010/main" val="1777505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Model</a:t>
            </a:r>
            <a:endParaRPr lang="en-US" altLang="zh-CN" sz="1800"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14</a:t>
            </a:fld>
            <a:endParaRPr lang="zh-CN" altLang="en-US" dirty="0"/>
          </a:p>
        </p:txBody>
      </p:sp>
      <p:pic>
        <p:nvPicPr>
          <p:cNvPr id="8" name="图片 7">
            <a:extLst>
              <a:ext uri="{FF2B5EF4-FFF2-40B4-BE49-F238E27FC236}">
                <a16:creationId xmlns:a16="http://schemas.microsoft.com/office/drawing/2014/main" id="{4F7685D1-55AC-3476-6027-F43D978C1A98}"/>
              </a:ext>
            </a:extLst>
          </p:cNvPr>
          <p:cNvPicPr>
            <a:picLocks noChangeAspect="1"/>
          </p:cNvPicPr>
          <p:nvPr/>
        </p:nvPicPr>
        <p:blipFill>
          <a:blip r:embed="rId3"/>
          <a:stretch>
            <a:fillRect/>
          </a:stretch>
        </p:blipFill>
        <p:spPr>
          <a:xfrm>
            <a:off x="151698" y="726869"/>
            <a:ext cx="5614923" cy="5994606"/>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CFCBC56-1AB4-6925-EDD0-E99F0D0808BA}"/>
                  </a:ext>
                </a:extLst>
              </p:cNvPr>
              <p:cNvSpPr txBox="1"/>
              <p:nvPr/>
            </p:nvSpPr>
            <p:spPr>
              <a:xfrm>
                <a:off x="6096000" y="1482291"/>
                <a:ext cx="561492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0</m:t>
                        </m:r>
                      </m:sub>
                    </m:sSub>
                  </m:oMath>
                </a14:m>
                <a:r>
                  <a:rPr lang="en-US" altLang="zh-CN" dirty="0">
                    <a:latin typeface="Times New Roman" panose="02020603050405020304" pitchFamily="18" charset="0"/>
                    <a:cs typeface="Times New Roman" panose="02020603050405020304" pitchFamily="18" charset="0"/>
                  </a:rPr>
                  <a:t> be the hidden state of the first special token [CLS].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BCFCBC56-1AB4-6925-EDD0-E99F0D0808BA}"/>
                  </a:ext>
                </a:extLst>
              </p:cNvPr>
              <p:cNvSpPr txBox="1">
                <a:spLocks noRot="1" noChangeAspect="1" noMove="1" noResize="1" noEditPoints="1" noAdjustHandles="1" noChangeArrowheads="1" noChangeShapeType="1" noTextEdit="1"/>
              </p:cNvSpPr>
              <p:nvPr/>
            </p:nvSpPr>
            <p:spPr>
              <a:xfrm>
                <a:off x="6096000" y="1482291"/>
                <a:ext cx="5614923" cy="369332"/>
              </a:xfrm>
              <a:prstGeom prst="rect">
                <a:avLst/>
              </a:prstGeom>
              <a:blipFill>
                <a:blip r:embed="rId4"/>
                <a:stretch>
                  <a:fillRect l="-869" t="-8197" b="-24590"/>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C73ED693-2020-A700-14B0-1E0B93B4C233}"/>
              </a:ext>
            </a:extLst>
          </p:cNvPr>
          <p:cNvPicPr>
            <a:picLocks noChangeAspect="1"/>
          </p:cNvPicPr>
          <p:nvPr/>
        </p:nvPicPr>
        <p:blipFill>
          <a:blip r:embed="rId5"/>
          <a:stretch>
            <a:fillRect/>
          </a:stretch>
        </p:blipFill>
        <p:spPr>
          <a:xfrm>
            <a:off x="7377112" y="2238520"/>
            <a:ext cx="2466975" cy="266700"/>
          </a:xfrm>
          <a:prstGeom prst="rect">
            <a:avLst/>
          </a:prstGeom>
        </p:spPr>
      </p:pic>
      <p:pic>
        <p:nvPicPr>
          <p:cNvPr id="12" name="图片 11">
            <a:extLst>
              <a:ext uri="{FF2B5EF4-FFF2-40B4-BE49-F238E27FC236}">
                <a16:creationId xmlns:a16="http://schemas.microsoft.com/office/drawing/2014/main" id="{ECED21EE-FD46-ACE1-4EC5-093F4D980D82}"/>
              </a:ext>
            </a:extLst>
          </p:cNvPr>
          <p:cNvPicPr>
            <a:picLocks noChangeAspect="1"/>
          </p:cNvPicPr>
          <p:nvPr/>
        </p:nvPicPr>
        <p:blipFill>
          <a:blip r:embed="rId6"/>
          <a:stretch>
            <a:fillRect/>
          </a:stretch>
        </p:blipFill>
        <p:spPr>
          <a:xfrm>
            <a:off x="6448041" y="2892117"/>
            <a:ext cx="3781425" cy="419100"/>
          </a:xfrm>
          <a:prstGeom prst="rect">
            <a:avLst/>
          </a:prstGeom>
        </p:spPr>
      </p:pic>
      <p:pic>
        <p:nvPicPr>
          <p:cNvPr id="13" name="图片 12">
            <a:extLst>
              <a:ext uri="{FF2B5EF4-FFF2-40B4-BE49-F238E27FC236}">
                <a16:creationId xmlns:a16="http://schemas.microsoft.com/office/drawing/2014/main" id="{0FC86E02-306A-CEDE-9D2E-02135455B2EB}"/>
              </a:ext>
            </a:extLst>
          </p:cNvPr>
          <p:cNvPicPr>
            <a:picLocks noChangeAspect="1"/>
          </p:cNvPicPr>
          <p:nvPr/>
        </p:nvPicPr>
        <p:blipFill>
          <a:blip r:embed="rId7"/>
          <a:stretch>
            <a:fillRect/>
          </a:stretch>
        </p:blipFill>
        <p:spPr>
          <a:xfrm>
            <a:off x="10583628" y="2963554"/>
            <a:ext cx="885825" cy="276225"/>
          </a:xfrm>
          <a:prstGeom prst="rect">
            <a:avLst/>
          </a:prstGeom>
        </p:spPr>
      </p:pic>
      <p:pic>
        <p:nvPicPr>
          <p:cNvPr id="15" name="图片 14">
            <a:extLst>
              <a:ext uri="{FF2B5EF4-FFF2-40B4-BE49-F238E27FC236}">
                <a16:creationId xmlns:a16="http://schemas.microsoft.com/office/drawing/2014/main" id="{1D0985D6-21A6-8920-6FA0-091B898BBF31}"/>
              </a:ext>
            </a:extLst>
          </p:cNvPr>
          <p:cNvPicPr>
            <a:picLocks noChangeAspect="1"/>
          </p:cNvPicPr>
          <p:nvPr/>
        </p:nvPicPr>
        <p:blipFill>
          <a:blip r:embed="rId8"/>
          <a:stretch>
            <a:fillRect/>
          </a:stretch>
        </p:blipFill>
        <p:spPr>
          <a:xfrm>
            <a:off x="6543902" y="3594573"/>
            <a:ext cx="4453385" cy="577178"/>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041E934-35AB-8156-6353-42AF11465EA9}"/>
                  </a:ext>
                </a:extLst>
              </p:cNvPr>
              <p:cNvSpPr txBox="1"/>
              <p:nvPr/>
            </p:nvSpPr>
            <p:spPr>
              <a:xfrm>
                <a:off x="6304547" y="4562375"/>
                <a:ext cx="5735755" cy="1302472"/>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US" altLang="zh-CN" i="1">
                            <a:latin typeface="Cambria Math" panose="02040503050406030204" pitchFamily="18" charset="0"/>
                          </a:rPr>
                          <m:t>e</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are learnable parameters , the dimensionality of </a:t>
                </a:r>
                <a14:m>
                  <m:oMath xmlns:m="http://schemas.openxmlformats.org/officeDocument/2006/math">
                    <m:sSubSup>
                      <m:sSubSupPr>
                        <m:ctrlPr>
                          <a:rPr lang="en-US" altLang="zh-CN" i="1" smtClean="0">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𝑎</m:t>
                            </m:r>
                          </m:e>
                        </m:acc>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𝑖</m:t>
                        </m:r>
                      </m:sup>
                    </m:sSubSup>
                  </m:oMath>
                </a14:m>
                <a:r>
                  <a:rPr lang="en-US" altLang="zh-CN" dirty="0">
                    <a:latin typeface="Times New Roman" panose="02020603050405020304" pitchFamily="18" charset="0"/>
                    <a:cs typeface="Times New Roman" panose="02020603050405020304" pitchFamily="18" charset="0"/>
                  </a:rPr>
                  <a:t> is </a:t>
                </a:r>
                <a14:m>
                  <m:oMath xmlns:m="http://schemas.openxmlformats.org/officeDocument/2006/math">
                    <m:r>
                      <a:rPr lang="en-US" altLang="zh-CN" b="0" i="1" smtClean="0">
                        <a:latin typeface="Cambria Math" panose="02040503050406030204" pitchFamily="18" charset="0"/>
                      </a:rPr>
                      <m:t>𝑑</m:t>
                    </m:r>
                  </m:oMath>
                </a14:m>
                <a:r>
                  <a:rPr lang="en-US" altLang="zh-CN"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is the concatenation operator.</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B041E934-35AB-8156-6353-42AF11465EA9}"/>
                  </a:ext>
                </a:extLst>
              </p:cNvPr>
              <p:cNvSpPr txBox="1">
                <a:spLocks noRot="1" noChangeAspect="1" noMove="1" noResize="1" noEditPoints="1" noAdjustHandles="1" noChangeArrowheads="1" noChangeShapeType="1" noTextEdit="1"/>
              </p:cNvSpPr>
              <p:nvPr/>
            </p:nvSpPr>
            <p:spPr>
              <a:xfrm>
                <a:off x="6304547" y="4562375"/>
                <a:ext cx="5735755" cy="1302472"/>
              </a:xfrm>
              <a:prstGeom prst="rect">
                <a:avLst/>
              </a:prstGeom>
              <a:blipFill>
                <a:blip r:embed="rId9"/>
                <a:stretch>
                  <a:fillRect l="-850" b="-65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393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Model</a:t>
            </a:r>
            <a:endParaRPr lang="en-US" altLang="zh-CN" sz="1800"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15</a:t>
            </a:fld>
            <a:endParaRPr lang="zh-CN" altLang="en-US" dirty="0"/>
          </a:p>
        </p:txBody>
      </p:sp>
      <p:pic>
        <p:nvPicPr>
          <p:cNvPr id="6" name="图片 5">
            <a:extLst>
              <a:ext uri="{FF2B5EF4-FFF2-40B4-BE49-F238E27FC236}">
                <a16:creationId xmlns:a16="http://schemas.microsoft.com/office/drawing/2014/main" id="{2E672B2D-AE7A-C7A4-D081-C3B5DE311636}"/>
              </a:ext>
            </a:extLst>
          </p:cNvPr>
          <p:cNvPicPr>
            <a:picLocks noChangeAspect="1"/>
          </p:cNvPicPr>
          <p:nvPr/>
        </p:nvPicPr>
        <p:blipFill>
          <a:blip r:embed="rId3"/>
          <a:stretch>
            <a:fillRect/>
          </a:stretch>
        </p:blipFill>
        <p:spPr>
          <a:xfrm>
            <a:off x="151698" y="726869"/>
            <a:ext cx="5614923" cy="5994606"/>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FDBDABD-7370-6CC8-D40D-D6E9AC8AFDA0}"/>
                  </a:ext>
                </a:extLst>
              </p:cNvPr>
              <p:cNvSpPr txBox="1"/>
              <p:nvPr/>
            </p:nvSpPr>
            <p:spPr>
              <a:xfrm>
                <a:off x="6752924" y="2358190"/>
                <a:ext cx="4600876" cy="3782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𝑆𝑒𝑛𝑡𝑒𝑛𝑐𝑒𝐵𝑒𝑟𝑡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𝐸𝑛𝑐𝑜𝑑𝑒𝑟</m:t>
                      </m:r>
                      <m:r>
                        <a:rPr lang="en-US" altLang="zh-CN" b="0" i="1" smtClean="0">
                          <a:latin typeface="Cambria Math" panose="02040503050406030204" pitchFamily="18" charset="0"/>
                        </a:rPr>
                        <m:t>(</m:t>
                      </m:r>
                      <m:sSub>
                        <m:sSubPr>
                          <m:ctrlPr>
                            <a:rPr lang="en-US" altLang="zh-CN" b="0" i="1" smtClean="0">
                              <a:solidFill>
                                <a:srgbClr val="836967"/>
                              </a:solidFill>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id="{EFDBDABD-7370-6CC8-D40D-D6E9AC8AFDA0}"/>
                  </a:ext>
                </a:extLst>
              </p:cNvPr>
              <p:cNvSpPr txBox="1">
                <a:spLocks noRot="1" noChangeAspect="1" noMove="1" noResize="1" noEditPoints="1" noAdjustHandles="1" noChangeArrowheads="1" noChangeShapeType="1" noTextEdit="1"/>
              </p:cNvSpPr>
              <p:nvPr/>
            </p:nvSpPr>
            <p:spPr>
              <a:xfrm>
                <a:off x="6752924" y="2358190"/>
                <a:ext cx="4600876" cy="378245"/>
              </a:xfrm>
              <a:prstGeom prst="rect">
                <a:avLst/>
              </a:prstGeom>
              <a:blipFill>
                <a:blip r:embed="rId4"/>
                <a:stretch>
                  <a:fillRect b="-14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1BBCC1A-E64D-D80D-7493-8718462A73BA}"/>
                  </a:ext>
                </a:extLst>
              </p:cNvPr>
              <p:cNvSpPr txBox="1"/>
              <p:nvPr/>
            </p:nvSpPr>
            <p:spPr>
              <a:xfrm>
                <a:off x="6752924" y="3291840"/>
                <a:ext cx="4999522" cy="2129622"/>
              </a:xfrm>
              <a:prstGeom prst="rect">
                <a:avLst/>
              </a:prstGeom>
              <a:noFill/>
            </p:spPr>
            <p:txBody>
              <a:bodyPr wrap="square" rtlCol="0">
                <a:spAutoFit/>
              </a:bodyPr>
              <a:lstStyle/>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We feed only the relation description to the Sentence-BERT in order to get the attribute vector. That said, we consider the derived Sentence-BERT to be a projection function </a:t>
                </a:r>
                <a14:m>
                  <m:oMath xmlns:m="http://schemas.openxmlformats.org/officeDocument/2006/math">
                    <m:r>
                      <a:rPr lang="en-US" altLang="zh-CN" b="0" i="1" smtClean="0">
                        <a:solidFill>
                          <a:srgbClr val="000000"/>
                        </a:solidFill>
                        <a:effectLst/>
                        <a:latin typeface="Cambria Math" panose="02040503050406030204" pitchFamily="18" charset="0"/>
                      </a:rPr>
                      <m:t>𝑔</m:t>
                    </m:r>
                  </m:oMath>
                </a14:m>
                <a:r>
                  <a:rPr lang="en-US" altLang="zh-CN" b="0" i="0" dirty="0">
                    <a:solidFill>
                      <a:srgbClr val="000000"/>
                    </a:solidFill>
                    <a:effectLst/>
                    <a:latin typeface="Times New Roman" panose="02020603050405020304" pitchFamily="18" charset="0"/>
                    <a:cs typeface="Times New Roman" panose="02020603050405020304" pitchFamily="18" charset="0"/>
                  </a:rPr>
                  <a:t> that transforms the relation description </a:t>
                </a:r>
                <a14:m>
                  <m:oMath xmlns:m="http://schemas.openxmlformats.org/officeDocument/2006/math">
                    <m:sSub>
                      <m:sSubPr>
                        <m:ctrlPr>
                          <a:rPr lang="en-US" altLang="zh-CN" i="1">
                            <a:solidFill>
                              <a:srgbClr val="836967"/>
                            </a:solidFill>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𝑖</m:t>
                        </m:r>
                      </m:sub>
                    </m:sSub>
                  </m:oMath>
                </a14:m>
                <a:r>
                  <a:rPr lang="en-US" altLang="zh-CN" b="0" i="0" dirty="0">
                    <a:solidFill>
                      <a:srgbClr val="000000"/>
                    </a:solidFill>
                    <a:effectLst/>
                    <a:latin typeface="Times New Roman" panose="02020603050405020304" pitchFamily="18" charset="0"/>
                    <a:cs typeface="Times New Roman" panose="02020603050405020304" pitchFamily="18" charset="0"/>
                  </a:rPr>
                  <a:t> into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𝑠</m:t>
                        </m:r>
                      </m:sub>
                      <m:sup>
                        <m:r>
                          <a:rPr lang="en-US" altLang="zh-CN" i="1">
                            <a:latin typeface="Cambria Math" panose="02040503050406030204" pitchFamily="18" charset="0"/>
                          </a:rPr>
                          <m:t>𝑖</m:t>
                        </m:r>
                      </m:sup>
                    </m:sSubSup>
                  </m:oMath>
                </a14:m>
                <a:r>
                  <a:rPr lang="en-US" altLang="zh-CN" b="0" i="0" dirty="0">
                    <a:solidFill>
                      <a:srgbClr val="000000"/>
                    </a:solidFill>
                    <a:effectLst/>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01BBCC1A-E64D-D80D-7493-8718462A73BA}"/>
                  </a:ext>
                </a:extLst>
              </p:cNvPr>
              <p:cNvSpPr txBox="1">
                <a:spLocks noRot="1" noChangeAspect="1" noMove="1" noResize="1" noEditPoints="1" noAdjustHandles="1" noChangeArrowheads="1" noChangeShapeType="1" noTextEdit="1"/>
              </p:cNvSpPr>
              <p:nvPr/>
            </p:nvSpPr>
            <p:spPr>
              <a:xfrm>
                <a:off x="6752924" y="3291840"/>
                <a:ext cx="4999522" cy="2129622"/>
              </a:xfrm>
              <a:prstGeom prst="rect">
                <a:avLst/>
              </a:prstGeom>
              <a:blipFill>
                <a:blip r:embed="rId5"/>
                <a:stretch>
                  <a:fillRect l="-1098" b="-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8500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Model Loss</a:t>
            </a:r>
            <a:endParaRPr lang="en-US" altLang="zh-CN" sz="1800"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16</a:t>
            </a:fld>
            <a:endParaRPr lang="zh-CN" altLang="en-US" dirty="0"/>
          </a:p>
        </p:txBody>
      </p:sp>
      <p:pic>
        <p:nvPicPr>
          <p:cNvPr id="8" name="图片 7">
            <a:extLst>
              <a:ext uri="{FF2B5EF4-FFF2-40B4-BE49-F238E27FC236}">
                <a16:creationId xmlns:a16="http://schemas.microsoft.com/office/drawing/2014/main" id="{6D7DF6BD-89EF-5760-FC7B-BF9B5075A9E7}"/>
              </a:ext>
            </a:extLst>
          </p:cNvPr>
          <p:cNvPicPr>
            <a:picLocks noChangeAspect="1"/>
          </p:cNvPicPr>
          <p:nvPr/>
        </p:nvPicPr>
        <p:blipFill>
          <a:blip r:embed="rId3"/>
          <a:stretch>
            <a:fillRect/>
          </a:stretch>
        </p:blipFill>
        <p:spPr>
          <a:xfrm>
            <a:off x="6606378" y="1853440"/>
            <a:ext cx="4495800" cy="314325"/>
          </a:xfrm>
          <a:prstGeom prst="rect">
            <a:avLst/>
          </a:prstGeom>
        </p:spPr>
      </p:pic>
      <p:pic>
        <p:nvPicPr>
          <p:cNvPr id="9" name="图片 8">
            <a:extLst>
              <a:ext uri="{FF2B5EF4-FFF2-40B4-BE49-F238E27FC236}">
                <a16:creationId xmlns:a16="http://schemas.microsoft.com/office/drawing/2014/main" id="{08508BF4-AB4C-4211-4685-EC6E3B7036B2}"/>
              </a:ext>
            </a:extLst>
          </p:cNvPr>
          <p:cNvPicPr>
            <a:picLocks noChangeAspect="1"/>
          </p:cNvPicPr>
          <p:nvPr/>
        </p:nvPicPr>
        <p:blipFill>
          <a:blip r:embed="rId4"/>
          <a:stretch>
            <a:fillRect/>
          </a:stretch>
        </p:blipFill>
        <p:spPr>
          <a:xfrm>
            <a:off x="6683643" y="2432214"/>
            <a:ext cx="752475" cy="304800"/>
          </a:xfrm>
          <a:prstGeom prst="rect">
            <a:avLst/>
          </a:prstGeom>
        </p:spPr>
      </p:pic>
      <p:pic>
        <p:nvPicPr>
          <p:cNvPr id="10" name="图片 9">
            <a:extLst>
              <a:ext uri="{FF2B5EF4-FFF2-40B4-BE49-F238E27FC236}">
                <a16:creationId xmlns:a16="http://schemas.microsoft.com/office/drawing/2014/main" id="{07967155-09A3-54B4-FFF5-8A5C556D5296}"/>
              </a:ext>
            </a:extLst>
          </p:cNvPr>
          <p:cNvPicPr>
            <a:picLocks noChangeAspect="1"/>
          </p:cNvPicPr>
          <p:nvPr/>
        </p:nvPicPr>
        <p:blipFill>
          <a:blip r:embed="rId5"/>
          <a:stretch>
            <a:fillRect/>
          </a:stretch>
        </p:blipFill>
        <p:spPr>
          <a:xfrm>
            <a:off x="8955706" y="2432878"/>
            <a:ext cx="1133475" cy="323850"/>
          </a:xfrm>
          <a:prstGeom prst="rect">
            <a:avLst/>
          </a:prstGeom>
        </p:spPr>
      </p:pic>
      <p:pic>
        <p:nvPicPr>
          <p:cNvPr id="11" name="图片 10">
            <a:extLst>
              <a:ext uri="{FF2B5EF4-FFF2-40B4-BE49-F238E27FC236}">
                <a16:creationId xmlns:a16="http://schemas.microsoft.com/office/drawing/2014/main" id="{00B94F93-A54A-8CB3-9DBF-4774BA48B2C4}"/>
              </a:ext>
            </a:extLst>
          </p:cNvPr>
          <p:cNvPicPr>
            <a:picLocks noChangeAspect="1"/>
          </p:cNvPicPr>
          <p:nvPr/>
        </p:nvPicPr>
        <p:blipFill>
          <a:blip r:embed="rId6"/>
          <a:stretch>
            <a:fillRect/>
          </a:stretch>
        </p:blipFill>
        <p:spPr>
          <a:xfrm>
            <a:off x="10296525" y="2422872"/>
            <a:ext cx="762000" cy="295275"/>
          </a:xfrm>
          <a:prstGeom prst="rect">
            <a:avLst/>
          </a:prstGeom>
        </p:spPr>
      </p:pic>
      <p:pic>
        <p:nvPicPr>
          <p:cNvPr id="12" name="图片 11">
            <a:extLst>
              <a:ext uri="{FF2B5EF4-FFF2-40B4-BE49-F238E27FC236}">
                <a16:creationId xmlns:a16="http://schemas.microsoft.com/office/drawing/2014/main" id="{2D992480-DCFA-5E3B-1366-DDDC09B4F392}"/>
              </a:ext>
            </a:extLst>
          </p:cNvPr>
          <p:cNvPicPr>
            <a:picLocks noChangeAspect="1"/>
          </p:cNvPicPr>
          <p:nvPr/>
        </p:nvPicPr>
        <p:blipFill>
          <a:blip r:embed="rId7"/>
          <a:stretch>
            <a:fillRect/>
          </a:stretch>
        </p:blipFill>
        <p:spPr>
          <a:xfrm>
            <a:off x="6474443" y="3823959"/>
            <a:ext cx="4962525" cy="1552575"/>
          </a:xfrm>
          <a:prstGeom prst="rect">
            <a:avLst/>
          </a:prstGeom>
        </p:spPr>
      </p:pic>
      <p:pic>
        <p:nvPicPr>
          <p:cNvPr id="13" name="图片 12">
            <a:extLst>
              <a:ext uri="{FF2B5EF4-FFF2-40B4-BE49-F238E27FC236}">
                <a16:creationId xmlns:a16="http://schemas.microsoft.com/office/drawing/2014/main" id="{627024B2-DC1D-2F4F-E952-FB663D586990}"/>
              </a:ext>
            </a:extLst>
          </p:cNvPr>
          <p:cNvPicPr>
            <a:picLocks noChangeAspect="1"/>
          </p:cNvPicPr>
          <p:nvPr/>
        </p:nvPicPr>
        <p:blipFill>
          <a:blip r:embed="rId8"/>
          <a:stretch>
            <a:fillRect/>
          </a:stretch>
        </p:blipFill>
        <p:spPr>
          <a:xfrm>
            <a:off x="7643462" y="2402777"/>
            <a:ext cx="1104900" cy="314325"/>
          </a:xfrm>
          <a:prstGeom prst="rect">
            <a:avLst/>
          </a:prstGeom>
        </p:spPr>
      </p:pic>
      <p:sp>
        <p:nvSpPr>
          <p:cNvPr id="17" name="文本框 16">
            <a:extLst>
              <a:ext uri="{FF2B5EF4-FFF2-40B4-BE49-F238E27FC236}">
                <a16:creationId xmlns:a16="http://schemas.microsoft.com/office/drawing/2014/main" id="{B761A90A-B7BB-37CB-BF3F-7ECB2F4116C6}"/>
              </a:ext>
            </a:extLst>
          </p:cNvPr>
          <p:cNvSpPr txBox="1"/>
          <p:nvPr/>
        </p:nvSpPr>
        <p:spPr>
          <a:xfrm>
            <a:off x="6247569" y="1118606"/>
            <a:ext cx="553340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Classification probability distribution over seen relations: </a:t>
            </a:r>
            <a:endParaRPr lang="zh-CN" altLang="en-US"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720FBBF2-D17A-C06D-129C-DAED62F736E3}"/>
              </a:ext>
            </a:extLst>
          </p:cNvPr>
          <p:cNvPicPr>
            <a:picLocks noChangeAspect="1"/>
          </p:cNvPicPr>
          <p:nvPr/>
        </p:nvPicPr>
        <p:blipFill>
          <a:blip r:embed="rId9"/>
          <a:stretch>
            <a:fillRect/>
          </a:stretch>
        </p:blipFill>
        <p:spPr>
          <a:xfrm>
            <a:off x="151698" y="726869"/>
            <a:ext cx="5614923" cy="5994606"/>
          </a:xfrm>
          <a:prstGeom prst="rect">
            <a:avLst/>
          </a:prstGeom>
        </p:spPr>
      </p:pic>
      <p:sp>
        <p:nvSpPr>
          <p:cNvPr id="21" name="文本框 20">
            <a:extLst>
              <a:ext uri="{FF2B5EF4-FFF2-40B4-BE49-F238E27FC236}">
                <a16:creationId xmlns:a16="http://schemas.microsoft.com/office/drawing/2014/main" id="{43235820-CA65-87C4-1B55-B51F23D0AF9F}"/>
              </a:ext>
            </a:extLst>
          </p:cNvPr>
          <p:cNvSpPr txBox="1"/>
          <p:nvPr/>
        </p:nvSpPr>
        <p:spPr>
          <a:xfrm>
            <a:off x="6246796" y="3287761"/>
            <a:ext cx="100102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Loss: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98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70000"/>
              </a:lnSpc>
              <a:buNone/>
            </a:pPr>
            <a:r>
              <a:rPr lang="en-US" altLang="zh-CN" sz="1800" b="1" dirty="0">
                <a:latin typeface="+mn-ea"/>
              </a:rPr>
              <a:t>Generating Zero-shot Prediction </a:t>
            </a: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17</a:t>
            </a:fld>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C01633E-B445-3127-DEC7-59AA886483C3}"/>
                  </a:ext>
                </a:extLst>
              </p:cNvPr>
              <p:cNvSpPr txBox="1"/>
              <p:nvPr/>
            </p:nvSpPr>
            <p:spPr>
              <a:xfrm>
                <a:off x="750771" y="935422"/>
                <a:ext cx="10491536" cy="6055697"/>
              </a:xfrm>
              <a:prstGeom prst="rect">
                <a:avLst/>
              </a:prstGeom>
              <a:noFill/>
            </p:spPr>
            <p:txBody>
              <a:bodyPr wrap="square" rtlCol="0">
                <a:spAutoFit/>
              </a:bodyPr>
              <a:lstStyle/>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Three steps to process Zero-shot prediction </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Step 1</a:t>
                </a:r>
                <a:r>
                  <a:rPr lang="en-US" altLang="zh-CN" dirty="0">
                    <a:solidFill>
                      <a:srgbClr val="000000"/>
                    </a:solidFill>
                    <a:latin typeface="Times New Roman" panose="02020603050405020304" pitchFamily="18" charset="0"/>
                    <a:cs typeface="Times New Roman" panose="02020603050405020304" pitchFamily="18" charset="0"/>
                  </a:rPr>
                  <a:t>. With the trained model, when the descriptions of new relations </a:t>
                </a:r>
                <a14:m>
                  <m:oMath xmlns:m="http://schemas.openxmlformats.org/officeDocument/2006/math">
                    <m:sSub>
                      <m:sSubPr>
                        <m:ctrlPr>
                          <a:rPr lang="en-US" altLang="zh-CN" i="1">
                            <a:solidFill>
                              <a:srgbClr val="836967"/>
                            </a:solidFill>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𝑗</m:t>
                        </m:r>
                      </m:sub>
                    </m:sSub>
                    <m:r>
                      <a:rPr lang="en-US" altLang="zh-CN" i="1">
                        <a:latin typeface="Cambria Math" panose="02040503050406030204" pitchFamily="18" charset="0"/>
                      </a:rPr>
                      <m:t> </m:t>
                    </m:r>
                  </m:oMath>
                </a14:m>
                <a:r>
                  <a:rPr lang="en-US" altLang="zh-CN" dirty="0">
                    <a:solidFill>
                      <a:srgbClr val="000000"/>
                    </a:solidFill>
                    <a:latin typeface="Times New Roman" panose="02020603050405020304" pitchFamily="18" charset="0"/>
                    <a:cs typeface="Times New Roman" panose="02020603050405020304" pitchFamily="18" charset="0"/>
                  </a:rPr>
                  <a:t>are in hand, we can generate their attribute vectors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𝑢</m:t>
                        </m:r>
                      </m:sub>
                      <m:sup>
                        <m:r>
                          <a:rPr lang="en-US" altLang="zh-CN" i="1">
                            <a:latin typeface="Cambria Math" panose="02040503050406030204" pitchFamily="18" charset="0"/>
                          </a:rPr>
                          <m:t>𝑗</m:t>
                        </m:r>
                      </m:sup>
                    </m:sSubSup>
                  </m:oMath>
                </a14:m>
                <a:r>
                  <a:rPr lang="en-US" altLang="zh-CN" b="0" i="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Step 2. As </a:t>
                </a:r>
                <a:r>
                  <a:rPr lang="en-US" altLang="zh-CN" b="0" i="0" dirty="0">
                    <a:solidFill>
                      <a:srgbClr val="000000"/>
                    </a:solidFill>
                    <a:effectLst/>
                    <a:latin typeface="Times New Roman" panose="02020603050405020304" pitchFamily="18" charset="0"/>
                    <a:cs typeface="Times New Roman" panose="02020603050405020304" pitchFamily="18" charset="0"/>
                  </a:rPr>
                  <a:t>the new input sentence </a:t>
                </a:r>
                <a14:m>
                  <m:oMath xmlns:m="http://schemas.openxmlformats.org/officeDocument/2006/math">
                    <m:sSub>
                      <m:sSubPr>
                        <m:ctrlPr>
                          <a:rPr lang="en-US" altLang="zh-CN" b="0" i="1" dirty="0" smtClean="0">
                            <a:solidFill>
                              <a:srgbClr val="000000"/>
                            </a:solidFill>
                            <a:effectLst/>
                            <a:latin typeface="Cambria Math" panose="02040503050406030204" pitchFamily="18" charset="0"/>
                          </a:rPr>
                        </m:ctrlPr>
                      </m:sSubPr>
                      <m:e>
                        <m:r>
                          <a:rPr lang="en-US" altLang="zh-CN" b="0" i="1" dirty="0" smtClean="0">
                            <a:solidFill>
                              <a:srgbClr val="000000"/>
                            </a:solidFill>
                            <a:effectLst/>
                            <a:latin typeface="Cambria Math" panose="02040503050406030204" pitchFamily="18" charset="0"/>
                          </a:rPr>
                          <m:t>𝑍</m:t>
                        </m:r>
                      </m:e>
                      <m:sub>
                        <m:r>
                          <a:rPr lang="en-US" altLang="zh-CN" b="0" i="1" dirty="0" smtClean="0">
                            <a:solidFill>
                              <a:srgbClr val="000000"/>
                            </a:solidFill>
                            <a:effectLst/>
                            <a:latin typeface="Cambria Math" panose="02040503050406030204" pitchFamily="18" charset="0"/>
                          </a:rPr>
                          <m:t>𝑖</m:t>
                        </m:r>
                      </m:sub>
                    </m:sSub>
                  </m:oMath>
                </a14:m>
                <a:r>
                  <a:rPr lang="en-US" altLang="zh-CN" b="0" i="0" dirty="0">
                    <a:solidFill>
                      <a:srgbClr val="000000"/>
                    </a:solidFill>
                    <a:effectLst/>
                    <a:latin typeface="Times New Roman" panose="02020603050405020304" pitchFamily="18" charset="0"/>
                    <a:cs typeface="Times New Roman" panose="02020603050405020304" pitchFamily="18" charset="0"/>
                  </a:rPr>
                  <a:t> arrives, we can also produce its sentence embedding </a:t>
                </a:r>
                <a14:m>
                  <m:oMath xmlns:m="http://schemas.openxmlformats.org/officeDocument/2006/math">
                    <m:sSubSup>
                      <m:sSubSupPr>
                        <m:ctrlPr>
                          <a:rPr lang="en-US" altLang="zh-CN" i="1" smtClean="0">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𝑎</m:t>
                            </m:r>
                          </m:e>
                        </m:acc>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𝑖</m:t>
                        </m:r>
                      </m:sup>
                    </m:sSubSup>
                  </m:oMath>
                </a14:m>
                <a:r>
                  <a:rPr lang="en-US" altLang="zh-CN" b="0" i="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Step 3. Utilizing the nearest attribute vector </a:t>
                </a:r>
                <a14:m>
                  <m:oMath xmlns:m="http://schemas.openxmlformats.org/officeDocument/2006/math">
                    <m:sSubSup>
                      <m:sSubSupPr>
                        <m:ctrlPr>
                          <a:rPr lang="en-US" altLang="zh-CN" i="1">
                            <a:solidFill>
                              <a:srgbClr val="000000"/>
                            </a:solidFill>
                            <a:latin typeface="Cambria Math" panose="02040503050406030204" pitchFamily="18" charset="0"/>
                            <a:cs typeface="Times New Roman" panose="02020603050405020304" pitchFamily="18" charset="0"/>
                          </a:rPr>
                        </m:ctrlPr>
                      </m:sSubSupPr>
                      <m:e>
                        <m:acc>
                          <m:accPr>
                            <m:chr m:val="̂"/>
                            <m:ctrlPr>
                              <a:rPr lang="en-US" altLang="zh-CN" i="1">
                                <a:solidFill>
                                  <a:srgbClr val="000000"/>
                                </a:solidFill>
                                <a:latin typeface="Cambria Math" panose="02040503050406030204" pitchFamily="18" charset="0"/>
                                <a:cs typeface="Times New Roman" panose="02020603050405020304" pitchFamily="18" charset="0"/>
                              </a:rPr>
                            </m:ctrlPr>
                          </m:accPr>
                          <m:e>
                            <m:r>
                              <a:rPr lang="en-US" altLang="zh-CN">
                                <a:solidFill>
                                  <a:srgbClr val="000000"/>
                                </a:solidFill>
                                <a:latin typeface="Cambria Math" panose="02040503050406030204" pitchFamily="18" charset="0"/>
                                <a:cs typeface="Times New Roman" panose="02020603050405020304" pitchFamily="18" charset="0"/>
                              </a:rPr>
                              <m:t>𝑎</m:t>
                            </m:r>
                          </m:e>
                        </m:acc>
                      </m:e>
                      <m:sub>
                        <m:r>
                          <a:rPr lang="en-US" altLang="zh-CN">
                            <a:solidFill>
                              <a:srgbClr val="000000"/>
                            </a:solidFill>
                            <a:latin typeface="Cambria Math" panose="02040503050406030204" pitchFamily="18" charset="0"/>
                            <a:cs typeface="Times New Roman" panose="02020603050405020304" pitchFamily="18" charset="0"/>
                          </a:rPr>
                          <m:t>𝑢</m:t>
                        </m:r>
                      </m:sub>
                      <m:sup>
                        <m:r>
                          <a:rPr lang="en-US" altLang="zh-CN">
                            <a:solidFill>
                              <a:srgbClr val="000000"/>
                            </a:solidFill>
                            <a:latin typeface="Cambria Math" panose="02040503050406030204" pitchFamily="18" charset="0"/>
                            <a:cs typeface="Times New Roman" panose="02020603050405020304" pitchFamily="18" charset="0"/>
                          </a:rPr>
                          <m:t>𝑖</m:t>
                        </m:r>
                      </m:sup>
                    </m:sSubSup>
                  </m:oMath>
                </a14:m>
                <a:r>
                  <a:rPr lang="en-US" altLang="zh-CN" dirty="0">
                    <a:solidFill>
                      <a:srgbClr val="000000"/>
                    </a:solidFill>
                    <a:latin typeface="Times New Roman" panose="02020603050405020304" pitchFamily="18" charset="0"/>
                    <a:cs typeface="Times New Roman" panose="02020603050405020304" pitchFamily="18" charset="0"/>
                  </a:rPr>
                  <a:t> and consider the corresponding relation </a:t>
                </a:r>
                <a14:m>
                  <m:oMath xmlns:m="http://schemas.openxmlformats.org/officeDocument/2006/math">
                    <m:sSubSup>
                      <m:sSubSupPr>
                        <m:ctrlPr>
                          <a:rPr lang="en-US" altLang="zh-CN" i="1">
                            <a:solidFill>
                              <a:srgbClr val="000000"/>
                            </a:solidFill>
                            <a:latin typeface="Cambria Math" panose="02040503050406030204" pitchFamily="18" charset="0"/>
                            <a:cs typeface="Times New Roman" panose="02020603050405020304" pitchFamily="18" charset="0"/>
                          </a:rPr>
                        </m:ctrlPr>
                      </m:sSubSupPr>
                      <m:e>
                        <m:r>
                          <a:rPr lang="en-US" altLang="zh-CN">
                            <a:solidFill>
                              <a:srgbClr val="000000"/>
                            </a:solidFill>
                            <a:latin typeface="Cambria Math" panose="02040503050406030204" pitchFamily="18" charset="0"/>
                            <a:cs typeface="Times New Roman" panose="02020603050405020304" pitchFamily="18" charset="0"/>
                          </a:rPr>
                          <m:t>𝑎</m:t>
                        </m:r>
                      </m:e>
                      <m:sub>
                        <m:r>
                          <a:rPr lang="en-US" altLang="zh-CN">
                            <a:solidFill>
                              <a:srgbClr val="000000"/>
                            </a:solidFill>
                            <a:latin typeface="Cambria Math" panose="02040503050406030204" pitchFamily="18" charset="0"/>
                            <a:cs typeface="Times New Roman" panose="02020603050405020304" pitchFamily="18" charset="0"/>
                          </a:rPr>
                          <m:t>𝑢</m:t>
                        </m:r>
                      </m:sub>
                      <m:sup>
                        <m:r>
                          <a:rPr lang="en-US" altLang="zh-CN">
                            <a:solidFill>
                              <a:srgbClr val="000000"/>
                            </a:solidFill>
                            <a:latin typeface="Cambria Math" panose="02040503050406030204" pitchFamily="18" charset="0"/>
                            <a:cs typeface="Times New Roman" panose="02020603050405020304" pitchFamily="18" charset="0"/>
                          </a:rPr>
                          <m:t>𝑗</m:t>
                        </m:r>
                      </m:sup>
                    </m:sSubSup>
                    <m:r>
                      <a:rPr lang="en-US" altLang="zh-CN">
                        <a:solidFill>
                          <a:srgbClr val="000000"/>
                        </a:solidFill>
                        <a:latin typeface="Cambria Math" panose="02040503050406030204" pitchFamily="18" charset="0"/>
                        <a:cs typeface="Times New Roman" panose="02020603050405020304" pitchFamily="18" charset="0"/>
                      </a:rPr>
                      <m:t> </m:t>
                    </m:r>
                  </m:oMath>
                </a14:m>
                <a:r>
                  <a:rPr lang="en-US" altLang="zh-CN" dirty="0">
                    <a:solidFill>
                      <a:srgbClr val="000000"/>
                    </a:solidFill>
                    <a:latin typeface="Times New Roman" panose="02020603050405020304" pitchFamily="18" charset="0"/>
                    <a:cs typeface="Times New Roman" panose="02020603050405020304" pitchFamily="18" charset="0"/>
                  </a:rPr>
                  <a:t> as the predicted unseen relation. This can be depicted by </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r>
                      <a:rPr lang="en-US" altLang="zh-CN" b="0" i="1" smtClean="0">
                        <a:solidFill>
                          <a:srgbClr val="000000"/>
                        </a:solidFill>
                        <a:latin typeface="Cambria Math" panose="02040503050406030204" pitchFamily="18" charset="0"/>
                        <a:cs typeface="Times New Roman" panose="02020603050405020304" pitchFamily="18" charset="0"/>
                      </a:rPr>
                      <m:t>𝑑𝑖𝑠𝑡</m:t>
                    </m:r>
                  </m:oMath>
                </a14:m>
                <a:r>
                  <a:rPr lang="en-US" altLang="zh-CN" dirty="0">
                    <a:solidFill>
                      <a:srgbClr val="000000"/>
                    </a:solidFill>
                    <a:latin typeface="Times New Roman" panose="02020603050405020304" pitchFamily="18" charset="0"/>
                    <a:cs typeface="Times New Roman" panose="02020603050405020304" pitchFamily="18" charset="0"/>
                  </a:rPr>
                  <a:t> is a distance computing function.</a:t>
                </a:r>
              </a:p>
              <a:p>
                <a:pPr>
                  <a:lnSpc>
                    <a:spcPct val="150000"/>
                  </a:lnSpc>
                </a:pPr>
                <a:endParaRPr lang="en-US" altLang="zh-CN" dirty="0">
                  <a:solidFill>
                    <a:srgbClr val="000000"/>
                  </a:solidFill>
                  <a:latin typeface="Arial" panose="020B0604020202020204" pitchFamily="34"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8C01633E-B445-3127-DEC7-59AA886483C3}"/>
                  </a:ext>
                </a:extLst>
              </p:cNvPr>
              <p:cNvSpPr txBox="1">
                <a:spLocks noRot="1" noChangeAspect="1" noMove="1" noResize="1" noEditPoints="1" noAdjustHandles="1" noChangeArrowheads="1" noChangeShapeType="1" noTextEdit="1"/>
              </p:cNvSpPr>
              <p:nvPr/>
            </p:nvSpPr>
            <p:spPr>
              <a:xfrm>
                <a:off x="750771" y="935422"/>
                <a:ext cx="10491536" cy="6055697"/>
              </a:xfrm>
              <a:prstGeom prst="rect">
                <a:avLst/>
              </a:prstGeom>
              <a:blipFill>
                <a:blip r:embed="rId3"/>
                <a:stretch>
                  <a:fillRect l="-46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BAE4EFE-D29F-ECB9-E12B-8BCA83DB4CE4}"/>
              </a:ext>
            </a:extLst>
          </p:cNvPr>
          <p:cNvPicPr>
            <a:picLocks noChangeAspect="1"/>
          </p:cNvPicPr>
          <p:nvPr/>
        </p:nvPicPr>
        <p:blipFill>
          <a:blip r:embed="rId4"/>
          <a:stretch>
            <a:fillRect/>
          </a:stretch>
        </p:blipFill>
        <p:spPr>
          <a:xfrm>
            <a:off x="4038607" y="3854870"/>
            <a:ext cx="4114786" cy="336760"/>
          </a:xfrm>
          <a:prstGeom prst="rect">
            <a:avLst/>
          </a:prstGeom>
        </p:spPr>
      </p:pic>
      <p:pic>
        <p:nvPicPr>
          <p:cNvPr id="7" name="图片 6">
            <a:extLst>
              <a:ext uri="{FF2B5EF4-FFF2-40B4-BE49-F238E27FC236}">
                <a16:creationId xmlns:a16="http://schemas.microsoft.com/office/drawing/2014/main" id="{08B5D926-32ED-DD85-4D90-4EFA8C6BB175}"/>
              </a:ext>
            </a:extLst>
          </p:cNvPr>
          <p:cNvPicPr>
            <a:picLocks noChangeAspect="1"/>
          </p:cNvPicPr>
          <p:nvPr/>
        </p:nvPicPr>
        <p:blipFill>
          <a:blip r:embed="rId5"/>
          <a:stretch>
            <a:fillRect/>
          </a:stretch>
        </p:blipFill>
        <p:spPr>
          <a:xfrm>
            <a:off x="4116963" y="5598516"/>
            <a:ext cx="2790825" cy="323850"/>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CC7750F-4736-17A4-E06F-F1E5662E8A01}"/>
                  </a:ext>
                </a:extLst>
              </p:cNvPr>
              <p:cNvSpPr txBox="1"/>
              <p:nvPr/>
            </p:nvSpPr>
            <p:spPr>
              <a:xfrm>
                <a:off x="3615089" y="2494411"/>
                <a:ext cx="4600876" cy="441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𝑆𝑒𝑛𝑡𝑒𝑛𝑐𝑒𝐵𝑒𝑟𝑡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𝐸𝑛𝑐𝑜𝑑𝑒𝑟</m:t>
                      </m:r>
                      <m:r>
                        <a:rPr lang="en-US" altLang="zh-CN" b="0" i="1" smtClean="0">
                          <a:latin typeface="Cambria Math" panose="02040503050406030204" pitchFamily="18" charset="0"/>
                        </a:rPr>
                        <m:t>(</m:t>
                      </m:r>
                      <m:sSub>
                        <m:sSubPr>
                          <m:ctrlPr>
                            <a:rPr lang="en-US" altLang="zh-CN" b="0" i="1" smtClean="0">
                              <a:solidFill>
                                <a:srgbClr val="836967"/>
                              </a:solidFill>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m:oMathPara>
                </a14:m>
                <a:endParaRPr lang="zh-CN" altLang="en-US" dirty="0"/>
              </a:p>
            </p:txBody>
          </p:sp>
        </mc:Choice>
        <mc:Fallback xmlns="">
          <p:sp>
            <p:nvSpPr>
              <p:cNvPr id="9" name="文本框 8">
                <a:extLst>
                  <a:ext uri="{FF2B5EF4-FFF2-40B4-BE49-F238E27FC236}">
                    <a16:creationId xmlns:a16="http://schemas.microsoft.com/office/drawing/2014/main" id="{8CC7750F-4736-17A4-E06F-F1E5662E8A01}"/>
                  </a:ext>
                </a:extLst>
              </p:cNvPr>
              <p:cNvSpPr txBox="1">
                <a:spLocks noRot="1" noChangeAspect="1" noMove="1" noResize="1" noEditPoints="1" noAdjustHandles="1" noChangeArrowheads="1" noChangeShapeType="1" noTextEdit="1"/>
              </p:cNvSpPr>
              <p:nvPr/>
            </p:nvSpPr>
            <p:spPr>
              <a:xfrm>
                <a:off x="3615089" y="2494411"/>
                <a:ext cx="4600876" cy="441468"/>
              </a:xfrm>
              <a:prstGeom prst="rect">
                <a:avLst/>
              </a:prstGeom>
              <a:blipFill>
                <a:blip r:embed="rId6"/>
                <a:stretch>
                  <a:fillRect b="-68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3818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70000"/>
              </a:lnSpc>
              <a:buNone/>
            </a:pPr>
            <a:r>
              <a:rPr lang="en-US" altLang="zh-CN" sz="1800" b="1" dirty="0">
                <a:latin typeface="+mn-ea"/>
              </a:rPr>
              <a:t>Datasets</a:t>
            </a:r>
          </a:p>
          <a:p>
            <a:pPr marL="0" indent="0">
              <a:lnSpc>
                <a:spcPct val="170000"/>
              </a:lnSpc>
              <a:buNone/>
            </a:pPr>
            <a:endParaRPr lang="en-US" altLang="zh-CN" sz="18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18</a:t>
            </a:fld>
            <a:endParaRPr lang="zh-CN" altLang="en-US" dirty="0"/>
          </a:p>
        </p:txBody>
      </p:sp>
      <p:pic>
        <p:nvPicPr>
          <p:cNvPr id="8" name="图片 7">
            <a:extLst>
              <a:ext uri="{FF2B5EF4-FFF2-40B4-BE49-F238E27FC236}">
                <a16:creationId xmlns:a16="http://schemas.microsoft.com/office/drawing/2014/main" id="{2F65031D-4984-8B77-2F1E-2D3F10A77EBB}"/>
              </a:ext>
            </a:extLst>
          </p:cNvPr>
          <p:cNvPicPr>
            <a:picLocks noChangeAspect="1"/>
          </p:cNvPicPr>
          <p:nvPr/>
        </p:nvPicPr>
        <p:blipFill>
          <a:blip r:embed="rId3"/>
          <a:stretch>
            <a:fillRect/>
          </a:stretch>
        </p:blipFill>
        <p:spPr>
          <a:xfrm>
            <a:off x="2994508" y="1590675"/>
            <a:ext cx="5991225" cy="1838325"/>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8824F83-64F8-0CD6-C861-B37B6FD19336}"/>
                  </a:ext>
                </a:extLst>
              </p:cNvPr>
              <p:cNvSpPr txBox="1"/>
              <p:nvPr/>
            </p:nvSpPr>
            <p:spPr>
              <a:xfrm>
                <a:off x="818147" y="911708"/>
                <a:ext cx="10535653" cy="3781741"/>
              </a:xfrm>
              <a:prstGeom prst="rect">
                <a:avLst/>
              </a:prstGeom>
              <a:noFill/>
            </p:spPr>
            <p:txBody>
              <a:bodyPr wrap="square" rtlCol="0">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Wiki-KB</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FewRel</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en-US" altLang="zh-CN" b="0" i="0" dirty="0">
                    <a:solidFill>
                      <a:srgbClr val="000000"/>
                    </a:solidFill>
                    <a:effectLst/>
                    <a:latin typeface="Times New Roman" panose="02020603050405020304" pitchFamily="18" charset="0"/>
                    <a:cs typeface="Times New Roman" panose="02020603050405020304" pitchFamily="18" charset="0"/>
                  </a:rPr>
                  <a:t>  </a:t>
                </a:r>
                <a:r>
                  <a:rPr lang="en-US" altLang="zh-CN" b="1" i="0" dirty="0">
                    <a:solidFill>
                      <a:srgbClr val="000000"/>
                    </a:solidFill>
                    <a:effectLst/>
                    <a:latin typeface="Times New Roman" panose="02020603050405020304" pitchFamily="18" charset="0"/>
                    <a:cs typeface="Times New Roman" panose="02020603050405020304" pitchFamily="18" charset="0"/>
                  </a:rPr>
                  <a:t>Wiki-ZSL</a:t>
                </a:r>
                <a:r>
                  <a:rPr lang="en-US" altLang="zh-CN" b="0" i="0" dirty="0">
                    <a:solidFill>
                      <a:srgbClr val="000000"/>
                    </a:solidFill>
                    <a:effectLst/>
                    <a:latin typeface="Times New Roman" panose="02020603050405020304" pitchFamily="18" charset="0"/>
                    <a:cs typeface="Times New Roman" panose="02020603050405020304" pitchFamily="18" charset="0"/>
                  </a:rPr>
                  <a:t> ,  Wiki-ZSL is originated from Wiki-KB, and is generated with distant supervision.</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b="1" dirty="0">
                    <a:solidFill>
                      <a:srgbClr val="000000"/>
                    </a:solidFill>
                    <a:latin typeface="Times New Roman" panose="02020603050405020304" pitchFamily="18" charset="0"/>
                    <a:cs typeface="Times New Roman" panose="02020603050405020304" pitchFamily="18" charset="0"/>
                  </a:rPr>
                  <a:t>ZSL settings: </a:t>
                </a:r>
                <a:r>
                  <a:rPr lang="en-US" altLang="zh-CN" b="0" i="0" dirty="0">
                    <a:solidFill>
                      <a:srgbClr val="000000"/>
                    </a:solidFill>
                    <a:effectLst/>
                    <a:latin typeface="Times New Roman" panose="02020603050405020304" pitchFamily="18" charset="0"/>
                    <a:cs typeface="Times New Roman" panose="02020603050405020304" pitchFamily="18" charset="0"/>
                  </a:rPr>
                  <a:t>We randomly select m relations as unseen ones (</a:t>
                </a:r>
                <a14:m>
                  <m:oMath xmlns:m="http://schemas.openxmlformats.org/officeDocument/2006/math">
                    <m:r>
                      <a:rPr lang="en-US" altLang="zh-CN" b="0" i="1" smtClean="0">
                        <a:solidFill>
                          <a:srgbClr val="000000"/>
                        </a:solidFill>
                        <a:effectLst/>
                        <a:latin typeface="Cambria Math" panose="02040503050406030204" pitchFamily="18" charset="0"/>
                        <a:cs typeface="Times New Roman" panose="02020603050405020304" pitchFamily="18" charset="0"/>
                      </a:rPr>
                      <m:t>𝑚</m:t>
                    </m:r>
                    <m:r>
                      <a:rPr lang="en-US" altLang="zh-CN" b="0" i="1" smtClean="0">
                        <a:solidFill>
                          <a:srgbClr val="000000"/>
                        </a:solidFill>
                        <a:effectLst/>
                        <a:latin typeface="Cambria Math" panose="02040503050406030204" pitchFamily="18" charset="0"/>
                        <a:cs typeface="Times New Roman" panose="02020603050405020304" pitchFamily="18" charset="0"/>
                      </a:rPr>
                      <m:t>=</m:t>
                    </m:r>
                    <m:d>
                      <m:dPr>
                        <m:begChr m:val="|"/>
                        <m:endChr m:val="|"/>
                        <m:ctrlPr>
                          <a:rPr lang="en-US" altLang="zh-CN" b="0" i="1" smtClean="0">
                            <a:solidFill>
                              <a:srgbClr val="000000"/>
                            </a:solidFill>
                            <a:effectLst/>
                            <a:latin typeface="Cambria Math" panose="02040503050406030204" pitchFamily="18" charset="0"/>
                            <a:cs typeface="Times New Roman" panose="02020603050405020304" pitchFamily="18" charset="0"/>
                          </a:rPr>
                        </m:ctrlPr>
                      </m:dPr>
                      <m:e>
                        <m:sSub>
                          <m:sSubPr>
                            <m:ctrlPr>
                              <a:rPr lang="en-US" altLang="zh-CN" b="0" i="1" smtClean="0">
                                <a:solidFill>
                                  <a:srgbClr val="000000"/>
                                </a:solidFill>
                                <a:effectLst/>
                                <a:latin typeface="Cambria Math" panose="02040503050406030204" pitchFamily="18" charset="0"/>
                                <a:cs typeface="Times New Roman" panose="02020603050405020304" pitchFamily="18" charset="0"/>
                              </a:rPr>
                            </m:ctrlPr>
                          </m:sSubPr>
                          <m:e>
                            <m:r>
                              <a:rPr lang="en-US" altLang="zh-CN" b="0" i="1" smtClean="0">
                                <a:solidFill>
                                  <a:srgbClr val="000000"/>
                                </a:solidFill>
                                <a:effectLst/>
                                <a:latin typeface="Cambria Math" panose="02040503050406030204" pitchFamily="18" charset="0"/>
                                <a:cs typeface="Times New Roman" panose="02020603050405020304" pitchFamily="18" charset="0"/>
                              </a:rPr>
                              <m:t>𝑌</m:t>
                            </m:r>
                          </m:e>
                          <m:sub>
                            <m:r>
                              <a:rPr lang="en-US" altLang="zh-CN" b="0" i="1" smtClean="0">
                                <a:solidFill>
                                  <a:srgbClr val="000000"/>
                                </a:solidFill>
                                <a:effectLst/>
                                <a:latin typeface="Cambria Math" panose="02040503050406030204" pitchFamily="18" charset="0"/>
                                <a:cs typeface="Times New Roman" panose="02020603050405020304" pitchFamily="18" charset="0"/>
                              </a:rPr>
                              <m:t>𝑢</m:t>
                            </m:r>
                          </m:sub>
                        </m:sSub>
                      </m:e>
                    </m:d>
                  </m:oMath>
                </a14:m>
                <a:r>
                  <a:rPr lang="en-US" altLang="zh-CN" b="0" i="0" dirty="0">
                    <a:solidFill>
                      <a:srgbClr val="000000"/>
                    </a:solidFill>
                    <a:effectLst/>
                    <a:latin typeface="Times New Roman" panose="02020603050405020304" pitchFamily="18" charset="0"/>
                    <a:cs typeface="Times New Roman" panose="02020603050405020304" pitchFamily="18" charset="0"/>
                  </a:rPr>
                  <a:t>), and randomly split the whole dataset into training and testing data, meanwhile ensuring that these m relations do not appear in training data so that </a:t>
                </a:r>
              </a:p>
              <a:p>
                <a:pPr>
                  <a:lnSpc>
                    <a:spcPct val="150000"/>
                  </a:lnSpc>
                </a:pPr>
                <a14:m>
                  <m:oMath xmlns:m="http://schemas.openxmlformats.org/officeDocument/2006/math">
                    <m:sSub>
                      <m:sSubPr>
                        <m:ctrlPr>
                          <a:rPr lang="en-US" altLang="zh-CN" b="0" i="1" smtClean="0">
                            <a:solidFill>
                              <a:srgbClr val="000000"/>
                            </a:solidFill>
                            <a:effectLst/>
                            <a:latin typeface="Cambria Math" panose="02040503050406030204" pitchFamily="18" charset="0"/>
                            <a:cs typeface="Times New Roman" panose="02020603050405020304" pitchFamily="18" charset="0"/>
                          </a:rPr>
                        </m:ctrlPr>
                      </m:sSubPr>
                      <m:e>
                        <m:r>
                          <a:rPr lang="en-US" altLang="zh-CN" b="0" i="1" smtClean="0">
                            <a:solidFill>
                              <a:srgbClr val="000000"/>
                            </a:solidFill>
                            <a:effectLst/>
                            <a:latin typeface="Cambria Math" panose="02040503050406030204" pitchFamily="18" charset="0"/>
                            <a:cs typeface="Times New Roman" panose="02020603050405020304" pitchFamily="18" charset="0"/>
                          </a:rPr>
                          <m:t>𝑌</m:t>
                        </m:r>
                      </m:e>
                      <m:sub>
                        <m:r>
                          <a:rPr lang="en-US" altLang="zh-CN" b="0" i="1" smtClean="0">
                            <a:solidFill>
                              <a:srgbClr val="000000"/>
                            </a:solidFill>
                            <a:effectLst/>
                            <a:latin typeface="Cambria Math" panose="02040503050406030204" pitchFamily="18" charset="0"/>
                            <a:cs typeface="Times New Roman" panose="02020603050405020304" pitchFamily="18" charset="0"/>
                          </a:rPr>
                          <m:t>𝑠</m:t>
                        </m:r>
                      </m:sub>
                    </m:sSub>
                    <m:r>
                      <a:rPr lang="en-US" altLang="zh-CN"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𝑌</m:t>
                        </m:r>
                      </m:e>
                      <m:sub>
                        <m:r>
                          <a:rPr lang="en-US" altLang="zh-CN"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𝑢</m:t>
                        </m:r>
                      </m:sub>
                    </m:sSub>
                    <m:r>
                      <a:rPr lang="en-US" altLang="zh-CN"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b="0" i="0" dirty="0">
                    <a:solidFill>
                      <a:srgbClr val="000000"/>
                    </a:solidFill>
                    <a:effectLst/>
                    <a:latin typeface="Times New Roman" panose="02020603050405020304" pitchFamily="18" charset="0"/>
                    <a:cs typeface="Times New Roman" panose="02020603050405020304" pitchFamily="18" charset="0"/>
                  </a:rPr>
                  <a:t>. We use Precision (P), Recall (R), and F1 as the evaluation metrics.</a:t>
                </a:r>
                <a:endParaRPr lang="en-US" altLang="zh-CN" b="1"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78824F83-64F8-0CD6-C861-B37B6FD19336}"/>
                  </a:ext>
                </a:extLst>
              </p:cNvPr>
              <p:cNvSpPr txBox="1">
                <a:spLocks noRot="1" noChangeAspect="1" noMove="1" noResize="1" noEditPoints="1" noAdjustHandles="1" noChangeArrowheads="1" noChangeShapeType="1" noTextEdit="1"/>
              </p:cNvSpPr>
              <p:nvPr/>
            </p:nvSpPr>
            <p:spPr>
              <a:xfrm>
                <a:off x="818147" y="911708"/>
                <a:ext cx="10535653" cy="3781741"/>
              </a:xfrm>
              <a:prstGeom prst="rect">
                <a:avLst/>
              </a:prstGeom>
              <a:blipFill>
                <a:blip r:embed="rId4"/>
                <a:stretch>
                  <a:fillRect l="-463" b="-1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468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70000"/>
              </a:lnSpc>
              <a:buNone/>
            </a:pPr>
            <a:r>
              <a:rPr lang="en-US" altLang="zh-CN" sz="1800" b="1" dirty="0">
                <a:latin typeface="+mn-ea"/>
              </a:rPr>
              <a:t>Baselines</a:t>
            </a:r>
          </a:p>
          <a:p>
            <a:pPr marL="0" indent="0">
              <a:lnSpc>
                <a:spcPct val="170000"/>
              </a:lnSpc>
              <a:buNone/>
            </a:pPr>
            <a:endParaRPr lang="en-US" altLang="zh-CN" sz="18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19</a:t>
            </a:fld>
            <a:endParaRPr lang="zh-CN" altLang="en-US" dirty="0"/>
          </a:p>
        </p:txBody>
      </p:sp>
      <p:sp>
        <p:nvSpPr>
          <p:cNvPr id="9" name="文本框 8">
            <a:extLst>
              <a:ext uri="{FF2B5EF4-FFF2-40B4-BE49-F238E27FC236}">
                <a16:creationId xmlns:a16="http://schemas.microsoft.com/office/drawing/2014/main" id="{78824F83-64F8-0CD6-C861-B37B6FD19336}"/>
              </a:ext>
            </a:extLst>
          </p:cNvPr>
          <p:cNvSpPr txBox="1"/>
          <p:nvPr/>
        </p:nvSpPr>
        <p:spPr>
          <a:xfrm>
            <a:off x="818147" y="911708"/>
            <a:ext cx="10535653" cy="4613058"/>
          </a:xfrm>
          <a:prstGeom prst="rect">
            <a:avLst/>
          </a:prstGeom>
          <a:noFill/>
        </p:spPr>
        <p:txBody>
          <a:bodyPr wrap="square" rtlCol="0">
            <a:spAutoFit/>
          </a:bodyPr>
          <a:lstStyle/>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Baselines consist of two categories, supervised relation extraction (SRE) models and text entailment models.</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SRE baselines:</a:t>
            </a:r>
            <a:r>
              <a:rPr lang="zh-CN" altLang="en-US" dirty="0">
                <a:solidFill>
                  <a:srgbClr val="000000"/>
                </a:solidFill>
                <a:latin typeface="Times New Roman" panose="02020603050405020304" pitchFamily="18" charset="0"/>
                <a:cs typeface="Times New Roman" panose="02020603050405020304" pitchFamily="18" charset="0"/>
              </a:rPr>
              <a:t> </a:t>
            </a:r>
            <a:r>
              <a:rPr lang="en-US" altLang="zh-CN" dirty="0">
                <a:solidFill>
                  <a:srgbClr val="000000"/>
                </a:solidFill>
                <a:latin typeface="Times New Roman" panose="02020603050405020304" pitchFamily="18" charset="0"/>
                <a:cs typeface="Times New Roman" panose="02020603050405020304" pitchFamily="18" charset="0"/>
              </a:rPr>
              <a:t>CNN-based SRE , Bi-LSTM SRE,  Attentional Bi-LSTM SRE , and RBERT. These SRE models use different ways to extract features from the input sentences and perform prediction. They have achieved great performance with fully supervision but fail to carry out zero-shot prediction. </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Text entailment baselines, ESIM and CIM . These two models follow a well-known implementation that formulates zero-shot relation extraction as a text entailment task, which accepts sentence and relation description as input, and output a binary label indicating whether they are semantically matched.</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40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2</a:t>
            </a:fld>
            <a:endParaRPr lang="zh-CN" altLang="en-US"/>
          </a:p>
        </p:txBody>
      </p:sp>
      <p:pic>
        <p:nvPicPr>
          <p:cNvPr id="3" name="图片 2">
            <a:extLst>
              <a:ext uri="{FF2B5EF4-FFF2-40B4-BE49-F238E27FC236}">
                <a16:creationId xmlns:a16="http://schemas.microsoft.com/office/drawing/2014/main" id="{E3C0C8E4-D664-D3C9-5936-8C589CE5982E}"/>
              </a:ext>
            </a:extLst>
          </p:cNvPr>
          <p:cNvPicPr>
            <a:picLocks noChangeAspect="1"/>
          </p:cNvPicPr>
          <p:nvPr/>
        </p:nvPicPr>
        <p:blipFill>
          <a:blip r:embed="rId3"/>
          <a:stretch>
            <a:fillRect/>
          </a:stretch>
        </p:blipFill>
        <p:spPr>
          <a:xfrm>
            <a:off x="0" y="557724"/>
            <a:ext cx="6718041" cy="6182413"/>
          </a:xfrm>
          <a:prstGeom prst="rect">
            <a:avLst/>
          </a:prstGeom>
        </p:spPr>
      </p:pic>
      <p:sp>
        <p:nvSpPr>
          <p:cNvPr id="5" name="内容占位符 2">
            <a:extLst>
              <a:ext uri="{FF2B5EF4-FFF2-40B4-BE49-F238E27FC236}">
                <a16:creationId xmlns:a16="http://schemas.microsoft.com/office/drawing/2014/main" id="{EE59DE58-0289-B01A-3644-2A8CFBBE723B}"/>
              </a:ext>
            </a:extLst>
          </p:cNvPr>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Pre-trained language model problem</a:t>
            </a:r>
          </a:p>
        </p:txBody>
      </p:sp>
      <p:sp>
        <p:nvSpPr>
          <p:cNvPr id="6" name="文本框 5">
            <a:extLst>
              <a:ext uri="{FF2B5EF4-FFF2-40B4-BE49-F238E27FC236}">
                <a16:creationId xmlns:a16="http://schemas.microsoft.com/office/drawing/2014/main" id="{1215509A-27CF-D22B-ECCB-626E7B05E495}"/>
              </a:ext>
            </a:extLst>
          </p:cNvPr>
          <p:cNvSpPr txBox="1"/>
          <p:nvPr/>
        </p:nvSpPr>
        <p:spPr>
          <a:xfrm>
            <a:off x="8108304" y="1441152"/>
            <a:ext cx="159553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No source</a:t>
            </a:r>
          </a:p>
          <a:p>
            <a:r>
              <a:rPr lang="en-US" altLang="zh-CN" dirty="0">
                <a:latin typeface="Times New Roman" panose="02020603050405020304" pitchFamily="18" charset="0"/>
                <a:cs typeface="Times New Roman" panose="02020603050405020304" pitchFamily="18" charset="0"/>
              </a:rPr>
              <a:t>Out of date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248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70000"/>
              </a:lnSpc>
              <a:buNone/>
            </a:pPr>
            <a:r>
              <a:rPr lang="en-US" altLang="zh-CN" sz="1800" b="1" dirty="0">
                <a:latin typeface="+mn-ea"/>
              </a:rPr>
              <a:t>Main Result</a:t>
            </a:r>
          </a:p>
        </p:txBody>
      </p:sp>
      <p:sp>
        <p:nvSpPr>
          <p:cNvPr id="4" name="灯片编号占位符 3"/>
          <p:cNvSpPr>
            <a:spLocks noGrp="1"/>
          </p:cNvSpPr>
          <p:nvPr>
            <p:ph type="sldNum" sz="quarter" idx="12"/>
          </p:nvPr>
        </p:nvSpPr>
        <p:spPr/>
        <p:txBody>
          <a:bodyPr/>
          <a:lstStyle/>
          <a:p>
            <a:fld id="{D2163CE8-4E6F-4A1E-B526-E82E505FBBBA}" type="slidenum">
              <a:rPr lang="zh-CN" altLang="en-US" smtClean="0"/>
              <a:t>20</a:t>
            </a:fld>
            <a:endParaRPr lang="zh-CN" altLang="en-US" dirty="0"/>
          </a:p>
        </p:txBody>
      </p:sp>
      <p:pic>
        <p:nvPicPr>
          <p:cNvPr id="8" name="图片 7">
            <a:extLst>
              <a:ext uri="{FF2B5EF4-FFF2-40B4-BE49-F238E27FC236}">
                <a16:creationId xmlns:a16="http://schemas.microsoft.com/office/drawing/2014/main" id="{8A7EAC45-B300-41E0-EE25-60A33E70926C}"/>
              </a:ext>
            </a:extLst>
          </p:cNvPr>
          <p:cNvPicPr>
            <a:picLocks noChangeAspect="1"/>
          </p:cNvPicPr>
          <p:nvPr/>
        </p:nvPicPr>
        <p:blipFill>
          <a:blip r:embed="rId3"/>
          <a:stretch>
            <a:fillRect/>
          </a:stretch>
        </p:blipFill>
        <p:spPr>
          <a:xfrm>
            <a:off x="539817" y="935422"/>
            <a:ext cx="4705350" cy="5753100"/>
          </a:xfrm>
          <a:prstGeom prst="rect">
            <a:avLst/>
          </a:prstGeom>
        </p:spPr>
      </p:pic>
      <p:sp>
        <p:nvSpPr>
          <p:cNvPr id="9" name="文本框 8">
            <a:extLst>
              <a:ext uri="{FF2B5EF4-FFF2-40B4-BE49-F238E27FC236}">
                <a16:creationId xmlns:a16="http://schemas.microsoft.com/office/drawing/2014/main" id="{2BDC2E3F-A117-B8D6-7421-D8A2BC41BB6D}"/>
              </a:ext>
            </a:extLst>
          </p:cNvPr>
          <p:cNvSpPr txBox="1"/>
          <p:nvPr/>
        </p:nvSpPr>
        <p:spPr>
          <a:xfrm>
            <a:off x="6294922" y="1078029"/>
            <a:ext cx="5357261" cy="5028556"/>
          </a:xfrm>
          <a:prstGeom prst="rect">
            <a:avLst/>
          </a:prstGeom>
          <a:noFill/>
        </p:spPr>
        <p:txBody>
          <a:bodyPr wrap="square" rtlCol="0">
            <a:spAutoFit/>
          </a:bodyPr>
          <a:lstStyle/>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First, it can be apparently found that the proposed ZSBERT steadily outperforms the competing methods over two datasets </a:t>
            </a:r>
            <a:r>
              <a:rPr lang="en-US" altLang="zh-CN" b="0" i="0" dirty="0">
                <a:solidFill>
                  <a:schemeClr val="accent1"/>
                </a:solidFill>
                <a:effectLst/>
                <a:latin typeface="Times New Roman" panose="02020603050405020304" pitchFamily="18" charset="0"/>
                <a:cs typeface="Times New Roman" panose="02020603050405020304" pitchFamily="18" charset="0"/>
              </a:rPr>
              <a:t>when targeting at different numbers of unseen relations</a:t>
            </a:r>
            <a:r>
              <a:rPr lang="en-US" altLang="zh-CN" b="0" i="0" dirty="0">
                <a:solidFill>
                  <a:srgbClr val="000000"/>
                </a:solidFill>
                <a:effectLst/>
                <a:latin typeface="Times New Roman" panose="02020603050405020304" pitchFamily="18" charset="0"/>
                <a:cs typeface="Times New Roman" panose="02020603050405020304" pitchFamily="18" charset="0"/>
              </a:rPr>
              <a:t>. The superiority of ZSBERT gets more significant on </a:t>
            </a:r>
            <a:r>
              <a:rPr lang="en-US" altLang="zh-CN" b="0" i="0" dirty="0">
                <a:solidFill>
                  <a:schemeClr val="accent1"/>
                </a:solidFill>
                <a:effectLst/>
                <a:latin typeface="Times New Roman" panose="02020603050405020304" pitchFamily="18" charset="0"/>
                <a:cs typeface="Times New Roman" panose="02020603050405020304" pitchFamily="18" charset="0"/>
              </a:rPr>
              <a:t>m = 5</a:t>
            </a:r>
            <a:r>
              <a:rPr lang="en-US" altLang="zh-CN" b="0" i="0" dirty="0">
                <a:solidFill>
                  <a:srgbClr val="000000"/>
                </a:solidFill>
                <a:effectLst/>
                <a:latin typeface="Times New Roman" panose="02020603050405020304" pitchFamily="18" charset="0"/>
                <a:cs typeface="Times New Roman" panose="02020603050405020304" pitchFamily="18" charset="0"/>
              </a:rPr>
              <a:t>.</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Second, although the text entailment models ESIM and CIM perform well among competing methods, their performance is still obviously lower than ZS-BERT. The reason is that their approaches cannot </a:t>
            </a:r>
            <a:r>
              <a:rPr lang="en-US" altLang="zh-CN" b="0" i="0" dirty="0">
                <a:solidFill>
                  <a:schemeClr val="accent1"/>
                </a:solidFill>
                <a:effectLst/>
                <a:latin typeface="Times New Roman" panose="02020603050405020304" pitchFamily="18" charset="0"/>
                <a:cs typeface="Times New Roman" panose="02020603050405020304" pitchFamily="18" charset="0"/>
              </a:rPr>
              <a:t>precisely distinguish the semantics of input sentences and relation descriptions in the embedding space</a:t>
            </a:r>
            <a:r>
              <a:rPr lang="en-US" altLang="zh-CN" b="0" i="0" dirty="0">
                <a:solidFill>
                  <a:srgbClr val="000000"/>
                </a:solidFill>
                <a:effectLst/>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000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70000"/>
              </a:lnSpc>
              <a:buNone/>
            </a:pPr>
            <a:r>
              <a:rPr lang="en-US" altLang="zh-CN" sz="1800" b="1" dirty="0">
                <a:latin typeface="+mn-ea"/>
              </a:rPr>
              <a:t>Main Result</a:t>
            </a:r>
          </a:p>
        </p:txBody>
      </p:sp>
      <p:sp>
        <p:nvSpPr>
          <p:cNvPr id="4" name="灯片编号占位符 3"/>
          <p:cNvSpPr>
            <a:spLocks noGrp="1"/>
          </p:cNvSpPr>
          <p:nvPr>
            <p:ph type="sldNum" sz="quarter" idx="12"/>
          </p:nvPr>
        </p:nvSpPr>
        <p:spPr/>
        <p:txBody>
          <a:bodyPr/>
          <a:lstStyle/>
          <a:p>
            <a:fld id="{D2163CE8-4E6F-4A1E-B526-E82E505FBBBA}" type="slidenum">
              <a:rPr lang="zh-CN" altLang="en-US" smtClean="0"/>
              <a:t>21</a:t>
            </a:fld>
            <a:endParaRPr lang="zh-CN" altLang="en-US" dirty="0"/>
          </a:p>
        </p:txBody>
      </p:sp>
      <p:pic>
        <p:nvPicPr>
          <p:cNvPr id="8" name="图片 7">
            <a:extLst>
              <a:ext uri="{FF2B5EF4-FFF2-40B4-BE49-F238E27FC236}">
                <a16:creationId xmlns:a16="http://schemas.microsoft.com/office/drawing/2014/main" id="{8A7EAC45-B300-41E0-EE25-60A33E70926C}"/>
              </a:ext>
            </a:extLst>
          </p:cNvPr>
          <p:cNvPicPr>
            <a:picLocks noChangeAspect="1"/>
          </p:cNvPicPr>
          <p:nvPr/>
        </p:nvPicPr>
        <p:blipFill>
          <a:blip r:embed="rId3"/>
          <a:stretch>
            <a:fillRect/>
          </a:stretch>
        </p:blipFill>
        <p:spPr>
          <a:xfrm>
            <a:off x="539817" y="935422"/>
            <a:ext cx="4705350" cy="5753100"/>
          </a:xfrm>
          <a:prstGeom prst="rect">
            <a:avLst/>
          </a:prstGeom>
        </p:spPr>
      </p:pic>
      <p:pic>
        <p:nvPicPr>
          <p:cNvPr id="5" name="图片 4">
            <a:extLst>
              <a:ext uri="{FF2B5EF4-FFF2-40B4-BE49-F238E27FC236}">
                <a16:creationId xmlns:a16="http://schemas.microsoft.com/office/drawing/2014/main" id="{BF240FD4-B5EF-D8B2-0EA2-93B41E0E15B4}"/>
              </a:ext>
            </a:extLst>
          </p:cNvPr>
          <p:cNvPicPr>
            <a:picLocks noChangeAspect="1"/>
          </p:cNvPicPr>
          <p:nvPr/>
        </p:nvPicPr>
        <p:blipFill>
          <a:blip r:embed="rId4"/>
          <a:stretch>
            <a:fillRect/>
          </a:stretch>
        </p:blipFill>
        <p:spPr>
          <a:xfrm>
            <a:off x="5757569" y="1128080"/>
            <a:ext cx="5902884" cy="2300920"/>
          </a:xfrm>
          <a:prstGeom prst="rect">
            <a:avLst/>
          </a:prstGeom>
        </p:spPr>
      </p:pic>
      <p:sp>
        <p:nvSpPr>
          <p:cNvPr id="6" name="文本框 5">
            <a:extLst>
              <a:ext uri="{FF2B5EF4-FFF2-40B4-BE49-F238E27FC236}">
                <a16:creationId xmlns:a16="http://schemas.microsoft.com/office/drawing/2014/main" id="{620E383C-7728-F2A8-0B42-548ABC7B9ACF}"/>
              </a:ext>
            </a:extLst>
          </p:cNvPr>
          <p:cNvSpPr txBox="1"/>
          <p:nvPr/>
        </p:nvSpPr>
        <p:spPr>
          <a:xfrm>
            <a:off x="5565035" y="3448960"/>
            <a:ext cx="6091130" cy="2951064"/>
          </a:xfrm>
          <a:prstGeom prst="rect">
            <a:avLst/>
          </a:prstGeom>
          <a:noFill/>
        </p:spPr>
        <p:txBody>
          <a:bodyPr wrap="square" rtlCol="0">
            <a:spAutoFit/>
          </a:bodyPr>
          <a:lstStyle/>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Third, we also find that the improvement of ZS-BERT gets larger when m is smaller. We also speculate another underlying reason is that although ZS-BERT can effectively capture the latent attributes for each relation, relations themselves could be to some extent semantically similar to one another, and more unseen relations will increase the possibility that obtains a predicted relation that is semantically close but actually wrong.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02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70000"/>
              </a:lnSpc>
              <a:buNone/>
            </a:pPr>
            <a:r>
              <a:rPr lang="en-US" altLang="zh-CN" sz="1800" b="1" dirty="0">
                <a:latin typeface="+mn-ea"/>
              </a:rPr>
              <a:t>Hyperparameter Sensitivity</a:t>
            </a:r>
          </a:p>
          <a:p>
            <a:pPr marL="0" indent="0">
              <a:lnSpc>
                <a:spcPct val="170000"/>
              </a:lnSpc>
              <a:buNone/>
            </a:pPr>
            <a:endParaRPr lang="en-US" altLang="zh-CN" sz="18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22</a:t>
            </a:fld>
            <a:endParaRPr lang="zh-CN" altLang="en-US" dirty="0"/>
          </a:p>
        </p:txBody>
      </p:sp>
      <p:sp>
        <p:nvSpPr>
          <p:cNvPr id="7" name="文本框 6">
            <a:extLst>
              <a:ext uri="{FF2B5EF4-FFF2-40B4-BE49-F238E27FC236}">
                <a16:creationId xmlns:a16="http://schemas.microsoft.com/office/drawing/2014/main" id="{B1F12ADD-ECDC-001C-4436-316594A98965}"/>
              </a:ext>
            </a:extLst>
          </p:cNvPr>
          <p:cNvSpPr txBox="1"/>
          <p:nvPr/>
        </p:nvSpPr>
        <p:spPr>
          <a:xfrm>
            <a:off x="4916281" y="830628"/>
            <a:ext cx="6990902" cy="5444054"/>
          </a:xfrm>
          <a:prstGeom prst="rect">
            <a:avLst/>
          </a:prstGeom>
          <a:noFill/>
        </p:spPr>
        <p:txBody>
          <a:bodyPr wrap="square" rtlCol="0">
            <a:spAutoFit/>
          </a:bodyPr>
          <a:lstStyle/>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When γ is too low, the distance between the positive pair and negative pair would not be far enough. Thus, when performing nearest neighbor search, it is more likely to reach the wrong relations. In contrast, when γ gets too high, it is hard for the training process to converge at the point that the distance between relations is expected to be that high. We would suggest setting γ = 7.5 to derive satisfying results across datasets.</a:t>
            </a: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dirty="0">
                <a:solidFill>
                  <a:srgbClr val="000000"/>
                </a:solidFill>
                <a:latin typeface="Times New Roman" panose="02020603050405020304" pitchFamily="18" charset="0"/>
                <a:cs typeface="Times New Roman" panose="02020603050405020304" pitchFamily="18" charset="0"/>
              </a:rPr>
              <a:t>We find that α = 0.4 can achieve the best performance, indicating that the margin loss plays a more significant role in training ZS-BERT. Also notice that when α = 1.0, the performance drops dramatically, showing that the margin loss is essential to our model. </a:t>
            </a:r>
            <a:endParaRPr lang="zh-CN" altLang="en-US" dirty="0">
              <a:solidFill>
                <a:srgbClr val="000000"/>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62CD387D-CCB8-16B6-B148-3600AC2979FD}"/>
              </a:ext>
            </a:extLst>
          </p:cNvPr>
          <p:cNvPicPr>
            <a:picLocks noChangeAspect="1"/>
          </p:cNvPicPr>
          <p:nvPr/>
        </p:nvPicPr>
        <p:blipFill>
          <a:blip r:embed="rId3"/>
          <a:stretch>
            <a:fillRect/>
          </a:stretch>
        </p:blipFill>
        <p:spPr>
          <a:xfrm>
            <a:off x="365960" y="804294"/>
            <a:ext cx="4550321" cy="5917181"/>
          </a:xfrm>
          <a:prstGeom prst="rect">
            <a:avLst/>
          </a:prstGeom>
        </p:spPr>
      </p:pic>
    </p:spTree>
    <p:extLst>
      <p:ext uri="{BB962C8B-B14F-4D97-AF65-F5344CB8AC3E}">
        <p14:creationId xmlns:p14="http://schemas.microsoft.com/office/powerpoint/2010/main" val="1247763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3" name="内容占位符 2"/>
          <p:cNvSpPr>
            <a:spLocks noGrp="1"/>
          </p:cNvSpPr>
          <p:nvPr>
            <p:ph idx="1"/>
          </p:nvPr>
        </p:nvSpPr>
        <p:spPr>
          <a:xfrm>
            <a:off x="73035" y="284157"/>
            <a:ext cx="10878683" cy="677887"/>
          </a:xfrm>
        </p:spPr>
        <p:txBody>
          <a:bodyPr>
            <a:normAutofit/>
          </a:bodyPr>
          <a:lstStyle/>
          <a:p>
            <a:pPr marL="0" indent="0">
              <a:lnSpc>
                <a:spcPct val="170000"/>
              </a:lnSpc>
              <a:buNone/>
            </a:pPr>
            <a:r>
              <a:rPr lang="en-US" altLang="zh-CN" sz="1800" b="1" dirty="0">
                <a:latin typeface="+mn-ea"/>
              </a:rPr>
              <a:t>Case Study</a:t>
            </a:r>
          </a:p>
        </p:txBody>
      </p:sp>
      <p:sp>
        <p:nvSpPr>
          <p:cNvPr id="4" name="灯片编号占位符 3"/>
          <p:cNvSpPr>
            <a:spLocks noGrp="1"/>
          </p:cNvSpPr>
          <p:nvPr>
            <p:ph type="sldNum" sz="quarter" idx="12"/>
          </p:nvPr>
        </p:nvSpPr>
        <p:spPr/>
        <p:txBody>
          <a:bodyPr/>
          <a:lstStyle/>
          <a:p>
            <a:fld id="{D2163CE8-4E6F-4A1E-B526-E82E505FBBBA}" type="slidenum">
              <a:rPr lang="zh-CN" altLang="en-US" smtClean="0"/>
              <a:t>23</a:t>
            </a:fld>
            <a:endParaRPr lang="zh-CN" altLang="en-US" dirty="0"/>
          </a:p>
        </p:txBody>
      </p:sp>
      <p:sp>
        <p:nvSpPr>
          <p:cNvPr id="7" name="文本框 6">
            <a:extLst>
              <a:ext uri="{FF2B5EF4-FFF2-40B4-BE49-F238E27FC236}">
                <a16:creationId xmlns:a16="http://schemas.microsoft.com/office/drawing/2014/main" id="{B1F12ADD-ECDC-001C-4436-316594A98965}"/>
              </a:ext>
            </a:extLst>
          </p:cNvPr>
          <p:cNvSpPr txBox="1"/>
          <p:nvPr/>
        </p:nvSpPr>
        <p:spPr>
          <a:xfrm>
            <a:off x="5121843" y="4091761"/>
            <a:ext cx="6476599" cy="2535566"/>
          </a:xfrm>
          <a:prstGeom prst="rect">
            <a:avLst/>
          </a:prstGeom>
          <a:noFill/>
        </p:spPr>
        <p:txBody>
          <a:bodyPr wrap="square" rtlCol="0">
            <a:spAutoFit/>
          </a:bodyPr>
          <a:lstStyle/>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(1) The predicted relation is not precise for the targeted entity pair</a:t>
            </a:r>
          </a:p>
          <a:p>
            <a:pPr>
              <a:lnSpc>
                <a:spcPct val="150000"/>
              </a:lnSpc>
            </a:pPr>
            <a:r>
              <a:rPr lang="en-US" altLang="zh-CN" b="0" i="0" dirty="0">
                <a:solidFill>
                  <a:srgbClr val="000000"/>
                </a:solidFill>
                <a:effectLst/>
                <a:latin typeface="Times New Roman" panose="02020603050405020304" pitchFamily="18" charset="0"/>
                <a:cs typeface="Times New Roman" panose="02020603050405020304" pitchFamily="18" charset="0"/>
              </a:rPr>
              <a:t>but may be suitable for other entities that also appear in the sentence. (2) The true relation is not appropriate because it comes from distant supervision. (3) The predicted relation is ambiguous or is a synonym of other relations.(4) The relation is wrongly predicted but should be able to be correctly classified.</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7DF2674-A968-860E-DA7C-4A21349378AC}"/>
              </a:ext>
            </a:extLst>
          </p:cNvPr>
          <p:cNvPicPr>
            <a:picLocks noChangeAspect="1"/>
          </p:cNvPicPr>
          <p:nvPr/>
        </p:nvPicPr>
        <p:blipFill>
          <a:blip r:embed="rId3"/>
          <a:stretch>
            <a:fillRect/>
          </a:stretch>
        </p:blipFill>
        <p:spPr>
          <a:xfrm>
            <a:off x="826927" y="722357"/>
            <a:ext cx="9906000" cy="3228975"/>
          </a:xfrm>
          <a:prstGeom prst="rect">
            <a:avLst/>
          </a:prstGeom>
        </p:spPr>
      </p:pic>
      <p:pic>
        <p:nvPicPr>
          <p:cNvPr id="8" name="图片 7">
            <a:extLst>
              <a:ext uri="{FF2B5EF4-FFF2-40B4-BE49-F238E27FC236}">
                <a16:creationId xmlns:a16="http://schemas.microsoft.com/office/drawing/2014/main" id="{F055D318-060E-440B-2EA1-6F12AB81019C}"/>
              </a:ext>
            </a:extLst>
          </p:cNvPr>
          <p:cNvPicPr>
            <a:picLocks noChangeAspect="1"/>
          </p:cNvPicPr>
          <p:nvPr/>
        </p:nvPicPr>
        <p:blipFill>
          <a:blip r:embed="rId4"/>
          <a:stretch>
            <a:fillRect/>
          </a:stretch>
        </p:blipFill>
        <p:spPr>
          <a:xfrm>
            <a:off x="308009" y="4102244"/>
            <a:ext cx="4876800" cy="2514600"/>
          </a:xfrm>
          <a:prstGeom prst="rect">
            <a:avLst/>
          </a:prstGeom>
        </p:spPr>
      </p:pic>
    </p:spTree>
    <p:extLst>
      <p:ext uri="{BB962C8B-B14F-4D97-AF65-F5344CB8AC3E}">
        <p14:creationId xmlns:p14="http://schemas.microsoft.com/office/powerpoint/2010/main" val="109906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3</a:t>
            </a:fld>
            <a:endParaRPr lang="zh-CN" altLang="en-US"/>
          </a:p>
        </p:txBody>
      </p:sp>
      <p:sp>
        <p:nvSpPr>
          <p:cNvPr id="5" name="内容占位符 2">
            <a:extLst>
              <a:ext uri="{FF2B5EF4-FFF2-40B4-BE49-F238E27FC236}">
                <a16:creationId xmlns:a16="http://schemas.microsoft.com/office/drawing/2014/main" id="{EE59DE58-0289-B01A-3644-2A8CFBBE723B}"/>
              </a:ext>
            </a:extLst>
          </p:cNvPr>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Pre-trained language model problem</a:t>
            </a:r>
          </a:p>
        </p:txBody>
      </p:sp>
      <p:pic>
        <p:nvPicPr>
          <p:cNvPr id="9" name="图片 8">
            <a:extLst>
              <a:ext uri="{FF2B5EF4-FFF2-40B4-BE49-F238E27FC236}">
                <a16:creationId xmlns:a16="http://schemas.microsoft.com/office/drawing/2014/main" id="{C0D8ED33-B069-E372-7D53-00BDE1398499}"/>
              </a:ext>
            </a:extLst>
          </p:cNvPr>
          <p:cNvPicPr>
            <a:picLocks noChangeAspect="1"/>
          </p:cNvPicPr>
          <p:nvPr/>
        </p:nvPicPr>
        <p:blipFill>
          <a:blip r:embed="rId3"/>
          <a:stretch>
            <a:fillRect/>
          </a:stretch>
        </p:blipFill>
        <p:spPr>
          <a:xfrm>
            <a:off x="5905500" y="1347787"/>
            <a:ext cx="6286500" cy="4162425"/>
          </a:xfrm>
          <a:prstGeom prst="rect">
            <a:avLst/>
          </a:prstGeom>
        </p:spPr>
      </p:pic>
      <p:pic>
        <p:nvPicPr>
          <p:cNvPr id="7" name="图片 6">
            <a:extLst>
              <a:ext uri="{FF2B5EF4-FFF2-40B4-BE49-F238E27FC236}">
                <a16:creationId xmlns:a16="http://schemas.microsoft.com/office/drawing/2014/main" id="{F655A53C-C0E4-EC39-81CA-5960F484134E}"/>
              </a:ext>
            </a:extLst>
          </p:cNvPr>
          <p:cNvPicPr>
            <a:picLocks noChangeAspect="1"/>
          </p:cNvPicPr>
          <p:nvPr/>
        </p:nvPicPr>
        <p:blipFill>
          <a:blip r:embed="rId4"/>
          <a:stretch>
            <a:fillRect/>
          </a:stretch>
        </p:blipFill>
        <p:spPr>
          <a:xfrm>
            <a:off x="-354563" y="857249"/>
            <a:ext cx="6591300" cy="5143500"/>
          </a:xfrm>
          <a:prstGeom prst="rect">
            <a:avLst/>
          </a:prstGeom>
        </p:spPr>
      </p:pic>
    </p:spTree>
    <p:extLst>
      <p:ext uri="{BB962C8B-B14F-4D97-AF65-F5344CB8AC3E}">
        <p14:creationId xmlns:p14="http://schemas.microsoft.com/office/powerpoint/2010/main" val="160223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4</a:t>
            </a:fld>
            <a:endParaRPr lang="zh-CN" altLang="en-US"/>
          </a:p>
        </p:txBody>
      </p:sp>
      <p:sp>
        <p:nvSpPr>
          <p:cNvPr id="5" name="内容占位符 2">
            <a:extLst>
              <a:ext uri="{FF2B5EF4-FFF2-40B4-BE49-F238E27FC236}">
                <a16:creationId xmlns:a16="http://schemas.microsoft.com/office/drawing/2014/main" id="{EE59DE58-0289-B01A-3644-2A8CFBBE723B}"/>
              </a:ext>
            </a:extLst>
          </p:cNvPr>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Retrieval Augmented Generation (RAG)</a:t>
            </a:r>
          </a:p>
          <a:p>
            <a:pPr marL="0" indent="0">
              <a:lnSpc>
                <a:spcPct val="150000"/>
              </a:lnSpc>
              <a:buNone/>
            </a:pPr>
            <a:endParaRPr lang="en-US" altLang="zh-CN" sz="1800" b="1" dirty="0">
              <a:latin typeface="+mn-ea"/>
            </a:endParaRPr>
          </a:p>
        </p:txBody>
      </p:sp>
      <p:pic>
        <p:nvPicPr>
          <p:cNvPr id="2050" name="Picture 2">
            <a:extLst>
              <a:ext uri="{FF2B5EF4-FFF2-40B4-BE49-F238E27FC236}">
                <a16:creationId xmlns:a16="http://schemas.microsoft.com/office/drawing/2014/main" id="{C97856D4-AF34-488D-8252-011C616A3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864" y="2141938"/>
            <a:ext cx="66389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24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5</a:t>
            </a:fld>
            <a:endParaRPr lang="zh-CN" altLang="en-US"/>
          </a:p>
        </p:txBody>
      </p:sp>
      <p:sp>
        <p:nvSpPr>
          <p:cNvPr id="5" name="内容占位符 2">
            <a:extLst>
              <a:ext uri="{FF2B5EF4-FFF2-40B4-BE49-F238E27FC236}">
                <a16:creationId xmlns:a16="http://schemas.microsoft.com/office/drawing/2014/main" id="{EE59DE58-0289-B01A-3644-2A8CFBBE723B}"/>
              </a:ext>
            </a:extLst>
          </p:cNvPr>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Retrieval Augmented Generation (RAG)</a:t>
            </a:r>
          </a:p>
          <a:p>
            <a:pPr marL="0" indent="0">
              <a:lnSpc>
                <a:spcPct val="150000"/>
              </a:lnSpc>
              <a:buNone/>
            </a:pPr>
            <a:endParaRPr lang="en-US" altLang="zh-CN" sz="1800" b="1" dirty="0">
              <a:latin typeface="+mn-ea"/>
            </a:endParaRPr>
          </a:p>
        </p:txBody>
      </p:sp>
      <p:pic>
        <p:nvPicPr>
          <p:cNvPr id="2054" name="Picture 6">
            <a:extLst>
              <a:ext uri="{FF2B5EF4-FFF2-40B4-BE49-F238E27FC236}">
                <a16:creationId xmlns:a16="http://schemas.microsoft.com/office/drawing/2014/main" id="{963144D9-DC42-E95A-992F-57EB156D9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1060825"/>
            <a:ext cx="82486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07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6</a:t>
            </a:fld>
            <a:endParaRPr lang="zh-CN" altLang="en-US"/>
          </a:p>
        </p:txBody>
      </p:sp>
      <p:sp>
        <p:nvSpPr>
          <p:cNvPr id="5" name="内容占位符 2">
            <a:extLst>
              <a:ext uri="{FF2B5EF4-FFF2-40B4-BE49-F238E27FC236}">
                <a16:creationId xmlns:a16="http://schemas.microsoft.com/office/drawing/2014/main" id="{EE59DE58-0289-B01A-3644-2A8CFBBE723B}"/>
              </a:ext>
            </a:extLst>
          </p:cNvPr>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Retrieval Augmented Generation (RAG)</a:t>
            </a:r>
          </a:p>
          <a:p>
            <a:pPr marL="0" indent="0">
              <a:lnSpc>
                <a:spcPct val="150000"/>
              </a:lnSpc>
              <a:buNone/>
            </a:pPr>
            <a:endParaRPr lang="en-US" altLang="zh-CN" sz="1800" b="1" dirty="0">
              <a:latin typeface="+mn-ea"/>
            </a:endParaRPr>
          </a:p>
        </p:txBody>
      </p:sp>
      <p:pic>
        <p:nvPicPr>
          <p:cNvPr id="2054" name="Picture 6">
            <a:extLst>
              <a:ext uri="{FF2B5EF4-FFF2-40B4-BE49-F238E27FC236}">
                <a16:creationId xmlns:a16="http://schemas.microsoft.com/office/drawing/2014/main" id="{963144D9-DC42-E95A-992F-57EB156D9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1060825"/>
            <a:ext cx="82486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51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7</a:t>
            </a:fld>
            <a:endParaRPr lang="zh-CN" altLang="en-US"/>
          </a:p>
        </p:txBody>
      </p:sp>
      <p:sp>
        <p:nvSpPr>
          <p:cNvPr id="5" name="内容占位符 2">
            <a:extLst>
              <a:ext uri="{FF2B5EF4-FFF2-40B4-BE49-F238E27FC236}">
                <a16:creationId xmlns:a16="http://schemas.microsoft.com/office/drawing/2014/main" id="{EE59DE58-0289-B01A-3644-2A8CFBBE723B}"/>
              </a:ext>
            </a:extLst>
          </p:cNvPr>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Retrieval Augmented Generation (RAG)</a:t>
            </a:r>
          </a:p>
          <a:p>
            <a:pPr marL="0" indent="0">
              <a:lnSpc>
                <a:spcPct val="150000"/>
              </a:lnSpc>
              <a:buNone/>
            </a:pPr>
            <a:endParaRPr lang="en-US" altLang="zh-CN" sz="1800" b="1" dirty="0">
              <a:latin typeface="+mn-ea"/>
            </a:endParaRPr>
          </a:p>
        </p:txBody>
      </p:sp>
      <p:pic>
        <p:nvPicPr>
          <p:cNvPr id="3074" name="Picture 2">
            <a:extLst>
              <a:ext uri="{FF2B5EF4-FFF2-40B4-BE49-F238E27FC236}">
                <a16:creationId xmlns:a16="http://schemas.microsoft.com/office/drawing/2014/main" id="{A4071309-2817-69EE-7DD2-97151F25E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35" y="1511665"/>
            <a:ext cx="5765791" cy="47223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E430E6B-C1ED-588D-A0F2-FAC53B024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6" y="1511665"/>
            <a:ext cx="6123020" cy="4801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224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8</a:t>
            </a:fld>
            <a:endParaRPr lang="zh-CN" altLang="en-US"/>
          </a:p>
        </p:txBody>
      </p:sp>
      <p:sp>
        <p:nvSpPr>
          <p:cNvPr id="5" name="内容占位符 2">
            <a:extLst>
              <a:ext uri="{FF2B5EF4-FFF2-40B4-BE49-F238E27FC236}">
                <a16:creationId xmlns:a16="http://schemas.microsoft.com/office/drawing/2014/main" id="{EE59DE58-0289-B01A-3644-2A8CFBBE723B}"/>
              </a:ext>
            </a:extLst>
          </p:cNvPr>
          <p:cNvSpPr>
            <a:spLocks noGrp="1"/>
          </p:cNvSpPr>
          <p:nvPr>
            <p:ph idx="1"/>
          </p:nvPr>
        </p:nvSpPr>
        <p:spPr>
          <a:xfrm>
            <a:off x="73035" y="284157"/>
            <a:ext cx="10878683" cy="677887"/>
          </a:xfrm>
        </p:spPr>
        <p:txBody>
          <a:bodyPr>
            <a:normAutofit/>
          </a:bodyPr>
          <a:lstStyle/>
          <a:p>
            <a:pPr marL="0" indent="0">
              <a:lnSpc>
                <a:spcPct val="150000"/>
              </a:lnSpc>
              <a:buNone/>
            </a:pPr>
            <a:r>
              <a:rPr lang="en-US" altLang="zh-CN" sz="1800" b="1" dirty="0">
                <a:latin typeface="+mn-ea"/>
              </a:rPr>
              <a:t>Retrieval Augmented Generation (RAG)</a:t>
            </a:r>
          </a:p>
          <a:p>
            <a:pPr marL="0" indent="0">
              <a:lnSpc>
                <a:spcPct val="150000"/>
              </a:lnSpc>
              <a:buNone/>
            </a:pPr>
            <a:endParaRPr lang="en-US" altLang="zh-CN" sz="1800" b="1" dirty="0">
              <a:latin typeface="+mn-ea"/>
            </a:endParaRPr>
          </a:p>
        </p:txBody>
      </p:sp>
      <p:pic>
        <p:nvPicPr>
          <p:cNvPr id="3" name="Picture 2">
            <a:extLst>
              <a:ext uri="{FF2B5EF4-FFF2-40B4-BE49-F238E27FC236}">
                <a16:creationId xmlns:a16="http://schemas.microsoft.com/office/drawing/2014/main" id="{89F20D2B-B4C9-3D91-BF3A-A3F2BBB3E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474" y="1556125"/>
            <a:ext cx="945832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11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511862" cy="935420"/>
          </a:xfrm>
        </p:spPr>
        <p:txBody>
          <a:bodyPr/>
          <a:lstStyle/>
          <a:p>
            <a:r>
              <a:rPr lang="en-US" altLang="zh-CN" sz="3200" b="1" dirty="0">
                <a:latin typeface="+mn-ea"/>
              </a:rPr>
              <a:t> </a:t>
            </a:r>
            <a:endParaRPr lang="zh-CN" altLang="en-US" sz="3200" b="1" dirty="0">
              <a:latin typeface="+mn-ea"/>
            </a:endParaRPr>
          </a:p>
        </p:txBody>
      </p:sp>
      <p:sp>
        <p:nvSpPr>
          <p:cNvPr id="4" name="灯片编号占位符 3"/>
          <p:cNvSpPr>
            <a:spLocks noGrp="1"/>
          </p:cNvSpPr>
          <p:nvPr>
            <p:ph type="sldNum" sz="quarter" idx="12"/>
          </p:nvPr>
        </p:nvSpPr>
        <p:spPr/>
        <p:txBody>
          <a:bodyPr/>
          <a:lstStyle/>
          <a:p>
            <a:fld id="{D2163CE8-4E6F-4A1E-B526-E82E505FBBBA}" type="slidenum">
              <a:rPr lang="zh-CN" altLang="en-US" smtClean="0"/>
              <a:t>9</a:t>
            </a:fld>
            <a:endParaRPr lang="zh-CN" altLang="en-US"/>
          </a:p>
        </p:txBody>
      </p:sp>
      <p:sp>
        <p:nvSpPr>
          <p:cNvPr id="13" name="文本框 12"/>
          <p:cNvSpPr txBox="1"/>
          <p:nvPr/>
        </p:nvSpPr>
        <p:spPr>
          <a:xfrm>
            <a:off x="457327" y="323006"/>
            <a:ext cx="10297548" cy="4336893"/>
          </a:xfrm>
          <a:prstGeom prst="rect">
            <a:avLst/>
          </a:prstGeom>
          <a:noFill/>
        </p:spPr>
        <p:txBody>
          <a:bodyPr wrap="square">
            <a:spAutoFit/>
          </a:bodyPr>
          <a:lstStyle/>
          <a:p>
            <a:pPr indent="457200" algn="ctr">
              <a:lnSpc>
                <a:spcPct val="150000"/>
              </a:lnSpc>
            </a:pPr>
            <a:endParaRPr lang="en-US" altLang="zh-CN" b="1" dirty="0"/>
          </a:p>
          <a:p>
            <a:pPr indent="457200" algn="ctr">
              <a:lnSpc>
                <a:spcPct val="150000"/>
              </a:lnSpc>
            </a:pPr>
            <a:endParaRPr lang="en-US" altLang="zh-CN" b="1" dirty="0"/>
          </a:p>
          <a:p>
            <a:pPr indent="457200" algn="ctr">
              <a:lnSpc>
                <a:spcPct val="150000"/>
              </a:lnSpc>
            </a:pPr>
            <a:r>
              <a:rPr lang="en-US" altLang="zh-CN" sz="3200" b="1" dirty="0"/>
              <a:t>ZS-BERT: Towards Zero-Shot Relation Extraction with Attribute Representation Learning</a:t>
            </a:r>
          </a:p>
          <a:p>
            <a:pPr indent="457200" algn="ctr">
              <a:lnSpc>
                <a:spcPct val="150000"/>
              </a:lnSpc>
            </a:pPr>
            <a:endParaRPr lang="en-US" altLang="zh-CN" b="1" dirty="0"/>
          </a:p>
          <a:p>
            <a:pPr indent="457200" algn="ctr">
              <a:lnSpc>
                <a:spcPct val="150000"/>
              </a:lnSpc>
            </a:pPr>
            <a:endParaRPr lang="en-US" altLang="zh-CN" b="1" dirty="0"/>
          </a:p>
          <a:p>
            <a:pPr indent="457200" algn="ctr">
              <a:lnSpc>
                <a:spcPct val="150000"/>
              </a:lnSpc>
            </a:pPr>
            <a:endParaRPr lang="en-US" altLang="zh-CN" b="1" dirty="0"/>
          </a:p>
        </p:txBody>
      </p:sp>
      <p:sp>
        <p:nvSpPr>
          <p:cNvPr id="9" name="文本框 8">
            <a:extLst>
              <a:ext uri="{FF2B5EF4-FFF2-40B4-BE49-F238E27FC236}">
                <a16:creationId xmlns:a16="http://schemas.microsoft.com/office/drawing/2014/main" id="{11CA0E1B-B1A4-7FED-3161-97DB309266D3}"/>
              </a:ext>
            </a:extLst>
          </p:cNvPr>
          <p:cNvSpPr txBox="1"/>
          <p:nvPr/>
        </p:nvSpPr>
        <p:spPr>
          <a:xfrm>
            <a:off x="1153675" y="5657669"/>
            <a:ext cx="9317751" cy="646331"/>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Proceedings of the 2021 Conference of the North American Chapter of the Association for Computational Linguistics(NAACL): Human Language Technologies</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3E03688-0164-F6BF-3558-E57F8ADAC063}"/>
              </a:ext>
            </a:extLst>
          </p:cNvPr>
          <p:cNvPicPr>
            <a:picLocks noChangeAspect="1"/>
          </p:cNvPicPr>
          <p:nvPr/>
        </p:nvPicPr>
        <p:blipFill>
          <a:blip r:embed="rId3"/>
          <a:stretch>
            <a:fillRect/>
          </a:stretch>
        </p:blipFill>
        <p:spPr>
          <a:xfrm>
            <a:off x="1355806" y="3346102"/>
            <a:ext cx="9010603" cy="1957661"/>
          </a:xfrm>
          <a:prstGeom prst="rect">
            <a:avLst/>
          </a:prstGeom>
        </p:spPr>
      </p:pic>
    </p:spTree>
    <p:extLst>
      <p:ext uri="{BB962C8B-B14F-4D97-AF65-F5344CB8AC3E}">
        <p14:creationId xmlns:p14="http://schemas.microsoft.com/office/powerpoint/2010/main" val="1966732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31158</TotalTime>
  <Words>2586</Words>
  <Application>Microsoft Office PowerPoint</Application>
  <PresentationFormat>宽屏</PresentationFormat>
  <Paragraphs>168</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ui-sans-serif</vt:lpstr>
      <vt:lpstr>等线</vt:lpstr>
      <vt:lpstr>微软雅黑</vt:lpstr>
      <vt:lpstr>Arial</vt:lpstr>
      <vt:lpstr>Cambria Math</vt:lpstr>
      <vt:lpstr>Times New Roman</vt:lpstr>
      <vt:lpstr>Wingdings</vt:lpstr>
      <vt:lpstr>Office 主题​​</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Windows 用户</cp:lastModifiedBy>
  <cp:revision>485</cp:revision>
  <dcterms:created xsi:type="dcterms:W3CDTF">2020-11-30T08:25:00Z</dcterms:created>
  <dcterms:modified xsi:type="dcterms:W3CDTF">2023-12-08T08:03:19Z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FF01F18E78E34BFC9430E759B776C536_13</vt:lpwstr>
  </property>
  <property fmtid="{D5CDD505-2E9C-101B-9397-08002B2CF9AE}" pid="3" name="KSOProductBuildVer">
    <vt:lpwstr>2052-11.1.0.14309</vt:lpwstr>
  </property>
</Properties>
</file>