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425" r:id="rId5"/>
    <p:sldId id="445" r:id="rId6"/>
    <p:sldId id="276" r:id="rId7"/>
    <p:sldId id="398" r:id="rId8"/>
    <p:sldId id="448" r:id="rId9"/>
    <p:sldId id="405" r:id="rId10"/>
    <p:sldId id="449" r:id="rId11"/>
    <p:sldId id="435" r:id="rId12"/>
    <p:sldId id="440" r:id="rId13"/>
    <p:sldId id="446" r:id="rId14"/>
    <p:sldId id="450" r:id="rId15"/>
    <p:sldId id="447" r:id="rId16"/>
    <p:sldId id="439" r:id="rId17"/>
    <p:sldId id="451" r:id="rId18"/>
    <p:sldId id="452" r:id="rId19"/>
    <p:sldId id="453" r:id="rId20"/>
    <p:sldId id="454" r:id="rId21"/>
    <p:sldId id="455" r:id="rId22"/>
  </p:sldIdLst>
  <p:sldSz cx="12192000" cy="6858000"/>
  <p:notesSz cx="6858000" cy="9144000"/>
  <p:embeddedFontLst>
    <p:embeddedFont>
      <p:font typeface="等线" panose="02010600030101010101" pitchFamily="2" charset="-122"/>
      <p:regular r:id="rId24"/>
      <p:bold r:id="rId25"/>
    </p:embeddedFont>
    <p:embeddedFont>
      <p:font typeface="宋体" panose="02010600030101010101" pitchFamily="2" charset="-122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Georgia" panose="02040502050405020303" pitchFamily="18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E0A"/>
    <a:srgbClr val="568AB8"/>
    <a:srgbClr val="2E2E3F"/>
    <a:srgbClr val="E1E5EB"/>
    <a:srgbClr val="F48000"/>
    <a:srgbClr val="CBBAAE"/>
    <a:srgbClr val="FBE5D6"/>
    <a:srgbClr val="818282"/>
    <a:srgbClr val="F2F2F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3" autoAdjust="0"/>
    <p:restoredTop sz="86073" autoAdjust="0"/>
  </p:normalViewPr>
  <p:slideViewPr>
    <p:cSldViewPr snapToGrid="0" showGuides="1">
      <p:cViewPr varScale="1">
        <p:scale>
          <a:sx n="108" d="100"/>
          <a:sy n="108" d="100"/>
        </p:scale>
        <p:origin x="1152" y="87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113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9336F-C3D7-884F-BD9E-5A58FFFE1A79}" type="datetimeFigureOut">
              <a:rPr kumimoji="1" lang="zh-CN" altLang="en-US" smtClean="0"/>
              <a:t>2022/10/27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D758-7F9F-EB42-9D32-0EE330DF3E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D758-7F9F-EB42-9D32-0EE330DF3E7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按照上面的逻辑，权限域名服务器应该是管理注册在二级域名下的所有三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四级域名的，但其实不是这样，如果一个二级域名或者一个三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四级域名对应一个域名服务器，则域名服务器数量会很多，我们需要使用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划分区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的办法来解决这个问题。那么权限域名服务器就是负责管理一个“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区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”的域名服务器。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区可以有多种不同的划分方法。以百度为例，我们假设有</a:t>
            </a:r>
            <a:r>
              <a:rPr lang="en-US" altLang="zh-CN" sz="1200" kern="100" dirty="0"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 fanyi.baidu.com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ai.baidu.com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tieba.baidu.com 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这三个三级域名。我们可以这样分区，</a:t>
            </a:r>
            <a:r>
              <a:rPr lang="en-US" altLang="zh-CN" sz="1200" kern="100" dirty="0"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fanyi.baidu.com 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200" kern="100" dirty="0"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 tieba.baidu.com 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放在</a:t>
            </a:r>
            <a:r>
              <a:rPr lang="en-US" altLang="zh-CN" sz="1200" kern="100" dirty="0"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 baidu.com 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权限域名服务器，</a:t>
            </a:r>
            <a:r>
              <a:rPr lang="en-US" altLang="zh-CN" sz="1200" kern="100" dirty="0"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ai.baidu.com 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放在</a:t>
            </a:r>
            <a:r>
              <a:rPr lang="en-US" altLang="zh-CN" sz="1200" kern="100" dirty="0"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 ai.baidu.com 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权限域名服务器中。并且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baidu.com 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权限域名服务器和</a:t>
            </a:r>
            <a:r>
              <a:rPr lang="en-US" altLang="zh-CN" sz="1200" kern="100" dirty="0"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 ai.baidu.com </a:t>
            </a:r>
            <a:r>
              <a:rPr lang="zh-CN" altLang="zh-CN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权限域名服务器是同等地位的，而具体怎么分区是百度公司根据域名多少、访问多少等情况去自己规定的。</a:t>
            </a:r>
            <a:endParaRPr lang="en-US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本地域名服务器是电脑解析时的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默认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域名服务器，即电脑中设置的首选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DNS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服务器和备选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DNS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服务器。常见的有电信、联通、谷歌、阿里等的本地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DNS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服务。每个因特网服务提供者或一所大学，甚至一所大学中的各个系，都可以拥有一个本地域名服务器。</a:t>
            </a:r>
            <a:endParaRPr lang="en-US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当一台主机发出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DNS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查询请求时，这个查询请求报文就发送给该主机的本地域名服务器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本地域名服务器管理本地域名的解析和映射，并且能够向上级域名服务器进行查询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zh-CN" altLang="zh-CN" sz="1200" kern="100" dirty="0">
              <a:effectLst/>
              <a:latin typeface="Calibri" panose="020F0502020204030204" pitchFamily="34" charset="0"/>
              <a:ea typeface="仿宋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8BF4-A790-44EE-89E2-96FBC8F987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30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所谓迭代就是，如果请求的接收者不知道所请求的内容，那么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接收者将扮演请求者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，发出有关请求，直到获得所需要的内容，然后将内容返回给最初的请求者。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通俗点来说，在递归查询中，如果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请求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，那么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作为请求的接收者一定要给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想要的答案；而迭代查询则是指，如果接收者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没有请求者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所需要的准确内容，接收者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将告诉请求者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，如何去获得这个内容，但是自己并不去发出请求。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8BF4-A790-44EE-89E2-96FBC8F987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41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上面讲解的是域名服务器之间的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DNS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查询请求过程，但实际上，每个时刻都有无数网民要上网，那每次都去访问本地域名服务器去获取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地址显然是不实际的。解决方法就是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使用缓存保存域名和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地址的映射</a:t>
            </a:r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8BF4-A790-44EE-89E2-96FBC8F987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250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D758-7F9F-EB42-9D32-0EE330DF3E7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001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）首先搜索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浏览器的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DNS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缓存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，缓存中维护一张域名与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地址的对应表；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）若没有命中，则继续搜索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操作系统的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DNS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缓存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；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）若仍然没有命中，则操作系统将域名发送至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本地域名服务器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，本地域名服务器查询自己的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DNS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缓存，查找成功则返回结果（注意：主机和本地域名服务器之间的查询方式是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递归查询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）；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）若本地域名服务器的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DNS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缓存没有命中，则本地域名服务器向上级域名服务器进行查询，通过以下方式进行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迭代查询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（注意：本地域名服务器和其他域名服务器之间的查询方式是迭代查询，防止根域名服务器压力过大）：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首先本地域名服务器向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根域名服务器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发起请求，根域名服务器是最高层次的，它并不会直接指明这个域名对应的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地址，而是返回顶级域名服务器的地址，也就是说给本地域名服务器指明一条道路，让他去这里寻找答案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本地域名服务器拿到这个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顶级域名服务器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的地址后，就向其发起请求，获取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权限域名服务器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的地址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本地域名服务器根据权限域名服务器的地址向其发起请求，最终得到该域名对应的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地址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）本地域名服务器将得到的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地址返回给操作系统，同时自己将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地址缓存起来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）操作系统将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地址返回给浏览器，同时自己也将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地址缓存起来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）至此，浏览器就得到了域名对应的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地址，并将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地址缓存起来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8BF4-A790-44EE-89E2-96FBC8F987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43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3D758-7F9F-EB42-9D32-0EE330DF3E7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793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Georgia" panose="02040502050405020303" pitchFamily="18" charset="0"/>
              </a:rPr>
              <a:t>DNS</a:t>
            </a:r>
            <a:r>
              <a:rPr lang="zh-CN" altLang="en-US" sz="1200" dirty="0">
                <a:latin typeface="Georgia" panose="02040502050405020303" pitchFamily="18" charset="0"/>
              </a:rPr>
              <a:t>服务器也是可选的；如果不提供它，查询将发送到默认的本地</a:t>
            </a:r>
            <a:r>
              <a:rPr lang="en-US" altLang="zh-CN" sz="1200" dirty="0">
                <a:latin typeface="Georgia" panose="02040502050405020303" pitchFamily="18" charset="0"/>
              </a:rPr>
              <a:t>DNS</a:t>
            </a:r>
            <a:r>
              <a:rPr lang="zh-CN" altLang="en-US" sz="1200" dirty="0">
                <a:latin typeface="Georgia" panose="02040502050405020303" pitchFamily="18" charset="0"/>
              </a:rPr>
              <a:t>服务器。</a:t>
            </a:r>
            <a:endParaRPr lang="en-US" altLang="zh-CN" sz="1200" dirty="0">
              <a:latin typeface="Georgia" panose="02040502050405020303" pitchFamily="18" charset="0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非权威应答（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Non-authoritative answer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）意味着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answer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来自于其他服务器的缓存，而不是权威的复旦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DNS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服务器。缓存会根据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ttl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Time to Live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）的值定时的进行更新</a:t>
            </a:r>
            <a:endParaRPr lang="en-US" altLang="zh-CN" sz="1200" dirty="0">
              <a:latin typeface="Georgia" panose="020405020504050203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8BF4-A790-44EE-89E2-96FBC8F987F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0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Georgia" panose="02040502050405020303" pitchFamily="18" charset="0"/>
              </a:rPr>
              <a:t>MX preference = 20 </a:t>
            </a:r>
            <a:r>
              <a:rPr lang="zh-CN" altLang="en-US" sz="1200" dirty="0">
                <a:latin typeface="Georgia" panose="02040502050405020303" pitchFamily="18" charset="0"/>
              </a:rPr>
              <a:t>是邮件交换机的优先级，越低优先级越高</a:t>
            </a:r>
            <a:endParaRPr lang="en-US" altLang="zh-CN" sz="1200" dirty="0">
              <a:latin typeface="Georgia" panose="0204050205040502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8BF4-A790-44EE-89E2-96FBC8F987F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34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Georgia" panose="0204050205040502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8BF4-A790-44EE-89E2-96FBC8F987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00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zh-CN" altLang="en-US" b="1" i="0" dirty="0">
                <a:solidFill>
                  <a:srgbClr val="141414"/>
                </a:solidFill>
                <a:effectLst/>
                <a:latin typeface="inherit"/>
              </a:rPr>
              <a:t>系列号</a:t>
            </a:r>
            <a:endParaRPr lang="zh-CN" altLang="en-US" b="1" i="0" dirty="0">
              <a:solidFill>
                <a:srgbClr val="141414"/>
              </a:solidFill>
              <a:effectLst/>
              <a:latin typeface="muli"/>
            </a:endParaRPr>
          </a:p>
          <a:p>
            <a:pPr algn="l" fontAlgn="base"/>
            <a:r>
              <a:rPr lang="zh-CN" altLang="en-US" b="0" i="0" dirty="0">
                <a:solidFill>
                  <a:srgbClr val="3D464D"/>
                </a:solidFill>
                <a:effectLst/>
                <a:latin typeface="Pingfang SC"/>
              </a:rPr>
              <a:t>反映域名信息变化的序列号。每次域名信息变化该项数值需要增大。格式没有要求，但一般习惯使用</a:t>
            </a:r>
            <a:r>
              <a:rPr lang="en-US" altLang="zh-CN" b="0" i="0" dirty="0" err="1">
                <a:solidFill>
                  <a:srgbClr val="3D464D"/>
                </a:solidFill>
                <a:effectLst/>
                <a:latin typeface="Pingfang SC"/>
              </a:rPr>
              <a:t>YYYYMMDDnn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Pingfang SC"/>
              </a:rPr>
              <a:t>的格式，表示在某年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Pingfang SC"/>
              </a:rPr>
              <a:t>(YYYY)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Pingfang SC"/>
              </a:rPr>
              <a:t>、月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Pingfang SC"/>
              </a:rPr>
              <a:t>(MM)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Pingfang SC"/>
              </a:rPr>
              <a:t>、日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Pingfang SC"/>
              </a:rPr>
              <a:t>(DD)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Pingfang SC"/>
              </a:rPr>
              <a:t>进行了第几次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Pingfang SC"/>
              </a:rPr>
              <a:t>(</a:t>
            </a:r>
            <a:r>
              <a:rPr lang="en-US" altLang="zh-CN" b="0" i="0" dirty="0" err="1">
                <a:solidFill>
                  <a:srgbClr val="3D464D"/>
                </a:solidFill>
                <a:effectLst/>
                <a:latin typeface="Pingfang SC"/>
              </a:rPr>
              <a:t>nn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Pingfang SC"/>
              </a:rPr>
              <a:t>)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Pingfang SC"/>
              </a:rPr>
              <a:t>修改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inherit"/>
              </a:rPr>
              <a:t>。在大多数系统中，这个过程是自动的。</a:t>
            </a:r>
            <a:endParaRPr lang="zh-CN" altLang="en-US" b="0" i="0" dirty="0">
              <a:solidFill>
                <a:srgbClr val="4D4D4D"/>
              </a:solidFill>
              <a:effectLst/>
              <a:latin typeface="muli"/>
            </a:endParaRPr>
          </a:p>
          <a:p>
            <a:pPr algn="l" fontAlgn="base"/>
            <a:r>
              <a:rPr lang="zh-CN" altLang="en-US" b="1" i="0" dirty="0">
                <a:solidFill>
                  <a:srgbClr val="141414"/>
                </a:solidFill>
                <a:effectLst/>
                <a:latin typeface="inherit"/>
              </a:rPr>
              <a:t>主名称服务器</a:t>
            </a:r>
            <a:endParaRPr lang="zh-CN" altLang="en-US" b="1" i="0" dirty="0">
              <a:solidFill>
                <a:srgbClr val="141414"/>
              </a:solidFill>
              <a:effectLst/>
              <a:latin typeface="muli"/>
            </a:endParaRPr>
          </a:p>
          <a:p>
            <a:pPr algn="l" fontAlgn="base"/>
            <a:r>
              <a:rPr lang="zh-CN" altLang="en-US" b="0" i="0" dirty="0">
                <a:solidFill>
                  <a:srgbClr val="4D4D4D"/>
                </a:solidFill>
                <a:effectLst/>
                <a:latin typeface="inherit"/>
              </a:rPr>
              <a:t>顾名思义，它是一个区域的主要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inherit"/>
              </a:rPr>
              <a:t>DNS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inherit"/>
              </a:rPr>
              <a:t>服务器。如果你输入一个无效的主域名服务器，它将变回默认的。</a:t>
            </a:r>
            <a:endParaRPr lang="zh-CN" altLang="en-US" b="0" i="0" dirty="0">
              <a:solidFill>
                <a:srgbClr val="4D4D4D"/>
              </a:solidFill>
              <a:effectLst/>
              <a:latin typeface="muli"/>
            </a:endParaRPr>
          </a:p>
          <a:p>
            <a:pPr algn="l" fontAlgn="base"/>
            <a:r>
              <a:rPr lang="en-US" altLang="zh-CN" b="1" i="0" dirty="0">
                <a:solidFill>
                  <a:srgbClr val="141414"/>
                </a:solidFill>
                <a:effectLst/>
                <a:latin typeface="inherit"/>
              </a:rPr>
              <a:t>DNS</a:t>
            </a:r>
            <a:r>
              <a:rPr lang="zh-CN" altLang="en-US" b="1" i="0" dirty="0">
                <a:solidFill>
                  <a:srgbClr val="141414"/>
                </a:solidFill>
                <a:effectLst/>
                <a:latin typeface="inherit"/>
              </a:rPr>
              <a:t>管理员电子邮件</a:t>
            </a:r>
            <a:endParaRPr lang="zh-CN" altLang="en-US" b="1" i="0" dirty="0">
              <a:solidFill>
                <a:srgbClr val="141414"/>
              </a:solidFill>
              <a:effectLst/>
              <a:latin typeface="muli"/>
            </a:endParaRPr>
          </a:p>
          <a:p>
            <a:pPr algn="l" fontAlgn="base"/>
            <a:r>
              <a:rPr lang="zh-CN" altLang="en-US" b="0" i="0" dirty="0">
                <a:solidFill>
                  <a:srgbClr val="4D4D4D"/>
                </a:solidFill>
                <a:effectLst/>
                <a:latin typeface="inherit"/>
              </a:rPr>
              <a:t>它是负责管理特定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inherit"/>
              </a:rPr>
              <a:t>DNS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inherit"/>
              </a:rPr>
              <a:t>和区域文件的人的电子邮件地址。如果你输入了错误的电子邮件地址，它会变回默认地址。第一个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inherit"/>
              </a:rPr>
              <a:t>.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inherit"/>
              </a:rPr>
              <a:t>代表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inherit"/>
              </a:rPr>
              <a:t>@</a:t>
            </a:r>
            <a:endParaRPr lang="zh-CN" altLang="en-US" b="0" i="0" dirty="0">
              <a:solidFill>
                <a:srgbClr val="4D4D4D"/>
              </a:solidFill>
              <a:effectLst/>
              <a:latin typeface="muli"/>
            </a:endParaRPr>
          </a:p>
          <a:p>
            <a:pPr algn="l" fontAlgn="base"/>
            <a:r>
              <a:rPr lang="zh-CN" altLang="en-US" b="1" i="0" dirty="0">
                <a:solidFill>
                  <a:srgbClr val="141414"/>
                </a:solidFill>
                <a:effectLst/>
                <a:latin typeface="inherit"/>
              </a:rPr>
              <a:t>刷新率</a:t>
            </a:r>
            <a:endParaRPr lang="zh-CN" altLang="en-US" b="1" i="0" dirty="0">
              <a:solidFill>
                <a:srgbClr val="141414"/>
              </a:solidFill>
              <a:effectLst/>
              <a:latin typeface="muli"/>
            </a:endParaRPr>
          </a:p>
          <a:p>
            <a:pPr algn="l" fontAlgn="base"/>
            <a:r>
              <a:rPr lang="zh-CN" altLang="en-US" b="0" i="0" dirty="0">
                <a:solidFill>
                  <a:srgbClr val="3D464D"/>
                </a:solidFill>
                <a:effectLst/>
                <a:latin typeface="Pingfang SC"/>
              </a:rPr>
              <a:t>备用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Pingfang SC"/>
              </a:rPr>
              <a:t>DNS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Pingfang SC"/>
              </a:rPr>
              <a:t>服务器隔一定时间会查询主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Pingfang SC"/>
              </a:rPr>
              <a:t>DNS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Pingfang SC"/>
              </a:rPr>
              <a:t>服务器中的序列号是否增加，即域文件是否有变化。这项内容就代表这个间隔的时间，单位为秒</a:t>
            </a:r>
            <a:endParaRPr lang="en-US" altLang="zh-CN" b="0" i="0" dirty="0">
              <a:solidFill>
                <a:srgbClr val="3D464D"/>
              </a:solidFill>
              <a:effectLst/>
              <a:latin typeface="Pingfang SC"/>
            </a:endParaRPr>
          </a:p>
          <a:p>
            <a:pPr algn="l" fontAlgn="base"/>
            <a:r>
              <a:rPr lang="zh-CN" altLang="en-US" b="1" i="0" dirty="0">
                <a:solidFill>
                  <a:srgbClr val="141414"/>
                </a:solidFill>
                <a:effectLst/>
                <a:latin typeface="inherit"/>
              </a:rPr>
              <a:t>重试率</a:t>
            </a:r>
            <a:endParaRPr lang="zh-CN" altLang="en-US" b="1" i="0" dirty="0">
              <a:solidFill>
                <a:srgbClr val="141414"/>
              </a:solidFill>
              <a:effectLst/>
              <a:latin typeface="muli"/>
            </a:endParaRPr>
          </a:p>
          <a:p>
            <a:pPr algn="l" fontAlgn="base"/>
            <a:r>
              <a:rPr lang="zh-CN" altLang="en-US" b="0" i="0" dirty="0">
                <a:solidFill>
                  <a:srgbClr val="3D464D"/>
                </a:solidFill>
                <a:effectLst/>
                <a:latin typeface="Pingfang SC"/>
              </a:rPr>
              <a:t>这项内容表示如果备用服务器无法连上主服务器，过多久再重试，单位为秒。通常小于刷新时间。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inherit"/>
              </a:rPr>
              <a:t> </a:t>
            </a:r>
            <a:endParaRPr lang="zh-CN" altLang="en-US" b="0" i="0" dirty="0">
              <a:solidFill>
                <a:srgbClr val="4D4D4D"/>
              </a:solidFill>
              <a:effectLst/>
              <a:latin typeface="muli"/>
            </a:endParaRPr>
          </a:p>
          <a:p>
            <a:pPr algn="l" fontAlgn="base"/>
            <a:r>
              <a:rPr lang="zh-CN" altLang="en-US" b="1" i="0" dirty="0">
                <a:solidFill>
                  <a:srgbClr val="141414"/>
                </a:solidFill>
                <a:effectLst/>
                <a:latin typeface="inherit"/>
              </a:rPr>
              <a:t>过期时间</a:t>
            </a:r>
            <a:endParaRPr lang="zh-CN" altLang="en-US" b="1" i="0" dirty="0">
              <a:solidFill>
                <a:srgbClr val="141414"/>
              </a:solidFill>
              <a:effectLst/>
              <a:latin typeface="muli"/>
            </a:endParaRPr>
          </a:p>
          <a:p>
            <a:pPr algn="l" fontAlgn="base"/>
            <a:r>
              <a:rPr lang="zh-CN" altLang="en-US" b="0" i="0" dirty="0">
                <a:solidFill>
                  <a:srgbClr val="3D464D"/>
                </a:solidFill>
                <a:effectLst/>
                <a:latin typeface="Pingfang SC"/>
              </a:rPr>
              <a:t>当备用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Pingfang SC"/>
              </a:rPr>
              <a:t>DNS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Pingfang SC"/>
              </a:rPr>
              <a:t>服务器无法联系上主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Pingfang SC"/>
              </a:rPr>
              <a:t>DNS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Pingfang SC"/>
              </a:rPr>
              <a:t>服务器时，备用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Pingfang SC"/>
              </a:rPr>
              <a:t>DNS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Pingfang SC"/>
              </a:rPr>
              <a:t>服务器可以在多长时间内认为其缓存是有效的，并供用户查询。单位为秒。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Pingfang SC"/>
              </a:rPr>
              <a:t>1209600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Pingfang SC"/>
              </a:rPr>
              <a:t>秒为</a:t>
            </a:r>
            <a:r>
              <a:rPr lang="en-US" altLang="zh-CN" b="0" i="0" dirty="0">
                <a:solidFill>
                  <a:srgbClr val="3D464D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3D464D"/>
                </a:solidFill>
                <a:effectLst/>
                <a:latin typeface="Pingfang SC"/>
              </a:rPr>
              <a:t>周。</a:t>
            </a:r>
            <a:endParaRPr lang="zh-CN" altLang="en-US" b="0" i="0" dirty="0">
              <a:solidFill>
                <a:srgbClr val="4D4D4D"/>
              </a:solidFill>
              <a:effectLst/>
              <a:latin typeface="muli"/>
            </a:endParaRPr>
          </a:p>
          <a:p>
            <a:pPr algn="l" fontAlgn="base"/>
            <a:r>
              <a:rPr lang="zh-CN" altLang="en-US" b="1" i="0" dirty="0">
                <a:solidFill>
                  <a:srgbClr val="141414"/>
                </a:solidFill>
                <a:effectLst/>
                <a:latin typeface="inherit"/>
              </a:rPr>
              <a:t>默认</a:t>
            </a:r>
            <a:r>
              <a:rPr lang="en-US" altLang="zh-CN" b="1" i="0" dirty="0">
                <a:solidFill>
                  <a:srgbClr val="141414"/>
                </a:solidFill>
                <a:effectLst/>
                <a:latin typeface="inherit"/>
              </a:rPr>
              <a:t>TTL</a:t>
            </a:r>
            <a:endParaRPr lang="zh-CN" altLang="en-US" b="1" i="0" dirty="0">
              <a:solidFill>
                <a:srgbClr val="141414"/>
              </a:solidFill>
              <a:effectLst/>
              <a:latin typeface="muli"/>
            </a:endParaRPr>
          </a:p>
          <a:p>
            <a:pPr algn="l" fontAlgn="base"/>
            <a:r>
              <a:rPr lang="en-US" altLang="zh-CN" b="0" i="0" dirty="0">
                <a:solidFill>
                  <a:srgbClr val="4D4D4D"/>
                </a:solidFill>
                <a:effectLst/>
                <a:latin typeface="inherit"/>
              </a:rPr>
              <a:t>TTL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inherit"/>
              </a:rPr>
              <a:t>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inherit"/>
              </a:rPr>
              <a:t>Time-to-Live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inherit"/>
              </a:rPr>
              <a:t>的缩写，是指一个数据包或数据生存的时间段。其他服务器使用这个值来知道他们应该在缓存中保留多久的数据。默认值是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inherit"/>
              </a:rPr>
              <a:t>3600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inherit"/>
              </a:rPr>
              <a:t>秒或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inherit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inherit"/>
              </a:rPr>
              <a:t>小时</a:t>
            </a:r>
            <a:endParaRPr lang="zh-CN" altLang="en-US" b="0" i="0" dirty="0">
              <a:solidFill>
                <a:srgbClr val="4D4D4D"/>
              </a:solidFill>
              <a:effectLst/>
              <a:latin typeface="mul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8BF4-A790-44EE-89E2-96FBC8F987F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559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D758-7F9F-EB42-9D32-0EE330DF3E7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zh-CN" altLang="en-US" b="0" i="0" dirty="0">
              <a:solidFill>
                <a:srgbClr val="4D4D4D"/>
              </a:solidFill>
              <a:effectLst/>
              <a:latin typeface="mul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8BF4-A790-44EE-89E2-96FBC8F987F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85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zh-CN" altLang="en-US" b="0" i="0" dirty="0">
              <a:solidFill>
                <a:srgbClr val="4D4D4D"/>
              </a:solidFill>
              <a:effectLst/>
              <a:latin typeface="mul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8BF4-A790-44EE-89E2-96FBC8F987F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D758-7F9F-EB42-9D32-0EE330DF3E7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8BF4-A790-44EE-89E2-96FBC8F987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11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由于 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地址具有不方便记忆并且不能显示地址组织的名称和性质等缺点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，人们设计出了域名，并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通过域名解析协议（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DNS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Domain Name System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）来将域名和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地址相互映射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，使人更方便地访问互联网，而不用去记住能够被机器直接读取的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地址数串。将域名映射成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地址称为正向解析，将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地址映射成域名称为反向解析。</a:t>
            </a:r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8BF4-A790-44EE-89E2-96FBC8F987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35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D758-7F9F-EB42-9D32-0EE330DF3E7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8BF4-A790-44EE-89E2-96FBC8F987F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二级域名是需要付费的，例如</a:t>
            </a:r>
            <a:r>
              <a:rPr lang="en-US" altLang="zh-CN" sz="1200" dirty="0"/>
              <a:t>360.com, </a:t>
            </a:r>
            <a:r>
              <a:rPr lang="zh-CN" altLang="en-US" sz="1200" dirty="0"/>
              <a:t>三级域名则是属于二级域名的子域名，是免费的，可以随意自定义，同学们也可以去尝试注册属于自己的域名。</a:t>
            </a:r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8BF4-A790-44EE-89E2-96FBC8F987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4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有了域名结构，还需要有一个东西去解析域名，域名需要由遍及全世界的域名服务器去解析，域名服务器实际上就是装有域名系统的主机。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ICANN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维护着一张根域名列表，里面记载着顶级域名和对应的托管商，其实根域名列表的正式名称是 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DNS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根区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DNS root zone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保存 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DNS </a:t>
            </a:r>
            <a:r>
              <a:rPr lang="zh-CN" altLang="en-US" b="0" i="0" u="none" strike="noStrike" dirty="0">
                <a:solidFill>
                  <a:srgbClr val="121212"/>
                </a:solidFill>
                <a:effectLst/>
                <a:latin typeface="-apple-system"/>
              </a:rPr>
              <a:t>根区文件的服务器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，就叫做 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DNS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根域名服务器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root name server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）。根域名服务器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保存所有的顶级域名服务器的地址</a:t>
            </a:r>
            <a:endParaRPr lang="en-US" altLang="zh-CN" sz="12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按照根域名服务器管理顶级域名的逻辑，顶级域名服务器显然就是用来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管理注册在该顶级域名下的所有二级域名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记录这些二级域名的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IP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地址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我们需要注意的是：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每个层的域名上都有自己的域名服务器，最顶层的是根域名服务器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每一级域名服务器都知道下级域名服务器的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地址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3.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为了容灾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每一级至少设置两个或以上的域名服务器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8BF4-A790-44EE-89E2-96FBC8F987F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037B-4465-4FCA-AF85-51EB44615102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BD8037B-4465-4FCA-AF85-51EB44615102}" type="datetimeFigureOut">
              <a:rPr lang="zh-CN" altLang="en-US" smtClean="0"/>
              <a:t>2022/10/27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B80D4E5-CF29-4DC3-936A-03F29F340D1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aidu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baidu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5850835" y="0"/>
            <a:ext cx="6341165" cy="6858000"/>
          </a:xfrm>
          <a:prstGeom prst="parallelogram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0" y="485449"/>
            <a:ext cx="12192000" cy="5887102"/>
          </a:xfrm>
          <a:prstGeom prst="flowChartProcess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2" y="1045106"/>
            <a:ext cx="5286133" cy="4460608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0" y="0"/>
            <a:ext cx="6341165" cy="6858000"/>
          </a:xfrm>
          <a:prstGeom prst="parallelogram">
            <a:avLst/>
          </a:prstGeom>
          <a:solidFill>
            <a:schemeClr val="bg2">
              <a:lumMod val="9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4346907" y="2259665"/>
            <a:ext cx="9839352" cy="2031489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>
                <a:solidFill>
                  <a:srgbClr val="666699"/>
                </a:solidFill>
                <a:latin typeface="Cambria Math" panose="02040503050406030204" pitchFamily="18" charset="0"/>
                <a:ea typeface="+mn-ea"/>
                <a:cs typeface="+mn-cs"/>
              </a:rPr>
              <a:t>DNS</a:t>
            </a:r>
            <a:r>
              <a:rPr lang="zh-CN" altLang="en-US" sz="6000" dirty="0">
                <a:solidFill>
                  <a:srgbClr val="666699"/>
                </a:solidFill>
                <a:latin typeface="Cambria Math" panose="02040503050406030204" pitchFamily="18" charset="0"/>
                <a:ea typeface="+mn-ea"/>
                <a:cs typeface="+mn-cs"/>
              </a:rPr>
              <a:t>协议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17" idx="1"/>
            <a:endCxn id="5" idx="6"/>
          </p:cNvCxnSpPr>
          <p:nvPr/>
        </p:nvCxnSpPr>
        <p:spPr>
          <a:xfrm flipH="1">
            <a:off x="1216724" y="950581"/>
            <a:ext cx="9251791" cy="1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6526" y="440483"/>
            <a:ext cx="1020198" cy="1020198"/>
          </a:xfrm>
          <a:prstGeom prst="ellipse">
            <a:avLst/>
          </a:prstGeom>
          <a:solidFill>
            <a:srgbClr val="ADB9CA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DB9C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468515" y="158460"/>
            <a:ext cx="1526959" cy="1584242"/>
            <a:chOff x="10468515" y="336260"/>
            <a:chExt cx="1526959" cy="1584242"/>
          </a:xfrm>
        </p:grpSpPr>
        <p:sp>
          <p:nvSpPr>
            <p:cNvPr id="3" name="椭圆 2"/>
            <p:cNvSpPr/>
            <p:nvPr/>
          </p:nvSpPr>
          <p:spPr>
            <a:xfrm>
              <a:off x="10499924" y="396924"/>
              <a:ext cx="1475465" cy="14629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3" r="9635"/>
            <a:stretch>
              <a:fillRect/>
            </a:stretch>
          </p:blipFill>
          <p:spPr>
            <a:xfrm>
              <a:off x="10468515" y="336260"/>
              <a:ext cx="1526959" cy="1584242"/>
            </a:xfrm>
            <a:prstGeom prst="rect">
              <a:avLst/>
            </a:prstGeom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72240" y="198778"/>
            <a:ext cx="8690578" cy="748246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Cambria Math" panose="02040503050406030204" pitchFamily="18" charset="0"/>
                <a:ea typeface="+mn-ea"/>
              </a:rPr>
              <a:t>域名服务器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37B91-E8A2-436A-B4B9-50B6CD002019}"/>
              </a:ext>
            </a:extLst>
          </p:cNvPr>
          <p:cNvSpPr/>
          <p:nvPr/>
        </p:nvSpPr>
        <p:spPr>
          <a:xfrm>
            <a:off x="7493794" y="6015038"/>
            <a:ext cx="148710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22D815-71C0-4145-B097-2AEAB8CFC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64" y="1545102"/>
            <a:ext cx="7218030" cy="34194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DEFB083-A231-400D-9A3B-874F624AF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689" y="1252537"/>
            <a:ext cx="3715821" cy="52863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5C9C49C-0F4D-42EC-AAE3-AEF071351B5C}"/>
              </a:ext>
            </a:extLst>
          </p:cNvPr>
          <p:cNvSpPr/>
          <p:nvPr/>
        </p:nvSpPr>
        <p:spPr>
          <a:xfrm>
            <a:off x="6858000" y="5176663"/>
            <a:ext cx="1664494" cy="2087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4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17" idx="1"/>
            <a:endCxn id="5" idx="6"/>
          </p:cNvCxnSpPr>
          <p:nvPr/>
        </p:nvCxnSpPr>
        <p:spPr>
          <a:xfrm flipH="1">
            <a:off x="1216724" y="950581"/>
            <a:ext cx="9251791" cy="1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6526" y="440483"/>
            <a:ext cx="1020198" cy="1020198"/>
          </a:xfrm>
          <a:prstGeom prst="ellipse">
            <a:avLst/>
          </a:prstGeom>
          <a:solidFill>
            <a:srgbClr val="ADB9CA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DB9C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468515" y="158460"/>
            <a:ext cx="1526959" cy="1584242"/>
            <a:chOff x="10468515" y="336260"/>
            <a:chExt cx="1526959" cy="1584242"/>
          </a:xfrm>
        </p:grpSpPr>
        <p:sp>
          <p:nvSpPr>
            <p:cNvPr id="3" name="椭圆 2"/>
            <p:cNvSpPr/>
            <p:nvPr/>
          </p:nvSpPr>
          <p:spPr>
            <a:xfrm>
              <a:off x="10499924" y="396924"/>
              <a:ext cx="1475465" cy="14629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3" r="9635"/>
            <a:stretch>
              <a:fillRect/>
            </a:stretch>
          </p:blipFill>
          <p:spPr>
            <a:xfrm>
              <a:off x="10468515" y="336260"/>
              <a:ext cx="1526959" cy="1584242"/>
            </a:xfrm>
            <a:prstGeom prst="rect">
              <a:avLst/>
            </a:prstGeom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72240" y="198778"/>
            <a:ext cx="8690578" cy="74824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mbria Math" panose="02040503050406030204" pitchFamily="18" charset="0"/>
                <a:ea typeface="+mn-ea"/>
              </a:rPr>
              <a:t>DNS</a:t>
            </a:r>
            <a:r>
              <a:rPr kumimoji="1" lang="zh-CN" altLang="en-US" dirty="0">
                <a:latin typeface="Cambria Math" panose="02040503050406030204" pitchFamily="18" charset="0"/>
                <a:ea typeface="+mn-ea"/>
              </a:rPr>
              <a:t>查询方式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53A1848-BE97-4FB8-8303-1275C8E29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842" y="1076501"/>
            <a:ext cx="6400854" cy="398804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8B9A10-DA36-45AD-B72B-04DC7486FD20}"/>
              </a:ext>
            </a:extLst>
          </p:cNvPr>
          <p:cNvSpPr/>
          <p:nvPr/>
        </p:nvSpPr>
        <p:spPr>
          <a:xfrm>
            <a:off x="7772400" y="4229100"/>
            <a:ext cx="1635919" cy="521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15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17" idx="1"/>
            <a:endCxn id="5" idx="6"/>
          </p:cNvCxnSpPr>
          <p:nvPr/>
        </p:nvCxnSpPr>
        <p:spPr>
          <a:xfrm flipH="1">
            <a:off x="1216724" y="950581"/>
            <a:ext cx="9251791" cy="1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6526" y="440483"/>
            <a:ext cx="1020198" cy="1020198"/>
          </a:xfrm>
          <a:prstGeom prst="ellipse">
            <a:avLst/>
          </a:prstGeom>
          <a:solidFill>
            <a:srgbClr val="ADB9CA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DB9C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468515" y="158460"/>
            <a:ext cx="1526959" cy="1584242"/>
            <a:chOff x="10468515" y="336260"/>
            <a:chExt cx="1526959" cy="1584242"/>
          </a:xfrm>
        </p:grpSpPr>
        <p:sp>
          <p:nvSpPr>
            <p:cNvPr id="3" name="椭圆 2"/>
            <p:cNvSpPr/>
            <p:nvPr/>
          </p:nvSpPr>
          <p:spPr>
            <a:xfrm>
              <a:off x="10499924" y="396924"/>
              <a:ext cx="1475465" cy="14629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3" r="9635"/>
            <a:stretch>
              <a:fillRect/>
            </a:stretch>
          </p:blipFill>
          <p:spPr>
            <a:xfrm>
              <a:off x="10468515" y="336260"/>
              <a:ext cx="1526959" cy="1584242"/>
            </a:xfrm>
            <a:prstGeom prst="rect">
              <a:avLst/>
            </a:prstGeom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72240" y="198778"/>
            <a:ext cx="8690578" cy="74824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mbria Math" panose="02040503050406030204" pitchFamily="18" charset="0"/>
                <a:ea typeface="+mn-ea"/>
              </a:rPr>
              <a:t>DNS</a:t>
            </a:r>
            <a:r>
              <a:rPr kumimoji="1" lang="zh-CN" altLang="en-US" dirty="0">
                <a:latin typeface="Cambria Math" panose="02040503050406030204" pitchFamily="18" charset="0"/>
                <a:ea typeface="+mn-ea"/>
              </a:rPr>
              <a:t>缓存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A9284B-FF6C-4450-B00C-9C1917EE8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092" y="1452256"/>
            <a:ext cx="5086873" cy="43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053782" y="1823855"/>
            <a:ext cx="8084437" cy="3210291"/>
          </a:xfrm>
          <a:prstGeom prst="rect">
            <a:avLst/>
          </a:prstGeom>
          <a:solidFill>
            <a:srgbClr val="ADB9C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anose="02040503050406030204" pitchFamily="18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872655" y="5629950"/>
            <a:ext cx="2319345" cy="1228050"/>
            <a:chOff x="221160" y="5152872"/>
            <a:chExt cx="2319345" cy="1228050"/>
          </a:xfrm>
        </p:grpSpPr>
        <p:sp>
          <p:nvSpPr>
            <p:cNvPr id="21" name="燕尾形 67"/>
            <p:cNvSpPr/>
            <p:nvPr/>
          </p:nvSpPr>
          <p:spPr>
            <a:xfrm>
              <a:off x="1312456" y="5152873"/>
              <a:ext cx="1228049" cy="1228049"/>
            </a:xfrm>
            <a:prstGeom prst="chevron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燕尾形 68"/>
            <p:cNvSpPr/>
            <p:nvPr/>
          </p:nvSpPr>
          <p:spPr>
            <a:xfrm>
              <a:off x="221160" y="5152872"/>
              <a:ext cx="1228049" cy="1228049"/>
            </a:xfrm>
            <a:prstGeom prst="chevron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2053778" y="1852556"/>
            <a:ext cx="8084440" cy="3152889"/>
          </a:xfrm>
        </p:spPr>
        <p:txBody>
          <a:bodyPr>
            <a:noAutofit/>
          </a:bodyPr>
          <a:lstStyle/>
          <a:p>
            <a:pPr algn="ctr"/>
            <a:r>
              <a:rPr lang="en-US" altLang="zh-CN" sz="8000" b="1" dirty="0">
                <a:latin typeface="Cambria Math" panose="02040503050406030204" pitchFamily="18" charset="0"/>
              </a:rPr>
              <a:t>DNS</a:t>
            </a:r>
            <a:r>
              <a:rPr lang="zh-CN" altLang="en-US" sz="8000" b="1" dirty="0">
                <a:latin typeface="Cambria Math" panose="02040503050406030204" pitchFamily="18" charset="0"/>
              </a:rPr>
              <a:t>解析总结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880" y="-177800"/>
            <a:ext cx="3478918" cy="2935622"/>
          </a:xfrm>
          <a:prstGeom prst="rect">
            <a:avLst/>
          </a:prstGeom>
        </p:spPr>
      </p:pic>
      <p:cxnSp>
        <p:nvCxnSpPr>
          <p:cNvPr id="24" name="直接连接符 3"/>
          <p:cNvCxnSpPr/>
          <p:nvPr/>
        </p:nvCxnSpPr>
        <p:spPr>
          <a:xfrm flipH="1">
            <a:off x="10707328" y="-20266"/>
            <a:ext cx="9526" cy="3069014"/>
          </a:xfrm>
          <a:prstGeom prst="line">
            <a:avLst/>
          </a:prstGeom>
          <a:ln w="38100">
            <a:solidFill>
              <a:srgbClr val="92A1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星形: 五角 5"/>
          <p:cNvSpPr/>
          <p:nvPr/>
        </p:nvSpPr>
        <p:spPr>
          <a:xfrm>
            <a:off x="10361594" y="2498798"/>
            <a:ext cx="691467" cy="691467"/>
          </a:xfrm>
          <a:prstGeom prst="star5">
            <a:avLst/>
          </a:prstGeom>
          <a:solidFill>
            <a:srgbClr val="FBE5D6"/>
          </a:solidFill>
          <a:ln w="38100">
            <a:solidFill>
              <a:srgbClr val="92A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61593" y="1152829"/>
            <a:ext cx="691467" cy="691467"/>
          </a:xfrm>
          <a:prstGeom prst="rect">
            <a:avLst/>
          </a:prstGeom>
          <a:solidFill>
            <a:srgbClr val="FFFDFB"/>
          </a:solidFill>
          <a:ln w="38100">
            <a:solidFill>
              <a:srgbClr val="92A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85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17" idx="1"/>
            <a:endCxn id="5" idx="6"/>
          </p:cNvCxnSpPr>
          <p:nvPr/>
        </p:nvCxnSpPr>
        <p:spPr>
          <a:xfrm flipH="1">
            <a:off x="1216724" y="950581"/>
            <a:ext cx="9251791" cy="1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6526" y="440483"/>
            <a:ext cx="1020198" cy="1020198"/>
          </a:xfrm>
          <a:prstGeom prst="ellipse">
            <a:avLst/>
          </a:prstGeom>
          <a:solidFill>
            <a:srgbClr val="ADB9CA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DB9C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468515" y="158460"/>
            <a:ext cx="1526959" cy="1584242"/>
            <a:chOff x="10468515" y="336260"/>
            <a:chExt cx="1526959" cy="1584242"/>
          </a:xfrm>
        </p:grpSpPr>
        <p:sp>
          <p:nvSpPr>
            <p:cNvPr id="3" name="椭圆 2"/>
            <p:cNvSpPr/>
            <p:nvPr/>
          </p:nvSpPr>
          <p:spPr>
            <a:xfrm>
              <a:off x="10499924" y="396924"/>
              <a:ext cx="1475465" cy="14629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3" r="9635"/>
            <a:stretch>
              <a:fillRect/>
            </a:stretch>
          </p:blipFill>
          <p:spPr>
            <a:xfrm>
              <a:off x="10468515" y="336260"/>
              <a:ext cx="1526959" cy="1584242"/>
            </a:xfrm>
            <a:prstGeom prst="rect">
              <a:avLst/>
            </a:prstGeom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72240" y="198778"/>
            <a:ext cx="8690578" cy="74824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mbria Math" panose="02040503050406030204" pitchFamily="18" charset="0"/>
                <a:ea typeface="+mn-ea"/>
              </a:rPr>
              <a:t>DNS</a:t>
            </a:r>
            <a:r>
              <a:rPr kumimoji="1" lang="zh-CN" altLang="en-US" dirty="0">
                <a:latin typeface="Cambria Math" panose="02040503050406030204" pitchFamily="18" charset="0"/>
                <a:ea typeface="+mn-ea"/>
              </a:rPr>
              <a:t>解析总结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7F3739-6911-429F-922A-2377432F6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354" y="1290890"/>
            <a:ext cx="6400854" cy="471803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8974F29-42F7-4449-8A46-40E3434DC809}"/>
              </a:ext>
            </a:extLst>
          </p:cNvPr>
          <p:cNvSpPr/>
          <p:nvPr/>
        </p:nvSpPr>
        <p:spPr>
          <a:xfrm>
            <a:off x="7283793" y="5560672"/>
            <a:ext cx="1326807" cy="34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70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053782" y="1823855"/>
            <a:ext cx="8084437" cy="3210291"/>
          </a:xfrm>
          <a:prstGeom prst="rect">
            <a:avLst/>
          </a:prstGeom>
          <a:solidFill>
            <a:srgbClr val="ADB9C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anose="02040503050406030204" pitchFamily="18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872655" y="5629950"/>
            <a:ext cx="2319345" cy="1228050"/>
            <a:chOff x="221160" y="5152872"/>
            <a:chExt cx="2319345" cy="1228050"/>
          </a:xfrm>
        </p:grpSpPr>
        <p:sp>
          <p:nvSpPr>
            <p:cNvPr id="21" name="燕尾形 67"/>
            <p:cNvSpPr/>
            <p:nvPr/>
          </p:nvSpPr>
          <p:spPr>
            <a:xfrm>
              <a:off x="1312456" y="5152873"/>
              <a:ext cx="1228049" cy="1228049"/>
            </a:xfrm>
            <a:prstGeom prst="chevron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燕尾形 68"/>
            <p:cNvSpPr/>
            <p:nvPr/>
          </p:nvSpPr>
          <p:spPr>
            <a:xfrm>
              <a:off x="221160" y="5152872"/>
              <a:ext cx="1228049" cy="1228049"/>
            </a:xfrm>
            <a:prstGeom prst="chevron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2053778" y="1852556"/>
            <a:ext cx="8084440" cy="3152889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>
                <a:latin typeface="Cambria Math" panose="02040503050406030204" pitchFamily="18" charset="0"/>
              </a:rPr>
              <a:t>实验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880" y="-177800"/>
            <a:ext cx="3478918" cy="2935622"/>
          </a:xfrm>
          <a:prstGeom prst="rect">
            <a:avLst/>
          </a:prstGeom>
        </p:spPr>
      </p:pic>
      <p:cxnSp>
        <p:nvCxnSpPr>
          <p:cNvPr id="24" name="直接连接符 3"/>
          <p:cNvCxnSpPr/>
          <p:nvPr/>
        </p:nvCxnSpPr>
        <p:spPr>
          <a:xfrm flipH="1">
            <a:off x="10707328" y="-20266"/>
            <a:ext cx="9526" cy="3069014"/>
          </a:xfrm>
          <a:prstGeom prst="line">
            <a:avLst/>
          </a:prstGeom>
          <a:ln w="38100">
            <a:solidFill>
              <a:srgbClr val="92A1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星形: 五角 5"/>
          <p:cNvSpPr/>
          <p:nvPr/>
        </p:nvSpPr>
        <p:spPr>
          <a:xfrm>
            <a:off x="10361594" y="2498798"/>
            <a:ext cx="691467" cy="691467"/>
          </a:xfrm>
          <a:prstGeom prst="star5">
            <a:avLst/>
          </a:prstGeom>
          <a:solidFill>
            <a:srgbClr val="FBE5D6"/>
          </a:solidFill>
          <a:ln w="38100">
            <a:solidFill>
              <a:srgbClr val="92A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61593" y="1152829"/>
            <a:ext cx="691467" cy="691467"/>
          </a:xfrm>
          <a:prstGeom prst="rect">
            <a:avLst/>
          </a:prstGeom>
          <a:solidFill>
            <a:srgbClr val="FFFDFB"/>
          </a:solidFill>
          <a:ln w="38100">
            <a:solidFill>
              <a:srgbClr val="92A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5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17" idx="1"/>
            <a:endCxn id="5" idx="6"/>
          </p:cNvCxnSpPr>
          <p:nvPr/>
        </p:nvCxnSpPr>
        <p:spPr>
          <a:xfrm flipH="1">
            <a:off x="1216724" y="950581"/>
            <a:ext cx="9251791" cy="1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6526" y="440483"/>
            <a:ext cx="1020198" cy="1020198"/>
          </a:xfrm>
          <a:prstGeom prst="ellipse">
            <a:avLst/>
          </a:prstGeom>
          <a:solidFill>
            <a:srgbClr val="ADB9CA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DB9C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468515" y="158460"/>
            <a:ext cx="1526959" cy="1584242"/>
            <a:chOff x="10468515" y="336260"/>
            <a:chExt cx="1526959" cy="1584242"/>
          </a:xfrm>
        </p:grpSpPr>
        <p:sp>
          <p:nvSpPr>
            <p:cNvPr id="3" name="椭圆 2"/>
            <p:cNvSpPr/>
            <p:nvPr/>
          </p:nvSpPr>
          <p:spPr>
            <a:xfrm>
              <a:off x="10499924" y="396924"/>
              <a:ext cx="1475465" cy="14629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3" r="9635"/>
            <a:stretch>
              <a:fillRect/>
            </a:stretch>
          </p:blipFill>
          <p:spPr>
            <a:xfrm>
              <a:off x="10468515" y="336260"/>
              <a:ext cx="1526959" cy="1584242"/>
            </a:xfrm>
            <a:prstGeom prst="rect">
              <a:avLst/>
            </a:prstGeom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72240" y="198778"/>
            <a:ext cx="8690578" cy="748246"/>
          </a:xfrm>
        </p:spPr>
        <p:txBody>
          <a:bodyPr>
            <a:normAutofit/>
          </a:bodyPr>
          <a:lstStyle/>
          <a:p>
            <a:r>
              <a:rPr kumimoji="1" lang="en-US" altLang="zh-CN" dirty="0" err="1">
                <a:latin typeface="Cambria Math" panose="02040503050406030204" pitchFamily="18" charset="0"/>
                <a:ea typeface="+mn-ea"/>
              </a:rPr>
              <a:t>nslookup</a:t>
            </a:r>
            <a:r>
              <a:rPr kumimoji="1" lang="en-US" altLang="zh-CN" dirty="0">
                <a:latin typeface="Cambria Math" panose="02040503050406030204" pitchFamily="18" charset="0"/>
                <a:ea typeface="+mn-ea"/>
              </a:rPr>
              <a:t>(</a:t>
            </a:r>
            <a:r>
              <a:rPr kumimoji="1" lang="zh-CN" altLang="en-US" dirty="0">
                <a:latin typeface="Cambria Math" panose="02040503050406030204" pitchFamily="18" charset="0"/>
                <a:ea typeface="+mn-ea"/>
              </a:rPr>
              <a:t>非交互模式</a:t>
            </a:r>
            <a:r>
              <a:rPr kumimoji="1" lang="en-US" altLang="zh-CN" dirty="0">
                <a:latin typeface="Cambria Math" panose="02040503050406030204" pitchFamily="18" charset="0"/>
                <a:ea typeface="+mn-ea"/>
              </a:rPr>
              <a:t>)</a:t>
            </a:r>
            <a:endParaRPr kumimoji="1" lang="zh-CN" altLang="en-US" dirty="0"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DF3C4C0-1DB3-4080-A831-44A964D628C7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z="3200" b="1" dirty="0" err="1"/>
              <a:t>nslookup</a:t>
            </a:r>
            <a:r>
              <a:rPr lang="zh-CN" altLang="en-US" sz="3200" b="1" dirty="0"/>
              <a:t>（非交互模式）</a:t>
            </a:r>
            <a:endParaRPr lang="en-US" altLang="zh-CN" b="1" dirty="0">
              <a:latin typeface="Georgia" panose="02040502050405020303" pitchFamily="18" charset="0"/>
            </a:endParaRPr>
          </a:p>
          <a:p>
            <a:pPr algn="just"/>
            <a:r>
              <a:rPr lang="zh-CN" altLang="en-US" dirty="0">
                <a:latin typeface="Georgia" panose="02040502050405020303" pitchFamily="18" charset="0"/>
              </a:rPr>
              <a:t>用途</a:t>
            </a:r>
          </a:p>
          <a:p>
            <a:pPr lvl="1" algn="just"/>
            <a:r>
              <a:rPr lang="zh-CN" altLang="en-US" dirty="0">
                <a:latin typeface="Georgia" panose="02040502050405020303" pitchFamily="18" charset="0"/>
              </a:rPr>
              <a:t>查询因特网域名服务器。</a:t>
            </a:r>
          </a:p>
          <a:p>
            <a:pPr algn="just"/>
            <a:r>
              <a:rPr lang="zh-CN" altLang="en-US" dirty="0">
                <a:latin typeface="Georgia" panose="02040502050405020303" pitchFamily="18" charset="0"/>
              </a:rPr>
              <a:t>语法</a:t>
            </a:r>
          </a:p>
          <a:p>
            <a:pPr lvl="1"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[-type=type] domain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-server]</a:t>
            </a:r>
            <a:endParaRPr lang="en-US" altLang="zh-CN" sz="22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Georgia" panose="02040502050405020303" pitchFamily="18" charset="0"/>
              </a:rPr>
              <a:t>例子</a:t>
            </a:r>
          </a:p>
          <a:p>
            <a:pPr lvl="1"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www.fudan.edu.cn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请求解析主机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www.fudan.edu.cn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IP)</a:t>
            </a:r>
          </a:p>
          <a:p>
            <a:pPr lvl="1"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响应分为两个部分</a:t>
            </a:r>
          </a:p>
          <a:p>
            <a:pPr lvl="2"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响应指令的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服务器的名字和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</a:p>
          <a:p>
            <a:pPr lvl="2"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响应本身（即名称和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96574E0-AF89-4195-B73C-8D9A26599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008" y="1972888"/>
            <a:ext cx="3957311" cy="14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2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17" idx="1"/>
            <a:endCxn id="5" idx="6"/>
          </p:cNvCxnSpPr>
          <p:nvPr/>
        </p:nvCxnSpPr>
        <p:spPr>
          <a:xfrm flipH="1">
            <a:off x="1216724" y="950581"/>
            <a:ext cx="9251791" cy="1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6526" y="440483"/>
            <a:ext cx="1020198" cy="1020198"/>
          </a:xfrm>
          <a:prstGeom prst="ellipse">
            <a:avLst/>
          </a:prstGeom>
          <a:solidFill>
            <a:srgbClr val="ADB9CA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DB9C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468515" y="158460"/>
            <a:ext cx="1526959" cy="1584242"/>
            <a:chOff x="10468515" y="336260"/>
            <a:chExt cx="1526959" cy="1584242"/>
          </a:xfrm>
        </p:grpSpPr>
        <p:sp>
          <p:nvSpPr>
            <p:cNvPr id="3" name="椭圆 2"/>
            <p:cNvSpPr/>
            <p:nvPr/>
          </p:nvSpPr>
          <p:spPr>
            <a:xfrm>
              <a:off x="10499924" y="396924"/>
              <a:ext cx="1475465" cy="14629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3" r="9635"/>
            <a:stretch>
              <a:fillRect/>
            </a:stretch>
          </p:blipFill>
          <p:spPr>
            <a:xfrm>
              <a:off x="10468515" y="336260"/>
              <a:ext cx="1526959" cy="1584242"/>
            </a:xfrm>
            <a:prstGeom prst="rect">
              <a:avLst/>
            </a:prstGeom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72240" y="198778"/>
            <a:ext cx="8690578" cy="748246"/>
          </a:xfrm>
        </p:spPr>
        <p:txBody>
          <a:bodyPr>
            <a:normAutofit/>
          </a:bodyPr>
          <a:lstStyle/>
          <a:p>
            <a:r>
              <a:rPr kumimoji="1" lang="en-US" altLang="zh-CN" dirty="0" err="1">
                <a:latin typeface="Cambria Math" panose="02040503050406030204" pitchFamily="18" charset="0"/>
                <a:ea typeface="+mn-ea"/>
              </a:rPr>
              <a:t>nslookup</a:t>
            </a:r>
            <a:r>
              <a:rPr kumimoji="1" lang="en-US" altLang="zh-CN" dirty="0">
                <a:latin typeface="Cambria Math" panose="02040503050406030204" pitchFamily="18" charset="0"/>
                <a:ea typeface="+mn-ea"/>
              </a:rPr>
              <a:t>(</a:t>
            </a:r>
            <a:r>
              <a:rPr kumimoji="1" lang="zh-CN" altLang="en-US" dirty="0">
                <a:latin typeface="Cambria Math" panose="02040503050406030204" pitchFamily="18" charset="0"/>
                <a:ea typeface="+mn-ea"/>
              </a:rPr>
              <a:t>非交互模式</a:t>
            </a:r>
            <a:r>
              <a:rPr kumimoji="1" lang="en-US" altLang="zh-CN" dirty="0">
                <a:latin typeface="Cambria Math" panose="02040503050406030204" pitchFamily="18" charset="0"/>
                <a:ea typeface="+mn-ea"/>
              </a:rPr>
              <a:t>)</a:t>
            </a:r>
            <a:endParaRPr kumimoji="1" lang="zh-CN" altLang="en-US" dirty="0">
              <a:latin typeface="Cambria Math" panose="02040503050406030204" pitchFamily="18" charset="0"/>
              <a:ea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2F50CF-D3EE-4C17-8900-9E68BDC5A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357" y="1546945"/>
            <a:ext cx="4371975" cy="48577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3798F17-4BDE-4302-AF32-5E77E451D6B8}"/>
              </a:ext>
            </a:extLst>
          </p:cNvPr>
          <p:cNvSpPr txBox="1"/>
          <p:nvPr/>
        </p:nvSpPr>
        <p:spPr>
          <a:xfrm>
            <a:off x="1272240" y="1934190"/>
            <a:ext cx="4371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DNS</a:t>
            </a:r>
            <a:r>
              <a:rPr lang="zh-CN" altLang="en-US" sz="2400" dirty="0">
                <a:latin typeface="Georgia" panose="02040502050405020303" pitchFamily="18" charset="0"/>
              </a:rPr>
              <a:t>服务器也是可选的；如果不提供它，查询报文将发送到默认的本地</a:t>
            </a:r>
            <a:r>
              <a:rPr lang="en-US" altLang="zh-CN" sz="2400" dirty="0">
                <a:latin typeface="Georgia" panose="02040502050405020303" pitchFamily="18" charset="0"/>
              </a:rPr>
              <a:t>DNS</a:t>
            </a:r>
            <a:r>
              <a:rPr lang="zh-CN" altLang="en-US" sz="2400" dirty="0">
                <a:latin typeface="Georgia" panose="02040502050405020303" pitchFamily="18" charset="0"/>
              </a:rPr>
              <a:t>服务器。</a:t>
            </a:r>
            <a:endParaRPr lang="en-US" altLang="zh-CN" sz="2400" dirty="0">
              <a:latin typeface="Georgia" panose="02040502050405020303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F8D154F-05D1-4A3B-AB73-E59056472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578" y="4050506"/>
            <a:ext cx="5460208" cy="17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17" idx="1"/>
            <a:endCxn id="5" idx="6"/>
          </p:cNvCxnSpPr>
          <p:nvPr/>
        </p:nvCxnSpPr>
        <p:spPr>
          <a:xfrm flipH="1">
            <a:off x="1216724" y="950581"/>
            <a:ext cx="9251791" cy="1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6526" y="440483"/>
            <a:ext cx="1020198" cy="1020198"/>
          </a:xfrm>
          <a:prstGeom prst="ellipse">
            <a:avLst/>
          </a:prstGeom>
          <a:solidFill>
            <a:srgbClr val="ADB9CA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DB9C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468515" y="158460"/>
            <a:ext cx="1526959" cy="1584242"/>
            <a:chOff x="10468515" y="336260"/>
            <a:chExt cx="1526959" cy="1584242"/>
          </a:xfrm>
        </p:grpSpPr>
        <p:sp>
          <p:nvSpPr>
            <p:cNvPr id="3" name="椭圆 2"/>
            <p:cNvSpPr/>
            <p:nvPr/>
          </p:nvSpPr>
          <p:spPr>
            <a:xfrm>
              <a:off x="10499924" y="396924"/>
              <a:ext cx="1475465" cy="14629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3" r="9635"/>
            <a:stretch>
              <a:fillRect/>
            </a:stretch>
          </p:blipFill>
          <p:spPr>
            <a:xfrm>
              <a:off x="10468515" y="336260"/>
              <a:ext cx="1526959" cy="1584242"/>
            </a:xfrm>
            <a:prstGeom prst="rect">
              <a:avLst/>
            </a:prstGeom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72240" y="198778"/>
            <a:ext cx="8690578" cy="748246"/>
          </a:xfrm>
        </p:spPr>
        <p:txBody>
          <a:bodyPr>
            <a:normAutofit/>
          </a:bodyPr>
          <a:lstStyle/>
          <a:p>
            <a:r>
              <a:rPr kumimoji="1" lang="en-US" altLang="zh-CN" dirty="0" err="1">
                <a:latin typeface="Cambria Math" panose="02040503050406030204" pitchFamily="18" charset="0"/>
                <a:ea typeface="+mn-ea"/>
              </a:rPr>
              <a:t>nslookup</a:t>
            </a:r>
            <a:r>
              <a:rPr kumimoji="1" lang="en-US" altLang="zh-CN" dirty="0">
                <a:latin typeface="Cambria Math" panose="02040503050406030204" pitchFamily="18" charset="0"/>
                <a:ea typeface="+mn-ea"/>
              </a:rPr>
              <a:t>(</a:t>
            </a:r>
            <a:r>
              <a:rPr kumimoji="1" lang="zh-CN" altLang="en-US" dirty="0">
                <a:latin typeface="Cambria Math" panose="02040503050406030204" pitchFamily="18" charset="0"/>
                <a:ea typeface="+mn-ea"/>
              </a:rPr>
              <a:t>交互模式</a:t>
            </a:r>
            <a:r>
              <a:rPr kumimoji="1" lang="en-US" altLang="zh-CN" dirty="0">
                <a:latin typeface="Cambria Math" panose="02040503050406030204" pitchFamily="18" charset="0"/>
                <a:ea typeface="+mn-ea"/>
              </a:rPr>
              <a:t>)</a:t>
            </a:r>
            <a:endParaRPr kumimoji="1" lang="zh-CN" altLang="en-US" dirty="0"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0BE56DF-F523-4586-B8F9-834AF0AFB690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3939691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z="3200" b="1"/>
              <a:t>nslookup(</a:t>
            </a:r>
            <a:r>
              <a:rPr lang="zh-CN" altLang="en-US" sz="3200" b="1"/>
              <a:t>交互模式</a:t>
            </a:r>
            <a:r>
              <a:rPr lang="en-US" altLang="zh-CN" sz="3200" b="1"/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z="2400">
                <a:latin typeface="Georgia" panose="02040502050405020303" pitchFamily="18" charset="0"/>
              </a:rPr>
              <a:t>1.</a:t>
            </a:r>
            <a:r>
              <a:rPr lang="zh-CN" altLang="en-US" sz="2400">
                <a:latin typeface="Georgia" panose="02040502050405020303" pitchFamily="18" charset="0"/>
              </a:rPr>
              <a:t>直接输入</a:t>
            </a:r>
            <a:r>
              <a:rPr lang="en-US" altLang="zh-CN" sz="2400">
                <a:latin typeface="Georgia" panose="02040502050405020303" pitchFamily="18" charset="0"/>
              </a:rPr>
              <a:t>nslookup</a:t>
            </a:r>
            <a:r>
              <a:rPr lang="zh-CN" altLang="en-US" sz="2400">
                <a:latin typeface="Georgia" panose="02040502050405020303" pitchFamily="18" charset="0"/>
              </a:rPr>
              <a:t>命令，不加任何参数，则直接进入交互模式，此时</a:t>
            </a:r>
            <a:r>
              <a:rPr lang="en-US" altLang="zh-CN" sz="2400">
                <a:latin typeface="Georgia" panose="02040502050405020303" pitchFamily="18" charset="0"/>
              </a:rPr>
              <a:t>nslookup</a:t>
            </a:r>
            <a:r>
              <a:rPr lang="zh-CN" altLang="en-US" sz="2400">
                <a:latin typeface="Georgia" panose="02040502050405020303" pitchFamily="18" charset="0"/>
              </a:rPr>
              <a:t>会连接到默认的域名服务器。</a:t>
            </a:r>
            <a:endParaRPr lang="en-US" altLang="zh-CN" sz="2400">
              <a:latin typeface="Georgia" panose="02040502050405020303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z="2400">
                <a:latin typeface="Georgia" panose="02040502050405020303" pitchFamily="18" charset="0"/>
              </a:rPr>
              <a:t>2.help</a:t>
            </a:r>
            <a:r>
              <a:rPr lang="zh-CN" altLang="en-US" sz="2400">
                <a:latin typeface="Georgia" panose="02040502050405020303" pitchFamily="18" charset="0"/>
              </a:rPr>
              <a:t>查询帮助信息</a:t>
            </a:r>
            <a:endParaRPr lang="en-US" altLang="zh-CN" sz="2400" dirty="0">
              <a:latin typeface="Georgia" panose="020405020504050203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ECEAD2-61F8-4A0E-BE0D-A6F7DE1F4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713" y="1876566"/>
            <a:ext cx="6131910" cy="453361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33B11E-75CF-4FA0-9D2F-BECDBC0C6DBF}"/>
              </a:ext>
            </a:extLst>
          </p:cNvPr>
          <p:cNvSpPr/>
          <p:nvPr/>
        </p:nvSpPr>
        <p:spPr>
          <a:xfrm>
            <a:off x="5164931" y="3086100"/>
            <a:ext cx="3393282" cy="2071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804E0D-A542-4DAE-9A11-EABCDBB5833D}"/>
              </a:ext>
            </a:extLst>
          </p:cNvPr>
          <p:cNvSpPr/>
          <p:nvPr/>
        </p:nvSpPr>
        <p:spPr>
          <a:xfrm>
            <a:off x="5164930" y="4645025"/>
            <a:ext cx="5593557" cy="3127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5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17" idx="1"/>
            <a:endCxn id="5" idx="6"/>
          </p:cNvCxnSpPr>
          <p:nvPr/>
        </p:nvCxnSpPr>
        <p:spPr>
          <a:xfrm flipH="1">
            <a:off x="1216724" y="950581"/>
            <a:ext cx="9251791" cy="1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6526" y="440483"/>
            <a:ext cx="1020198" cy="1020198"/>
          </a:xfrm>
          <a:prstGeom prst="ellipse">
            <a:avLst/>
          </a:prstGeom>
          <a:solidFill>
            <a:srgbClr val="ADB9CA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DB9C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468515" y="158460"/>
            <a:ext cx="1526959" cy="1584242"/>
            <a:chOff x="10468515" y="336260"/>
            <a:chExt cx="1526959" cy="1584242"/>
          </a:xfrm>
        </p:grpSpPr>
        <p:sp>
          <p:nvSpPr>
            <p:cNvPr id="3" name="椭圆 2"/>
            <p:cNvSpPr/>
            <p:nvPr/>
          </p:nvSpPr>
          <p:spPr>
            <a:xfrm>
              <a:off x="10499924" y="396924"/>
              <a:ext cx="1475465" cy="14629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3" r="9635"/>
            <a:stretch>
              <a:fillRect/>
            </a:stretch>
          </p:blipFill>
          <p:spPr>
            <a:xfrm>
              <a:off x="10468515" y="336260"/>
              <a:ext cx="1526959" cy="1584242"/>
            </a:xfrm>
            <a:prstGeom prst="rect">
              <a:avLst/>
            </a:prstGeom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72240" y="198778"/>
            <a:ext cx="8690578" cy="748246"/>
          </a:xfrm>
        </p:spPr>
        <p:txBody>
          <a:bodyPr>
            <a:normAutofit/>
          </a:bodyPr>
          <a:lstStyle/>
          <a:p>
            <a:r>
              <a:rPr kumimoji="1" lang="en-US" altLang="zh-CN" dirty="0" err="1">
                <a:latin typeface="Cambria Math" panose="02040503050406030204" pitchFamily="18" charset="0"/>
                <a:ea typeface="+mn-ea"/>
              </a:rPr>
              <a:t>nslookup</a:t>
            </a:r>
            <a:r>
              <a:rPr kumimoji="1" lang="en-US" altLang="zh-CN" dirty="0">
                <a:latin typeface="Cambria Math" panose="02040503050406030204" pitchFamily="18" charset="0"/>
                <a:ea typeface="+mn-ea"/>
              </a:rPr>
              <a:t>(</a:t>
            </a:r>
            <a:r>
              <a:rPr kumimoji="1" lang="zh-CN" altLang="en-US" dirty="0">
                <a:latin typeface="Cambria Math" panose="02040503050406030204" pitchFamily="18" charset="0"/>
                <a:ea typeface="+mn-ea"/>
              </a:rPr>
              <a:t>交互模式</a:t>
            </a:r>
            <a:r>
              <a:rPr kumimoji="1" lang="en-US" altLang="zh-CN" dirty="0">
                <a:latin typeface="Cambria Math" panose="02040503050406030204" pitchFamily="18" charset="0"/>
                <a:ea typeface="+mn-ea"/>
              </a:rPr>
              <a:t>)</a:t>
            </a:r>
            <a:endParaRPr kumimoji="1" lang="zh-CN" altLang="en-US" dirty="0"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0BE56DF-F523-4586-B8F9-834AF0AFB690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3939691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latin typeface="Georgia" panose="02040502050405020303" pitchFamily="18" charset="0"/>
              </a:rPr>
              <a:t>set type=[]</a:t>
            </a:r>
            <a:r>
              <a:rPr lang="zh-CN" altLang="en-US" sz="2400" dirty="0">
                <a:latin typeface="Georgia" panose="02040502050405020303" pitchFamily="18" charset="0"/>
              </a:rPr>
              <a:t>。</a:t>
            </a:r>
            <a:endParaRPr lang="en-US" altLang="zh-CN" sz="2400" dirty="0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en-US" altLang="zh-CN" sz="1800" dirty="0">
                <a:latin typeface="Georgia" panose="02040502050405020303" pitchFamily="18" charset="0"/>
              </a:rPr>
              <a:t>set type=X</a:t>
            </a:r>
          </a:p>
          <a:p>
            <a:pPr marL="0" indent="0" algn="just">
              <a:buNone/>
            </a:pPr>
            <a:r>
              <a:rPr lang="en-US" altLang="zh-CN" sz="1800" dirty="0">
                <a:latin typeface="Georgia" panose="02040502050405020303" pitchFamily="18" charset="0"/>
              </a:rPr>
              <a:t>(A</a:t>
            </a:r>
            <a:r>
              <a:rPr lang="zh-CN" altLang="en-US" sz="1800" dirty="0">
                <a:latin typeface="Georgia" panose="02040502050405020303" pitchFamily="18" charset="0"/>
              </a:rPr>
              <a:t>、</a:t>
            </a:r>
            <a:r>
              <a:rPr lang="en-US" altLang="zh-CN" sz="1800" dirty="0">
                <a:latin typeface="Georgia" panose="02040502050405020303" pitchFamily="18" charset="0"/>
              </a:rPr>
              <a:t>AAAA</a:t>
            </a:r>
            <a:r>
              <a:rPr lang="zh-CN" altLang="en-US" sz="1800" dirty="0">
                <a:latin typeface="Georgia" panose="02040502050405020303" pitchFamily="18" charset="0"/>
              </a:rPr>
              <a:t>、</a:t>
            </a:r>
            <a:r>
              <a:rPr lang="en-US" altLang="zh-CN" sz="1800" dirty="0">
                <a:latin typeface="Georgia" panose="02040502050405020303" pitchFamily="18" charset="0"/>
              </a:rPr>
              <a:t>A+AAAA</a:t>
            </a:r>
            <a:r>
              <a:rPr lang="zh-CN" altLang="en-US" sz="1800" dirty="0">
                <a:latin typeface="Georgia" panose="02040502050405020303" pitchFamily="18" charset="0"/>
              </a:rPr>
              <a:t>、</a:t>
            </a:r>
            <a:r>
              <a:rPr lang="en-US" altLang="zh-CN" sz="1800" dirty="0">
                <a:latin typeface="Georgia" panose="02040502050405020303" pitchFamily="18" charset="0"/>
              </a:rPr>
              <a:t>ANY</a:t>
            </a:r>
            <a:r>
              <a:rPr lang="zh-CN" altLang="en-US" sz="1800" dirty="0">
                <a:latin typeface="Georgia" panose="02040502050405020303" pitchFamily="18" charset="0"/>
              </a:rPr>
              <a:t>、</a:t>
            </a:r>
            <a:r>
              <a:rPr lang="en-US" altLang="zh-CN" sz="1800" dirty="0">
                <a:latin typeface="Georgia" panose="02040502050405020303" pitchFamily="18" charset="0"/>
              </a:rPr>
              <a:t>CNAME</a:t>
            </a:r>
            <a:r>
              <a:rPr lang="zh-CN" altLang="en-US" sz="1800" dirty="0">
                <a:latin typeface="Georgia" panose="02040502050405020303" pitchFamily="18" charset="0"/>
              </a:rPr>
              <a:t>、</a:t>
            </a:r>
            <a:r>
              <a:rPr lang="en-US" altLang="zh-CN" sz="1800" dirty="0">
                <a:latin typeface="Georgia" panose="02040502050405020303" pitchFamily="18" charset="0"/>
              </a:rPr>
              <a:t>MX</a:t>
            </a:r>
            <a:r>
              <a:rPr lang="zh-CN" altLang="en-US" sz="1800" dirty="0">
                <a:latin typeface="Georgia" panose="02040502050405020303" pitchFamily="18" charset="0"/>
              </a:rPr>
              <a:t>、</a:t>
            </a:r>
            <a:r>
              <a:rPr lang="en-US" altLang="zh-CN" sz="1800" dirty="0">
                <a:latin typeface="Georgia" panose="02040502050405020303" pitchFamily="18" charset="0"/>
              </a:rPr>
              <a:t>NS</a:t>
            </a:r>
            <a:r>
              <a:rPr lang="zh-CN" altLang="en-US" sz="1800" dirty="0">
                <a:latin typeface="Georgia" panose="02040502050405020303" pitchFamily="18" charset="0"/>
              </a:rPr>
              <a:t>、</a:t>
            </a:r>
            <a:r>
              <a:rPr lang="en-US" altLang="zh-CN" sz="1800" dirty="0">
                <a:latin typeface="Georgia" panose="02040502050405020303" pitchFamily="18" charset="0"/>
              </a:rPr>
              <a:t>PTR</a:t>
            </a:r>
            <a:r>
              <a:rPr lang="zh-CN" altLang="en-US" sz="1800" dirty="0">
                <a:latin typeface="Georgia" panose="02040502050405020303" pitchFamily="18" charset="0"/>
              </a:rPr>
              <a:t>、</a:t>
            </a:r>
            <a:r>
              <a:rPr lang="en-US" altLang="zh-CN" sz="1800" dirty="0">
                <a:latin typeface="Georgia" panose="02040502050405020303" pitchFamily="18" charset="0"/>
              </a:rPr>
              <a:t>SOA </a:t>
            </a:r>
            <a:r>
              <a:rPr lang="zh-CN" altLang="en-US" sz="1800" dirty="0">
                <a:latin typeface="Georgia" panose="02040502050405020303" pitchFamily="18" charset="0"/>
              </a:rPr>
              <a:t>和 </a:t>
            </a:r>
            <a:r>
              <a:rPr lang="en-US" altLang="zh-CN" sz="1800" dirty="0">
                <a:latin typeface="Georgia" panose="02040502050405020303" pitchFamily="18" charset="0"/>
              </a:rPr>
              <a:t>SRV)</a:t>
            </a:r>
          </a:p>
          <a:p>
            <a:pPr marL="0" indent="0" algn="just">
              <a:buNone/>
            </a:pPr>
            <a:r>
              <a:rPr lang="en-US" altLang="zh-CN" sz="1800" dirty="0">
                <a:latin typeface="Georgia" panose="02040502050405020303" pitchFamily="18" charset="0"/>
              </a:rPr>
              <a:t>A</a:t>
            </a:r>
            <a:r>
              <a:rPr lang="zh-CN" altLang="en-US" sz="1800" dirty="0">
                <a:latin typeface="Georgia" panose="02040502050405020303" pitchFamily="18" charset="0"/>
              </a:rPr>
              <a:t>、</a:t>
            </a:r>
            <a:r>
              <a:rPr lang="en-US" altLang="zh-CN" sz="1800" dirty="0">
                <a:latin typeface="Georgia" panose="02040502050405020303" pitchFamily="18" charset="0"/>
              </a:rPr>
              <a:t>AAAA</a:t>
            </a:r>
            <a:r>
              <a:rPr lang="zh-CN" altLang="en-US" sz="1800" dirty="0">
                <a:latin typeface="Georgia" panose="02040502050405020303" pitchFamily="18" charset="0"/>
              </a:rPr>
              <a:t>分别是解析</a:t>
            </a:r>
            <a:r>
              <a:rPr lang="en-US" altLang="zh-CN" sz="1800" dirty="0">
                <a:latin typeface="Georgia" panose="02040502050405020303" pitchFamily="18" charset="0"/>
              </a:rPr>
              <a:t>IPv4</a:t>
            </a:r>
            <a:r>
              <a:rPr lang="zh-CN" altLang="en-US" sz="1800" dirty="0">
                <a:latin typeface="Georgia" panose="02040502050405020303" pitchFamily="18" charset="0"/>
              </a:rPr>
              <a:t>和</a:t>
            </a:r>
            <a:r>
              <a:rPr lang="en-US" altLang="zh-CN" sz="1800" dirty="0">
                <a:latin typeface="Georgia" panose="02040502050405020303" pitchFamily="18" charset="0"/>
              </a:rPr>
              <a:t>IPv6</a:t>
            </a:r>
          </a:p>
          <a:p>
            <a:pPr marL="0" indent="0" algn="just">
              <a:buNone/>
            </a:pPr>
            <a:r>
              <a:rPr lang="en-US" altLang="zh-CN" sz="1800" dirty="0">
                <a:latin typeface="Georgia" panose="02040502050405020303" pitchFamily="18" charset="0"/>
              </a:rPr>
              <a:t>PTR</a:t>
            </a:r>
            <a:r>
              <a:rPr lang="zh-CN" altLang="en-US" sz="1800" dirty="0">
                <a:latin typeface="Georgia" panose="02040502050405020303" pitchFamily="18" charset="0"/>
              </a:rPr>
              <a:t>从</a:t>
            </a:r>
            <a:r>
              <a:rPr lang="en-US" altLang="zh-CN" sz="1800" dirty="0">
                <a:latin typeface="Georgia" panose="02040502050405020303" pitchFamily="18" charset="0"/>
              </a:rPr>
              <a:t>IP</a:t>
            </a:r>
            <a:r>
              <a:rPr lang="zh-CN" altLang="en-US" sz="1800" dirty="0">
                <a:latin typeface="Georgia" panose="02040502050405020303" pitchFamily="18" charset="0"/>
              </a:rPr>
              <a:t>逆向解析到域名</a:t>
            </a:r>
          </a:p>
          <a:p>
            <a:pPr marL="0" indent="0" algn="just">
              <a:buNone/>
            </a:pPr>
            <a:r>
              <a:rPr lang="en-US" altLang="zh-CN" sz="1800" dirty="0">
                <a:latin typeface="Georgia" panose="02040502050405020303" pitchFamily="18" charset="0"/>
              </a:rPr>
              <a:t>MX</a:t>
            </a:r>
            <a:r>
              <a:rPr lang="zh-CN" altLang="en-US" sz="1800" dirty="0">
                <a:latin typeface="Georgia" panose="02040502050405020303" pitchFamily="18" charset="0"/>
              </a:rPr>
              <a:t>定位邮箱服务器的地址</a:t>
            </a:r>
          </a:p>
          <a:p>
            <a:pPr marL="0" indent="0" algn="just">
              <a:buNone/>
            </a:pPr>
            <a:r>
              <a:rPr lang="en-US" altLang="zh-CN" sz="1800" dirty="0">
                <a:latin typeface="Georgia" panose="02040502050405020303" pitchFamily="18" charset="0"/>
              </a:rPr>
              <a:t>SOA</a:t>
            </a:r>
            <a:r>
              <a:rPr lang="zh-CN" altLang="en-US" sz="1800" dirty="0">
                <a:latin typeface="Georgia" panose="02040502050405020303" pitchFamily="18" charset="0"/>
              </a:rPr>
              <a:t>显示</a:t>
            </a:r>
            <a:r>
              <a:rPr lang="en-US" altLang="zh-CN" sz="1800" dirty="0">
                <a:latin typeface="Georgia" panose="02040502050405020303" pitchFamily="18" charset="0"/>
              </a:rPr>
              <a:t>DNS</a:t>
            </a:r>
            <a:r>
              <a:rPr lang="zh-CN" altLang="en-US" sz="1800" dirty="0">
                <a:latin typeface="Georgia" panose="02040502050405020303" pitchFamily="18" charset="0"/>
              </a:rPr>
              <a:t>的信息</a:t>
            </a:r>
            <a:endParaRPr lang="en-US" altLang="zh-CN" sz="1800" dirty="0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endParaRPr lang="en-US" altLang="zh-CN" sz="1800" dirty="0">
              <a:latin typeface="Georgia" panose="02040502050405020303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sz="2400" dirty="0">
                <a:latin typeface="Georgia" panose="02040502050405020303" pitchFamily="18" charset="0"/>
              </a:rPr>
              <a:t>2.fudan.edu.cn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709E37-34FB-4F14-A8A3-3E54B621B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967" y="1739145"/>
            <a:ext cx="5040768" cy="40264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4E3CC6B-4A59-4767-9F98-AA384D5603BE}"/>
              </a:ext>
            </a:extLst>
          </p:cNvPr>
          <p:cNvSpPr/>
          <p:nvPr/>
        </p:nvSpPr>
        <p:spPr>
          <a:xfrm>
            <a:off x="5336381" y="2421731"/>
            <a:ext cx="1750219" cy="3071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26BCE5-A6FB-4E39-8684-939661420ED0}"/>
              </a:ext>
            </a:extLst>
          </p:cNvPr>
          <p:cNvSpPr/>
          <p:nvPr/>
        </p:nvSpPr>
        <p:spPr>
          <a:xfrm>
            <a:off x="5693570" y="3517476"/>
            <a:ext cx="4179094" cy="11116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0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2276062" cy="6858000"/>
          </a:xfrm>
          <a:prstGeom prst="rect">
            <a:avLst/>
          </a:prstGeom>
          <a:solidFill>
            <a:srgbClr val="CED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09318" y="0"/>
            <a:ext cx="2282681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437322"/>
            <a:ext cx="12192000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31" y="1404497"/>
            <a:ext cx="4751242" cy="4009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72271" y="311728"/>
            <a:ext cx="1764610" cy="6234545"/>
          </a:xfrm>
          <a:prstGeom prst="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31860" y="1875369"/>
            <a:ext cx="1255641" cy="3107262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0000" dirty="0">
                <a:solidFill>
                  <a:schemeClr val="bg1"/>
                </a:solidFill>
                <a:latin typeface="Cambria Math" panose="02040503050406030204" pitchFamily="18" charset="0"/>
                <a:ea typeface="+mn-ea"/>
              </a:rPr>
              <a:t>目录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28454" y="-6524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latin typeface="Cambria Math" panose="020405030504060302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56909" y="1342406"/>
            <a:ext cx="4170257" cy="565473"/>
            <a:chOff x="7156909" y="1742673"/>
            <a:chExt cx="4170257" cy="565473"/>
          </a:xfrm>
        </p:grpSpPr>
        <p:grpSp>
          <p:nvGrpSpPr>
            <p:cNvPr id="23" name="组合 22"/>
            <p:cNvGrpSpPr/>
            <p:nvPr/>
          </p:nvGrpSpPr>
          <p:grpSpPr>
            <a:xfrm>
              <a:off x="7156909" y="1744188"/>
              <a:ext cx="718355" cy="563958"/>
              <a:chOff x="7978386" y="1833688"/>
              <a:chExt cx="718355" cy="563958"/>
            </a:xfrm>
          </p:grpSpPr>
          <p:grpSp>
            <p:nvGrpSpPr>
              <p:cNvPr id="24" name="Group 4"/>
              <p:cNvGrpSpPr>
                <a:grpSpLocks noChangeAspect="1"/>
              </p:cNvGrpSpPr>
              <p:nvPr/>
            </p:nvGrpSpPr>
            <p:grpSpPr bwMode="auto">
              <a:xfrm>
                <a:off x="7978386" y="1848678"/>
                <a:ext cx="718355" cy="548968"/>
                <a:chOff x="6065" y="1638"/>
                <a:chExt cx="933" cy="713"/>
              </a:xfrm>
            </p:grpSpPr>
            <p:sp>
              <p:nvSpPr>
                <p:cNvPr id="26" name="Freeform 5"/>
                <p:cNvSpPr/>
                <p:nvPr/>
              </p:nvSpPr>
              <p:spPr bwMode="auto">
                <a:xfrm>
                  <a:off x="6391" y="1805"/>
                  <a:ext cx="607" cy="546"/>
                </a:xfrm>
                <a:custGeom>
                  <a:avLst/>
                  <a:gdLst>
                    <a:gd name="T0" fmla="*/ 0 w 607"/>
                    <a:gd name="T1" fmla="*/ 0 h 546"/>
                    <a:gd name="T2" fmla="*/ 607 w 607"/>
                    <a:gd name="T3" fmla="*/ 0 h 546"/>
                    <a:gd name="T4" fmla="*/ 607 w 607"/>
                    <a:gd name="T5" fmla="*/ 432 h 546"/>
                    <a:gd name="T6" fmla="*/ 502 w 607"/>
                    <a:gd name="T7" fmla="*/ 432 h 546"/>
                    <a:gd name="T8" fmla="*/ 502 w 607"/>
                    <a:gd name="T9" fmla="*/ 546 h 546"/>
                    <a:gd name="T10" fmla="*/ 388 w 607"/>
                    <a:gd name="T11" fmla="*/ 432 h 546"/>
                    <a:gd name="T12" fmla="*/ 0 w 607"/>
                    <a:gd name="T13" fmla="*/ 432 h 546"/>
                    <a:gd name="T14" fmla="*/ 0 w 607"/>
                    <a:gd name="T15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7" h="546">
                      <a:moveTo>
                        <a:pt x="0" y="0"/>
                      </a:moveTo>
                      <a:lnTo>
                        <a:pt x="607" y="0"/>
                      </a:lnTo>
                      <a:lnTo>
                        <a:pt x="607" y="432"/>
                      </a:lnTo>
                      <a:lnTo>
                        <a:pt x="502" y="432"/>
                      </a:lnTo>
                      <a:lnTo>
                        <a:pt x="502" y="546"/>
                      </a:lnTo>
                      <a:lnTo>
                        <a:pt x="388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7" name="Freeform 6"/>
                <p:cNvSpPr/>
                <p:nvPr/>
              </p:nvSpPr>
              <p:spPr bwMode="auto">
                <a:xfrm>
                  <a:off x="6084" y="1657"/>
                  <a:ext cx="805" cy="632"/>
                </a:xfrm>
                <a:custGeom>
                  <a:avLst/>
                  <a:gdLst>
                    <a:gd name="T0" fmla="*/ 805 w 805"/>
                    <a:gd name="T1" fmla="*/ 0 h 632"/>
                    <a:gd name="T2" fmla="*/ 0 w 805"/>
                    <a:gd name="T3" fmla="*/ 0 h 632"/>
                    <a:gd name="T4" fmla="*/ 0 w 805"/>
                    <a:gd name="T5" fmla="*/ 482 h 632"/>
                    <a:gd name="T6" fmla="*/ 127 w 805"/>
                    <a:gd name="T7" fmla="*/ 482 h 632"/>
                    <a:gd name="T8" fmla="*/ 127 w 805"/>
                    <a:gd name="T9" fmla="*/ 632 h 632"/>
                    <a:gd name="T10" fmla="*/ 293 w 805"/>
                    <a:gd name="T11" fmla="*/ 482 h 632"/>
                    <a:gd name="T12" fmla="*/ 805 w 805"/>
                    <a:gd name="T13" fmla="*/ 482 h 632"/>
                    <a:gd name="T14" fmla="*/ 805 w 805"/>
                    <a:gd name="T15" fmla="*/ 0 h 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05" h="632">
                      <a:moveTo>
                        <a:pt x="805" y="0"/>
                      </a:moveTo>
                      <a:lnTo>
                        <a:pt x="0" y="0"/>
                      </a:lnTo>
                      <a:lnTo>
                        <a:pt x="0" y="482"/>
                      </a:lnTo>
                      <a:lnTo>
                        <a:pt x="127" y="482"/>
                      </a:lnTo>
                      <a:lnTo>
                        <a:pt x="127" y="632"/>
                      </a:lnTo>
                      <a:lnTo>
                        <a:pt x="293" y="482"/>
                      </a:lnTo>
                      <a:lnTo>
                        <a:pt x="805" y="482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8" name="Freeform 7"/>
                <p:cNvSpPr>
                  <a:spLocks noEditPoints="1"/>
                </p:cNvSpPr>
                <p:nvPr/>
              </p:nvSpPr>
              <p:spPr bwMode="auto">
                <a:xfrm>
                  <a:off x="6065" y="1638"/>
                  <a:ext cx="843" cy="694"/>
                </a:xfrm>
                <a:custGeom>
                  <a:avLst/>
                  <a:gdLst>
                    <a:gd name="T0" fmla="*/ 126 w 843"/>
                    <a:gd name="T1" fmla="*/ 694 h 694"/>
                    <a:gd name="T2" fmla="*/ 126 w 843"/>
                    <a:gd name="T3" fmla="*/ 520 h 694"/>
                    <a:gd name="T4" fmla="*/ 0 w 843"/>
                    <a:gd name="T5" fmla="*/ 520 h 694"/>
                    <a:gd name="T6" fmla="*/ 0 w 843"/>
                    <a:gd name="T7" fmla="*/ 0 h 694"/>
                    <a:gd name="T8" fmla="*/ 843 w 843"/>
                    <a:gd name="T9" fmla="*/ 0 h 694"/>
                    <a:gd name="T10" fmla="*/ 843 w 843"/>
                    <a:gd name="T11" fmla="*/ 520 h 694"/>
                    <a:gd name="T12" fmla="*/ 319 w 843"/>
                    <a:gd name="T13" fmla="*/ 520 h 694"/>
                    <a:gd name="T14" fmla="*/ 126 w 843"/>
                    <a:gd name="T15" fmla="*/ 694 h 694"/>
                    <a:gd name="T16" fmla="*/ 38 w 843"/>
                    <a:gd name="T17" fmla="*/ 482 h 694"/>
                    <a:gd name="T18" fmla="*/ 165 w 843"/>
                    <a:gd name="T19" fmla="*/ 482 h 694"/>
                    <a:gd name="T20" fmla="*/ 165 w 843"/>
                    <a:gd name="T21" fmla="*/ 608 h 694"/>
                    <a:gd name="T22" fmla="*/ 305 w 843"/>
                    <a:gd name="T23" fmla="*/ 482 h 694"/>
                    <a:gd name="T24" fmla="*/ 805 w 843"/>
                    <a:gd name="T25" fmla="*/ 482 h 694"/>
                    <a:gd name="T26" fmla="*/ 805 w 843"/>
                    <a:gd name="T27" fmla="*/ 38 h 694"/>
                    <a:gd name="T28" fmla="*/ 38 w 843"/>
                    <a:gd name="T29" fmla="*/ 38 h 694"/>
                    <a:gd name="T30" fmla="*/ 38 w 843"/>
                    <a:gd name="T31" fmla="*/ 482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43" h="694">
                      <a:moveTo>
                        <a:pt x="126" y="694"/>
                      </a:moveTo>
                      <a:lnTo>
                        <a:pt x="126" y="520"/>
                      </a:lnTo>
                      <a:lnTo>
                        <a:pt x="0" y="520"/>
                      </a:lnTo>
                      <a:lnTo>
                        <a:pt x="0" y="0"/>
                      </a:lnTo>
                      <a:lnTo>
                        <a:pt x="843" y="0"/>
                      </a:lnTo>
                      <a:lnTo>
                        <a:pt x="843" y="520"/>
                      </a:lnTo>
                      <a:lnTo>
                        <a:pt x="319" y="520"/>
                      </a:lnTo>
                      <a:lnTo>
                        <a:pt x="126" y="694"/>
                      </a:lnTo>
                      <a:close/>
                      <a:moveTo>
                        <a:pt x="38" y="482"/>
                      </a:moveTo>
                      <a:lnTo>
                        <a:pt x="165" y="482"/>
                      </a:lnTo>
                      <a:lnTo>
                        <a:pt x="165" y="608"/>
                      </a:lnTo>
                      <a:lnTo>
                        <a:pt x="305" y="482"/>
                      </a:lnTo>
                      <a:lnTo>
                        <a:pt x="805" y="482"/>
                      </a:lnTo>
                      <a:lnTo>
                        <a:pt x="805" y="38"/>
                      </a:lnTo>
                      <a:lnTo>
                        <a:pt x="38" y="38"/>
                      </a:lnTo>
                      <a:lnTo>
                        <a:pt x="38" y="482"/>
                      </a:lnTo>
                      <a:close/>
                    </a:path>
                  </a:pathLst>
                </a:custGeom>
                <a:solidFill>
                  <a:srgbClr val="282D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9" name="Freeform 8"/>
                <p:cNvSpPr/>
                <p:nvPr/>
              </p:nvSpPr>
              <p:spPr bwMode="auto">
                <a:xfrm>
                  <a:off x="6144" y="1716"/>
                  <a:ext cx="685" cy="363"/>
                </a:xfrm>
                <a:custGeom>
                  <a:avLst/>
                  <a:gdLst>
                    <a:gd name="T0" fmla="*/ 126 w 685"/>
                    <a:gd name="T1" fmla="*/ 363 h 363"/>
                    <a:gd name="T2" fmla="*/ 0 w 685"/>
                    <a:gd name="T3" fmla="*/ 363 h 363"/>
                    <a:gd name="T4" fmla="*/ 0 w 685"/>
                    <a:gd name="T5" fmla="*/ 0 h 363"/>
                    <a:gd name="T6" fmla="*/ 685 w 685"/>
                    <a:gd name="T7" fmla="*/ 0 h 363"/>
                    <a:gd name="T8" fmla="*/ 685 w 685"/>
                    <a:gd name="T9" fmla="*/ 363 h 363"/>
                    <a:gd name="T10" fmla="*/ 212 w 685"/>
                    <a:gd name="T11" fmla="*/ 363 h 363"/>
                    <a:gd name="T12" fmla="*/ 126 w 685"/>
                    <a:gd name="T13" fmla="*/ 363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5" h="363">
                      <a:moveTo>
                        <a:pt x="126" y="363"/>
                      </a:moveTo>
                      <a:lnTo>
                        <a:pt x="0" y="363"/>
                      </a:lnTo>
                      <a:lnTo>
                        <a:pt x="0" y="0"/>
                      </a:lnTo>
                      <a:lnTo>
                        <a:pt x="685" y="0"/>
                      </a:lnTo>
                      <a:lnTo>
                        <a:pt x="685" y="363"/>
                      </a:lnTo>
                      <a:lnTo>
                        <a:pt x="212" y="363"/>
                      </a:lnTo>
                      <a:lnTo>
                        <a:pt x="126" y="363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</p:grpSp>
          <p:sp>
            <p:nvSpPr>
              <p:cNvPr id="25" name="文本框 24"/>
              <p:cNvSpPr txBox="1"/>
              <p:nvPr/>
            </p:nvSpPr>
            <p:spPr>
              <a:xfrm>
                <a:off x="8177023" y="1833688"/>
                <a:ext cx="2517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59" name="直接连接符 58"/>
            <p:cNvCxnSpPr/>
            <p:nvPr/>
          </p:nvCxnSpPr>
          <p:spPr>
            <a:xfrm>
              <a:off x="8401532" y="2208996"/>
              <a:ext cx="29256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hlinkClick r:id="rId5" action="ppaction://hlinksldjump"/>
            </p:cNvPr>
            <p:cNvSpPr txBox="1"/>
            <p:nvPr/>
          </p:nvSpPr>
          <p:spPr>
            <a:xfrm>
              <a:off x="9186929" y="1742673"/>
              <a:ext cx="1354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Cambria Math" panose="02040503050406030204" pitchFamily="18" charset="0"/>
                </a:rPr>
                <a:t>DNS</a:t>
              </a:r>
              <a:r>
                <a:rPr lang="zh-CN" altLang="en-US" sz="2400" b="1" dirty="0">
                  <a:latin typeface="Cambria Math" panose="02040503050406030204" pitchFamily="18" charset="0"/>
                </a:rPr>
                <a:t>协议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56909" y="2544978"/>
            <a:ext cx="4170257" cy="565473"/>
            <a:chOff x="7156909" y="2976837"/>
            <a:chExt cx="4170257" cy="565473"/>
          </a:xfrm>
        </p:grpSpPr>
        <p:grpSp>
          <p:nvGrpSpPr>
            <p:cNvPr id="39" name="组合 38"/>
            <p:cNvGrpSpPr/>
            <p:nvPr/>
          </p:nvGrpSpPr>
          <p:grpSpPr>
            <a:xfrm>
              <a:off x="7156909" y="2978352"/>
              <a:ext cx="718355" cy="563958"/>
              <a:chOff x="7978386" y="1833688"/>
              <a:chExt cx="718355" cy="563958"/>
            </a:xfrm>
          </p:grpSpPr>
          <p:grpSp>
            <p:nvGrpSpPr>
              <p:cNvPr id="42" name="Group 4"/>
              <p:cNvGrpSpPr>
                <a:grpSpLocks noChangeAspect="1"/>
              </p:cNvGrpSpPr>
              <p:nvPr/>
            </p:nvGrpSpPr>
            <p:grpSpPr bwMode="auto">
              <a:xfrm>
                <a:off x="7978386" y="1848678"/>
                <a:ext cx="718355" cy="548968"/>
                <a:chOff x="6065" y="1638"/>
                <a:chExt cx="933" cy="713"/>
              </a:xfrm>
            </p:grpSpPr>
            <p:sp>
              <p:nvSpPr>
                <p:cNvPr id="44" name="Freeform 5"/>
                <p:cNvSpPr/>
                <p:nvPr/>
              </p:nvSpPr>
              <p:spPr bwMode="auto">
                <a:xfrm>
                  <a:off x="6391" y="1805"/>
                  <a:ext cx="607" cy="546"/>
                </a:xfrm>
                <a:custGeom>
                  <a:avLst/>
                  <a:gdLst>
                    <a:gd name="T0" fmla="*/ 0 w 607"/>
                    <a:gd name="T1" fmla="*/ 0 h 546"/>
                    <a:gd name="T2" fmla="*/ 607 w 607"/>
                    <a:gd name="T3" fmla="*/ 0 h 546"/>
                    <a:gd name="T4" fmla="*/ 607 w 607"/>
                    <a:gd name="T5" fmla="*/ 432 h 546"/>
                    <a:gd name="T6" fmla="*/ 502 w 607"/>
                    <a:gd name="T7" fmla="*/ 432 h 546"/>
                    <a:gd name="T8" fmla="*/ 502 w 607"/>
                    <a:gd name="T9" fmla="*/ 546 h 546"/>
                    <a:gd name="T10" fmla="*/ 388 w 607"/>
                    <a:gd name="T11" fmla="*/ 432 h 546"/>
                    <a:gd name="T12" fmla="*/ 0 w 607"/>
                    <a:gd name="T13" fmla="*/ 432 h 546"/>
                    <a:gd name="T14" fmla="*/ 0 w 607"/>
                    <a:gd name="T15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7" h="546">
                      <a:moveTo>
                        <a:pt x="0" y="0"/>
                      </a:moveTo>
                      <a:lnTo>
                        <a:pt x="607" y="0"/>
                      </a:lnTo>
                      <a:lnTo>
                        <a:pt x="607" y="432"/>
                      </a:lnTo>
                      <a:lnTo>
                        <a:pt x="502" y="432"/>
                      </a:lnTo>
                      <a:lnTo>
                        <a:pt x="502" y="546"/>
                      </a:lnTo>
                      <a:lnTo>
                        <a:pt x="388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45" name="Freeform 6"/>
                <p:cNvSpPr/>
                <p:nvPr/>
              </p:nvSpPr>
              <p:spPr bwMode="auto">
                <a:xfrm>
                  <a:off x="6084" y="1657"/>
                  <a:ext cx="805" cy="632"/>
                </a:xfrm>
                <a:custGeom>
                  <a:avLst/>
                  <a:gdLst>
                    <a:gd name="T0" fmla="*/ 805 w 805"/>
                    <a:gd name="T1" fmla="*/ 0 h 632"/>
                    <a:gd name="T2" fmla="*/ 0 w 805"/>
                    <a:gd name="T3" fmla="*/ 0 h 632"/>
                    <a:gd name="T4" fmla="*/ 0 w 805"/>
                    <a:gd name="T5" fmla="*/ 482 h 632"/>
                    <a:gd name="T6" fmla="*/ 127 w 805"/>
                    <a:gd name="T7" fmla="*/ 482 h 632"/>
                    <a:gd name="T8" fmla="*/ 127 w 805"/>
                    <a:gd name="T9" fmla="*/ 632 h 632"/>
                    <a:gd name="T10" fmla="*/ 293 w 805"/>
                    <a:gd name="T11" fmla="*/ 482 h 632"/>
                    <a:gd name="T12" fmla="*/ 805 w 805"/>
                    <a:gd name="T13" fmla="*/ 482 h 632"/>
                    <a:gd name="T14" fmla="*/ 805 w 805"/>
                    <a:gd name="T15" fmla="*/ 0 h 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05" h="632">
                      <a:moveTo>
                        <a:pt x="805" y="0"/>
                      </a:moveTo>
                      <a:lnTo>
                        <a:pt x="0" y="0"/>
                      </a:lnTo>
                      <a:lnTo>
                        <a:pt x="0" y="482"/>
                      </a:lnTo>
                      <a:lnTo>
                        <a:pt x="127" y="482"/>
                      </a:lnTo>
                      <a:lnTo>
                        <a:pt x="127" y="632"/>
                      </a:lnTo>
                      <a:lnTo>
                        <a:pt x="293" y="482"/>
                      </a:lnTo>
                      <a:lnTo>
                        <a:pt x="805" y="482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46" name="Freeform 7"/>
                <p:cNvSpPr>
                  <a:spLocks noEditPoints="1"/>
                </p:cNvSpPr>
                <p:nvPr/>
              </p:nvSpPr>
              <p:spPr bwMode="auto">
                <a:xfrm>
                  <a:off x="6065" y="1638"/>
                  <a:ext cx="843" cy="694"/>
                </a:xfrm>
                <a:custGeom>
                  <a:avLst/>
                  <a:gdLst>
                    <a:gd name="T0" fmla="*/ 126 w 843"/>
                    <a:gd name="T1" fmla="*/ 694 h 694"/>
                    <a:gd name="T2" fmla="*/ 126 w 843"/>
                    <a:gd name="T3" fmla="*/ 520 h 694"/>
                    <a:gd name="T4" fmla="*/ 0 w 843"/>
                    <a:gd name="T5" fmla="*/ 520 h 694"/>
                    <a:gd name="T6" fmla="*/ 0 w 843"/>
                    <a:gd name="T7" fmla="*/ 0 h 694"/>
                    <a:gd name="T8" fmla="*/ 843 w 843"/>
                    <a:gd name="T9" fmla="*/ 0 h 694"/>
                    <a:gd name="T10" fmla="*/ 843 w 843"/>
                    <a:gd name="T11" fmla="*/ 520 h 694"/>
                    <a:gd name="T12" fmla="*/ 319 w 843"/>
                    <a:gd name="T13" fmla="*/ 520 h 694"/>
                    <a:gd name="T14" fmla="*/ 126 w 843"/>
                    <a:gd name="T15" fmla="*/ 694 h 694"/>
                    <a:gd name="T16" fmla="*/ 38 w 843"/>
                    <a:gd name="T17" fmla="*/ 482 h 694"/>
                    <a:gd name="T18" fmla="*/ 165 w 843"/>
                    <a:gd name="T19" fmla="*/ 482 h 694"/>
                    <a:gd name="T20" fmla="*/ 165 w 843"/>
                    <a:gd name="T21" fmla="*/ 608 h 694"/>
                    <a:gd name="T22" fmla="*/ 305 w 843"/>
                    <a:gd name="T23" fmla="*/ 482 h 694"/>
                    <a:gd name="T24" fmla="*/ 805 w 843"/>
                    <a:gd name="T25" fmla="*/ 482 h 694"/>
                    <a:gd name="T26" fmla="*/ 805 w 843"/>
                    <a:gd name="T27" fmla="*/ 38 h 694"/>
                    <a:gd name="T28" fmla="*/ 38 w 843"/>
                    <a:gd name="T29" fmla="*/ 38 h 694"/>
                    <a:gd name="T30" fmla="*/ 38 w 843"/>
                    <a:gd name="T31" fmla="*/ 482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43" h="694">
                      <a:moveTo>
                        <a:pt x="126" y="694"/>
                      </a:moveTo>
                      <a:lnTo>
                        <a:pt x="126" y="520"/>
                      </a:lnTo>
                      <a:lnTo>
                        <a:pt x="0" y="520"/>
                      </a:lnTo>
                      <a:lnTo>
                        <a:pt x="0" y="0"/>
                      </a:lnTo>
                      <a:lnTo>
                        <a:pt x="843" y="0"/>
                      </a:lnTo>
                      <a:lnTo>
                        <a:pt x="843" y="520"/>
                      </a:lnTo>
                      <a:lnTo>
                        <a:pt x="319" y="520"/>
                      </a:lnTo>
                      <a:lnTo>
                        <a:pt x="126" y="694"/>
                      </a:lnTo>
                      <a:close/>
                      <a:moveTo>
                        <a:pt x="38" y="482"/>
                      </a:moveTo>
                      <a:lnTo>
                        <a:pt x="165" y="482"/>
                      </a:lnTo>
                      <a:lnTo>
                        <a:pt x="165" y="608"/>
                      </a:lnTo>
                      <a:lnTo>
                        <a:pt x="305" y="482"/>
                      </a:lnTo>
                      <a:lnTo>
                        <a:pt x="805" y="482"/>
                      </a:lnTo>
                      <a:lnTo>
                        <a:pt x="805" y="38"/>
                      </a:lnTo>
                      <a:lnTo>
                        <a:pt x="38" y="38"/>
                      </a:lnTo>
                      <a:lnTo>
                        <a:pt x="38" y="482"/>
                      </a:lnTo>
                      <a:close/>
                    </a:path>
                  </a:pathLst>
                </a:custGeom>
                <a:solidFill>
                  <a:srgbClr val="282D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47" name="Freeform 8"/>
                <p:cNvSpPr/>
                <p:nvPr/>
              </p:nvSpPr>
              <p:spPr bwMode="auto">
                <a:xfrm>
                  <a:off x="6144" y="1716"/>
                  <a:ext cx="685" cy="363"/>
                </a:xfrm>
                <a:custGeom>
                  <a:avLst/>
                  <a:gdLst>
                    <a:gd name="T0" fmla="*/ 126 w 685"/>
                    <a:gd name="T1" fmla="*/ 363 h 363"/>
                    <a:gd name="T2" fmla="*/ 0 w 685"/>
                    <a:gd name="T3" fmla="*/ 363 h 363"/>
                    <a:gd name="T4" fmla="*/ 0 w 685"/>
                    <a:gd name="T5" fmla="*/ 0 h 363"/>
                    <a:gd name="T6" fmla="*/ 685 w 685"/>
                    <a:gd name="T7" fmla="*/ 0 h 363"/>
                    <a:gd name="T8" fmla="*/ 685 w 685"/>
                    <a:gd name="T9" fmla="*/ 363 h 363"/>
                    <a:gd name="T10" fmla="*/ 212 w 685"/>
                    <a:gd name="T11" fmla="*/ 363 h 363"/>
                    <a:gd name="T12" fmla="*/ 126 w 685"/>
                    <a:gd name="T13" fmla="*/ 363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5" h="363">
                      <a:moveTo>
                        <a:pt x="126" y="363"/>
                      </a:moveTo>
                      <a:lnTo>
                        <a:pt x="0" y="363"/>
                      </a:lnTo>
                      <a:lnTo>
                        <a:pt x="0" y="0"/>
                      </a:lnTo>
                      <a:lnTo>
                        <a:pt x="685" y="0"/>
                      </a:lnTo>
                      <a:lnTo>
                        <a:pt x="685" y="363"/>
                      </a:lnTo>
                      <a:lnTo>
                        <a:pt x="212" y="363"/>
                      </a:lnTo>
                      <a:lnTo>
                        <a:pt x="126" y="363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</p:grpSp>
          <p:sp>
            <p:nvSpPr>
              <p:cNvPr id="43" name="文本框 42"/>
              <p:cNvSpPr txBox="1"/>
              <p:nvPr/>
            </p:nvSpPr>
            <p:spPr>
              <a:xfrm>
                <a:off x="8177023" y="1833688"/>
                <a:ext cx="2517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40" name="直接连接符 58"/>
            <p:cNvCxnSpPr/>
            <p:nvPr/>
          </p:nvCxnSpPr>
          <p:spPr>
            <a:xfrm>
              <a:off x="8401532" y="3443160"/>
              <a:ext cx="29256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hlinkClick r:id="rId6" action="ppaction://hlinksldjump"/>
            </p:cNvPr>
            <p:cNvSpPr txBox="1"/>
            <p:nvPr/>
          </p:nvSpPr>
          <p:spPr>
            <a:xfrm>
              <a:off x="8571375" y="2976837"/>
              <a:ext cx="2585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Cambria Math" panose="02040503050406030204" pitchFamily="18" charset="0"/>
                </a:rPr>
                <a:t>DNS</a:t>
              </a:r>
              <a:r>
                <a:rPr lang="zh-CN" altLang="en-US" sz="2400" b="1" dirty="0">
                  <a:latin typeface="Cambria Math" panose="02040503050406030204" pitchFamily="18" charset="0"/>
                </a:rPr>
                <a:t>工作机理概述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56909" y="3747550"/>
            <a:ext cx="4170257" cy="565473"/>
            <a:chOff x="7156909" y="4162981"/>
            <a:chExt cx="4170257" cy="565473"/>
          </a:xfrm>
        </p:grpSpPr>
        <p:grpSp>
          <p:nvGrpSpPr>
            <p:cNvPr id="49" name="组合 48"/>
            <p:cNvGrpSpPr/>
            <p:nvPr/>
          </p:nvGrpSpPr>
          <p:grpSpPr>
            <a:xfrm>
              <a:off x="7156909" y="4164496"/>
              <a:ext cx="718355" cy="563958"/>
              <a:chOff x="7978386" y="1833688"/>
              <a:chExt cx="718355" cy="563958"/>
            </a:xfrm>
          </p:grpSpPr>
          <p:grpSp>
            <p:nvGrpSpPr>
              <p:cNvPr id="60" name="Group 4"/>
              <p:cNvGrpSpPr>
                <a:grpSpLocks noChangeAspect="1"/>
              </p:cNvGrpSpPr>
              <p:nvPr/>
            </p:nvGrpSpPr>
            <p:grpSpPr bwMode="auto">
              <a:xfrm>
                <a:off x="7978386" y="1848678"/>
                <a:ext cx="718355" cy="548968"/>
                <a:chOff x="6065" y="1638"/>
                <a:chExt cx="933" cy="713"/>
              </a:xfrm>
            </p:grpSpPr>
            <p:sp>
              <p:nvSpPr>
                <p:cNvPr id="64" name="Freeform 5"/>
                <p:cNvSpPr/>
                <p:nvPr/>
              </p:nvSpPr>
              <p:spPr bwMode="auto">
                <a:xfrm>
                  <a:off x="6391" y="1805"/>
                  <a:ext cx="607" cy="546"/>
                </a:xfrm>
                <a:custGeom>
                  <a:avLst/>
                  <a:gdLst>
                    <a:gd name="T0" fmla="*/ 0 w 607"/>
                    <a:gd name="T1" fmla="*/ 0 h 546"/>
                    <a:gd name="T2" fmla="*/ 607 w 607"/>
                    <a:gd name="T3" fmla="*/ 0 h 546"/>
                    <a:gd name="T4" fmla="*/ 607 w 607"/>
                    <a:gd name="T5" fmla="*/ 432 h 546"/>
                    <a:gd name="T6" fmla="*/ 502 w 607"/>
                    <a:gd name="T7" fmla="*/ 432 h 546"/>
                    <a:gd name="T8" fmla="*/ 502 w 607"/>
                    <a:gd name="T9" fmla="*/ 546 h 546"/>
                    <a:gd name="T10" fmla="*/ 388 w 607"/>
                    <a:gd name="T11" fmla="*/ 432 h 546"/>
                    <a:gd name="T12" fmla="*/ 0 w 607"/>
                    <a:gd name="T13" fmla="*/ 432 h 546"/>
                    <a:gd name="T14" fmla="*/ 0 w 607"/>
                    <a:gd name="T15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7" h="546">
                      <a:moveTo>
                        <a:pt x="0" y="0"/>
                      </a:moveTo>
                      <a:lnTo>
                        <a:pt x="607" y="0"/>
                      </a:lnTo>
                      <a:lnTo>
                        <a:pt x="607" y="432"/>
                      </a:lnTo>
                      <a:lnTo>
                        <a:pt x="502" y="432"/>
                      </a:lnTo>
                      <a:lnTo>
                        <a:pt x="502" y="546"/>
                      </a:lnTo>
                      <a:lnTo>
                        <a:pt x="388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68" name="Freeform 6"/>
                <p:cNvSpPr/>
                <p:nvPr/>
              </p:nvSpPr>
              <p:spPr bwMode="auto">
                <a:xfrm>
                  <a:off x="6084" y="1657"/>
                  <a:ext cx="805" cy="632"/>
                </a:xfrm>
                <a:custGeom>
                  <a:avLst/>
                  <a:gdLst>
                    <a:gd name="T0" fmla="*/ 805 w 805"/>
                    <a:gd name="T1" fmla="*/ 0 h 632"/>
                    <a:gd name="T2" fmla="*/ 0 w 805"/>
                    <a:gd name="T3" fmla="*/ 0 h 632"/>
                    <a:gd name="T4" fmla="*/ 0 w 805"/>
                    <a:gd name="T5" fmla="*/ 482 h 632"/>
                    <a:gd name="T6" fmla="*/ 127 w 805"/>
                    <a:gd name="T7" fmla="*/ 482 h 632"/>
                    <a:gd name="T8" fmla="*/ 127 w 805"/>
                    <a:gd name="T9" fmla="*/ 632 h 632"/>
                    <a:gd name="T10" fmla="*/ 293 w 805"/>
                    <a:gd name="T11" fmla="*/ 482 h 632"/>
                    <a:gd name="T12" fmla="*/ 805 w 805"/>
                    <a:gd name="T13" fmla="*/ 482 h 632"/>
                    <a:gd name="T14" fmla="*/ 805 w 805"/>
                    <a:gd name="T15" fmla="*/ 0 h 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05" h="632">
                      <a:moveTo>
                        <a:pt x="805" y="0"/>
                      </a:moveTo>
                      <a:lnTo>
                        <a:pt x="0" y="0"/>
                      </a:lnTo>
                      <a:lnTo>
                        <a:pt x="0" y="482"/>
                      </a:lnTo>
                      <a:lnTo>
                        <a:pt x="127" y="482"/>
                      </a:lnTo>
                      <a:lnTo>
                        <a:pt x="127" y="632"/>
                      </a:lnTo>
                      <a:lnTo>
                        <a:pt x="293" y="482"/>
                      </a:lnTo>
                      <a:lnTo>
                        <a:pt x="805" y="482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69" name="Freeform 7"/>
                <p:cNvSpPr>
                  <a:spLocks noEditPoints="1"/>
                </p:cNvSpPr>
                <p:nvPr/>
              </p:nvSpPr>
              <p:spPr bwMode="auto">
                <a:xfrm>
                  <a:off x="6065" y="1638"/>
                  <a:ext cx="843" cy="694"/>
                </a:xfrm>
                <a:custGeom>
                  <a:avLst/>
                  <a:gdLst>
                    <a:gd name="T0" fmla="*/ 126 w 843"/>
                    <a:gd name="T1" fmla="*/ 694 h 694"/>
                    <a:gd name="T2" fmla="*/ 126 w 843"/>
                    <a:gd name="T3" fmla="*/ 520 h 694"/>
                    <a:gd name="T4" fmla="*/ 0 w 843"/>
                    <a:gd name="T5" fmla="*/ 520 h 694"/>
                    <a:gd name="T6" fmla="*/ 0 w 843"/>
                    <a:gd name="T7" fmla="*/ 0 h 694"/>
                    <a:gd name="T8" fmla="*/ 843 w 843"/>
                    <a:gd name="T9" fmla="*/ 0 h 694"/>
                    <a:gd name="T10" fmla="*/ 843 w 843"/>
                    <a:gd name="T11" fmla="*/ 520 h 694"/>
                    <a:gd name="T12" fmla="*/ 319 w 843"/>
                    <a:gd name="T13" fmla="*/ 520 h 694"/>
                    <a:gd name="T14" fmla="*/ 126 w 843"/>
                    <a:gd name="T15" fmla="*/ 694 h 694"/>
                    <a:gd name="T16" fmla="*/ 38 w 843"/>
                    <a:gd name="T17" fmla="*/ 482 h 694"/>
                    <a:gd name="T18" fmla="*/ 165 w 843"/>
                    <a:gd name="T19" fmla="*/ 482 h 694"/>
                    <a:gd name="T20" fmla="*/ 165 w 843"/>
                    <a:gd name="T21" fmla="*/ 608 h 694"/>
                    <a:gd name="T22" fmla="*/ 305 w 843"/>
                    <a:gd name="T23" fmla="*/ 482 h 694"/>
                    <a:gd name="T24" fmla="*/ 805 w 843"/>
                    <a:gd name="T25" fmla="*/ 482 h 694"/>
                    <a:gd name="T26" fmla="*/ 805 w 843"/>
                    <a:gd name="T27" fmla="*/ 38 h 694"/>
                    <a:gd name="T28" fmla="*/ 38 w 843"/>
                    <a:gd name="T29" fmla="*/ 38 h 694"/>
                    <a:gd name="T30" fmla="*/ 38 w 843"/>
                    <a:gd name="T31" fmla="*/ 482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43" h="694">
                      <a:moveTo>
                        <a:pt x="126" y="694"/>
                      </a:moveTo>
                      <a:lnTo>
                        <a:pt x="126" y="520"/>
                      </a:lnTo>
                      <a:lnTo>
                        <a:pt x="0" y="520"/>
                      </a:lnTo>
                      <a:lnTo>
                        <a:pt x="0" y="0"/>
                      </a:lnTo>
                      <a:lnTo>
                        <a:pt x="843" y="0"/>
                      </a:lnTo>
                      <a:lnTo>
                        <a:pt x="843" y="520"/>
                      </a:lnTo>
                      <a:lnTo>
                        <a:pt x="319" y="520"/>
                      </a:lnTo>
                      <a:lnTo>
                        <a:pt x="126" y="694"/>
                      </a:lnTo>
                      <a:close/>
                      <a:moveTo>
                        <a:pt x="38" y="482"/>
                      </a:moveTo>
                      <a:lnTo>
                        <a:pt x="165" y="482"/>
                      </a:lnTo>
                      <a:lnTo>
                        <a:pt x="165" y="608"/>
                      </a:lnTo>
                      <a:lnTo>
                        <a:pt x="305" y="482"/>
                      </a:lnTo>
                      <a:lnTo>
                        <a:pt x="805" y="482"/>
                      </a:lnTo>
                      <a:lnTo>
                        <a:pt x="805" y="38"/>
                      </a:lnTo>
                      <a:lnTo>
                        <a:pt x="38" y="38"/>
                      </a:lnTo>
                      <a:lnTo>
                        <a:pt x="38" y="482"/>
                      </a:lnTo>
                      <a:close/>
                    </a:path>
                  </a:pathLst>
                </a:custGeom>
                <a:solidFill>
                  <a:srgbClr val="282D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70" name="Freeform 8"/>
                <p:cNvSpPr/>
                <p:nvPr/>
              </p:nvSpPr>
              <p:spPr bwMode="auto">
                <a:xfrm>
                  <a:off x="6144" y="1716"/>
                  <a:ext cx="685" cy="363"/>
                </a:xfrm>
                <a:custGeom>
                  <a:avLst/>
                  <a:gdLst>
                    <a:gd name="T0" fmla="*/ 126 w 685"/>
                    <a:gd name="T1" fmla="*/ 363 h 363"/>
                    <a:gd name="T2" fmla="*/ 0 w 685"/>
                    <a:gd name="T3" fmla="*/ 363 h 363"/>
                    <a:gd name="T4" fmla="*/ 0 w 685"/>
                    <a:gd name="T5" fmla="*/ 0 h 363"/>
                    <a:gd name="T6" fmla="*/ 685 w 685"/>
                    <a:gd name="T7" fmla="*/ 0 h 363"/>
                    <a:gd name="T8" fmla="*/ 685 w 685"/>
                    <a:gd name="T9" fmla="*/ 363 h 363"/>
                    <a:gd name="T10" fmla="*/ 212 w 685"/>
                    <a:gd name="T11" fmla="*/ 363 h 363"/>
                    <a:gd name="T12" fmla="*/ 126 w 685"/>
                    <a:gd name="T13" fmla="*/ 363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5" h="363">
                      <a:moveTo>
                        <a:pt x="126" y="363"/>
                      </a:moveTo>
                      <a:lnTo>
                        <a:pt x="0" y="363"/>
                      </a:lnTo>
                      <a:lnTo>
                        <a:pt x="0" y="0"/>
                      </a:lnTo>
                      <a:lnTo>
                        <a:pt x="685" y="0"/>
                      </a:lnTo>
                      <a:lnTo>
                        <a:pt x="685" y="363"/>
                      </a:lnTo>
                      <a:lnTo>
                        <a:pt x="212" y="363"/>
                      </a:lnTo>
                      <a:lnTo>
                        <a:pt x="126" y="363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</p:grpSp>
          <p:sp>
            <p:nvSpPr>
              <p:cNvPr id="63" name="文本框 62"/>
              <p:cNvSpPr txBox="1"/>
              <p:nvPr/>
            </p:nvSpPr>
            <p:spPr>
              <a:xfrm>
                <a:off x="8177023" y="1833688"/>
                <a:ext cx="2517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50" name="直接连接符 58"/>
            <p:cNvCxnSpPr/>
            <p:nvPr/>
          </p:nvCxnSpPr>
          <p:spPr>
            <a:xfrm>
              <a:off x="8401532" y="4629304"/>
              <a:ext cx="29256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hlinkClick r:id="" action="ppaction://noaction"/>
            </p:cNvPr>
            <p:cNvSpPr txBox="1"/>
            <p:nvPr/>
          </p:nvSpPr>
          <p:spPr>
            <a:xfrm>
              <a:off x="8879152" y="4162981"/>
              <a:ext cx="1970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Cambria Math" panose="02040503050406030204" pitchFamily="18" charset="0"/>
                </a:rPr>
                <a:t>DNS</a:t>
              </a:r>
              <a:r>
                <a:rPr lang="zh-CN" altLang="en-US" sz="2400" b="1" dirty="0">
                  <a:latin typeface="Cambria Math" panose="02040503050406030204" pitchFamily="18" charset="0"/>
                </a:rPr>
                <a:t>解析总结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156909" y="4950122"/>
            <a:ext cx="4170257" cy="565473"/>
            <a:chOff x="7156909" y="1742673"/>
            <a:chExt cx="4170257" cy="565473"/>
          </a:xfrm>
        </p:grpSpPr>
        <p:grpSp>
          <p:nvGrpSpPr>
            <p:cNvPr id="81" name="组合 80"/>
            <p:cNvGrpSpPr/>
            <p:nvPr/>
          </p:nvGrpSpPr>
          <p:grpSpPr>
            <a:xfrm>
              <a:off x="7156909" y="1744188"/>
              <a:ext cx="718355" cy="563958"/>
              <a:chOff x="7978386" y="1833688"/>
              <a:chExt cx="718355" cy="563958"/>
            </a:xfrm>
          </p:grpSpPr>
          <p:grpSp>
            <p:nvGrpSpPr>
              <p:cNvPr id="102" name="Group 4"/>
              <p:cNvGrpSpPr>
                <a:grpSpLocks noChangeAspect="1"/>
              </p:cNvGrpSpPr>
              <p:nvPr/>
            </p:nvGrpSpPr>
            <p:grpSpPr bwMode="auto">
              <a:xfrm>
                <a:off x="7978386" y="1848678"/>
                <a:ext cx="718355" cy="548968"/>
                <a:chOff x="6065" y="1638"/>
                <a:chExt cx="933" cy="713"/>
              </a:xfrm>
            </p:grpSpPr>
            <p:sp>
              <p:nvSpPr>
                <p:cNvPr id="104" name="Freeform 5"/>
                <p:cNvSpPr/>
                <p:nvPr/>
              </p:nvSpPr>
              <p:spPr bwMode="auto">
                <a:xfrm>
                  <a:off x="6391" y="1805"/>
                  <a:ext cx="607" cy="546"/>
                </a:xfrm>
                <a:custGeom>
                  <a:avLst/>
                  <a:gdLst>
                    <a:gd name="T0" fmla="*/ 0 w 607"/>
                    <a:gd name="T1" fmla="*/ 0 h 546"/>
                    <a:gd name="T2" fmla="*/ 607 w 607"/>
                    <a:gd name="T3" fmla="*/ 0 h 546"/>
                    <a:gd name="T4" fmla="*/ 607 w 607"/>
                    <a:gd name="T5" fmla="*/ 432 h 546"/>
                    <a:gd name="T6" fmla="*/ 502 w 607"/>
                    <a:gd name="T7" fmla="*/ 432 h 546"/>
                    <a:gd name="T8" fmla="*/ 502 w 607"/>
                    <a:gd name="T9" fmla="*/ 546 h 546"/>
                    <a:gd name="T10" fmla="*/ 388 w 607"/>
                    <a:gd name="T11" fmla="*/ 432 h 546"/>
                    <a:gd name="T12" fmla="*/ 0 w 607"/>
                    <a:gd name="T13" fmla="*/ 432 h 546"/>
                    <a:gd name="T14" fmla="*/ 0 w 607"/>
                    <a:gd name="T15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7" h="546">
                      <a:moveTo>
                        <a:pt x="0" y="0"/>
                      </a:moveTo>
                      <a:lnTo>
                        <a:pt x="607" y="0"/>
                      </a:lnTo>
                      <a:lnTo>
                        <a:pt x="607" y="432"/>
                      </a:lnTo>
                      <a:lnTo>
                        <a:pt x="502" y="432"/>
                      </a:lnTo>
                      <a:lnTo>
                        <a:pt x="502" y="546"/>
                      </a:lnTo>
                      <a:lnTo>
                        <a:pt x="388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5" name="Freeform 6"/>
                <p:cNvSpPr/>
                <p:nvPr/>
              </p:nvSpPr>
              <p:spPr bwMode="auto">
                <a:xfrm>
                  <a:off x="6084" y="1657"/>
                  <a:ext cx="805" cy="632"/>
                </a:xfrm>
                <a:custGeom>
                  <a:avLst/>
                  <a:gdLst>
                    <a:gd name="T0" fmla="*/ 805 w 805"/>
                    <a:gd name="T1" fmla="*/ 0 h 632"/>
                    <a:gd name="T2" fmla="*/ 0 w 805"/>
                    <a:gd name="T3" fmla="*/ 0 h 632"/>
                    <a:gd name="T4" fmla="*/ 0 w 805"/>
                    <a:gd name="T5" fmla="*/ 482 h 632"/>
                    <a:gd name="T6" fmla="*/ 127 w 805"/>
                    <a:gd name="T7" fmla="*/ 482 h 632"/>
                    <a:gd name="T8" fmla="*/ 127 w 805"/>
                    <a:gd name="T9" fmla="*/ 632 h 632"/>
                    <a:gd name="T10" fmla="*/ 293 w 805"/>
                    <a:gd name="T11" fmla="*/ 482 h 632"/>
                    <a:gd name="T12" fmla="*/ 805 w 805"/>
                    <a:gd name="T13" fmla="*/ 482 h 632"/>
                    <a:gd name="T14" fmla="*/ 805 w 805"/>
                    <a:gd name="T15" fmla="*/ 0 h 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05" h="632">
                      <a:moveTo>
                        <a:pt x="805" y="0"/>
                      </a:moveTo>
                      <a:lnTo>
                        <a:pt x="0" y="0"/>
                      </a:lnTo>
                      <a:lnTo>
                        <a:pt x="0" y="482"/>
                      </a:lnTo>
                      <a:lnTo>
                        <a:pt x="127" y="482"/>
                      </a:lnTo>
                      <a:lnTo>
                        <a:pt x="127" y="632"/>
                      </a:lnTo>
                      <a:lnTo>
                        <a:pt x="293" y="482"/>
                      </a:lnTo>
                      <a:lnTo>
                        <a:pt x="805" y="482"/>
                      </a:lnTo>
                      <a:lnTo>
                        <a:pt x="8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6" name="Freeform 7"/>
                <p:cNvSpPr>
                  <a:spLocks noEditPoints="1"/>
                </p:cNvSpPr>
                <p:nvPr/>
              </p:nvSpPr>
              <p:spPr bwMode="auto">
                <a:xfrm>
                  <a:off x="6065" y="1638"/>
                  <a:ext cx="843" cy="694"/>
                </a:xfrm>
                <a:custGeom>
                  <a:avLst/>
                  <a:gdLst>
                    <a:gd name="T0" fmla="*/ 126 w 843"/>
                    <a:gd name="T1" fmla="*/ 694 h 694"/>
                    <a:gd name="T2" fmla="*/ 126 w 843"/>
                    <a:gd name="T3" fmla="*/ 520 h 694"/>
                    <a:gd name="T4" fmla="*/ 0 w 843"/>
                    <a:gd name="T5" fmla="*/ 520 h 694"/>
                    <a:gd name="T6" fmla="*/ 0 w 843"/>
                    <a:gd name="T7" fmla="*/ 0 h 694"/>
                    <a:gd name="T8" fmla="*/ 843 w 843"/>
                    <a:gd name="T9" fmla="*/ 0 h 694"/>
                    <a:gd name="T10" fmla="*/ 843 w 843"/>
                    <a:gd name="T11" fmla="*/ 520 h 694"/>
                    <a:gd name="T12" fmla="*/ 319 w 843"/>
                    <a:gd name="T13" fmla="*/ 520 h 694"/>
                    <a:gd name="T14" fmla="*/ 126 w 843"/>
                    <a:gd name="T15" fmla="*/ 694 h 694"/>
                    <a:gd name="T16" fmla="*/ 38 w 843"/>
                    <a:gd name="T17" fmla="*/ 482 h 694"/>
                    <a:gd name="T18" fmla="*/ 165 w 843"/>
                    <a:gd name="T19" fmla="*/ 482 h 694"/>
                    <a:gd name="T20" fmla="*/ 165 w 843"/>
                    <a:gd name="T21" fmla="*/ 608 h 694"/>
                    <a:gd name="T22" fmla="*/ 305 w 843"/>
                    <a:gd name="T23" fmla="*/ 482 h 694"/>
                    <a:gd name="T24" fmla="*/ 805 w 843"/>
                    <a:gd name="T25" fmla="*/ 482 h 694"/>
                    <a:gd name="T26" fmla="*/ 805 w 843"/>
                    <a:gd name="T27" fmla="*/ 38 h 694"/>
                    <a:gd name="T28" fmla="*/ 38 w 843"/>
                    <a:gd name="T29" fmla="*/ 38 h 694"/>
                    <a:gd name="T30" fmla="*/ 38 w 843"/>
                    <a:gd name="T31" fmla="*/ 482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43" h="694">
                      <a:moveTo>
                        <a:pt x="126" y="694"/>
                      </a:moveTo>
                      <a:lnTo>
                        <a:pt x="126" y="520"/>
                      </a:lnTo>
                      <a:lnTo>
                        <a:pt x="0" y="520"/>
                      </a:lnTo>
                      <a:lnTo>
                        <a:pt x="0" y="0"/>
                      </a:lnTo>
                      <a:lnTo>
                        <a:pt x="843" y="0"/>
                      </a:lnTo>
                      <a:lnTo>
                        <a:pt x="843" y="520"/>
                      </a:lnTo>
                      <a:lnTo>
                        <a:pt x="319" y="520"/>
                      </a:lnTo>
                      <a:lnTo>
                        <a:pt x="126" y="694"/>
                      </a:lnTo>
                      <a:close/>
                      <a:moveTo>
                        <a:pt x="38" y="482"/>
                      </a:moveTo>
                      <a:lnTo>
                        <a:pt x="165" y="482"/>
                      </a:lnTo>
                      <a:lnTo>
                        <a:pt x="165" y="608"/>
                      </a:lnTo>
                      <a:lnTo>
                        <a:pt x="305" y="482"/>
                      </a:lnTo>
                      <a:lnTo>
                        <a:pt x="805" y="482"/>
                      </a:lnTo>
                      <a:lnTo>
                        <a:pt x="805" y="38"/>
                      </a:lnTo>
                      <a:lnTo>
                        <a:pt x="38" y="38"/>
                      </a:lnTo>
                      <a:lnTo>
                        <a:pt x="38" y="482"/>
                      </a:lnTo>
                      <a:close/>
                    </a:path>
                  </a:pathLst>
                </a:custGeom>
                <a:solidFill>
                  <a:srgbClr val="282D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7" name="Freeform 8"/>
                <p:cNvSpPr/>
                <p:nvPr/>
              </p:nvSpPr>
              <p:spPr bwMode="auto">
                <a:xfrm>
                  <a:off x="6144" y="1716"/>
                  <a:ext cx="685" cy="363"/>
                </a:xfrm>
                <a:custGeom>
                  <a:avLst/>
                  <a:gdLst>
                    <a:gd name="T0" fmla="*/ 126 w 685"/>
                    <a:gd name="T1" fmla="*/ 363 h 363"/>
                    <a:gd name="T2" fmla="*/ 0 w 685"/>
                    <a:gd name="T3" fmla="*/ 363 h 363"/>
                    <a:gd name="T4" fmla="*/ 0 w 685"/>
                    <a:gd name="T5" fmla="*/ 0 h 363"/>
                    <a:gd name="T6" fmla="*/ 685 w 685"/>
                    <a:gd name="T7" fmla="*/ 0 h 363"/>
                    <a:gd name="T8" fmla="*/ 685 w 685"/>
                    <a:gd name="T9" fmla="*/ 363 h 363"/>
                    <a:gd name="T10" fmla="*/ 212 w 685"/>
                    <a:gd name="T11" fmla="*/ 363 h 363"/>
                    <a:gd name="T12" fmla="*/ 126 w 685"/>
                    <a:gd name="T13" fmla="*/ 363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5" h="363">
                      <a:moveTo>
                        <a:pt x="126" y="363"/>
                      </a:moveTo>
                      <a:lnTo>
                        <a:pt x="0" y="363"/>
                      </a:lnTo>
                      <a:lnTo>
                        <a:pt x="0" y="0"/>
                      </a:lnTo>
                      <a:lnTo>
                        <a:pt x="685" y="0"/>
                      </a:lnTo>
                      <a:lnTo>
                        <a:pt x="685" y="363"/>
                      </a:lnTo>
                      <a:lnTo>
                        <a:pt x="212" y="363"/>
                      </a:lnTo>
                      <a:lnTo>
                        <a:pt x="126" y="363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latin typeface="Cambria Math" panose="02040503050406030204" pitchFamily="18" charset="0"/>
                  </a:endParaRPr>
                </a:p>
              </p:txBody>
            </p:sp>
          </p:grpSp>
          <p:sp>
            <p:nvSpPr>
              <p:cNvPr id="103" name="文本框 102"/>
              <p:cNvSpPr txBox="1"/>
              <p:nvPr/>
            </p:nvSpPr>
            <p:spPr>
              <a:xfrm>
                <a:off x="8177023" y="1833688"/>
                <a:ext cx="2517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91" name="直接连接符 58"/>
            <p:cNvCxnSpPr/>
            <p:nvPr/>
          </p:nvCxnSpPr>
          <p:spPr>
            <a:xfrm>
              <a:off x="8401532" y="2208996"/>
              <a:ext cx="292563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hlinkClick r:id="" action="ppaction://noaction"/>
            </p:cNvPr>
            <p:cNvSpPr txBox="1"/>
            <p:nvPr/>
          </p:nvSpPr>
          <p:spPr>
            <a:xfrm>
              <a:off x="9464247" y="174267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Cambria Math" panose="02040503050406030204" pitchFamily="18" charset="0"/>
                </a:rPr>
                <a:t>实验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17" idx="1"/>
            <a:endCxn id="5" idx="6"/>
          </p:cNvCxnSpPr>
          <p:nvPr/>
        </p:nvCxnSpPr>
        <p:spPr>
          <a:xfrm flipH="1">
            <a:off x="1216724" y="950581"/>
            <a:ext cx="9251791" cy="1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6526" y="440483"/>
            <a:ext cx="1020198" cy="1020198"/>
          </a:xfrm>
          <a:prstGeom prst="ellipse">
            <a:avLst/>
          </a:prstGeom>
          <a:solidFill>
            <a:srgbClr val="ADB9CA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DB9C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468515" y="158460"/>
            <a:ext cx="1526959" cy="1584242"/>
            <a:chOff x="10468515" y="336260"/>
            <a:chExt cx="1526959" cy="1584242"/>
          </a:xfrm>
        </p:grpSpPr>
        <p:sp>
          <p:nvSpPr>
            <p:cNvPr id="3" name="椭圆 2"/>
            <p:cNvSpPr/>
            <p:nvPr/>
          </p:nvSpPr>
          <p:spPr>
            <a:xfrm>
              <a:off x="10499924" y="396924"/>
              <a:ext cx="1475465" cy="14629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3" r="9635"/>
            <a:stretch>
              <a:fillRect/>
            </a:stretch>
          </p:blipFill>
          <p:spPr>
            <a:xfrm>
              <a:off x="10468515" y="336260"/>
              <a:ext cx="1526959" cy="1584242"/>
            </a:xfrm>
            <a:prstGeom prst="rect">
              <a:avLst/>
            </a:prstGeom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72240" y="198778"/>
            <a:ext cx="8690578" cy="748246"/>
          </a:xfrm>
        </p:spPr>
        <p:txBody>
          <a:bodyPr>
            <a:normAutofit/>
          </a:bodyPr>
          <a:lstStyle/>
          <a:p>
            <a:r>
              <a:rPr kumimoji="1" lang="en-US" altLang="zh-CN" dirty="0" err="1">
                <a:latin typeface="Cambria Math" panose="02040503050406030204" pitchFamily="18" charset="0"/>
                <a:ea typeface="+mn-ea"/>
              </a:rPr>
              <a:t>nslookup</a:t>
            </a:r>
            <a:r>
              <a:rPr kumimoji="1" lang="en-US" altLang="zh-CN" dirty="0">
                <a:latin typeface="Cambria Math" panose="02040503050406030204" pitchFamily="18" charset="0"/>
                <a:ea typeface="+mn-ea"/>
              </a:rPr>
              <a:t>(</a:t>
            </a:r>
            <a:r>
              <a:rPr kumimoji="1" lang="zh-CN" altLang="en-US" dirty="0">
                <a:latin typeface="Cambria Math" panose="02040503050406030204" pitchFamily="18" charset="0"/>
                <a:ea typeface="+mn-ea"/>
              </a:rPr>
              <a:t>交互模式</a:t>
            </a:r>
            <a:r>
              <a:rPr kumimoji="1" lang="en-US" altLang="zh-CN" dirty="0">
                <a:latin typeface="Cambria Math" panose="02040503050406030204" pitchFamily="18" charset="0"/>
                <a:ea typeface="+mn-ea"/>
              </a:rPr>
              <a:t>)</a:t>
            </a:r>
            <a:endParaRPr kumimoji="1" lang="zh-CN" altLang="en-US" dirty="0">
              <a:latin typeface="Cambria Math" panose="02040503050406030204" pitchFamily="18" charset="0"/>
              <a:ea typeface="+mn-ea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0BE56DF-F523-4586-B8F9-834AF0AFB690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3939691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sz="2400" dirty="0">
                <a:latin typeface="Georgia" panose="02040502050405020303" pitchFamily="18" charset="0"/>
              </a:rPr>
              <a:t>set d2</a:t>
            </a:r>
          </a:p>
          <a:p>
            <a:pPr marL="0" indent="0" algn="just">
              <a:buNone/>
            </a:pPr>
            <a:endParaRPr lang="en-US" altLang="zh-CN" sz="2400" dirty="0"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zh-CN" altLang="en-US" sz="2400" dirty="0">
                <a:latin typeface="Georgia" panose="02040502050405020303" pitchFamily="18" charset="0"/>
              </a:rPr>
              <a:t>显示查询</a:t>
            </a:r>
            <a:r>
              <a:rPr lang="en-US" altLang="zh-CN" sz="2400" dirty="0">
                <a:latin typeface="Georgia" panose="02040502050405020303" pitchFamily="18" charset="0"/>
              </a:rPr>
              <a:t>DNS</a:t>
            </a:r>
            <a:r>
              <a:rPr lang="zh-CN" altLang="en-US" sz="2400" dirty="0">
                <a:latin typeface="Georgia" panose="02040502050405020303" pitchFamily="18" charset="0"/>
              </a:rPr>
              <a:t>查询信息</a:t>
            </a:r>
            <a:endParaRPr lang="en-US" altLang="zh-CN" sz="2400" dirty="0">
              <a:latin typeface="Georgia" panose="0204050205040502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CEE538-0EC0-4387-8101-53926ACBF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64" y="1098552"/>
            <a:ext cx="3446597" cy="52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17" idx="1"/>
            <a:endCxn id="5" idx="6"/>
          </p:cNvCxnSpPr>
          <p:nvPr/>
        </p:nvCxnSpPr>
        <p:spPr>
          <a:xfrm flipH="1">
            <a:off x="1216724" y="950581"/>
            <a:ext cx="9251791" cy="1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6526" y="440483"/>
            <a:ext cx="1020198" cy="1020198"/>
          </a:xfrm>
          <a:prstGeom prst="ellipse">
            <a:avLst/>
          </a:prstGeom>
          <a:solidFill>
            <a:srgbClr val="ADB9CA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DB9C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468515" y="158460"/>
            <a:ext cx="1526959" cy="1584242"/>
            <a:chOff x="10468515" y="336260"/>
            <a:chExt cx="1526959" cy="1584242"/>
          </a:xfrm>
        </p:grpSpPr>
        <p:sp>
          <p:nvSpPr>
            <p:cNvPr id="3" name="椭圆 2"/>
            <p:cNvSpPr/>
            <p:nvPr/>
          </p:nvSpPr>
          <p:spPr>
            <a:xfrm>
              <a:off x="10499924" y="396924"/>
              <a:ext cx="1475465" cy="14629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3" r="9635"/>
            <a:stretch>
              <a:fillRect/>
            </a:stretch>
          </p:blipFill>
          <p:spPr>
            <a:xfrm>
              <a:off x="10468515" y="336260"/>
              <a:ext cx="1526959" cy="1584242"/>
            </a:xfrm>
            <a:prstGeom prst="rect">
              <a:avLst/>
            </a:prstGeom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72240" y="198778"/>
            <a:ext cx="8690578" cy="748246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Cambria Math" panose="02040503050406030204" pitchFamily="18" charset="0"/>
                <a:ea typeface="+mn-ea"/>
              </a:rPr>
              <a:t>可能会用到的命令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0BE56DF-F523-4586-B8F9-834AF0AFB690}"/>
              </a:ext>
            </a:extLst>
          </p:cNvPr>
          <p:cNvSpPr txBox="1">
            <a:spLocks/>
          </p:cNvSpPr>
          <p:nvPr/>
        </p:nvSpPr>
        <p:spPr>
          <a:xfrm>
            <a:off x="1545431" y="1614489"/>
            <a:ext cx="3939691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sz="4400" b="1" dirty="0"/>
              <a:t>ipconfig</a:t>
            </a:r>
          </a:p>
          <a:p>
            <a:pPr algn="just"/>
            <a:r>
              <a:rPr lang="en-US" altLang="zh-CN" sz="2800" dirty="0">
                <a:latin typeface="Georgia" panose="02040502050405020303" pitchFamily="18" charset="0"/>
              </a:rPr>
              <a:t>ipconfig</a:t>
            </a:r>
            <a:endParaRPr lang="zh-CN" altLang="en-US" sz="2800" dirty="0">
              <a:latin typeface="Georgia" panose="02040502050405020303" pitchFamily="18" charset="0"/>
            </a:endParaRP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查看本机的</a:t>
            </a:r>
            <a:r>
              <a:rPr lang="en-US" altLang="zh-CN" sz="2400" dirty="0" err="1">
                <a:latin typeface="Georgia" panose="02040502050405020303" pitchFamily="18" charset="0"/>
              </a:rPr>
              <a:t>ip</a:t>
            </a:r>
            <a:r>
              <a:rPr lang="zh-CN" altLang="en-US" sz="2400" dirty="0">
                <a:latin typeface="Georgia" panose="02040502050405020303" pitchFamily="18" charset="0"/>
              </a:rPr>
              <a:t>地址</a:t>
            </a:r>
            <a:endParaRPr lang="en-US" altLang="zh-CN" sz="2400" dirty="0">
              <a:latin typeface="Georgia" panose="02040502050405020303" pitchFamily="18" charset="0"/>
            </a:endParaRPr>
          </a:p>
          <a:p>
            <a:pPr algn="just"/>
            <a:r>
              <a:rPr lang="en-US" altLang="zh-CN" sz="2800" dirty="0">
                <a:latin typeface="Georgia" panose="02040502050405020303" pitchFamily="18" charset="0"/>
              </a:rPr>
              <a:t>ipconfig/all</a:t>
            </a:r>
            <a:endParaRPr lang="zh-CN" altLang="en-US" sz="2800" dirty="0">
              <a:latin typeface="Georgia" panose="02040502050405020303" pitchFamily="18" charset="0"/>
            </a:endParaRP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查看本机的</a:t>
            </a:r>
            <a:r>
              <a:rPr lang="en-US" altLang="zh-CN" sz="2400" dirty="0" err="1">
                <a:latin typeface="Georgia" panose="02040502050405020303" pitchFamily="18" charset="0"/>
              </a:rPr>
              <a:t>ip</a:t>
            </a:r>
            <a:r>
              <a:rPr lang="zh-CN" altLang="en-US" sz="2400" dirty="0">
                <a:latin typeface="Georgia" panose="02040502050405020303" pitchFamily="18" charset="0"/>
              </a:rPr>
              <a:t>地址、</a:t>
            </a:r>
            <a:r>
              <a:rPr lang="en-US" altLang="zh-CN" sz="2400" dirty="0">
                <a:latin typeface="Georgia" panose="02040502050405020303" pitchFamily="18" charset="0"/>
              </a:rPr>
              <a:t>mac</a:t>
            </a:r>
            <a:r>
              <a:rPr lang="zh-CN" altLang="en-US" sz="2400" dirty="0">
                <a:latin typeface="Georgia" panose="02040502050405020303" pitchFamily="18" charset="0"/>
              </a:rPr>
              <a:t>地址、其他网卡信息</a:t>
            </a:r>
            <a:endParaRPr lang="en-US" altLang="zh-CN" sz="2400" dirty="0">
              <a:latin typeface="Georgia" panose="02040502050405020303" pitchFamily="18" charset="0"/>
            </a:endParaRPr>
          </a:p>
          <a:p>
            <a:pPr algn="just"/>
            <a:r>
              <a:rPr lang="en-US" altLang="zh-CN" sz="2800" dirty="0">
                <a:latin typeface="Georgia" panose="02040502050405020303" pitchFamily="18" charset="0"/>
              </a:rPr>
              <a:t>ipconfig /</a:t>
            </a:r>
            <a:r>
              <a:rPr lang="en-US" altLang="zh-CN" sz="2800" dirty="0" err="1">
                <a:latin typeface="Georgia" panose="02040502050405020303" pitchFamily="18" charset="0"/>
              </a:rPr>
              <a:t>displaydns</a:t>
            </a:r>
            <a:r>
              <a:rPr lang="en-US" altLang="zh-CN" sz="2800" dirty="0">
                <a:latin typeface="Georgia" panose="02040502050405020303" pitchFamily="18" charset="0"/>
              </a:rPr>
              <a:t> </a:t>
            </a:r>
            <a:endParaRPr lang="zh-CN" altLang="en-US" sz="2800" dirty="0">
              <a:latin typeface="Georgia" panose="02040502050405020303" pitchFamily="18" charset="0"/>
            </a:endParaRP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显示本机的</a:t>
            </a:r>
            <a:r>
              <a:rPr lang="en-US" altLang="zh-CN" sz="2400" dirty="0">
                <a:latin typeface="Georgia" panose="02040502050405020303" pitchFamily="18" charset="0"/>
              </a:rPr>
              <a:t>DNS</a:t>
            </a:r>
            <a:r>
              <a:rPr lang="zh-CN" altLang="en-US" sz="2400" dirty="0">
                <a:latin typeface="Georgia" panose="02040502050405020303" pitchFamily="18" charset="0"/>
              </a:rPr>
              <a:t>缓存</a:t>
            </a:r>
          </a:p>
          <a:p>
            <a:pPr algn="just"/>
            <a:r>
              <a:rPr lang="en-US" altLang="zh-CN" sz="2800" dirty="0">
                <a:latin typeface="Georgia" panose="02040502050405020303" pitchFamily="18" charset="0"/>
              </a:rPr>
              <a:t>ipconfig /</a:t>
            </a:r>
            <a:r>
              <a:rPr lang="en-US" altLang="zh-CN" sz="2800" dirty="0" err="1">
                <a:latin typeface="Georgia" panose="02040502050405020303" pitchFamily="18" charset="0"/>
              </a:rPr>
              <a:t>flushdns</a:t>
            </a:r>
            <a:endParaRPr lang="zh-CN" altLang="en-US" sz="2800" dirty="0">
              <a:latin typeface="Georgia" panose="02040502050405020303" pitchFamily="18" charset="0"/>
            </a:endParaRPr>
          </a:p>
          <a:p>
            <a:pPr lvl="1" algn="just"/>
            <a:r>
              <a:rPr lang="zh-CN" altLang="en-US" sz="2400" dirty="0">
                <a:latin typeface="Georgia" panose="02040502050405020303" pitchFamily="18" charset="0"/>
              </a:rPr>
              <a:t>清除本机的</a:t>
            </a:r>
            <a:r>
              <a:rPr lang="en-US" altLang="zh-CN" sz="2400" dirty="0">
                <a:latin typeface="Georgia" panose="02040502050405020303" pitchFamily="18" charset="0"/>
              </a:rPr>
              <a:t>DNS</a:t>
            </a:r>
            <a:r>
              <a:rPr lang="zh-CN" altLang="en-US" sz="2400" dirty="0">
                <a:latin typeface="Georgia" panose="02040502050405020303" pitchFamily="18" charset="0"/>
              </a:rPr>
              <a:t>缓存</a:t>
            </a:r>
            <a:endParaRPr lang="en-US" altLang="zh-CN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42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755324" y="1823855"/>
            <a:ext cx="6681353" cy="3210291"/>
          </a:xfrm>
          <a:prstGeom prst="rect">
            <a:avLst/>
          </a:prstGeom>
          <a:solidFill>
            <a:srgbClr val="ADB9C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mbria Math" panose="020405030504060302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872655" y="5629950"/>
            <a:ext cx="2319345" cy="1228050"/>
            <a:chOff x="221160" y="5152872"/>
            <a:chExt cx="2319345" cy="1228050"/>
          </a:xfrm>
        </p:grpSpPr>
        <p:sp>
          <p:nvSpPr>
            <p:cNvPr id="21" name="燕尾形 67"/>
            <p:cNvSpPr/>
            <p:nvPr/>
          </p:nvSpPr>
          <p:spPr>
            <a:xfrm>
              <a:off x="1312456" y="5152873"/>
              <a:ext cx="1228049" cy="1228049"/>
            </a:xfrm>
            <a:prstGeom prst="chevron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2" name="燕尾形 68"/>
            <p:cNvSpPr/>
            <p:nvPr/>
          </p:nvSpPr>
          <p:spPr>
            <a:xfrm>
              <a:off x="221160" y="5152872"/>
              <a:ext cx="1228049" cy="1228049"/>
            </a:xfrm>
            <a:prstGeom prst="chevron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2755321" y="2821213"/>
            <a:ext cx="6681355" cy="1215575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b="1" dirty="0">
                <a:latin typeface="Cambria Math" panose="02040503050406030204" pitchFamily="18" charset="0"/>
              </a:rPr>
              <a:t>DNS</a:t>
            </a:r>
            <a:r>
              <a:rPr lang="zh-CN" altLang="en-US" sz="6600" b="1" dirty="0">
                <a:latin typeface="Cambria Math" panose="02040503050406030204" pitchFamily="18" charset="0"/>
              </a:rPr>
              <a:t>协议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880" y="-177800"/>
            <a:ext cx="3478918" cy="2935622"/>
          </a:xfrm>
          <a:prstGeom prst="rect">
            <a:avLst/>
          </a:prstGeom>
        </p:spPr>
      </p:pic>
      <p:cxnSp>
        <p:nvCxnSpPr>
          <p:cNvPr id="24" name="直接连接符 3"/>
          <p:cNvCxnSpPr/>
          <p:nvPr/>
        </p:nvCxnSpPr>
        <p:spPr>
          <a:xfrm flipH="1">
            <a:off x="10707328" y="-20266"/>
            <a:ext cx="9526" cy="3069014"/>
          </a:xfrm>
          <a:prstGeom prst="line">
            <a:avLst/>
          </a:prstGeom>
          <a:ln w="38100">
            <a:solidFill>
              <a:srgbClr val="92A1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星形: 五角 5"/>
          <p:cNvSpPr/>
          <p:nvPr/>
        </p:nvSpPr>
        <p:spPr>
          <a:xfrm>
            <a:off x="10361594" y="2498798"/>
            <a:ext cx="691467" cy="691467"/>
          </a:xfrm>
          <a:prstGeom prst="star5">
            <a:avLst/>
          </a:prstGeom>
          <a:solidFill>
            <a:srgbClr val="FBE5D6"/>
          </a:solidFill>
          <a:ln w="38100">
            <a:solidFill>
              <a:srgbClr val="92A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61593" y="1152829"/>
            <a:ext cx="691467" cy="691467"/>
          </a:xfrm>
          <a:prstGeom prst="rect">
            <a:avLst/>
          </a:prstGeom>
          <a:solidFill>
            <a:srgbClr val="FFFDFB"/>
          </a:solidFill>
          <a:ln w="38100">
            <a:solidFill>
              <a:srgbClr val="92A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/>
            <a:stCxn id="17" idx="1"/>
            <a:endCxn id="5" idx="6"/>
          </p:cNvCxnSpPr>
          <p:nvPr/>
        </p:nvCxnSpPr>
        <p:spPr>
          <a:xfrm flipH="1">
            <a:off x="1216724" y="950581"/>
            <a:ext cx="9251791" cy="1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6526" y="440483"/>
            <a:ext cx="1020198" cy="1020198"/>
          </a:xfrm>
          <a:prstGeom prst="ellipse">
            <a:avLst/>
          </a:prstGeom>
          <a:solidFill>
            <a:srgbClr val="ADB9CA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DB9C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468515" y="158460"/>
            <a:ext cx="1526959" cy="1584242"/>
            <a:chOff x="10468515" y="336260"/>
            <a:chExt cx="1526959" cy="1584242"/>
          </a:xfrm>
        </p:grpSpPr>
        <p:sp>
          <p:nvSpPr>
            <p:cNvPr id="3" name="椭圆 2"/>
            <p:cNvSpPr/>
            <p:nvPr/>
          </p:nvSpPr>
          <p:spPr>
            <a:xfrm>
              <a:off x="10499924" y="396924"/>
              <a:ext cx="1475465" cy="14629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3" r="9635"/>
            <a:stretch>
              <a:fillRect/>
            </a:stretch>
          </p:blipFill>
          <p:spPr>
            <a:xfrm>
              <a:off x="10468515" y="336260"/>
              <a:ext cx="1526959" cy="1584242"/>
            </a:xfrm>
            <a:prstGeom prst="rect">
              <a:avLst/>
            </a:prstGeom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72240" y="158460"/>
            <a:ext cx="8690578" cy="74824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mbria Math" panose="02040503050406030204" pitchFamily="18" charset="0"/>
                <a:ea typeface="+mn-ea"/>
              </a:rPr>
              <a:t>DNS</a:t>
            </a:r>
            <a:r>
              <a:rPr kumimoji="1" lang="zh-CN" altLang="en-US" dirty="0">
                <a:latin typeface="Cambria Math" panose="02040503050406030204" pitchFamily="18" charset="0"/>
                <a:ea typeface="+mn-ea"/>
              </a:rPr>
              <a:t>协议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73AF40-5D61-4A82-81B3-1CFD0B735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55" y="3846485"/>
            <a:ext cx="5417890" cy="26924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4E507B0-F487-4C40-812F-D664CF917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240" y="1015949"/>
            <a:ext cx="6284617" cy="25478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E141FA-FE6E-4115-BF2C-DC3D3D87EC8C}"/>
              </a:ext>
            </a:extLst>
          </p:cNvPr>
          <p:cNvSpPr/>
          <p:nvPr/>
        </p:nvSpPr>
        <p:spPr>
          <a:xfrm>
            <a:off x="831055" y="3802608"/>
            <a:ext cx="1290639" cy="3050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6BFBCD-6438-4B2A-AFDA-20FF762B63D3}"/>
              </a:ext>
            </a:extLst>
          </p:cNvPr>
          <p:cNvSpPr/>
          <p:nvPr/>
        </p:nvSpPr>
        <p:spPr>
          <a:xfrm>
            <a:off x="1414461" y="1035215"/>
            <a:ext cx="1566863" cy="3046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37D9F8-3A82-4693-BA35-7FA9B239BA72}"/>
              </a:ext>
            </a:extLst>
          </p:cNvPr>
          <p:cNvSpPr txBox="1"/>
          <p:nvPr/>
        </p:nvSpPr>
        <p:spPr>
          <a:xfrm>
            <a:off x="7451329" y="4669512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  <a:hlinkClick r:id="rId6"/>
              </a:rPr>
              <a:t>www.baidu.com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  182.61.200.7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4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17" idx="1"/>
            <a:endCxn id="5" idx="6"/>
          </p:cNvCxnSpPr>
          <p:nvPr/>
        </p:nvCxnSpPr>
        <p:spPr>
          <a:xfrm flipH="1">
            <a:off x="1216724" y="950581"/>
            <a:ext cx="9251791" cy="1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6526" y="440483"/>
            <a:ext cx="1020198" cy="1020198"/>
          </a:xfrm>
          <a:prstGeom prst="ellipse">
            <a:avLst/>
          </a:prstGeom>
          <a:solidFill>
            <a:srgbClr val="ADB9CA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DB9C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468515" y="158460"/>
            <a:ext cx="1526959" cy="1584242"/>
            <a:chOff x="10468515" y="336260"/>
            <a:chExt cx="1526959" cy="1584242"/>
          </a:xfrm>
        </p:grpSpPr>
        <p:sp>
          <p:nvSpPr>
            <p:cNvPr id="3" name="椭圆 2"/>
            <p:cNvSpPr/>
            <p:nvPr/>
          </p:nvSpPr>
          <p:spPr>
            <a:xfrm>
              <a:off x="10499924" y="396924"/>
              <a:ext cx="1475465" cy="14629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3" r="9635"/>
            <a:stretch>
              <a:fillRect/>
            </a:stretch>
          </p:blipFill>
          <p:spPr>
            <a:xfrm>
              <a:off x="10468515" y="336260"/>
              <a:ext cx="1526959" cy="1584242"/>
            </a:xfrm>
            <a:prstGeom prst="rect">
              <a:avLst/>
            </a:prstGeom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72240" y="198778"/>
            <a:ext cx="8690578" cy="74824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mbria Math" panose="02040503050406030204" pitchFamily="18" charset="0"/>
                <a:ea typeface="+mn-ea"/>
              </a:rPr>
              <a:t>DNS</a:t>
            </a:r>
            <a:r>
              <a:rPr kumimoji="1" lang="zh-CN" altLang="en-US" dirty="0">
                <a:latin typeface="Cambria Math" panose="02040503050406030204" pitchFamily="18" charset="0"/>
                <a:ea typeface="+mn-ea"/>
              </a:rPr>
              <a:t>协议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404DA3-3A52-4482-92AD-CE3B5527A46E}"/>
              </a:ext>
            </a:extLst>
          </p:cNvPr>
          <p:cNvSpPr txBox="1"/>
          <p:nvPr/>
        </p:nvSpPr>
        <p:spPr>
          <a:xfrm>
            <a:off x="1467073" y="1682039"/>
            <a:ext cx="875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rgbClr val="4D4D4D"/>
                </a:solidFill>
                <a:effectLst/>
                <a:latin typeface="-apple-system"/>
              </a:rPr>
              <a:t>DNS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协议是一种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应用层协议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，运行在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UDP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（用户数据报协议）之上，使用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53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号端口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9A6DDC-F0D6-40A3-A06B-6F9C05225F12}"/>
              </a:ext>
            </a:extLst>
          </p:cNvPr>
          <p:cNvSpPr txBox="1"/>
          <p:nvPr/>
        </p:nvSpPr>
        <p:spPr>
          <a:xfrm>
            <a:off x="1467073" y="2726578"/>
            <a:ext cx="9334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SzPts val="1200"/>
            </a:pPr>
            <a:r>
              <a:rPr lang="en-US" altLang="zh-CN" b="1" dirty="0">
                <a:solidFill>
                  <a:srgbClr val="4D4D4D"/>
                </a:solidFill>
                <a:latin typeface="-apple-system"/>
              </a:rPr>
              <a:t>IP </a:t>
            </a:r>
            <a:r>
              <a:rPr lang="zh-CN" altLang="zh-CN" b="1" dirty="0">
                <a:solidFill>
                  <a:srgbClr val="4D4D4D"/>
                </a:solidFill>
                <a:latin typeface="-apple-system"/>
              </a:rPr>
              <a:t>地址</a:t>
            </a:r>
            <a:r>
              <a:rPr lang="zh-CN" altLang="zh-CN" dirty="0">
                <a:solidFill>
                  <a:srgbClr val="4D4D4D"/>
                </a:solidFill>
                <a:latin typeface="-apple-system"/>
              </a:rPr>
              <a:t>：一长串能够唯一地标记网络上的计算机的数字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，比如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182.61.200.7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lvl="0" algn="just">
              <a:buSzPts val="1200"/>
            </a:pPr>
            <a:endParaRPr lang="zh-CN" altLang="zh-CN" dirty="0">
              <a:solidFill>
                <a:srgbClr val="4D4D4D"/>
              </a:solidFill>
              <a:latin typeface="-apple-system"/>
            </a:endParaRPr>
          </a:p>
          <a:p>
            <a:pPr lvl="0" algn="just">
              <a:buSzPts val="1200"/>
            </a:pPr>
            <a:r>
              <a:rPr lang="zh-CN" altLang="zh-CN" b="1" dirty="0">
                <a:solidFill>
                  <a:srgbClr val="4D4D4D"/>
                </a:solidFill>
                <a:latin typeface="-apple-system"/>
              </a:rPr>
              <a:t>域名</a:t>
            </a:r>
            <a:r>
              <a:rPr lang="zh-CN" altLang="zh-CN" dirty="0">
                <a:solidFill>
                  <a:srgbClr val="4D4D4D"/>
                </a:solidFill>
                <a:latin typeface="-apple-system"/>
              </a:rPr>
              <a:t>：又称网域，是由一串用点分隔的名字组成的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Internet </a:t>
            </a:r>
            <a:r>
              <a:rPr lang="zh-CN" altLang="zh-CN" dirty="0">
                <a:solidFill>
                  <a:srgbClr val="4D4D4D"/>
                </a:solidFill>
                <a:latin typeface="-apple-system"/>
              </a:rPr>
              <a:t>上某一台计算机或计算机组的名称，用于在数据传输时对计算机的定位标识（有时也指地理位置）比如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www.baidu.com</a:t>
            </a:r>
            <a:endParaRPr lang="zh-CN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851EAF-666B-4972-864F-6688FFCCC7A9}"/>
              </a:ext>
            </a:extLst>
          </p:cNvPr>
          <p:cNvSpPr txBox="1"/>
          <p:nvPr/>
        </p:nvSpPr>
        <p:spPr>
          <a:xfrm>
            <a:off x="1272240" y="4586288"/>
            <a:ext cx="919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solidFill>
                  <a:srgbClr val="4D4D4D"/>
                </a:solidFill>
                <a:effectLst/>
                <a:latin typeface="-apple-system"/>
              </a:rPr>
              <a:t>IP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地址→面向主机                                          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182.61.200.7</a:t>
            </a:r>
            <a:endParaRPr lang="en-US" altLang="zh-CN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域名地址→面向用户                                    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  <a:hlinkClick r:id="rId4"/>
              </a:rPr>
              <a:t>www.baidu.com</a:t>
            </a:r>
            <a:endParaRPr lang="en-US" altLang="zh-CN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8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053782" y="1823855"/>
            <a:ext cx="8084437" cy="3210291"/>
          </a:xfrm>
          <a:prstGeom prst="rect">
            <a:avLst/>
          </a:prstGeom>
          <a:solidFill>
            <a:srgbClr val="ADB9C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mbria Math" panose="020405030504060302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872655" y="5629950"/>
            <a:ext cx="2319345" cy="1228050"/>
            <a:chOff x="221160" y="5152872"/>
            <a:chExt cx="2319345" cy="1228050"/>
          </a:xfrm>
        </p:grpSpPr>
        <p:sp>
          <p:nvSpPr>
            <p:cNvPr id="21" name="燕尾形 67"/>
            <p:cNvSpPr/>
            <p:nvPr/>
          </p:nvSpPr>
          <p:spPr>
            <a:xfrm>
              <a:off x="1312456" y="5152873"/>
              <a:ext cx="1228049" cy="1228049"/>
            </a:xfrm>
            <a:prstGeom prst="chevron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2" name="燕尾形 68"/>
            <p:cNvSpPr/>
            <p:nvPr/>
          </p:nvSpPr>
          <p:spPr>
            <a:xfrm>
              <a:off x="221160" y="5152872"/>
              <a:ext cx="1228049" cy="1228049"/>
            </a:xfrm>
            <a:prstGeom prst="chevron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2053778" y="1852556"/>
            <a:ext cx="8084440" cy="3152889"/>
          </a:xfrm>
        </p:spPr>
        <p:txBody>
          <a:bodyPr>
            <a:noAutofit/>
          </a:bodyPr>
          <a:lstStyle/>
          <a:p>
            <a:pPr algn="ctr"/>
            <a:r>
              <a:rPr lang="en-US" altLang="zh-CN" sz="8000" b="1" dirty="0">
                <a:latin typeface="Cambria Math" panose="02040503050406030204" pitchFamily="18" charset="0"/>
              </a:rPr>
              <a:t>DNS</a:t>
            </a:r>
            <a:r>
              <a:rPr lang="zh-CN" altLang="en-US" sz="8000" b="1" dirty="0">
                <a:latin typeface="Cambria Math" panose="02040503050406030204" pitchFamily="18" charset="0"/>
              </a:rPr>
              <a:t>工作原理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880" y="-177800"/>
            <a:ext cx="3478918" cy="2935622"/>
          </a:xfrm>
          <a:prstGeom prst="rect">
            <a:avLst/>
          </a:prstGeom>
        </p:spPr>
      </p:pic>
      <p:cxnSp>
        <p:nvCxnSpPr>
          <p:cNvPr id="24" name="直接连接符 3"/>
          <p:cNvCxnSpPr/>
          <p:nvPr/>
        </p:nvCxnSpPr>
        <p:spPr>
          <a:xfrm flipH="1">
            <a:off x="10707328" y="-20266"/>
            <a:ext cx="9526" cy="3069014"/>
          </a:xfrm>
          <a:prstGeom prst="line">
            <a:avLst/>
          </a:prstGeom>
          <a:ln w="38100">
            <a:solidFill>
              <a:srgbClr val="92A1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星形: 五角 5"/>
          <p:cNvSpPr/>
          <p:nvPr/>
        </p:nvSpPr>
        <p:spPr>
          <a:xfrm>
            <a:off x="10361594" y="2498798"/>
            <a:ext cx="691467" cy="691467"/>
          </a:xfrm>
          <a:prstGeom prst="star5">
            <a:avLst/>
          </a:prstGeom>
          <a:solidFill>
            <a:srgbClr val="FBE5D6"/>
          </a:solidFill>
          <a:ln w="38100">
            <a:solidFill>
              <a:srgbClr val="92A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361593" y="1152829"/>
            <a:ext cx="691467" cy="691467"/>
          </a:xfrm>
          <a:prstGeom prst="rect">
            <a:avLst/>
          </a:prstGeom>
          <a:solidFill>
            <a:srgbClr val="FFFDFB"/>
          </a:solidFill>
          <a:ln w="38100">
            <a:solidFill>
              <a:srgbClr val="92A1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17" idx="1"/>
            <a:endCxn id="5" idx="6"/>
          </p:cNvCxnSpPr>
          <p:nvPr/>
        </p:nvCxnSpPr>
        <p:spPr>
          <a:xfrm flipH="1">
            <a:off x="1216724" y="950581"/>
            <a:ext cx="9251791" cy="1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6526" y="440483"/>
            <a:ext cx="1020198" cy="1020198"/>
          </a:xfrm>
          <a:prstGeom prst="ellipse">
            <a:avLst/>
          </a:prstGeom>
          <a:solidFill>
            <a:srgbClr val="ADB9CA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DB9C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468515" y="158460"/>
            <a:ext cx="1526959" cy="1584242"/>
            <a:chOff x="10468515" y="336260"/>
            <a:chExt cx="1526959" cy="1584242"/>
          </a:xfrm>
        </p:grpSpPr>
        <p:sp>
          <p:nvSpPr>
            <p:cNvPr id="3" name="椭圆 2"/>
            <p:cNvSpPr/>
            <p:nvPr/>
          </p:nvSpPr>
          <p:spPr>
            <a:xfrm>
              <a:off x="10499924" y="396924"/>
              <a:ext cx="1475465" cy="14629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3" r="9635"/>
            <a:stretch>
              <a:fillRect/>
            </a:stretch>
          </p:blipFill>
          <p:spPr>
            <a:xfrm>
              <a:off x="10468515" y="336260"/>
              <a:ext cx="1526959" cy="1584242"/>
            </a:xfrm>
            <a:prstGeom prst="rect">
              <a:avLst/>
            </a:prstGeom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72240" y="198778"/>
            <a:ext cx="8690578" cy="748246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Cambria Math" panose="02040503050406030204" pitchFamily="18" charset="0"/>
                <a:ea typeface="+mn-ea"/>
              </a:rPr>
              <a:t>域名分级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06CCF1-9499-406A-9E28-BF79B20690D3}"/>
              </a:ext>
            </a:extLst>
          </p:cNvPr>
          <p:cNvSpPr/>
          <p:nvPr/>
        </p:nvSpPr>
        <p:spPr>
          <a:xfrm>
            <a:off x="6579394" y="3764756"/>
            <a:ext cx="2378869" cy="20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73171CD-442C-4462-9931-4FD9C8C08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85" y="1578139"/>
            <a:ext cx="7378565" cy="213320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E198531-5CDE-4C77-9BCA-5F5387F41CD4}"/>
              </a:ext>
            </a:extLst>
          </p:cNvPr>
          <p:cNvSpPr txBox="1"/>
          <p:nvPr/>
        </p:nvSpPr>
        <p:spPr>
          <a:xfrm>
            <a:off x="2355651" y="4445469"/>
            <a:ext cx="6097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</a:rPr>
              <a:t>全世界域名的最高管理机构，是一个叫做 </a:t>
            </a:r>
            <a:r>
              <a:rPr lang="en-US" altLang="zh-CN" b="0" i="0" dirty="0">
                <a:solidFill>
                  <a:srgbClr val="121212"/>
                </a:solidFill>
                <a:effectLst/>
              </a:rPr>
              <a:t>ICANN </a:t>
            </a:r>
            <a:r>
              <a:rPr lang="zh-CN" altLang="en-US" b="0" i="0" dirty="0">
                <a:solidFill>
                  <a:srgbClr val="121212"/>
                </a:solidFill>
                <a:effectLst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</a:rPr>
              <a:t>Internet Corporation for Assigned Names and Numbers</a:t>
            </a:r>
            <a:r>
              <a:rPr lang="zh-CN" altLang="en-US" b="0" i="0" dirty="0">
                <a:solidFill>
                  <a:srgbClr val="121212"/>
                </a:solidFill>
                <a:effectLst/>
              </a:rPr>
              <a:t>）的组织，总部在美国加州。</a:t>
            </a:r>
            <a:r>
              <a:rPr lang="en-US" altLang="zh-CN" b="1" i="0" dirty="0">
                <a:solidFill>
                  <a:srgbClr val="121212"/>
                </a:solidFill>
                <a:effectLst/>
              </a:rPr>
              <a:t>ICANN </a:t>
            </a:r>
            <a:r>
              <a:rPr lang="zh-CN" altLang="en-US" b="1" i="0" dirty="0">
                <a:solidFill>
                  <a:srgbClr val="121212"/>
                </a:solidFill>
                <a:effectLst/>
              </a:rPr>
              <a:t>负责管理全世界域名系统的运作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17" idx="1"/>
            <a:endCxn id="5" idx="6"/>
          </p:cNvCxnSpPr>
          <p:nvPr/>
        </p:nvCxnSpPr>
        <p:spPr>
          <a:xfrm flipH="1">
            <a:off x="1216724" y="950581"/>
            <a:ext cx="9251791" cy="1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6526" y="440483"/>
            <a:ext cx="1020198" cy="1020198"/>
          </a:xfrm>
          <a:prstGeom prst="ellipse">
            <a:avLst/>
          </a:prstGeom>
          <a:solidFill>
            <a:srgbClr val="ADB9CA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DB9C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468515" y="158460"/>
            <a:ext cx="1526959" cy="1584242"/>
            <a:chOff x="10468515" y="336260"/>
            <a:chExt cx="1526959" cy="1584242"/>
          </a:xfrm>
        </p:grpSpPr>
        <p:sp>
          <p:nvSpPr>
            <p:cNvPr id="3" name="椭圆 2"/>
            <p:cNvSpPr/>
            <p:nvPr/>
          </p:nvSpPr>
          <p:spPr>
            <a:xfrm>
              <a:off x="10499924" y="396924"/>
              <a:ext cx="1475465" cy="14629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3" r="9635"/>
            <a:stretch>
              <a:fillRect/>
            </a:stretch>
          </p:blipFill>
          <p:spPr>
            <a:xfrm>
              <a:off x="10468515" y="336260"/>
              <a:ext cx="1526959" cy="1584242"/>
            </a:xfrm>
            <a:prstGeom prst="rect">
              <a:avLst/>
            </a:prstGeom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72240" y="198778"/>
            <a:ext cx="8690578" cy="748246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Cambria Math" panose="02040503050406030204" pitchFamily="18" charset="0"/>
                <a:ea typeface="+mn-ea"/>
              </a:rPr>
              <a:t>域名分级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6E2504D-8A83-4CD3-B9F2-E1F43E950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75" y="1314931"/>
            <a:ext cx="6701137" cy="273459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A06CCF1-9499-406A-9E28-BF79B20690D3}"/>
              </a:ext>
            </a:extLst>
          </p:cNvPr>
          <p:cNvSpPr/>
          <p:nvPr/>
        </p:nvSpPr>
        <p:spPr>
          <a:xfrm>
            <a:off x="6579394" y="3764756"/>
            <a:ext cx="2378869" cy="20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83BCEF4-A883-4707-9BC2-84E655194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648" y="4568021"/>
            <a:ext cx="9482177" cy="12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17" idx="1"/>
            <a:endCxn id="5" idx="6"/>
          </p:cNvCxnSpPr>
          <p:nvPr/>
        </p:nvCxnSpPr>
        <p:spPr>
          <a:xfrm flipH="1">
            <a:off x="1216724" y="950581"/>
            <a:ext cx="9251791" cy="1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6526" y="440483"/>
            <a:ext cx="1020198" cy="1020198"/>
          </a:xfrm>
          <a:prstGeom prst="ellipse">
            <a:avLst/>
          </a:prstGeom>
          <a:solidFill>
            <a:srgbClr val="ADB9CA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DB9C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468515" y="158460"/>
            <a:ext cx="1526959" cy="1584242"/>
            <a:chOff x="10468515" y="336260"/>
            <a:chExt cx="1526959" cy="1584242"/>
          </a:xfrm>
        </p:grpSpPr>
        <p:sp>
          <p:nvSpPr>
            <p:cNvPr id="3" name="椭圆 2"/>
            <p:cNvSpPr/>
            <p:nvPr/>
          </p:nvSpPr>
          <p:spPr>
            <a:xfrm>
              <a:off x="10499924" y="396924"/>
              <a:ext cx="1475465" cy="14629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33" r="9635"/>
            <a:stretch>
              <a:fillRect/>
            </a:stretch>
          </p:blipFill>
          <p:spPr>
            <a:xfrm>
              <a:off x="10468515" y="336260"/>
              <a:ext cx="1526959" cy="1584242"/>
            </a:xfrm>
            <a:prstGeom prst="rect">
              <a:avLst/>
            </a:prstGeom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D4E5-CF29-4DC3-936A-03F29F340D1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72240" y="198778"/>
            <a:ext cx="8690578" cy="748246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Cambria Math" panose="02040503050406030204" pitchFamily="18" charset="0"/>
                <a:ea typeface="+mn-ea"/>
              </a:rPr>
              <a:t>域名服务器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7F9889-4338-42DF-86C7-47DF2CCDE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044" y="1070459"/>
            <a:ext cx="8227288" cy="19119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12BD42-2222-4788-87CC-316CA9D61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999" y="2996543"/>
            <a:ext cx="6569904" cy="354236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EE37B91-E8A2-436A-B4B9-50B6CD002019}"/>
              </a:ext>
            </a:extLst>
          </p:cNvPr>
          <p:cNvSpPr/>
          <p:nvPr/>
        </p:nvSpPr>
        <p:spPr>
          <a:xfrm>
            <a:off x="7493794" y="6015038"/>
            <a:ext cx="148710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JkYjRhODcyOGFkMTg0YjIxMmExZTQ4N2EzNTM0Nz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2006</Words>
  <Application>Microsoft Office PowerPoint</Application>
  <PresentationFormat>宽屏</PresentationFormat>
  <Paragraphs>155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宋体</vt:lpstr>
      <vt:lpstr>muli</vt:lpstr>
      <vt:lpstr>等线</vt:lpstr>
      <vt:lpstr>-apple-system</vt:lpstr>
      <vt:lpstr>Pingfang SC</vt:lpstr>
      <vt:lpstr>Georgia</vt:lpstr>
      <vt:lpstr>Arial</vt:lpstr>
      <vt:lpstr>Times New Roman</vt:lpstr>
      <vt:lpstr>inherit</vt:lpstr>
      <vt:lpstr>Cambria Math</vt:lpstr>
      <vt:lpstr>Calibri</vt:lpstr>
      <vt:lpstr>Office 主题​​</vt:lpstr>
      <vt:lpstr>DNS协议</vt:lpstr>
      <vt:lpstr>目录</vt:lpstr>
      <vt:lpstr>DNS协议</vt:lpstr>
      <vt:lpstr>DNS协议</vt:lpstr>
      <vt:lpstr>DNS协议</vt:lpstr>
      <vt:lpstr>DNS工作原理</vt:lpstr>
      <vt:lpstr>域名分级</vt:lpstr>
      <vt:lpstr>域名分级</vt:lpstr>
      <vt:lpstr>域名服务器</vt:lpstr>
      <vt:lpstr>域名服务器</vt:lpstr>
      <vt:lpstr>DNS查询方式</vt:lpstr>
      <vt:lpstr>DNS缓存</vt:lpstr>
      <vt:lpstr>DNS解析总结</vt:lpstr>
      <vt:lpstr>DNS解析总结</vt:lpstr>
      <vt:lpstr>实验</vt:lpstr>
      <vt:lpstr>nslookup(非交互模式)</vt:lpstr>
      <vt:lpstr>nslookup(非交互模式)</vt:lpstr>
      <vt:lpstr>nslookup(交互模式)</vt:lpstr>
      <vt:lpstr>nslookup(交互模式)</vt:lpstr>
      <vt:lpstr>nslookup(交互模式)</vt:lpstr>
      <vt:lpstr>可能会用到的命令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zym0729a@163.com</dc:creator>
  <cp:lastModifiedBy>水子 哥</cp:lastModifiedBy>
  <cp:revision>169</cp:revision>
  <dcterms:created xsi:type="dcterms:W3CDTF">2021-05-17T13:12:00Z</dcterms:created>
  <dcterms:modified xsi:type="dcterms:W3CDTF">2022-10-27T14:10:51Z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E9DD71E9F9644576A4C370B468E97802</vt:lpwstr>
  </property>
  <property fmtid="{D5CDD505-2E9C-101B-9397-08002B2CF9AE}" pid="3" name="KSOProductBuildVer">
    <vt:lpwstr>2052-11.1.0.11744</vt:lpwstr>
  </property>
</Properties>
</file>