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D348-C486-E448-9579-535A6EFD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2D22-D20E-DB44-8799-74DE79B3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3BAA-645A-0044-B2D5-25CFA1E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C217-1A6B-0043-A249-D3885385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ECAF-4579-D448-B087-AF6B4A9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96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DC8-4417-FF41-BDBB-A740BC4C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226A-6ADD-F540-8CAA-D00F37DD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F89C-EE94-004C-A240-BA7CFA1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DB17-B84C-9344-8F6A-4A44D743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C36B-6567-564D-AF36-7121646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87AEC-A47B-2845-BCD9-4B0741B61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BC99-C8F6-E44C-AD14-FB160D3C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C655-2CD7-6F43-A3E7-64E56D9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40EB-C3A6-E74D-AB1A-0402971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1CCD-F13C-AF41-A7FB-3642E612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72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51E-684C-1A44-BC75-1B308066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9EB7-0C4C-CF46-A2BB-2FBD0641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5AC2-AD88-E44B-A2B2-D0984EC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6ECE-B6F2-614A-8E2A-3E1815EF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9C5-F6DC-1943-AC24-7B2BC541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70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95F7-BCF3-1A42-8457-BA5379AA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18B2-A76A-9B47-8302-173B1DE7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2214-A2C0-884F-80F1-D15628D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55A4-DF63-144D-8786-528F8C12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800F-D562-7047-986D-D5776DD8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95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3AA7-59E7-7E46-890F-7364480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B4D4-BAA0-744E-89BE-51123463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706F8-38EF-8248-B68E-1C00D773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A19E8-68C9-4F46-9B52-F42F1FA6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52A9-F99A-7A46-97EA-F60065C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4D36-2B98-6A4D-AE94-F13715A1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2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CD6-0E0B-F24D-AA0B-63C64A3C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D664-3EF4-7349-9833-F5F20DF7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D6A3-1CDF-B645-B2A5-9CA6A470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3077-B818-6244-8EFD-919BC8E8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AEA5B-7BA2-714E-B133-05EDC865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DDE6-7CD2-DA40-A00C-5160FB7E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14732-CDD4-F940-A0E5-6424E46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26FA1-96D5-5143-A370-C6CE451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23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6C5-CCBE-9841-97EE-AD018EC1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A179F-C8DA-5D4C-8C23-2DAC0AB0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2D53-3EE3-CA46-BD89-A47CAEA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C110F-7AD9-E146-BF62-0E4EC6F2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63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FAE9-FD30-6D4B-A8CD-69593977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81435-EE11-9641-AA6F-80CF31D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8D07-A7DD-544F-B799-8F90857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5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7870-D1FE-9D49-9BAA-C6303A8E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76A9-CCBA-A442-BCB0-BD68BE81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6022-BC23-F24A-9E6E-46FBDAF6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E67-F511-2048-B340-38BD41C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BF8E-665A-C04C-BACF-CA5EE06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57D1-0935-4A46-9DC5-672DABC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17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938D-B5D0-2F4E-817C-A4EAE344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D732-3795-0E42-9BAB-8950C15B4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A68F9-4CDF-2E47-9273-447C4F53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A5BB-B549-1342-93A1-0879198D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9FE74-A3C1-4144-B9DF-E445343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6D1B-B365-DB40-B213-D2B5A10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032B8-BE04-6040-A87D-09AFA40E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D853-9233-A845-8ACF-A381BB6F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D738-56FD-A54E-8DDF-1D24A602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A1DA-FFCC-864D-BC14-CEE5E4B8A96C}" type="datetimeFigureOut">
              <a:rPr lang="en-CN" smtClean="0"/>
              <a:t>11/2/22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0BD1-AF59-0945-8B97-79933DF2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6BCF-830C-4A4E-8275-FA655F29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E903-65E5-8B48-A9E8-BAA3F06B02B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mtp.qq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F450-A093-9C47-9C62-A4AC33CE4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SOCKET</a:t>
            </a:r>
            <a:r>
              <a:rPr lang="zh-CN" altLang="en-US" b="1" dirty="0"/>
              <a:t>编程实现</a:t>
            </a:r>
            <a:r>
              <a:rPr lang="en-US" b="1" dirty="0"/>
              <a:t>SMTP</a:t>
            </a:r>
            <a:r>
              <a:rPr lang="zh-CN" altLang="en-US" b="1" dirty="0"/>
              <a:t>客户端</a:t>
            </a:r>
            <a:br>
              <a:rPr lang="zh-CN" altLang="en-US" dirty="0"/>
            </a:b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13EA-4AD8-D447-9E9F-DD1CACFCD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8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登录邮件服务器</a:t>
            </a:r>
            <a:endParaRPr lang="en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850325-8D6F-0746-9E34-15DDA6F9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0" y="1427046"/>
            <a:ext cx="9807777" cy="2096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07166F-378E-CC43-B751-C159C2C45E95}"/>
              </a:ext>
            </a:extLst>
          </p:cNvPr>
          <p:cNvSpPr txBox="1"/>
          <p:nvPr/>
        </p:nvSpPr>
        <p:spPr>
          <a:xfrm>
            <a:off x="696672" y="3523786"/>
            <a:ext cx="6099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.</a:t>
            </a:r>
            <a:r>
              <a:rPr lang="zh-CN" altLang="en-US" sz="1800" dirty="0"/>
              <a:t>使用 </a:t>
            </a:r>
            <a:r>
              <a:rPr lang="en-US" altLang="zh-CN" sz="1800" dirty="0"/>
              <a:t>mail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命令</a:t>
            </a:r>
            <a:br>
              <a:rPr lang="en-US" altLang="zh-CN" sz="1800" dirty="0"/>
            </a:br>
            <a:r>
              <a:rPr lang="zh-CN" altLang="en-US" sz="1800" dirty="0"/>
              <a:t>向服务器发送 邮件发送地址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6</a:t>
            </a:r>
            <a:r>
              <a:rPr lang="zh-CN" altLang="en-US" sz="1800" dirty="0"/>
              <a:t> </a:t>
            </a:r>
            <a:r>
              <a:rPr lang="en-US" altLang="zh-CN" sz="1800" dirty="0"/>
              <a:t>.</a:t>
            </a:r>
            <a:r>
              <a:rPr lang="zh-CN" altLang="en-US" sz="1800" dirty="0"/>
              <a:t>使用 </a:t>
            </a:r>
            <a:r>
              <a:rPr lang="en-US" altLang="zh-CN" sz="1800" dirty="0"/>
              <a:t>RCPT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命令</a:t>
            </a:r>
            <a:br>
              <a:rPr lang="en-US" altLang="zh-CN" sz="1800" dirty="0"/>
            </a:br>
            <a:r>
              <a:rPr lang="zh-CN" altLang="en-US" sz="1800" dirty="0"/>
              <a:t>向服务器发送 邮件目的地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.</a:t>
            </a:r>
            <a:r>
              <a:rPr lang="zh-CN" altLang="en-US" sz="1800" dirty="0"/>
              <a:t>使用 </a:t>
            </a:r>
            <a:r>
              <a:rPr lang="en-US" altLang="zh-CN" sz="1800" dirty="0"/>
              <a:t>DATA</a:t>
            </a:r>
            <a:r>
              <a:rPr lang="zh-CN" altLang="en-US" sz="1800" dirty="0"/>
              <a:t>命令</a:t>
            </a:r>
            <a:br>
              <a:rPr lang="en-US" altLang="zh-CN" sz="1800" dirty="0"/>
            </a:br>
            <a:r>
              <a:rPr lang="zh-CN" altLang="en-US" sz="1800" dirty="0"/>
              <a:t>向服务器发送 数据址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.</a:t>
            </a:r>
            <a:r>
              <a:rPr lang="zh-CN" altLang="en-US" sz="1800" dirty="0"/>
              <a:t>发送结束语并使用 </a:t>
            </a:r>
            <a:r>
              <a:rPr lang="en-US" altLang="zh-CN" sz="1800" dirty="0"/>
              <a:t>QUIT</a:t>
            </a:r>
            <a:r>
              <a:rPr lang="zh-CN" altLang="en-US" sz="1800" dirty="0"/>
              <a:t>命令</a:t>
            </a:r>
            <a:br>
              <a:rPr lang="en-US" altLang="zh-CN" sz="1800" dirty="0"/>
            </a:br>
            <a:r>
              <a:rPr lang="zh-CN" altLang="en-US" sz="1800" dirty="0"/>
              <a:t>向服务器发送断开连接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43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FCF-0BA2-5F40-945F-67E9950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TLS加密</a:t>
            </a:r>
            <a:r>
              <a:rPr lang="zh-CN" altLang="en-US" dirty="0"/>
              <a:t>技术</a:t>
            </a:r>
            <a:endParaRPr lang="en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D5D93-FA39-6445-8C89-0E4EB1087CF7}"/>
              </a:ext>
            </a:extLst>
          </p:cNvPr>
          <p:cNvSpPr txBox="1"/>
          <p:nvPr/>
        </p:nvSpPr>
        <p:spPr>
          <a:xfrm>
            <a:off x="737839" y="1966020"/>
            <a:ext cx="4982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TLS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</a:rPr>
              <a:t>（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Transport Layer Security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</a:rPr>
              <a:t>，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安全传输层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，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TLS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是建立在传输层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TCP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协议之上的协议，服务于应用层，它的前身是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SSL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</a:rPr>
              <a:t>（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Secure Socket Layer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</a:rPr>
              <a:t>，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安全套接字层），它实现了将应用层的报文进行加密后再交由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</a:rPr>
              <a:t>TCP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进行传输的功能。</a:t>
            </a:r>
          </a:p>
          <a:p>
            <a:pPr algn="l"/>
            <a:br>
              <a:rPr lang="zh-CN" alt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0" i="0" u="none" strike="noStrike" dirty="0">
                <a:solidFill>
                  <a:srgbClr val="000000"/>
                </a:solidFill>
                <a:effectLst/>
              </a:rPr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378EEA-189B-5340-9623-AA423198A464}"/>
              </a:ext>
            </a:extLst>
          </p:cNvPr>
          <p:cNvSpPr txBox="1"/>
          <p:nvPr/>
        </p:nvSpPr>
        <p:spPr>
          <a:xfrm>
            <a:off x="1237786" y="4906536"/>
            <a:ext cx="623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核心：约定一串密钥进行数据加密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E1DBA8-8745-E645-ABF7-05CBBC5A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88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FCF-0BA2-5F40-945F-67E9950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D5D93-FA39-6445-8C89-0E4EB1087CF7}"/>
              </a:ext>
            </a:extLst>
          </p:cNvPr>
          <p:cNvSpPr txBox="1"/>
          <p:nvPr/>
        </p:nvSpPr>
        <p:spPr>
          <a:xfrm>
            <a:off x="838200" y="2413337"/>
            <a:ext cx="7571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一、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提交项目源码；</a:t>
            </a: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</a:rPr>
              <a:t>二、并且录一个视频，视频要求：</a:t>
            </a:r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项目运行起来；</a:t>
            </a:r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展示实现的所有功能；</a:t>
            </a:r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展示核心代码，例如实现了</a:t>
            </a:r>
            <a:r>
              <a:rPr lang="en-US" altLang="zh-CN" dirty="0">
                <a:solidFill>
                  <a:srgbClr val="000000"/>
                </a:solidFill>
              </a:rPr>
              <a:t>TLS</a:t>
            </a:r>
            <a:r>
              <a:rPr lang="zh-CN" altLang="en-US" dirty="0">
                <a:solidFill>
                  <a:srgbClr val="000000"/>
                </a:solidFill>
              </a:rPr>
              <a:t>加密，需要视频里展示出来核心代码。</a:t>
            </a:r>
            <a:endParaRPr lang="en-US" altLang="zh-CN" dirty="0">
              <a:solidFill>
                <a:srgbClr val="000000"/>
              </a:solidFill>
            </a:endParaRPr>
          </a:p>
          <a:p>
            <a:pPr algn="l"/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</a:rPr>
              <a:t>注意：给分根据视频打分，加分点一定要视频里体现出来！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br>
              <a:rPr lang="zh-CN" alt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0" i="0" u="none" strike="noStrike" dirty="0">
                <a:solidFill>
                  <a:srgbClr val="000000"/>
                </a:solidFill>
                <a:effectLst/>
              </a:rPr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58F4-739B-2C4A-A064-0768A22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电子邮件系统结构</a:t>
            </a:r>
            <a:endParaRPr lang="en-C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049C17-7CDB-7343-A978-BCB751D6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64" y="1491230"/>
            <a:ext cx="10850788" cy="3995170"/>
          </a:xfrm>
        </p:spPr>
      </p:pic>
    </p:spTree>
    <p:extLst>
      <p:ext uri="{BB962C8B-B14F-4D97-AF65-F5344CB8AC3E}">
        <p14:creationId xmlns:p14="http://schemas.microsoft.com/office/powerpoint/2010/main" val="1660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58F4-739B-2C4A-A064-0768A22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电子邮件系统结构</a:t>
            </a:r>
            <a:endParaRPr lang="en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F41D6-AD38-7B45-AAB2-7F58358F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8CB0E2-7456-8E43-B20C-CAC5772B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52395"/>
            <a:ext cx="112395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客户端功能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D063D-E69B-0248-AB91-455E05F0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29" y="1690688"/>
            <a:ext cx="4244327" cy="362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A265F-1DB3-664A-8F09-88A02615A644}"/>
              </a:ext>
            </a:extLst>
          </p:cNvPr>
          <p:cNvSpPr txBox="1"/>
          <p:nvPr/>
        </p:nvSpPr>
        <p:spPr>
          <a:xfrm>
            <a:off x="4937085" y="1358183"/>
            <a:ext cx="72549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基本功能：</a:t>
            </a:r>
          </a:p>
          <a:p>
            <a:r>
              <a:rPr lang="en-US" altLang="zh-CN" sz="1200" dirty="0"/>
              <a:t>1 </a:t>
            </a:r>
            <a:r>
              <a:rPr lang="zh-CN" altLang="en-US" sz="1200" dirty="0"/>
              <a:t>编辑邮件</a:t>
            </a:r>
          </a:p>
          <a:p>
            <a:r>
              <a:rPr lang="en-US" altLang="zh-CN" sz="1200" dirty="0"/>
              <a:t>2 </a:t>
            </a:r>
            <a:r>
              <a:rPr lang="zh-CN" altLang="en-US" sz="1200" dirty="0"/>
              <a:t>发送邮件，支持单发、群发（</a:t>
            </a:r>
            <a:r>
              <a:rPr lang="en-US" sz="1200" dirty="0" err="1"/>
              <a:t>socket+smtp</a:t>
            </a:r>
            <a:r>
              <a:rPr lang="en-US" sz="1200" dirty="0"/>
              <a:t>）</a:t>
            </a:r>
          </a:p>
          <a:p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dirty="0"/>
              <a:t>说明：</a:t>
            </a:r>
          </a:p>
          <a:p>
            <a:r>
              <a:rPr lang="en-US" altLang="zh-CN" sz="1200" dirty="0"/>
              <a:t>1 </a:t>
            </a:r>
            <a:r>
              <a:rPr lang="zh-CN" altLang="en-US" sz="1200" dirty="0"/>
              <a:t>程序最核心的功能是“发送邮件”，在保证该功能完善的基础上，如果时间充分，可酌情考虑实现一些可选功能；</a:t>
            </a:r>
          </a:p>
          <a:p>
            <a:r>
              <a:rPr lang="en-US" altLang="zh-CN" sz="1200" dirty="0"/>
              <a:t>2 </a:t>
            </a:r>
            <a:r>
              <a:rPr lang="zh-CN" altLang="en-US" sz="1200" dirty="0"/>
              <a:t>字符界面</a:t>
            </a:r>
            <a:r>
              <a:rPr lang="en-US" altLang="zh-CN" sz="1200" dirty="0"/>
              <a:t>/</a:t>
            </a:r>
            <a:r>
              <a:rPr lang="zh-CN" altLang="en-US" sz="1200" dirty="0"/>
              <a:t>图形界面都可以；</a:t>
            </a:r>
          </a:p>
          <a:p>
            <a:r>
              <a:rPr lang="en-US" altLang="zh-CN" sz="1200" dirty="0"/>
              <a:t>3 </a:t>
            </a:r>
            <a:r>
              <a:rPr lang="zh-CN" altLang="en-US" sz="1200" dirty="0"/>
              <a:t>不允许使用</a:t>
            </a:r>
            <a:r>
              <a:rPr lang="en-US" sz="1200" dirty="0" err="1"/>
              <a:t>smtplib</a:t>
            </a:r>
            <a:r>
              <a:rPr lang="zh-CN" altLang="en-US" sz="1200" dirty="0"/>
              <a:t>以及其他类似的</a:t>
            </a:r>
            <a:r>
              <a:rPr lang="en-US" sz="1200" dirty="0"/>
              <a:t>python</a:t>
            </a:r>
            <a:r>
              <a:rPr lang="zh-CN" altLang="en-US" sz="1200" dirty="0"/>
              <a:t>第三方库，要保证能体现出</a:t>
            </a:r>
            <a:r>
              <a:rPr lang="en-US" sz="1200" dirty="0"/>
              <a:t>client</a:t>
            </a:r>
            <a:r>
              <a:rPr lang="zh-CN" altLang="en-US" sz="1200" dirty="0"/>
              <a:t>和</a:t>
            </a:r>
            <a:r>
              <a:rPr lang="en-US" sz="1200" dirty="0"/>
              <a:t>server</a:t>
            </a:r>
            <a:r>
              <a:rPr lang="zh-CN" altLang="en-US" sz="1200" dirty="0"/>
              <a:t>之间的</a:t>
            </a:r>
            <a:r>
              <a:rPr lang="en-US" sz="1200" dirty="0"/>
              <a:t>socket</a:t>
            </a:r>
            <a:r>
              <a:rPr lang="zh-CN" altLang="en-US" sz="1200" dirty="0"/>
              <a:t>通信过程以及客户端基于</a:t>
            </a:r>
            <a:r>
              <a:rPr lang="en-US" altLang="zh-CN" sz="1200" dirty="0"/>
              <a:t>socket</a:t>
            </a:r>
            <a:r>
              <a:rPr lang="zh-CN" altLang="en-US" sz="1200" dirty="0"/>
              <a:t>通信发送的一些</a:t>
            </a:r>
            <a:r>
              <a:rPr lang="en-US" altLang="zh-CN" sz="1200" dirty="0"/>
              <a:t>smtp</a:t>
            </a:r>
            <a:r>
              <a:rPr lang="zh-CN" altLang="en-US" sz="1200" dirty="0"/>
              <a:t>命令和收到的服务器的响应，参考示例程序；</a:t>
            </a:r>
          </a:p>
          <a:p>
            <a:r>
              <a:rPr lang="en-US" altLang="zh-CN" sz="1200" dirty="0"/>
              <a:t>4 </a:t>
            </a:r>
            <a:r>
              <a:rPr lang="zh-CN" altLang="en-US" sz="1200" dirty="0"/>
              <a:t>邮件服务器可使用腾讯的邮件服务器等</a:t>
            </a:r>
          </a:p>
          <a:p>
            <a:r>
              <a:rPr lang="zh-CN" altLang="en-US" sz="1200" dirty="0"/>
              <a:t>服务器域名：</a:t>
            </a:r>
            <a:r>
              <a:rPr lang="en-US" sz="1200" u="sng" dirty="0">
                <a:hlinkClick r:id="rId3"/>
              </a:rPr>
              <a:t>smtp.qq.com</a:t>
            </a:r>
            <a:endParaRPr lang="en-US" sz="1200" dirty="0"/>
          </a:p>
          <a:p>
            <a:r>
              <a:rPr lang="zh-CN" altLang="en-US" sz="1200" dirty="0"/>
              <a:t>端口：</a:t>
            </a:r>
            <a:r>
              <a:rPr lang="en-US" altLang="zh-CN" sz="1200" dirty="0"/>
              <a:t>587</a:t>
            </a:r>
          </a:p>
          <a:p>
            <a:r>
              <a:rPr lang="zh-CN" altLang="en-US" sz="1200" dirty="0"/>
              <a:t>腾讯的邮件服务器默认是关闭</a:t>
            </a:r>
            <a:r>
              <a:rPr lang="en-US" sz="1200" dirty="0"/>
              <a:t>SMTP</a:t>
            </a:r>
            <a:r>
              <a:rPr lang="zh-CN" altLang="en-US" sz="1200" dirty="0"/>
              <a:t>服务的，打开</a:t>
            </a:r>
            <a:r>
              <a:rPr lang="en-US" sz="1200" dirty="0"/>
              <a:t>SMTP</a:t>
            </a:r>
            <a:r>
              <a:rPr lang="zh-CN" altLang="en-US" sz="1200" dirty="0"/>
              <a:t>服务的步骤为：登录个人</a:t>
            </a:r>
            <a:r>
              <a:rPr lang="en-US" sz="1200" dirty="0" err="1"/>
              <a:t>qq</a:t>
            </a:r>
            <a:r>
              <a:rPr lang="zh-CN" altLang="en-US" sz="1200" dirty="0"/>
              <a:t>邮箱</a:t>
            </a:r>
            <a:r>
              <a:rPr lang="en-US" altLang="zh-CN" sz="1200" dirty="0"/>
              <a:t>-&gt;</a:t>
            </a:r>
            <a:r>
              <a:rPr lang="zh-CN" altLang="en-US" sz="1200" dirty="0"/>
              <a:t>设置</a:t>
            </a:r>
            <a:r>
              <a:rPr lang="en-US" altLang="zh-CN" sz="1200" dirty="0"/>
              <a:t>-&gt;</a:t>
            </a:r>
            <a:r>
              <a:rPr lang="zh-CN" altLang="en-US" sz="1200" dirty="0"/>
              <a:t>账户</a:t>
            </a:r>
            <a:r>
              <a:rPr lang="en-US" altLang="zh-CN" sz="1200" dirty="0"/>
              <a:t>-&gt;</a:t>
            </a:r>
            <a:r>
              <a:rPr lang="zh-CN" altLang="en-US" sz="1200" dirty="0"/>
              <a:t>开启</a:t>
            </a:r>
            <a:r>
              <a:rPr lang="en-US" sz="1200" dirty="0"/>
              <a:t>POP3/SMTP</a:t>
            </a:r>
            <a:r>
              <a:rPr lang="zh-CN" altLang="en-US" sz="1200" dirty="0"/>
              <a:t>服务</a:t>
            </a:r>
          </a:p>
          <a:p>
            <a:r>
              <a:rPr lang="en-US" sz="1200" dirty="0"/>
              <a:t>SMTP</a:t>
            </a:r>
            <a:r>
              <a:rPr lang="zh-CN" altLang="en-US" sz="1200" dirty="0"/>
              <a:t>服务开启后，会获得一个授权码，该授权码即为登录腾讯邮件服务器的密码，登录邮件服务器的账号为自己的</a:t>
            </a:r>
            <a:r>
              <a:rPr lang="en-US" sz="1200" dirty="0" err="1"/>
              <a:t>qq</a:t>
            </a:r>
            <a:r>
              <a:rPr lang="zh-CN" altLang="en-US" sz="1200" dirty="0"/>
              <a:t>邮箱账号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503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49E-F07B-0E47-A4FD-C5EF72E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示例程序</a:t>
            </a:r>
            <a:r>
              <a:rPr lang="en-US" altLang="zh-CN" b="1"/>
              <a:t>——</a:t>
            </a:r>
            <a:r>
              <a:rPr lang="zh-CN" altLang="en-US" b="1"/>
              <a:t>错误程序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1147-AAEE-E448-8714-0E3B2067F502}"/>
              </a:ext>
            </a:extLst>
          </p:cNvPr>
          <p:cNvSpPr txBox="1"/>
          <p:nvPr/>
        </p:nvSpPr>
        <p:spPr>
          <a:xfrm>
            <a:off x="838200" y="1410355"/>
            <a:ext cx="613700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smtplib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email.mime.text</a:t>
            </a:r>
            <a:r>
              <a:rPr lang="en-US" sz="1200" dirty="0"/>
              <a:t> import </a:t>
            </a:r>
            <a:r>
              <a:rPr lang="en-US" sz="1200" dirty="0" err="1"/>
              <a:t>MIMEText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email.header</a:t>
            </a:r>
            <a:r>
              <a:rPr lang="en-US" sz="1200" dirty="0"/>
              <a:t> import Header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# </a:t>
            </a:r>
            <a:r>
              <a:rPr lang="zh-CN" altLang="en-US" sz="1200" dirty="0"/>
              <a:t>第三方 </a:t>
            </a:r>
            <a:r>
              <a:rPr lang="en-US" sz="1200" dirty="0"/>
              <a:t>SMTP </a:t>
            </a:r>
            <a:r>
              <a:rPr lang="zh-CN" altLang="en-US" sz="1200" dirty="0"/>
              <a:t>服务</a:t>
            </a:r>
          </a:p>
          <a:p>
            <a:r>
              <a:rPr lang="en-US" sz="1200" dirty="0" err="1"/>
              <a:t>mail_host</a:t>
            </a:r>
            <a:r>
              <a:rPr lang="en-US" sz="1200" dirty="0"/>
              <a:t> = "</a:t>
            </a:r>
            <a:r>
              <a:rPr lang="en-US" sz="1200" dirty="0" err="1"/>
              <a:t>smtp.qq.com</a:t>
            </a:r>
            <a:r>
              <a:rPr lang="en-US" sz="1200" dirty="0"/>
              <a:t>"  # </a:t>
            </a:r>
            <a:r>
              <a:rPr lang="zh-CN" altLang="en-US" sz="1200" dirty="0"/>
              <a:t>设置服务器</a:t>
            </a:r>
          </a:p>
          <a:p>
            <a:r>
              <a:rPr lang="en-US" sz="1200" dirty="0" err="1"/>
              <a:t>mail_user</a:t>
            </a:r>
            <a:r>
              <a:rPr lang="en-US" sz="1200" dirty="0"/>
              <a:t> = ” </a:t>
            </a:r>
            <a:r>
              <a:rPr lang="en-US" sz="1200" dirty="0" err="1"/>
              <a:t>xxx@qq.com</a:t>
            </a:r>
            <a:r>
              <a:rPr lang="en-US" sz="1200" dirty="0"/>
              <a:t>"  # </a:t>
            </a:r>
            <a:r>
              <a:rPr lang="zh-CN" altLang="en-US" sz="1200" dirty="0"/>
              <a:t>用户名</a:t>
            </a:r>
          </a:p>
          <a:p>
            <a:r>
              <a:rPr lang="en-US" sz="1200" dirty="0" err="1"/>
              <a:t>mail_pass</a:t>
            </a:r>
            <a:r>
              <a:rPr lang="en-US" sz="1200" dirty="0"/>
              <a:t> = ”xxx"  # </a:t>
            </a:r>
            <a:r>
              <a:rPr lang="zh-CN" altLang="en-US" sz="1200" dirty="0"/>
              <a:t>口令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sz="1200" dirty="0"/>
              <a:t>sender = ‘</a:t>
            </a:r>
            <a:r>
              <a:rPr lang="en-US" sz="1200" dirty="0" err="1"/>
              <a:t>xxx@qq.com</a:t>
            </a:r>
            <a:r>
              <a:rPr lang="en-US" sz="1200" dirty="0"/>
              <a:t>'</a:t>
            </a:r>
          </a:p>
          <a:p>
            <a:r>
              <a:rPr lang="en-US" sz="1200" dirty="0"/>
              <a:t>receivers = [‘</a:t>
            </a:r>
            <a:r>
              <a:rPr lang="en-US" sz="1200" dirty="0" err="1"/>
              <a:t>xxx@qq.com</a:t>
            </a:r>
            <a:r>
              <a:rPr lang="en-US" sz="1200" dirty="0"/>
              <a:t>’, ‘</a:t>
            </a:r>
            <a:r>
              <a:rPr lang="en-US" sz="1200" dirty="0" err="1"/>
              <a:t>yyy@qq.com</a:t>
            </a:r>
            <a:r>
              <a:rPr lang="en-US" sz="1200" dirty="0"/>
              <a:t>’]  # </a:t>
            </a:r>
            <a:r>
              <a:rPr lang="zh-CN" altLang="en-US" sz="1200" dirty="0"/>
              <a:t>接收邮件，可设置为你的</a:t>
            </a:r>
            <a:r>
              <a:rPr lang="en-US" sz="1200" dirty="0"/>
              <a:t>QQ</a:t>
            </a:r>
            <a:r>
              <a:rPr lang="zh-CN" altLang="en-US" sz="1200" dirty="0"/>
              <a:t>邮箱或者其他邮箱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sz="1200" dirty="0"/>
              <a:t>message = </a:t>
            </a:r>
            <a:r>
              <a:rPr lang="en-US" sz="1200" dirty="0" err="1"/>
              <a:t>MIMEText</a:t>
            </a:r>
            <a:r>
              <a:rPr lang="en-US" sz="1200" dirty="0"/>
              <a:t>('Python </a:t>
            </a:r>
            <a:r>
              <a:rPr lang="zh-CN" altLang="en-US" sz="1200" dirty="0"/>
              <a:t>邮件发送测试</a:t>
            </a:r>
            <a:r>
              <a:rPr lang="en-US" altLang="zh-CN" sz="1200" dirty="0"/>
              <a:t>...', '</a:t>
            </a:r>
            <a:r>
              <a:rPr lang="en-US" sz="1200" dirty="0"/>
              <a:t>plain', 'utf-8')</a:t>
            </a:r>
          </a:p>
          <a:p>
            <a:r>
              <a:rPr lang="en-US" sz="1200" dirty="0"/>
              <a:t>message['From'] = Header(”xxx</a:t>
            </a:r>
            <a:r>
              <a:rPr lang="en-US" altLang="zh-CN" sz="1200" dirty="0"/>
              <a:t>", '</a:t>
            </a:r>
            <a:r>
              <a:rPr lang="en-US" sz="1200" dirty="0"/>
              <a:t>utf-8')</a:t>
            </a:r>
          </a:p>
          <a:p>
            <a:r>
              <a:rPr lang="en-US" sz="1200" dirty="0"/>
              <a:t>message['To'] = Header(”</a:t>
            </a:r>
            <a:r>
              <a:rPr lang="en-US" sz="1200" dirty="0" err="1"/>
              <a:t>yyy</a:t>
            </a:r>
            <a:r>
              <a:rPr lang="en-US" altLang="zh-CN" sz="1200" dirty="0"/>
              <a:t>", '</a:t>
            </a:r>
            <a:r>
              <a:rPr lang="en-US" sz="1200" dirty="0"/>
              <a:t>utf-8')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subject = 'Python SMTP </a:t>
            </a:r>
            <a:r>
              <a:rPr lang="zh-CN" altLang="en-US" sz="1200" dirty="0"/>
              <a:t>邮件测试</a:t>
            </a:r>
            <a:r>
              <a:rPr lang="en-US" altLang="zh-CN" sz="1200" dirty="0"/>
              <a:t>'</a:t>
            </a:r>
          </a:p>
          <a:p>
            <a:r>
              <a:rPr lang="en-US" sz="1200" dirty="0"/>
              <a:t>message['Subject'] = Header(subject, 'utf-8')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try: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</a:t>
            </a:r>
            <a:r>
              <a:rPr lang="en-US" sz="1200" dirty="0"/>
              <a:t> = </a:t>
            </a:r>
            <a:r>
              <a:rPr lang="en-US" sz="1200" dirty="0" err="1"/>
              <a:t>smtplib.SMTP</a:t>
            </a:r>
            <a:r>
              <a:rPr lang="en-US" sz="1200" dirty="0"/>
              <a:t>()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smtpObj.connect</a:t>
            </a:r>
            <a:r>
              <a:rPr lang="en-US" sz="1200" dirty="0"/>
              <a:t>(</a:t>
            </a:r>
            <a:r>
              <a:rPr lang="en-US" sz="1200" dirty="0" err="1"/>
              <a:t>mail_host</a:t>
            </a:r>
            <a:r>
              <a:rPr lang="en-US" sz="1200" dirty="0"/>
              <a:t>, 587)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smtpObj.login</a:t>
            </a:r>
            <a:r>
              <a:rPr lang="en-US" sz="1200" dirty="0"/>
              <a:t>(</a:t>
            </a:r>
            <a:r>
              <a:rPr lang="en-US" sz="1200" dirty="0" err="1"/>
              <a:t>mail_user</a:t>
            </a:r>
            <a:r>
              <a:rPr lang="en-US" sz="1200" dirty="0"/>
              <a:t>, </a:t>
            </a:r>
            <a:r>
              <a:rPr lang="en-US" sz="1200" dirty="0" err="1"/>
              <a:t>mail_pass</a:t>
            </a:r>
            <a:r>
              <a:rPr lang="en-US" sz="1200" dirty="0"/>
              <a:t>)</a:t>
            </a:r>
          </a:p>
          <a:p>
            <a:r>
              <a:rPr lang="en-US" sz="1200" dirty="0"/>
              <a:t>    </a:t>
            </a:r>
            <a:r>
              <a:rPr lang="en-US" sz="1200" dirty="0" err="1"/>
              <a:t>smtpObj.sendmail</a:t>
            </a:r>
            <a:r>
              <a:rPr lang="en-US" sz="1200" dirty="0"/>
              <a:t>(sender, receivers, </a:t>
            </a:r>
            <a:r>
              <a:rPr lang="en-US" sz="1200" dirty="0" err="1"/>
              <a:t>message.as_string</a:t>
            </a:r>
            <a:r>
              <a:rPr lang="en-US" sz="1200" dirty="0"/>
              <a:t>())</a:t>
            </a:r>
          </a:p>
          <a:p>
            <a:r>
              <a:rPr lang="en-US" sz="1200" dirty="0"/>
              <a:t>    print("</a:t>
            </a:r>
            <a:r>
              <a:rPr lang="zh-CN" altLang="en-US" sz="1200" dirty="0"/>
              <a:t>邮件发送成功</a:t>
            </a:r>
            <a:r>
              <a:rPr lang="en-US" altLang="zh-CN" sz="1200" dirty="0"/>
              <a:t>")</a:t>
            </a:r>
          </a:p>
          <a:p>
            <a:r>
              <a:rPr lang="en-US" sz="1200" dirty="0"/>
              <a:t>except </a:t>
            </a:r>
            <a:r>
              <a:rPr lang="en-US" sz="1200" dirty="0" err="1"/>
              <a:t>smtplib.SMTPException</a:t>
            </a:r>
            <a:r>
              <a:rPr lang="en-US" sz="1200" dirty="0"/>
              <a:t> as e:</a:t>
            </a:r>
          </a:p>
          <a:p>
            <a:r>
              <a:rPr lang="en-US" sz="1200" dirty="0"/>
              <a:t>    print("Error: </a:t>
            </a:r>
            <a:r>
              <a:rPr lang="zh-CN" altLang="en-US" sz="1200" dirty="0"/>
              <a:t>无法发送邮件</a:t>
            </a:r>
            <a:r>
              <a:rPr lang="en-US" altLang="zh-CN" sz="1200" dirty="0"/>
              <a:t>")</a:t>
            </a:r>
          </a:p>
          <a:p>
            <a:endParaRPr lang="en-CN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1E3B1C-0C76-BF44-86BE-B0368B6B411A}"/>
              </a:ext>
            </a:extLst>
          </p:cNvPr>
          <p:cNvSpPr/>
          <p:nvPr/>
        </p:nvSpPr>
        <p:spPr>
          <a:xfrm>
            <a:off x="724829" y="1410355"/>
            <a:ext cx="3334215" cy="6860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58E9-1CFC-7E40-AF5C-7FBA7C45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示例程序</a:t>
            </a:r>
            <a:r>
              <a:rPr lang="en-US" altLang="zh-CN" b="1"/>
              <a:t>——</a:t>
            </a:r>
            <a:r>
              <a:rPr lang="zh-CN" altLang="en-US" b="1"/>
              <a:t>正确程序</a:t>
            </a:r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FAF5-BF43-8541-ACCB-0C4A4297C3F8}"/>
              </a:ext>
            </a:extLst>
          </p:cNvPr>
          <p:cNvSpPr txBox="1"/>
          <p:nvPr/>
        </p:nvSpPr>
        <p:spPr>
          <a:xfrm>
            <a:off x="372686" y="1325107"/>
            <a:ext cx="551625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socket import *</a:t>
            </a:r>
            <a:br>
              <a:rPr lang="en-US" sz="1200" dirty="0"/>
            </a:br>
            <a:r>
              <a:rPr lang="en-US" sz="1200" dirty="0"/>
              <a:t>from email.base64mime import </a:t>
            </a:r>
            <a:r>
              <a:rPr lang="en-US" sz="1200" dirty="0" err="1"/>
              <a:t>body_encode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msg = "\r\n I love computer networks!"</a:t>
            </a:r>
          </a:p>
          <a:p>
            <a:r>
              <a:rPr lang="en-US" sz="1200" dirty="0" err="1"/>
              <a:t>endMsg</a:t>
            </a:r>
            <a:r>
              <a:rPr lang="en-US" sz="1200" dirty="0"/>
              <a:t> = "\r\n.\r\n"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选择一个邮件服务</a:t>
            </a:r>
          </a:p>
          <a:p>
            <a:r>
              <a:rPr lang="en-US" sz="1200" dirty="0"/>
              <a:t>mailServer = "smtp.qq.com"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发送方地址和接收方地址，</a:t>
            </a:r>
            <a:r>
              <a:rPr lang="en-US" sz="1200" dirty="0"/>
              <a:t>from </a:t>
            </a:r>
            <a:r>
              <a:rPr lang="zh-CN" altLang="en-US" sz="1200" dirty="0"/>
              <a:t>和 </a:t>
            </a:r>
            <a:r>
              <a:rPr lang="en-US" sz="1200" dirty="0"/>
              <a:t>to</a:t>
            </a:r>
          </a:p>
          <a:p>
            <a:r>
              <a:rPr lang="en-US" sz="1200" dirty="0"/>
              <a:t>fromAddress = ”</a:t>
            </a:r>
            <a:r>
              <a:rPr lang="en-US" sz="1200" dirty="0" err="1"/>
              <a:t>xxx@qq.com</a:t>
            </a:r>
            <a:r>
              <a:rPr lang="en-US" sz="1200" dirty="0"/>
              <a:t>"</a:t>
            </a:r>
          </a:p>
          <a:p>
            <a:r>
              <a:rPr lang="en-US" sz="1200" dirty="0"/>
              <a:t>toAddress = ”</a:t>
            </a:r>
            <a:r>
              <a:rPr lang="en-US" sz="1200" dirty="0" err="1"/>
              <a:t>yyy@qq.com</a:t>
            </a:r>
            <a:r>
              <a:rPr lang="en-US" sz="1200" dirty="0"/>
              <a:t>"</a:t>
            </a:r>
          </a:p>
          <a:p>
            <a:r>
              <a:rPr lang="en-US" sz="1200" dirty="0"/>
              <a:t># </a:t>
            </a:r>
            <a:r>
              <a:rPr lang="zh-CN" altLang="en-US" sz="1200" dirty="0"/>
              <a:t>发送方，验证信息，由于邮箱输入信息会使用</a:t>
            </a:r>
            <a:r>
              <a:rPr lang="en-US" sz="1200" dirty="0"/>
              <a:t>base64</a:t>
            </a:r>
            <a:r>
              <a:rPr lang="zh-CN" altLang="en-US" sz="1200" dirty="0"/>
              <a:t>编码，因此需要进行编码</a:t>
            </a:r>
          </a:p>
          <a:p>
            <a:r>
              <a:rPr lang="en-US" sz="1200" dirty="0"/>
              <a:t>username = ”</a:t>
            </a:r>
            <a:r>
              <a:rPr lang="en-US" sz="1200" dirty="0" err="1"/>
              <a:t>xxx@qq.com</a:t>
            </a:r>
            <a:r>
              <a:rPr lang="en-US" sz="1200" dirty="0"/>
              <a:t>"  # </a:t>
            </a:r>
            <a:r>
              <a:rPr lang="zh-CN" altLang="en-US" sz="1200" dirty="0"/>
              <a:t>输入自己的用户名对应的编码</a:t>
            </a:r>
          </a:p>
          <a:p>
            <a:r>
              <a:rPr lang="en-US" sz="1200" dirty="0"/>
              <a:t>password = ”xxx"  # </a:t>
            </a:r>
            <a:r>
              <a:rPr lang="zh-CN" altLang="en-US" sz="1200" dirty="0"/>
              <a:t>此处不是自己的密码，而是开启</a:t>
            </a:r>
            <a:r>
              <a:rPr lang="en-US" sz="1200" dirty="0"/>
              <a:t>SMTP</a:t>
            </a:r>
            <a:r>
              <a:rPr lang="zh-CN" altLang="en-US" sz="1200" dirty="0"/>
              <a:t>服务时对应的授权码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创建客户端套接字并建立连接</a:t>
            </a:r>
          </a:p>
          <a:p>
            <a:r>
              <a:rPr lang="en-US" sz="1200" dirty="0"/>
              <a:t>serverPort = 587  # SMTP</a:t>
            </a:r>
            <a:r>
              <a:rPr lang="zh-CN" altLang="en-US" sz="1200" dirty="0"/>
              <a:t>使用</a:t>
            </a:r>
            <a:r>
              <a:rPr lang="en-US" altLang="zh-CN" sz="1200" dirty="0"/>
              <a:t>587</a:t>
            </a:r>
            <a:r>
              <a:rPr lang="zh-CN" altLang="en-US" sz="1200" dirty="0"/>
              <a:t>号端口</a:t>
            </a:r>
          </a:p>
          <a:p>
            <a:r>
              <a:rPr lang="en-US" sz="1200" dirty="0"/>
              <a:t>clientSocket = socket(AF_INET, SOCK_STREAM)</a:t>
            </a:r>
          </a:p>
          <a:p>
            <a:r>
              <a:rPr lang="en-US" sz="1200" dirty="0"/>
              <a:t>clientSocket.connect((mailServer, serverPort))  # connect</a:t>
            </a:r>
            <a:r>
              <a:rPr lang="zh-CN" altLang="en-US" sz="1200" dirty="0"/>
              <a:t>只能接收一个参数</a:t>
            </a:r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从客户套接字中接收信息</a:t>
            </a:r>
          </a:p>
          <a:p>
            <a:r>
              <a:rPr lang="en-US" sz="1200" dirty="0"/>
              <a:t>recv = clientSocket.recv(1024).decode()</a:t>
            </a:r>
          </a:p>
          <a:p>
            <a:r>
              <a:rPr lang="en-US" sz="1200" dirty="0"/>
              <a:t>print(recv)</a:t>
            </a:r>
          </a:p>
          <a:p>
            <a:r>
              <a:rPr lang="en-US" sz="1200" dirty="0"/>
              <a:t>if '220' != recv[:3]:</a:t>
            </a:r>
          </a:p>
          <a:p>
            <a:r>
              <a:rPr lang="en-US" sz="1200" dirty="0"/>
              <a:t>    print('220 reply not received from server.’)</a:t>
            </a:r>
          </a:p>
          <a:p>
            <a:endParaRPr lang="en-US" sz="1200" dirty="0"/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发送 </a:t>
            </a:r>
            <a:r>
              <a:rPr lang="en-US" sz="1200" dirty="0"/>
              <a:t>HELO </a:t>
            </a:r>
            <a:r>
              <a:rPr lang="zh-CN" altLang="en-US" sz="1200" dirty="0"/>
              <a:t>命令并且打印服务端回复</a:t>
            </a:r>
          </a:p>
          <a:p>
            <a:r>
              <a:rPr lang="en-US" sz="1200" dirty="0"/>
              <a:t>heloCommand = 'HELO Alice\r\n'</a:t>
            </a:r>
          </a:p>
          <a:p>
            <a:r>
              <a:rPr lang="en-US" sz="1200" dirty="0"/>
              <a:t>clientSocket.send(heloCommand.encode())  # </a:t>
            </a:r>
            <a:r>
              <a:rPr lang="zh-CN" altLang="en-US" sz="1200" dirty="0"/>
              <a:t>随时注意对信息编码和解码</a:t>
            </a:r>
          </a:p>
          <a:p>
            <a:r>
              <a:rPr lang="en-US" sz="1200" dirty="0"/>
              <a:t>recv1 = clientSocket.recv(1024).decode()</a:t>
            </a:r>
          </a:p>
          <a:p>
            <a:r>
              <a:rPr lang="en-US" sz="1200" dirty="0"/>
              <a:t>print(recv1)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CC419-BA2D-B247-973A-EE8B576E9304}"/>
              </a:ext>
            </a:extLst>
          </p:cNvPr>
          <p:cNvSpPr txBox="1"/>
          <p:nvPr/>
        </p:nvSpPr>
        <p:spPr>
          <a:xfrm>
            <a:off x="5898367" y="1322430"/>
            <a:ext cx="65365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if '250' != recv1[:3]:</a:t>
            </a:r>
          </a:p>
          <a:p>
            <a:r>
              <a:rPr lang="en-US" altLang="zh-CN" sz="1200" dirty="0"/>
              <a:t>    print('250 reply not received from server.’)</a:t>
            </a:r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发送 </a:t>
            </a:r>
            <a:r>
              <a:rPr lang="en-US" altLang="zh-CN" sz="1200" dirty="0"/>
              <a:t>HELO </a:t>
            </a:r>
            <a:r>
              <a:rPr lang="zh-CN" altLang="en-US" sz="1200" dirty="0"/>
              <a:t>命令并且打印服务端回复</a:t>
            </a:r>
            <a:br>
              <a:rPr lang="zh-CN" altLang="en-US" sz="1200" dirty="0"/>
            </a:br>
            <a:r>
              <a:rPr lang="en-US" altLang="zh-CN" sz="1200" dirty="0"/>
              <a:t># </a:t>
            </a:r>
            <a:r>
              <a:rPr lang="zh-CN" altLang="en-US" sz="1200" dirty="0"/>
              <a:t>开始与服务器的交互，服务器将返回状态码</a:t>
            </a:r>
            <a:r>
              <a:rPr lang="en-US" altLang="zh-CN" sz="1200" dirty="0"/>
              <a:t>250,</a:t>
            </a:r>
            <a:r>
              <a:rPr lang="zh-CN" altLang="en-US" sz="1200" dirty="0"/>
              <a:t>说明请求动作正确完成</a:t>
            </a:r>
            <a:br>
              <a:rPr lang="zh-CN" altLang="en-US" sz="1200" dirty="0"/>
            </a:br>
            <a:r>
              <a:rPr lang="en-US" altLang="zh-CN" sz="1200" dirty="0"/>
              <a:t>heloCommand = ‘HELO </a:t>
            </a:r>
            <a:r>
              <a:rPr lang="en-US" altLang="zh-CN" sz="1200" dirty="0" err="1"/>
              <a:t>MyName</a:t>
            </a:r>
            <a:r>
              <a:rPr lang="en-US" altLang="zh-CN" sz="1200" dirty="0"/>
              <a:t>\r\n'</a:t>
            </a:r>
            <a:br>
              <a:rPr lang="en-US" altLang="zh-CN" sz="1200" dirty="0"/>
            </a:br>
            <a:r>
              <a:rPr lang="en-US" altLang="zh-CN" sz="1200" dirty="0"/>
              <a:t>clientSocket.send(heloCommand.encode())  # </a:t>
            </a:r>
            <a:r>
              <a:rPr lang="zh-CN" altLang="en-US" sz="1200" dirty="0"/>
              <a:t>随时注意对信息编码和解码</a:t>
            </a:r>
            <a:br>
              <a:rPr lang="zh-CN" altLang="en-US" sz="1200" dirty="0"/>
            </a:br>
            <a:r>
              <a:rPr lang="en-US" altLang="zh-CN" sz="1200" dirty="0"/>
              <a:t>recv1 = clientSocket.recv(1024).decode()</a:t>
            </a:r>
            <a:br>
              <a:rPr lang="en-US" altLang="zh-CN" sz="1200" dirty="0"/>
            </a:br>
            <a:r>
              <a:rPr lang="en-US" altLang="zh-CN" sz="1200" dirty="0"/>
              <a:t>print(recv1)</a:t>
            </a:r>
            <a:br>
              <a:rPr lang="en-US" altLang="zh-CN" sz="1200" dirty="0"/>
            </a:br>
            <a:r>
              <a:rPr lang="en-US" altLang="zh-CN" sz="1200" dirty="0"/>
              <a:t>if '250' != recv1[:3]:</a:t>
            </a:r>
            <a:br>
              <a:rPr lang="en-US" altLang="zh-CN" sz="1200" dirty="0"/>
            </a:br>
            <a:r>
              <a:rPr lang="en-US" altLang="zh-CN" sz="1200" dirty="0"/>
              <a:t>    print('250 reply not received from server.')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</a:t>
            </a:r>
            <a:r>
              <a:rPr lang="zh-CN" altLang="en-US" sz="1200" dirty="0"/>
              <a:t>发送</a:t>
            </a:r>
            <a:r>
              <a:rPr lang="en-US" altLang="zh-CN" sz="1200" dirty="0"/>
              <a:t>"AUTH PLAIN"</a:t>
            </a:r>
            <a:r>
              <a:rPr lang="zh-CN" altLang="en-US" sz="1200" dirty="0"/>
              <a:t>命令，验证身份</a:t>
            </a:r>
            <a:r>
              <a:rPr lang="en-US" altLang="zh-CN" sz="1200" dirty="0"/>
              <a:t>.</a:t>
            </a:r>
            <a:r>
              <a:rPr lang="zh-CN" altLang="en-US" sz="1200" dirty="0"/>
              <a:t>服务器将返回状态码</a:t>
            </a:r>
            <a:r>
              <a:rPr lang="en-US" altLang="zh-CN" sz="1200" dirty="0"/>
              <a:t>334</a:t>
            </a:r>
            <a:r>
              <a:rPr lang="zh-CN" altLang="en-US" sz="1200" dirty="0"/>
              <a:t>（服务器等待用户输入验证信息）</a:t>
            </a:r>
            <a:br>
              <a:rPr lang="zh-CN" altLang="en-US" sz="1200" dirty="0"/>
            </a:br>
            <a:r>
              <a:rPr lang="en-US" altLang="zh-CN" sz="1200" dirty="0"/>
              <a:t>user_pass_encode64 = </a:t>
            </a:r>
            <a:r>
              <a:rPr lang="en-US" altLang="zh-CN" sz="1200" dirty="0" err="1"/>
              <a:t>body_encode</a:t>
            </a:r>
            <a:r>
              <a:rPr lang="en-US" altLang="zh-CN" sz="1200" dirty="0"/>
              <a:t>(f"\0{username}\0{password}".encode('ascii'), </a:t>
            </a:r>
            <a:r>
              <a:rPr lang="en-US" altLang="zh-CN" sz="1200" dirty="0" err="1"/>
              <a:t>eol</a:t>
            </a:r>
            <a:r>
              <a:rPr lang="en-US" altLang="zh-CN" sz="1200" dirty="0"/>
              <a:t>='')</a:t>
            </a:r>
            <a:br>
              <a:rPr lang="en-US" altLang="zh-CN" sz="1200" dirty="0"/>
            </a:br>
            <a:r>
              <a:rPr lang="en-US" altLang="zh-CN" sz="1200" dirty="0"/>
              <a:t>clientSocket.sendall(</a:t>
            </a:r>
            <a:r>
              <a:rPr lang="en-US" altLang="zh-CN" sz="1200" dirty="0" err="1"/>
              <a:t>f'AUTH</a:t>
            </a:r>
            <a:r>
              <a:rPr lang="en-US" altLang="zh-CN" sz="1200" dirty="0"/>
              <a:t> PLAIN {user_pass_encode64}\r\n'.encode())</a:t>
            </a:r>
            <a:br>
              <a:rPr lang="en-US" altLang="zh-CN" sz="1200" dirty="0"/>
            </a:br>
            <a:r>
              <a:rPr lang="en-US" altLang="zh-CN" sz="1200" dirty="0"/>
              <a:t>recv2 = clientSocket.recv(1024).decode()</a:t>
            </a:r>
            <a:br>
              <a:rPr lang="en-US" altLang="zh-CN" sz="1200" dirty="0"/>
            </a:br>
            <a:r>
              <a:rPr lang="en-US" altLang="zh-CN" sz="1200" dirty="0"/>
              <a:t>print(recv2)</a:t>
            </a:r>
            <a:endParaRPr lang="en-US" sz="1200" dirty="0"/>
          </a:p>
          <a:p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……</a:t>
            </a:r>
            <a:endParaRPr lang="en-US" sz="1200" dirty="0"/>
          </a:p>
          <a:p>
            <a:endParaRPr lang="en-US" sz="1200" dirty="0"/>
          </a:p>
          <a:p>
            <a:endParaRPr lang="en-CN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B371A-CB4C-4945-A58A-37840EE25D6F}"/>
              </a:ext>
            </a:extLst>
          </p:cNvPr>
          <p:cNvSpPr txBox="1"/>
          <p:nvPr/>
        </p:nvSpPr>
        <p:spPr>
          <a:xfrm>
            <a:off x="372686" y="1322430"/>
            <a:ext cx="3206855" cy="5398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78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dirty="0" err="1"/>
              <a:t>定义邮件服务器</a:t>
            </a:r>
            <a:r>
              <a:rPr lang="zh-CN" altLang="en-US" dirty="0"/>
              <a:t>、发送地址、目标地址</a:t>
            </a:r>
            <a:endParaRPr lang="en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C6BD4D-81E8-A64D-94E6-5FE3EA03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6" y="1987239"/>
            <a:ext cx="7594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与邮件服务器建立连接</a:t>
            </a:r>
            <a:endParaRPr lang="en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B0602C-80D2-4B41-84F0-30873436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8" y="2547279"/>
            <a:ext cx="5187641" cy="21585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24DE6-4806-4746-A8BC-08529CFD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38" y="266700"/>
            <a:ext cx="46101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7E-25BB-C243-965B-9F64F2FB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使用</a:t>
            </a:r>
            <a:r>
              <a:rPr lang="en-US" altLang="zh-CN" dirty="0"/>
              <a:t>HELO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zh-CN" altLang="en-US" dirty="0"/>
              <a:t>测试连接</a:t>
            </a:r>
            <a:endParaRPr lang="en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BD419-0B5D-974B-AFEB-9A9A1B5D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9" y="2371181"/>
            <a:ext cx="5494654" cy="1955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BB99F7-D848-BA42-88D6-99CC36EB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81" y="266700"/>
            <a:ext cx="46101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7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1167</Words>
  <Application>Microsoft Macintosh PowerPoint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SOCKET编程实现SMTP客户端 </vt:lpstr>
      <vt:lpstr>电子邮件系统结构</vt:lpstr>
      <vt:lpstr>电子邮件系统结构</vt:lpstr>
      <vt:lpstr>客户端功能</vt:lpstr>
      <vt:lpstr>示例程序——错误程序</vt:lpstr>
      <vt:lpstr>示例程序——正确程序</vt:lpstr>
      <vt:lpstr>1 .定义邮件服务器、发送地址、目标地址</vt:lpstr>
      <vt:lpstr>2.与邮件服务器建立连接</vt:lpstr>
      <vt:lpstr>3 .使用HELO命令 测试连接</vt:lpstr>
      <vt:lpstr>4 .登录邮件服务器</vt:lpstr>
      <vt:lpstr>TLS加密技术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SOCKET编程实现SMTP客户端 </dc:title>
  <dc:creator>xu hao</dc:creator>
  <cp:lastModifiedBy>21210240157@m.fudan.edu.cn</cp:lastModifiedBy>
  <cp:revision>15</cp:revision>
  <dcterms:created xsi:type="dcterms:W3CDTF">2021-10-25T08:00:07Z</dcterms:created>
  <dcterms:modified xsi:type="dcterms:W3CDTF">2022-11-03T14:52:00Z</dcterms:modified>
</cp:coreProperties>
</file>