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30" r:id="rId2"/>
    <p:sldId id="430" r:id="rId3"/>
    <p:sldId id="441" r:id="rId4"/>
    <p:sldId id="442" r:id="rId5"/>
    <p:sldId id="443" r:id="rId6"/>
    <p:sldId id="444" r:id="rId7"/>
    <p:sldId id="445" r:id="rId8"/>
    <p:sldId id="447" r:id="rId9"/>
    <p:sldId id="448" r:id="rId10"/>
    <p:sldId id="446" r:id="rId11"/>
    <p:sldId id="449" r:id="rId12"/>
    <p:sldId id="461" r:id="rId13"/>
    <p:sldId id="450" r:id="rId14"/>
    <p:sldId id="462" r:id="rId15"/>
    <p:sldId id="463" r:id="rId16"/>
    <p:sldId id="464" r:id="rId17"/>
    <p:sldId id="608" r:id="rId18"/>
    <p:sldId id="605" r:id="rId19"/>
    <p:sldId id="452" r:id="rId20"/>
    <p:sldId id="453" r:id="rId21"/>
    <p:sldId id="609" r:id="rId22"/>
    <p:sldId id="456" r:id="rId23"/>
    <p:sldId id="454" r:id="rId24"/>
    <p:sldId id="455" r:id="rId25"/>
    <p:sldId id="457" r:id="rId26"/>
    <p:sldId id="458" r:id="rId27"/>
    <p:sldId id="466" r:id="rId28"/>
    <p:sldId id="467" r:id="rId29"/>
    <p:sldId id="468" r:id="rId30"/>
    <p:sldId id="469" r:id="rId31"/>
    <p:sldId id="617" r:id="rId32"/>
    <p:sldId id="674" r:id="rId33"/>
    <p:sldId id="465" r:id="rId34"/>
    <p:sldId id="685" r:id="rId35"/>
    <p:sldId id="451" r:id="rId36"/>
    <p:sldId id="459" r:id="rId37"/>
    <p:sldId id="658" r:id="rId38"/>
    <p:sldId id="659" r:id="rId39"/>
    <p:sldId id="660" r:id="rId40"/>
    <p:sldId id="661" r:id="rId41"/>
    <p:sldId id="662" r:id="rId42"/>
    <p:sldId id="663" r:id="rId43"/>
    <p:sldId id="664" r:id="rId44"/>
    <p:sldId id="665" r:id="rId45"/>
    <p:sldId id="681" r:id="rId46"/>
    <p:sldId id="693" r:id="rId47"/>
    <p:sldId id="682" r:id="rId48"/>
    <p:sldId id="694" r:id="rId49"/>
    <p:sldId id="695" r:id="rId50"/>
    <p:sldId id="696" r:id="rId51"/>
    <p:sldId id="460" r:id="rId52"/>
  </p:sldIdLst>
  <p:sldSz cx="9144000" cy="6858000" type="screen4x3"/>
  <p:notesSz cx="7302500" cy="9586913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5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710532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3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pubs/64242/ImplementingCVs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38750"/>
            <a:ext cx="7772400" cy="1561650"/>
          </a:xfrm>
        </p:spPr>
        <p:txBody>
          <a:bodyPr/>
          <a:lstStyle/>
          <a:p>
            <a:pPr algn="ctr"/>
            <a:r>
              <a:rPr lang="en-US" dirty="0"/>
              <a:t>Semaphores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3164993"/>
          </a:xfrm>
        </p:spPr>
        <p:txBody>
          <a:bodyPr>
            <a:normAutofit/>
          </a:bodyPr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Review: How to implement join with condition variables?</a:t>
            </a:r>
          </a:p>
          <a:p>
            <a:pPr marL="609569" indent="-609569"/>
            <a:r>
              <a:rPr lang="en-US" dirty="0"/>
              <a:t>Review: How to implement producer/consumer with condition variables?</a:t>
            </a:r>
          </a:p>
          <a:p>
            <a:pPr marL="609569" indent="-609569"/>
            <a:r>
              <a:rPr lang="en-US" dirty="0"/>
              <a:t>What is the difference between </a:t>
            </a:r>
            <a:r>
              <a:rPr lang="en-US" b="1" dirty="0"/>
              <a:t>semaphores </a:t>
            </a:r>
            <a:r>
              <a:rPr lang="en-US" dirty="0"/>
              <a:t>and condition variables?</a:t>
            </a:r>
          </a:p>
          <a:p>
            <a:pPr marL="609569" indent="-609569"/>
            <a:r>
              <a:rPr lang="en-US" dirty="0"/>
              <a:t>How to implement a </a:t>
            </a:r>
            <a:r>
              <a:rPr lang="en-US" b="1" dirty="0"/>
              <a:t>lock </a:t>
            </a:r>
            <a:r>
              <a:rPr lang="en-US" dirty="0"/>
              <a:t>with semaphores?</a:t>
            </a:r>
          </a:p>
          <a:p>
            <a:pPr marL="609569" indent="-609569"/>
            <a:r>
              <a:rPr lang="en-US" dirty="0"/>
              <a:t>How to implement semaphores with locks and condition variables?</a:t>
            </a:r>
          </a:p>
          <a:p>
            <a:pPr marL="609569" indent="-609569"/>
            <a:r>
              <a:rPr lang="en-US" dirty="0"/>
              <a:t>How to implement </a:t>
            </a:r>
            <a:r>
              <a:rPr lang="en-US" b="1" dirty="0"/>
              <a:t>join</a:t>
            </a:r>
            <a:r>
              <a:rPr lang="en-US" dirty="0"/>
              <a:t> and producer/consumer with semaphores?</a:t>
            </a:r>
          </a:p>
          <a:p>
            <a:pPr marL="609569" indent="-609569"/>
            <a:r>
              <a:rPr lang="en-US" dirty="0"/>
              <a:t>How to implement </a:t>
            </a:r>
            <a:r>
              <a:rPr lang="en-US" b="1" dirty="0"/>
              <a:t>reader/writer locks </a:t>
            </a:r>
            <a:r>
              <a:rPr lang="en-US" dirty="0"/>
              <a:t>with semaphores?</a:t>
            </a:r>
          </a:p>
          <a:p>
            <a:pPr marL="609569" indent="-60956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Building CV’s over Semaphores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4294967295"/>
          </p:nvPr>
        </p:nvSpPr>
        <p:spPr>
          <a:xfrm>
            <a:off x="275623" y="1591230"/>
            <a:ext cx="8334149" cy="482362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0213">
              <a:defRPr sz="1800">
                <a:solidFill>
                  <a:srgbClr val="000000"/>
                </a:solidFill>
              </a:defRPr>
            </a:pPr>
            <a:r>
              <a:rPr sz="2812" dirty="0"/>
              <a:t>Possible, but really hard to do right</a:t>
            </a: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r>
              <a:rPr sz="2812" dirty="0"/>
              <a:t>Read about Microsoft Research’s attempts:</a:t>
            </a:r>
          </a:p>
          <a:p>
            <a:pPr marL="0" indent="0" defTabSz="390213">
              <a:buNone/>
              <a:defRPr sz="1800">
                <a:solidFill>
                  <a:srgbClr val="000000"/>
                </a:solidFill>
              </a:defRPr>
            </a:pPr>
            <a:r>
              <a:rPr sz="2250" u="sng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http://research.microsoft.com/pubs/64242/ImplementingCVs.pdf</a:t>
            </a:r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275856" y="2636912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290" name="Shape 290"/>
          <p:cNvSpPr/>
          <p:nvPr/>
        </p:nvSpPr>
        <p:spPr>
          <a:xfrm>
            <a:off x="3275856" y="3172693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5018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5478945" cy="320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*s,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Shape 266"/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1895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5478945" cy="320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lock;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*s,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 = value;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Shape 266"/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DEDFC-FD01-F748-A101-34E308B5674C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656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13FBD27C-92D7-464A-B875-45FF99C494D5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56D50432-C2C5-684C-8291-B43A983C7668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F0506E1F-7E2B-FC43-8DC2-B14F68D361B0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E3EA0-B8F6-5D48-BD60-97604165B9C9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967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E6F31017-C206-C140-8126-36E4EDC17CB2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92F5C679-AB05-864E-97E8-C0AEFCF5C260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18D6E451-6747-AE40-B36A-62DFBF98E7E4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E57BE-4C3C-544F-B7BE-C31EE804B4F7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611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(s-&gt;value &lt;= 0)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cond_wait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s-&gt;value--;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119A1309-7A51-244C-95E6-54522DE6ADA4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2A9D97ED-6610-AE4D-A909-92843314A543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9C7F8BE8-9966-744B-87C4-94BD9BC5613D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C30E2-9D12-8E48-B9EF-74579BC9CB45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6637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(s-&gt;value &lt;= 0)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cond_wait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s-&gt;value--;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s-&gt;value++;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cond_signal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680744D8-D64D-B54D-94EB-F0E8B9C42FC9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792EDE6A-E691-F644-8CD1-063FE4F7A028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C0743861-1ED1-424E-961A-85C8E2E32472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89567-5833-9F49-B9AD-B977AA094772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0005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332656"/>
            <a:ext cx="7592093" cy="762000"/>
          </a:xfrm>
        </p:spPr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counting semaphores </a:t>
            </a:r>
            <a:r>
              <a:rPr lang="en-US" dirty="0"/>
              <a:t>to keep track of resource state.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binary semaphores </a:t>
            </a:r>
            <a:r>
              <a:rPr lang="en-US" dirty="0"/>
              <a:t>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classic examples:</a:t>
            </a:r>
          </a:p>
          <a:p>
            <a:pPr lvl="1"/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6387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Producer</a:t>
            </a:r>
            <a:r>
              <a:rPr lang="en-US" dirty="0"/>
              <a:t> waits for </a:t>
            </a:r>
            <a:r>
              <a:rPr lang="en-US" dirty="0">
                <a:solidFill>
                  <a:srgbClr val="0070C0"/>
                </a:solidFill>
              </a:rPr>
              <a:t>empty </a:t>
            </a:r>
            <a:r>
              <a:rPr lang="en-US" b="1" i="1" dirty="0">
                <a:solidFill>
                  <a:srgbClr val="0070C0"/>
                </a:solidFill>
              </a:rPr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/>
              <a:t> waits for </a:t>
            </a:r>
            <a:r>
              <a:rPr lang="en-US" b="1" i="1" dirty="0">
                <a:solidFill>
                  <a:srgbClr val="0070C0"/>
                </a:solidFill>
              </a:rPr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77403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#1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37943"/>
            <a:ext cx="8610600" cy="30808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Simplest case: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Single producer </a:t>
            </a:r>
            <a:r>
              <a:rPr lang="en-US" altLang="en-US" dirty="0"/>
              <a:t>thread, </a:t>
            </a:r>
            <a:r>
              <a:rPr lang="en-US" altLang="en-US" dirty="0">
                <a:solidFill>
                  <a:srgbClr val="0070C0"/>
                </a:solidFill>
              </a:rPr>
              <a:t>single consumer </a:t>
            </a:r>
            <a:r>
              <a:rPr lang="en-US" altLang="en-US" dirty="0"/>
              <a:t>thread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shared buffer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0070C0"/>
                </a:solidFill>
              </a:rPr>
              <a:t>one element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Consumer must wait for producer to fill buffer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Producer must wait for consumer to empty buffer (if filled)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emptyBuffer</a:t>
            </a:r>
            <a:r>
              <a:rPr lang="en-US" altLang="en-US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fullBuffer</a:t>
            </a:r>
            <a:r>
              <a:rPr lang="en-US" altLang="en-US" dirty="0"/>
              <a:t>: Initialize to ???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4343401"/>
            <a:ext cx="4800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Fill(&amp;buffer);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419600" y="4343401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Use(&amp;buffer);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8592" y="3406421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1 empty buffer; producer can run 1 time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3758377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0 full buffers; consumer can run 0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  <p:bldP spid="104452" grpId="0"/>
      <p:bldP spid="104453" grpId="0"/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Summary: rules of thumb</a:t>
            </a:r>
            <a:r>
              <a:rPr lang="en-US" sz="3600" dirty="0">
                <a:solidFill>
                  <a:srgbClr val="000000"/>
                </a:solidFill>
              </a:rPr>
              <a:t> for CVs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320289" y="1873452"/>
            <a:ext cx="8284159" cy="344462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Keep state in addition to CV’s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Always do wait/signal with lock held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Whenever </a:t>
            </a:r>
            <a:r>
              <a:rPr lang="en-US" sz="2672" dirty="0">
                <a:solidFill>
                  <a:srgbClr val="333333"/>
                </a:solidFill>
              </a:rPr>
              <a:t>thread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wakes from waiting</a:t>
            </a:r>
            <a:r>
              <a:rPr sz="2672" dirty="0">
                <a:solidFill>
                  <a:srgbClr val="333333"/>
                </a:solidFill>
              </a:rPr>
              <a:t>, recheck state</a:t>
            </a:r>
          </a:p>
        </p:txBody>
      </p:sp>
    </p:spTree>
    <p:extLst>
      <p:ext uri="{BB962C8B-B14F-4D97-AF65-F5344CB8AC3E}">
        <p14:creationId xmlns:p14="http://schemas.microsoft.com/office/powerpoint/2010/main" val="39082961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#2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189112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Next case: Circular Buffer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b="1" dirty="0">
                <a:solidFill>
                  <a:srgbClr val="0070C0"/>
                </a:solidFill>
              </a:rPr>
              <a:t>N</a:t>
            </a:r>
            <a:r>
              <a:rPr lang="en-US" altLang="en-US" dirty="0">
                <a:solidFill>
                  <a:srgbClr val="0070C0"/>
                </a:solidFill>
              </a:rPr>
              <a:t> elements</a:t>
            </a:r>
            <a:r>
              <a:rPr lang="en-US" altLang="en-US" dirty="0"/>
              <a:t> 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emptyBuffer</a:t>
            </a:r>
            <a:r>
              <a:rPr lang="en-US" altLang="en-US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fullBuffer</a:t>
            </a:r>
            <a:r>
              <a:rPr lang="en-US" altLang="en-US" dirty="0"/>
              <a:t>: Initialize to 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Fill(&amp;buffer[</a:t>
            </a:r>
            <a:r>
              <a:rPr lang="en-US" altLang="en-US" sz="1800" dirty="0" err="1">
                <a:solidFill>
                  <a:srgbClr val="0070C0"/>
                </a:solidFill>
                <a:latin typeface="Courier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06214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3588" y="2645536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N empty buffers; producer can run N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588" y="2994109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0 full buffers; consumer can run 0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268760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dirty="0">
                <a:solidFill>
                  <a:srgbClr val="0070C0"/>
                </a:solidFill>
              </a:rPr>
              <a:t>N elements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</a:rPr>
              <a:t>Why will previous code (shown below) not work???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C601E3B7-85C1-8B44-A5EB-9FF33E5F4F3A}"/>
              </a:ext>
            </a:extLst>
          </p:cNvPr>
          <p:cNvGrpSpPr/>
          <p:nvPr/>
        </p:nvGrpSpPr>
        <p:grpSpPr>
          <a:xfrm>
            <a:off x="2266950" y="4164360"/>
            <a:ext cx="4610100" cy="1830034"/>
            <a:chOff x="2247900" y="2141224"/>
            <a:chExt cx="4610100" cy="1830034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ACF7F8C-F508-9148-823E-D638285A8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785923A4-751D-3649-918E-57DE1492480A}"/>
                </a:ext>
              </a:extLst>
            </p:cNvPr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C4EB441A-1CE3-F548-BD26-812BE75A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4721828B-3A25-2645-A4CA-FA76D319D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9" name="TextBox 20">
                <a:extLst>
                  <a:ext uri="{FF2B5EF4-FFF2-40B4-BE49-F238E27FC236}">
                    <a16:creationId xmlns:a16="http://schemas.microsoft.com/office/drawing/2014/main" id="{EC2E715B-AFF2-DC40-84B4-596EB2ECDECA}"/>
                  </a:ext>
                </a:extLst>
              </p:cNvPr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1D62054-107B-5E45-AA77-8D053928A9EC}"/>
                </a:ext>
              </a:extLst>
            </p:cNvPr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9ECB3472-16FF-BF4F-895B-13CADF6C0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BD2B64B4-4C40-4346-B445-D1B1CF028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72422475-3C03-514A-B3EB-B5D5C04401EC}"/>
                  </a:ext>
                </a:extLst>
              </p:cNvPr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19957E1-7258-A14D-8191-BC2DC02A9CBD}"/>
                </a:ext>
              </a:extLst>
            </p:cNvPr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1" name="Line 7">
                <a:extLst>
                  <a:ext uri="{FF2B5EF4-FFF2-40B4-BE49-F238E27FC236}">
                    <a16:creationId xmlns:a16="http://schemas.microsoft.com/office/drawing/2014/main" id="{8F656199-D60E-8A4E-91BA-52BAE4061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950DF595-DAFC-634F-91B8-5D89813E7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">
                <a:extLst>
                  <a:ext uri="{FF2B5EF4-FFF2-40B4-BE49-F238E27FC236}">
                    <a16:creationId xmlns:a16="http://schemas.microsoft.com/office/drawing/2014/main" id="{1125E4B9-2B52-6046-89C0-3F32590F3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04AE61B-60CD-684F-B575-D037F23F9395}"/>
                </a:ext>
              </a:extLst>
            </p:cNvPr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>
                <a:extLst>
                  <a:ext uri="{FF2B5EF4-FFF2-40B4-BE49-F238E27FC236}">
                    <a16:creationId xmlns:a16="http://schemas.microsoft.com/office/drawing/2014/main" id="{8CFBE323-DD38-5748-BB63-633133A38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>
                <a:extLst>
                  <a:ext uri="{FF2B5EF4-FFF2-40B4-BE49-F238E27FC236}">
                    <a16:creationId xmlns:a16="http://schemas.microsoft.com/office/drawing/2014/main" id="{19028036-46B4-1745-A778-3F4E537AD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>
                <a:extLst>
                  <a:ext uri="{FF2B5EF4-FFF2-40B4-BE49-F238E27FC236}">
                    <a16:creationId xmlns:a16="http://schemas.microsoft.com/office/drawing/2014/main" id="{5E6E91F3-E0BB-3A4A-810D-66938A41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2C97D55C-3892-9B44-B317-FD3AABE94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73D31A0E-74FF-EC40-89DD-3AAFA5A09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08FE0D4-313C-944D-8F97-4D55A9A209AE}"/>
                </a:ext>
              </a:extLst>
            </p:cNvPr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28F8BA5D-9E23-C54D-A35B-DDAC008D0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1F2DD2A3-A26B-BD4B-BDC6-9A53B414613B}"/>
                </a:ext>
              </a:extLst>
            </p:cNvPr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268760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dirty="0">
                <a:solidFill>
                  <a:srgbClr val="0070C0"/>
                </a:solidFill>
              </a:rPr>
              <a:t>N elements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</a:rPr>
              <a:t>Why will previous code (shown below) not work???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Fill(&amp;buffer[</a:t>
            </a: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06214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2432" y="6414101"/>
            <a:ext cx="7848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j private or shared?  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each producer to grab unique buffer</a:t>
            </a:r>
          </a:p>
        </p:txBody>
      </p:sp>
    </p:spTree>
    <p:extLst>
      <p:ext uri="{BB962C8B-B14F-4D97-AF65-F5344CB8AC3E}">
        <p14:creationId xmlns:p14="http://schemas.microsoft.com/office/powerpoint/2010/main" val="14794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79512" y="3869161"/>
            <a:ext cx="5105400" cy="2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myi</a:t>
            </a:r>
            <a:r>
              <a:rPr lang="en-US" altLang="en-US" sz="1800" dirty="0">
                <a:latin typeface="Courier" charset="0"/>
              </a:rPr>
              <a:t> = </a:t>
            </a:r>
            <a:r>
              <a:rPr lang="en-US" altLang="en-US" sz="1800" dirty="0" err="1">
                <a:latin typeface="Courier" charset="0"/>
              </a:rPr>
              <a:t>findempty</a:t>
            </a:r>
            <a:r>
              <a:rPr lang="en-US" altLang="en-US" sz="18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Fill(&amp;buffer[</a:t>
            </a:r>
            <a:r>
              <a:rPr lang="en-US" altLang="en-US" sz="1800" dirty="0" err="1">
                <a:latin typeface="Courier" charset="0"/>
              </a:rPr>
              <a:t>myi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716016" y="3869161"/>
            <a:ext cx="5724644" cy="2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myj</a:t>
            </a:r>
            <a:r>
              <a:rPr lang="en-US" altLang="en-US" sz="1800" dirty="0">
                <a:latin typeface="Courier" charset="0"/>
              </a:rPr>
              <a:t> = </a:t>
            </a:r>
            <a:r>
              <a:rPr lang="en-US" altLang="en-US" sz="1800" dirty="0" err="1">
                <a:latin typeface="Courier" charset="0"/>
              </a:rPr>
              <a:t>findfull</a:t>
            </a:r>
            <a:r>
              <a:rPr lang="en-US" altLang="en-US" sz="18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Use(&amp;buffer[</a:t>
            </a:r>
            <a:r>
              <a:rPr lang="en-US" altLang="en-US" sz="1800" dirty="0" err="1">
                <a:latin typeface="Courier" charset="0"/>
              </a:rPr>
              <a:t>myj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732194" y="6445250"/>
            <a:ext cx="7986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myi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myj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private or shared? Where is mutual exclusion needed???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0AA2BFD-18C3-FC49-AC49-B8808C91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14" y="1268760"/>
            <a:ext cx="861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kern="0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Shared buffer with </a:t>
            </a:r>
            <a:r>
              <a:rPr lang="en-US" altLang="en-US" b="0" kern="0" dirty="0">
                <a:solidFill>
                  <a:srgbClr val="0070C0"/>
                </a:solidFill>
              </a:rPr>
              <a:t>N elements </a:t>
            </a:r>
            <a:r>
              <a:rPr lang="en-US" altLang="en-US" b="0" kern="0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Each producer must grab unique empty element</a:t>
            </a:r>
            <a:endParaRPr lang="en-US" altLang="en-US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61" y="1551438"/>
            <a:ext cx="8610600" cy="11592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969" dirty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dirty="0"/>
              <a:t>Which work??? Which is best???</a:t>
            </a:r>
            <a:endParaRPr lang="en-US" altLang="en-US" sz="1600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2710654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#1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 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305300" y="2710653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#1</a:t>
            </a:r>
            <a:endParaRPr lang="en-US" altLang="en-US" sz="20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161" y="5069315"/>
            <a:ext cx="824809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 Deadlock at </a:t>
            </a:r>
            <a:r>
              <a:rPr lang="en-US" sz="1969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US" sz="196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(e.g., consumer runs first; won’t release </a:t>
            </a:r>
            <a:r>
              <a:rPr lang="en-US" sz="1969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US" sz="196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236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211960" y="2782718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#2</a:t>
            </a:r>
            <a:endParaRPr lang="en-US" altLang="en-US" sz="20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5496" y="2785120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#2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399" y="4962372"/>
            <a:ext cx="6670672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Works, but limits concurrency: </a:t>
            </a:r>
            <a:b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1 thread at a time can be using or filling different buffers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B8A7EE-EBE3-B647-B660-758B9486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969" kern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kern="0"/>
              <a:t>Which work??? Which is best???</a:t>
            </a:r>
            <a:endParaRPr lang="en-US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7744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139952" y="2780928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#3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20696" y="2780929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#3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87" y="4977924"/>
            <a:ext cx="8344720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and increases concurrency; only finding a buffer is protected by </a:t>
            </a:r>
            <a:r>
              <a:rPr lang="en-US" sz="1969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Filling or Using different buffers can proceed concurrently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969" kern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kern="0"/>
              <a:t>Which work??? Which is best???</a:t>
            </a:r>
            <a:endParaRPr lang="en-US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5794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2735796" y="3914463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2911589" y="4036418"/>
            <a:ext cx="3024336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2565717" y="339095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FA291-2DF1-2D49-8AAB-0AB15BF0977A}"/>
              </a:ext>
            </a:extLst>
          </p:cNvPr>
          <p:cNvSpPr txBox="1"/>
          <p:nvPr/>
        </p:nvSpPr>
        <p:spPr>
          <a:xfrm>
            <a:off x="329164" y="3789040"/>
            <a:ext cx="185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An index PI allocate availble slots</a:t>
            </a:r>
          </a:p>
        </p:txBody>
      </p:sp>
    </p:spTree>
    <p:extLst>
      <p:ext uri="{BB962C8B-B14F-4D97-AF65-F5344CB8AC3E}">
        <p14:creationId xmlns:p14="http://schemas.microsoft.com/office/powerpoint/2010/main" val="357300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19865-B19F-344C-A3C2-6CCD943ECF75}"/>
              </a:ext>
            </a:extLst>
          </p:cNvPr>
          <p:cNvSpPr txBox="1"/>
          <p:nvPr/>
        </p:nvSpPr>
        <p:spPr>
          <a:xfrm>
            <a:off x="3708380" y="2422834"/>
            <a:ext cx="230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B: </a:t>
            </a:r>
          </a:p>
          <a:p>
            <a:r>
              <a:rPr lang="en-CN" dirty="0">
                <a:latin typeface="Calibri" pitchFamily="34" charset="0"/>
              </a:rPr>
              <a:t>1 &lt;- findempty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107516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19865-B19F-344C-A3C2-6CCD943ECF75}"/>
              </a:ext>
            </a:extLst>
          </p:cNvPr>
          <p:cNvSpPr txBox="1"/>
          <p:nvPr/>
        </p:nvSpPr>
        <p:spPr>
          <a:xfrm>
            <a:off x="3708380" y="2422834"/>
            <a:ext cx="230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B: </a:t>
            </a:r>
          </a:p>
          <a:p>
            <a:r>
              <a:rPr lang="en-CN" dirty="0">
                <a:latin typeface="Calibri" pitchFamily="34" charset="0"/>
              </a:rPr>
              <a:t>1 &lt;- findempty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98A025-48DF-644B-BFE2-3D6428CAE919}"/>
              </a:ext>
            </a:extLst>
          </p:cNvPr>
          <p:cNvSpPr txBox="1"/>
          <p:nvPr/>
        </p:nvSpPr>
        <p:spPr>
          <a:xfrm>
            <a:off x="6588224" y="3016524"/>
            <a:ext cx="2864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0070C0"/>
                </a:solidFill>
                <a:latin typeface="Calibri" pitchFamily="34" charset="0"/>
              </a:rPr>
              <a:t>Producer B completes</a:t>
            </a:r>
          </a:p>
          <a:p>
            <a:r>
              <a:rPr lang="en-CN" dirty="0">
                <a:solidFill>
                  <a:srgbClr val="0070C0"/>
                </a:solidFill>
                <a:latin typeface="Calibri" pitchFamily="34" charset="0"/>
              </a:rPr>
              <a:t>signal(full_buffer)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70DE4A-815D-F240-A506-5FB4A71E2D8A}"/>
              </a:ext>
            </a:extLst>
          </p:cNvPr>
          <p:cNvGrpSpPr/>
          <p:nvPr/>
        </p:nvGrpSpPr>
        <p:grpSpPr>
          <a:xfrm>
            <a:off x="2516703" y="5521125"/>
            <a:ext cx="3667425" cy="1100873"/>
            <a:chOff x="2516703" y="5521125"/>
            <a:chExt cx="3667425" cy="11008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46B9B-2548-5D40-9643-EAA89B8CB44E}"/>
                </a:ext>
              </a:extLst>
            </p:cNvPr>
            <p:cNvSpPr txBox="1"/>
            <p:nvPr/>
          </p:nvSpPr>
          <p:spPr>
            <a:xfrm>
              <a:off x="2516703" y="5726111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latin typeface="Calibri" pitchFamily="34" charset="0"/>
                </a:rPr>
                <a:t>CI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26E0A2-A727-5143-B982-75578CE370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2727" y="5521125"/>
              <a:ext cx="1062" cy="27699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B3F0EC-6201-1048-940C-ACB7F8FE0F15}"/>
                </a:ext>
              </a:extLst>
            </p:cNvPr>
            <p:cNvSpPr txBox="1"/>
            <p:nvPr/>
          </p:nvSpPr>
          <p:spPr>
            <a:xfrm>
              <a:off x="3319903" y="5791001"/>
              <a:ext cx="2864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dirty="0">
                  <a:solidFill>
                    <a:srgbClr val="0070C0"/>
                  </a:solidFill>
                  <a:latin typeface="Calibri" pitchFamily="34" charset="0"/>
                </a:rPr>
                <a:t>which slot should a consumer get?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F2A61-5CDE-6847-B838-07409A23A357}"/>
              </a:ext>
            </a:extLst>
          </p:cNvPr>
          <p:cNvSpPr txBox="1"/>
          <p:nvPr/>
        </p:nvSpPr>
        <p:spPr>
          <a:xfrm>
            <a:off x="6184128" y="5791001"/>
            <a:ext cx="2864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C00000"/>
                </a:solidFill>
                <a:latin typeface="Calibri" pitchFamily="34" charset="0"/>
              </a:rPr>
              <a:t>0 is incorrect</a:t>
            </a:r>
          </a:p>
          <a:p>
            <a:r>
              <a:rPr lang="en-CN" dirty="0">
                <a:solidFill>
                  <a:srgbClr val="C00000"/>
                </a:solidFill>
                <a:latin typeface="Calibri" pitchFamily="34" charset="0"/>
              </a:rPr>
              <a:t>should return 1</a:t>
            </a:r>
          </a:p>
        </p:txBody>
      </p:sp>
    </p:spTree>
    <p:extLst>
      <p:ext uri="{BB962C8B-B14F-4D97-AF65-F5344CB8AC3E}">
        <p14:creationId xmlns:p14="http://schemas.microsoft.com/office/powerpoint/2010/main" val="16715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62" y="350836"/>
            <a:ext cx="7592093" cy="762000"/>
          </a:xfrm>
        </p:spPr>
        <p:txBody>
          <a:bodyPr/>
          <a:lstStyle/>
          <a:p>
            <a:r>
              <a:rPr lang="en-US" dirty="0"/>
              <a:t>Condition Variables vs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62" y="1828801"/>
            <a:ext cx="8469465" cy="4297363"/>
          </a:xfrm>
        </p:spPr>
        <p:txBody>
          <a:bodyPr/>
          <a:lstStyle/>
          <a:p>
            <a:r>
              <a:rPr lang="en-US" dirty="0"/>
              <a:t>Condition variables have no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 (other than waiting queue)</a:t>
            </a:r>
          </a:p>
          <a:p>
            <a:pPr marL="616717" lvl="1" indent="-321457"/>
            <a:r>
              <a:rPr lang="en-US" dirty="0"/>
              <a:t>Programmer </a:t>
            </a:r>
            <a:r>
              <a:rPr lang="en-US" dirty="0">
                <a:solidFill>
                  <a:srgbClr val="0070C0"/>
                </a:solidFill>
              </a:rPr>
              <a:t>must track additional state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Semaphores have state: track integer value</a:t>
            </a:r>
          </a:p>
          <a:p>
            <a:pPr lvl="1"/>
            <a:r>
              <a:rPr lang="en-US" dirty="0"/>
              <a:t>State cannot be directly accessed by user program, but state determines behavior of 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15109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684462" y="2485345"/>
            <a:ext cx="8280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200" b="0" dirty="0">
                <a:latin typeface="Calibri" panose="020F0502020204030204" pitchFamily="34" charset="0"/>
                <a:cs typeface="Calibri" panose="020F0502020204030204" pitchFamily="34" charset="0"/>
              </a:rPr>
              <a:t>Approach 1: In find full, scan the buffer to find an available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200" b="0" dirty="0">
                <a:latin typeface="Calibri" panose="020F0502020204030204" pitchFamily="34" charset="0"/>
                <a:cs typeface="Calibri" panose="020F0502020204030204" pitchFamily="34" charset="0"/>
              </a:rPr>
              <a:t>Approach 2: Producer insert an item into a list, which is searched by consumer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46B9B-2548-5D40-9643-EAA89B8CB44E}"/>
              </a:ext>
            </a:extLst>
          </p:cNvPr>
          <p:cNvSpPr txBox="1"/>
          <p:nvPr/>
        </p:nvSpPr>
        <p:spPr>
          <a:xfrm>
            <a:off x="2516703" y="572611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CI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26E0A2-A727-5143-B982-75578CE370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32727" y="5521125"/>
            <a:ext cx="1062" cy="27699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402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9" y="227664"/>
            <a:ext cx="7592093" cy="762000"/>
          </a:xfrm>
        </p:spPr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Writers</a:t>
            </a:r>
            <a:r>
              <a:rPr lang="en-US" dirty="0"/>
              <a:t> must have </a:t>
            </a:r>
            <a:r>
              <a:rPr lang="en-US" dirty="0">
                <a:solidFill>
                  <a:srgbClr val="0070C0"/>
                </a:solidFill>
              </a:rPr>
              <a:t>exclusive access </a:t>
            </a:r>
            <a:r>
              <a:rPr lang="en-US" dirty="0"/>
              <a:t>to the object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Unlimited</a:t>
            </a:r>
            <a:r>
              <a:rPr lang="en-US" dirty="0"/>
              <a:t> number of </a:t>
            </a:r>
            <a:r>
              <a:rPr lang="en-US" dirty="0">
                <a:solidFill>
                  <a:srgbClr val="0070C0"/>
                </a:solidFill>
              </a:rPr>
              <a:t>readers</a:t>
            </a:r>
            <a:r>
              <a:rPr lang="en-US" dirty="0"/>
              <a:t>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796896" y="2020915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01446" y="138932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01446" y="268743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34846" y="1653051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650708" y="2249515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634846" y="2415051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117308" y="201372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079708" y="140381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79708" y="270192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876117" y="1653051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891979" y="2249515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876117" y="2415051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5570" y="202822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355308" y="1389322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5016" y="1798002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1308" y="19412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841708" y="137483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1676"/>
            <a:ext cx="7591425" cy="762000"/>
          </a:xfrm>
        </p:spPr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879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2093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96" y="1828801"/>
            <a:ext cx="7843655" cy="4297363"/>
          </a:xfrm>
        </p:spPr>
        <p:txBody>
          <a:bodyPr/>
          <a:lstStyle/>
          <a:p>
            <a:r>
              <a:rPr lang="en-US" dirty="0"/>
              <a:t>Goal: Let </a:t>
            </a:r>
            <a:r>
              <a:rPr lang="en-US" dirty="0">
                <a:solidFill>
                  <a:srgbClr val="0070C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reader</a:t>
            </a:r>
            <a:r>
              <a:rPr lang="en-US" dirty="0"/>
              <a:t> threads grab lock (</a:t>
            </a:r>
            <a:r>
              <a:rPr lang="en-US" dirty="0">
                <a:solidFill>
                  <a:srgbClr val="0070C0"/>
                </a:solidFill>
              </a:rPr>
              <a:t>shared</a:t>
            </a:r>
            <a:r>
              <a:rPr lang="en-US" dirty="0"/>
              <a:t>)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0070C0"/>
                </a:solidFill>
              </a:rPr>
              <a:t>one writer </a:t>
            </a:r>
            <a:r>
              <a:rPr lang="en-US" dirty="0"/>
              <a:t>thread can grab lock (</a:t>
            </a:r>
            <a:r>
              <a:rPr lang="en-US" dirty="0">
                <a:solidFill>
                  <a:srgbClr val="0070C0"/>
                </a:solidFill>
              </a:rPr>
              <a:t>exclusive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reader threads</a:t>
            </a:r>
          </a:p>
          <a:p>
            <a:pPr lvl="1"/>
            <a:r>
              <a:rPr lang="en-US" dirty="0"/>
              <a:t>No other writer threads</a:t>
            </a:r>
          </a:p>
          <a:p>
            <a:pPr lvl="1"/>
            <a:endParaRPr lang="en-US" dirty="0"/>
          </a:p>
          <a:p>
            <a:r>
              <a:rPr lang="en-US" dirty="0"/>
              <a:t>How to implement reader/writer lock with semaphores</a:t>
            </a:r>
          </a:p>
          <a:p>
            <a:pPr lvl="1"/>
            <a:r>
              <a:rPr lang="en-US" dirty="0" err="1">
                <a:latin typeface="Courier" pitchFamily="2" charset="0"/>
              </a:rPr>
              <a:t>rwlock_acquire_readlock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rwlock_release_readlock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rwlock_acquire_writelock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rwlock_release_writelock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5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92093" cy="762000"/>
          </a:xfrm>
        </p:spPr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14400"/>
            <a:ext cx="7896225" cy="5419725"/>
          </a:xfrm>
        </p:spPr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favors readers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 reader should be kept waiting</a:t>
            </a:r>
            <a:r>
              <a:rPr lang="en-US" dirty="0"/>
              <a:t>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/>
            <a:r>
              <a:rPr lang="en-US" dirty="0"/>
              <a:t>Web cache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favors writers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a writer is ready to write, it performs its </a:t>
            </a:r>
            <a:r>
              <a:rPr lang="en-US" dirty="0">
                <a:solidFill>
                  <a:srgbClr val="0070C0"/>
                </a:solidFill>
              </a:rPr>
              <a:t>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r>
              <a:rPr lang="en-US" dirty="0"/>
              <a:t>Ticket reservation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  <p:extLst>
      <p:ext uri="{BB962C8B-B14F-4D97-AF65-F5344CB8AC3E}">
        <p14:creationId xmlns:p14="http://schemas.microsoft.com/office/powerpoint/2010/main" val="135382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1425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723" y="1597477"/>
            <a:ext cx="8623749" cy="320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latin typeface="Courier" pitchFamily="2" charset="0"/>
              </a:rPr>
              <a:t>1 </a:t>
            </a:r>
            <a:r>
              <a:rPr lang="en-US" sz="1687" dirty="0" err="1">
                <a:latin typeface="Courier" pitchFamily="2" charset="0"/>
              </a:rPr>
              <a:t>typedef</a:t>
            </a:r>
            <a:r>
              <a:rPr lang="en-US" sz="1687" dirty="0">
                <a:latin typeface="Courier" pitchFamily="2" charset="0"/>
              </a:rPr>
              <a:t> </a:t>
            </a:r>
            <a:r>
              <a:rPr lang="en-US" sz="1687" dirty="0" err="1">
                <a:latin typeface="Courier" pitchFamily="2" charset="0"/>
              </a:rPr>
              <a:t>struct</a:t>
            </a:r>
            <a:r>
              <a:rPr lang="en-US" sz="1687" dirty="0">
                <a:latin typeface="Courier" pitchFamily="2" charset="0"/>
              </a:rPr>
              <a:t> _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 { </a:t>
            </a:r>
          </a:p>
          <a:p>
            <a:pPr algn="l"/>
            <a:r>
              <a:rPr lang="en-US" sz="1687" dirty="0">
                <a:latin typeface="Courier" pitchFamily="2" charset="0"/>
              </a:rPr>
              <a:t>2 	  </a:t>
            </a:r>
            <a:r>
              <a:rPr lang="en-US" sz="1687" dirty="0" err="1">
                <a:latin typeface="Courier" pitchFamily="2" charset="0"/>
              </a:rPr>
              <a:t>sem_t</a:t>
            </a:r>
            <a:r>
              <a:rPr lang="en-US" sz="1687" dirty="0">
                <a:latin typeface="Courier" pitchFamily="2" charset="0"/>
              </a:rPr>
              <a:t> lock;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3	  </a:t>
            </a:r>
            <a:r>
              <a:rPr lang="en-US" sz="1687" dirty="0" err="1">
                <a:latin typeface="Courier" pitchFamily="2" charset="0"/>
              </a:rPr>
              <a:t>sem_t</a:t>
            </a:r>
            <a:r>
              <a:rPr lang="en-US" sz="1687" dirty="0">
                <a:latin typeface="Courier" pitchFamily="2" charset="0"/>
              </a:rPr>
              <a:t> </a:t>
            </a:r>
            <a:r>
              <a:rPr lang="en-US" sz="1687" dirty="0" err="1">
                <a:latin typeface="Courier" pitchFamily="2" charset="0"/>
              </a:rPr>
              <a:t>writelock</a:t>
            </a:r>
            <a:r>
              <a:rPr lang="en-US" sz="1687" dirty="0">
                <a:latin typeface="Courier" pitchFamily="2" charset="0"/>
              </a:rPr>
              <a:t>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4 	  </a:t>
            </a:r>
            <a:r>
              <a:rPr lang="en-US" sz="1687" dirty="0" err="1">
                <a:latin typeface="Courier" pitchFamily="2" charset="0"/>
              </a:rPr>
              <a:t>int</a:t>
            </a:r>
            <a:r>
              <a:rPr lang="en-US" sz="1687" dirty="0">
                <a:latin typeface="Courier" pitchFamily="2" charset="0"/>
              </a:rPr>
              <a:t> readers;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5 } 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6 </a:t>
            </a:r>
          </a:p>
          <a:p>
            <a:pPr algn="l"/>
            <a:r>
              <a:rPr lang="en-US" sz="1687" dirty="0">
                <a:latin typeface="Courier" pitchFamily="2" charset="0"/>
              </a:rPr>
              <a:t>7 void </a:t>
            </a:r>
            <a:r>
              <a:rPr lang="en-US" sz="1687" dirty="0" err="1">
                <a:latin typeface="Courier" pitchFamily="2" charset="0"/>
              </a:rPr>
              <a:t>rwlock_init</a:t>
            </a:r>
            <a:r>
              <a:rPr lang="en-US" sz="1687" dirty="0">
                <a:latin typeface="Courier" pitchFamily="2" charset="0"/>
              </a:rPr>
              <a:t>(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 *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) {</a:t>
            </a:r>
          </a:p>
          <a:p>
            <a:pPr algn="l"/>
            <a:r>
              <a:rPr lang="en-US" sz="1687" dirty="0">
                <a:latin typeface="Courier" pitchFamily="2" charset="0"/>
              </a:rPr>
              <a:t>8 	  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-&gt;readers = 0;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9 	  </a:t>
            </a:r>
            <a:r>
              <a:rPr lang="en-US" sz="1687" dirty="0" err="1">
                <a:latin typeface="Courier" pitchFamily="2" charset="0"/>
              </a:rPr>
              <a:t>sem_init</a:t>
            </a:r>
            <a:r>
              <a:rPr lang="en-US" sz="1687" dirty="0">
                <a:latin typeface="Courier" pitchFamily="2" charset="0"/>
              </a:rPr>
              <a:t>(&amp;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-&gt;lock, 1);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10   </a:t>
            </a:r>
            <a:r>
              <a:rPr lang="en-US" sz="1687" dirty="0" err="1">
                <a:latin typeface="Courier" pitchFamily="2" charset="0"/>
              </a:rPr>
              <a:t>sem_init</a:t>
            </a:r>
            <a:r>
              <a:rPr lang="en-US" sz="1687" dirty="0">
                <a:latin typeface="Courier" pitchFamily="2" charset="0"/>
              </a:rPr>
              <a:t>(&amp;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</a:t>
            </a:r>
            <a:r>
              <a:rPr lang="en-US" sz="1687" dirty="0" err="1">
                <a:latin typeface="Courier" pitchFamily="2" charset="0"/>
              </a:rPr>
              <a:t>writelock</a:t>
            </a:r>
            <a:r>
              <a:rPr lang="en-US" sz="1687" dirty="0">
                <a:latin typeface="Courier" pitchFamily="2" charset="0"/>
              </a:rPr>
              <a:t>, 1);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11 }</a:t>
            </a:r>
          </a:p>
          <a:p>
            <a:pPr algn="l"/>
            <a:r>
              <a:rPr lang="en-US" sz="1687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48003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264"/>
            <a:ext cx="7591425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816" y="1499639"/>
            <a:ext cx="97170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" pitchFamily="2" charset="0"/>
              </a:rPr>
              <a:t>13 void </a:t>
            </a:r>
            <a:r>
              <a:rPr lang="en-US" sz="1600" dirty="0" err="1">
                <a:latin typeface="Courier" pitchFamily="2" charset="0"/>
              </a:rPr>
              <a:t>rwlock_acquire_readlock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14 		</a:t>
            </a:r>
            <a:r>
              <a:rPr lang="en-US" sz="1600" dirty="0" err="1">
                <a:latin typeface="Courier" pitchFamily="2" charset="0"/>
              </a:rPr>
              <a:t>sem_wait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15 		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-&gt;readers++;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16 		if (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-&gt;readers == 1)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17 		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18 		</a:t>
            </a:r>
            <a:r>
              <a:rPr lang="en-US" sz="1600" dirty="0" err="1">
                <a:latin typeface="Courier" pitchFamily="2" charset="0"/>
              </a:rPr>
              <a:t>sem_post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19 }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21 void </a:t>
            </a:r>
            <a:r>
              <a:rPr lang="en-US" sz="1600" dirty="0" err="1">
                <a:latin typeface="Courier" pitchFamily="2" charset="0"/>
              </a:rPr>
              <a:t>rwlock_release_readlock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22 		</a:t>
            </a:r>
            <a:r>
              <a:rPr lang="en-US" sz="1600" dirty="0" err="1">
                <a:latin typeface="Courier" pitchFamily="2" charset="0"/>
              </a:rPr>
              <a:t>sem_wait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23 		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-&gt;readers--;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24 		if (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-&gt;readers == 0)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25 		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]</a:t>
            </a:r>
          </a:p>
          <a:p>
            <a:pPr algn="l"/>
            <a:r>
              <a:rPr lang="en-US" sz="1600" dirty="0">
                <a:latin typeface="Courier" pitchFamily="2" charset="0"/>
              </a:rPr>
              <a:t>26 		</a:t>
            </a:r>
            <a:r>
              <a:rPr lang="en-US" sz="1600" dirty="0" err="1">
                <a:latin typeface="Courier" pitchFamily="2" charset="0"/>
              </a:rPr>
              <a:t>sem_post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27 } </a:t>
            </a:r>
          </a:p>
          <a:p>
            <a:pPr marL="342900" indent="-342900" algn="l">
              <a:buAutoNum type="arabicPlain" startAt="29"/>
            </a:pPr>
            <a:r>
              <a:rPr lang="en-US" sz="1600" dirty="0" err="1">
                <a:latin typeface="Courier" pitchFamily="2" charset="0"/>
              </a:rPr>
              <a:t>rwlock_acquire_writelock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 </a:t>
            </a: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 </a:t>
            </a: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r>
              <a:rPr lang="en-US" sz="1600" dirty="0">
                <a:latin typeface="Courier" pitchFamily="2" charset="0"/>
              </a:rPr>
              <a:t>32 </a:t>
            </a:r>
            <a:r>
              <a:rPr lang="en-US" sz="1600" dirty="0" err="1">
                <a:latin typeface="Courier" pitchFamily="2" charset="0"/>
              </a:rPr>
              <a:t>rwlock_release_writelock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</a:t>
            </a: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endParaRPr lang="en-US" sz="1600" dirty="0">
              <a:latin typeface="Couri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4387" y="332656"/>
            <a:ext cx="3269613" cy="281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T4: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T5: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  // ???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// what happens???</a:t>
            </a:r>
          </a:p>
        </p:txBody>
      </p:sp>
    </p:spTree>
    <p:extLst>
      <p:ext uri="{BB962C8B-B14F-4D97-AF65-F5344CB8AC3E}">
        <p14:creationId xmlns:p14="http://schemas.microsoft.com/office/powerpoint/2010/main" val="357331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316614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992295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501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Semaphore Operations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207755" y="1575944"/>
            <a:ext cx="8808692" cy="528205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>
                <a:ea typeface="Menlo" charset="0"/>
                <a:cs typeface="Menlo" charset="0"/>
              </a:rPr>
              <a:t>Allocate and Initialize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250" dirty="0" err="1">
                <a:latin typeface="Courier" charset="0"/>
                <a:ea typeface="Courier" charset="0"/>
                <a:cs typeface="Courier" charset="0"/>
              </a:rPr>
              <a:t>sem_t</a:t>
            </a:r>
            <a:r>
              <a:rPr lang="en-US" alt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2250" dirty="0" err="1"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altLang="en-US" sz="225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latin typeface="Courier" charset="0"/>
                <a:ea typeface="Courier" charset="0"/>
                <a:cs typeface="Courier" charset="0"/>
                <a:sym typeface="Menlo"/>
              </a:rPr>
              <a:t>sem_init</a:t>
            </a: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(sem_t *s, int initval) {	</a:t>
            </a:r>
            <a:endParaRPr lang="en-US" sz="225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577820" lvl="2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s-&gt;value = initva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  <a:sym typeface="Menlo"/>
              </a:rPr>
              <a:t>l;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}</a:t>
            </a:r>
            <a:endParaRPr lang="en-US" sz="225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/>
              <a:t>User cannot read or write value directly after initialization</a:t>
            </a:r>
            <a:endParaRPr sz="2250" dirty="0">
              <a:ea typeface="Menlo"/>
              <a:cs typeface="Menlo"/>
              <a:sym typeface="Menlo"/>
            </a:endParaRPr>
          </a:p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Wait</a:t>
            </a:r>
            <a:r>
              <a:rPr lang="en-US" sz="2250" dirty="0">
                <a:ea typeface="Menlo"/>
                <a:cs typeface="Menlo"/>
                <a:sym typeface="Menlo"/>
              </a:rPr>
              <a:t> or Test (sometime P() for Dutch word)</a:t>
            </a: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/>
              <a:t>Waits until value of </a:t>
            </a:r>
            <a:r>
              <a:rPr lang="en-US" altLang="en-US" sz="2250" dirty="0" err="1"/>
              <a:t>sem</a:t>
            </a:r>
            <a:r>
              <a:rPr lang="en-US" altLang="en-US" sz="2250" dirty="0"/>
              <a:t> is &gt; 0, then </a:t>
            </a:r>
            <a:r>
              <a:rPr lang="en-US" altLang="en-US" sz="2250" dirty="0">
                <a:solidFill>
                  <a:srgbClr val="0070C0"/>
                </a:solidFill>
              </a:rPr>
              <a:t>decrements</a:t>
            </a:r>
            <a:r>
              <a:rPr lang="en-US" altLang="en-US" sz="2250" dirty="0"/>
              <a:t> </a:t>
            </a:r>
            <a:r>
              <a:rPr lang="en-US" altLang="en-US" sz="2250" dirty="0" err="1"/>
              <a:t>sem</a:t>
            </a:r>
            <a:r>
              <a:rPr lang="en-US" altLang="en-US" sz="2250" dirty="0"/>
              <a:t> value</a:t>
            </a:r>
            <a:endParaRPr lang="en-US" sz="2250" b="1" dirty="0">
              <a:ea typeface="Menlo"/>
              <a:cs typeface="Menlo"/>
              <a:sym typeface="Menlo"/>
            </a:endParaRPr>
          </a:p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Signal</a:t>
            </a:r>
            <a:r>
              <a:rPr lang="en-US" sz="2250" dirty="0">
                <a:ea typeface="Menlo"/>
                <a:cs typeface="Menlo"/>
                <a:sym typeface="Menlo"/>
              </a:rPr>
              <a:t> or Increment or Post (sometime V() for Dutch)</a:t>
            </a:r>
            <a:endParaRPr sz="2250" dirty="0">
              <a:ea typeface="Menlo"/>
              <a:cs typeface="Menlo"/>
              <a:sym typeface="Menlo"/>
            </a:endParaRP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Increment</a:t>
            </a:r>
            <a:r>
              <a:rPr lang="en-US" sz="2250" dirty="0">
                <a:ea typeface="Menlo"/>
                <a:cs typeface="Menlo"/>
                <a:sym typeface="Menlo"/>
              </a:rPr>
              <a:t> </a:t>
            </a:r>
            <a:r>
              <a:rPr lang="en-US" sz="2250" dirty="0" err="1">
                <a:ea typeface="Menlo"/>
                <a:cs typeface="Menlo"/>
                <a:sym typeface="Menlo"/>
              </a:rPr>
              <a:t>sem</a:t>
            </a:r>
            <a:r>
              <a:rPr lang="en-US" sz="2250" dirty="0">
                <a:ea typeface="Menlo"/>
                <a:cs typeface="Menlo"/>
                <a:sym typeface="Menlo"/>
              </a:rPr>
              <a:t> value, then wake a single waiter</a:t>
            </a:r>
            <a:endParaRPr sz="2250" dirty="0">
              <a:ea typeface="Menlo"/>
              <a:cs typeface="Menlo"/>
              <a:sym typeface="Menl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75145" y="6279887"/>
            <a:ext cx="284892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 and post are atomic</a:t>
            </a:r>
          </a:p>
        </p:txBody>
      </p:sp>
    </p:spTree>
    <p:extLst>
      <p:ext uri="{BB962C8B-B14F-4D97-AF65-F5344CB8AC3E}">
        <p14:creationId xmlns:p14="http://schemas.microsoft.com/office/powerpoint/2010/main" val="1496482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276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9111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4695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138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4BF7B8D3-90ED-054C-AAE9-0F9DD56D9B45}"/>
              </a:ext>
            </a:extLst>
          </p:cNvPr>
          <p:cNvSpPr txBox="1">
            <a:spLocks/>
          </p:cNvSpPr>
          <p:nvPr/>
        </p:nvSpPr>
        <p:spPr bwMode="auto">
          <a:xfrm>
            <a:off x="357018" y="152400"/>
            <a:ext cx="85583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/>
              <a:t>Solution to First Readers-Writers Problem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7714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92093" cy="762000"/>
          </a:xfrm>
        </p:spPr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</a:t>
            </a:r>
            <a:r>
              <a:rPr lang="en-US" dirty="0">
                <a:solidFill>
                  <a:srgbClr val="0070C0"/>
                </a:solidFill>
              </a:rPr>
              <a:t>readers will block writers</a:t>
            </a:r>
            <a:r>
              <a:rPr lang="en-US" dirty="0"/>
              <a:t> indefinitely</a:t>
            </a:r>
          </a:p>
          <a:p>
            <a:pPr lvl="1"/>
            <a:endParaRPr lang="en-US" dirty="0"/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</a:t>
            </a:r>
            <a:r>
              <a:rPr lang="en-US" dirty="0">
                <a:solidFill>
                  <a:srgbClr val="0070C0"/>
                </a:solidFill>
              </a:rPr>
              <a:t>writes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could block all reads</a:t>
            </a:r>
          </a:p>
          <a:p>
            <a:pPr lvl="1"/>
            <a:endParaRPr lang="en-US" dirty="0"/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Service requests </a:t>
            </a:r>
            <a:r>
              <a:rPr lang="en-US" dirty="0">
                <a:solidFill>
                  <a:srgbClr val="0070C0"/>
                </a:solidFill>
              </a:rPr>
              <a:t>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867299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F89334-4DEF-394F-8E90-5EAEDFB2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Consider two aspects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Following writes can overtake reads</a:t>
            </a:r>
          </a:p>
          <a:p>
            <a:pPr lvl="1"/>
            <a:r>
              <a:rPr lang="en-US" sz="2400" dirty="0"/>
              <a:t>Block multiple reads enter concurrently into the reading area</a:t>
            </a:r>
          </a:p>
        </p:txBody>
      </p:sp>
    </p:spTree>
    <p:extLst>
      <p:ext uri="{BB962C8B-B14F-4D97-AF65-F5344CB8AC3E}">
        <p14:creationId xmlns:p14="http://schemas.microsoft.com/office/powerpoint/2010/main" val="3409784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019890"/>
            <a:ext cx="5334000" cy="566308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P(&amp;w);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1CA742-BCED-F94F-B710-9716C85A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71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2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Dining Philosopher’s Problem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6A55DB-3A85-9842-8F4B-A13DA24E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95" y="3404195"/>
            <a:ext cx="3392907" cy="319315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5799B-7412-4948-89B8-B07E47077155}"/>
              </a:ext>
            </a:extLst>
          </p:cNvPr>
          <p:cNvSpPr txBox="1">
            <a:spLocks/>
          </p:cNvSpPr>
          <p:nvPr/>
        </p:nvSpPr>
        <p:spPr bwMode="auto">
          <a:xfrm>
            <a:off x="396875" y="1362075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Problem Statement</a:t>
            </a:r>
          </a:p>
          <a:p>
            <a:pPr lvl="1"/>
            <a:r>
              <a:rPr lang="en-US" b="0" kern="0" dirty="0"/>
              <a:t>5 philosophers on a table with 5 forks</a:t>
            </a:r>
          </a:p>
          <a:p>
            <a:pPr lvl="1"/>
            <a:r>
              <a:rPr lang="en-US" b="0" kern="0" dirty="0"/>
              <a:t>A philosopher needs 2 forks to eat</a:t>
            </a:r>
          </a:p>
          <a:p>
            <a:pPr lvl="1"/>
            <a:r>
              <a:rPr lang="en-US" b="0" kern="0" dirty="0"/>
              <a:t>Sometimes they think, no need for forks</a:t>
            </a:r>
          </a:p>
          <a:p>
            <a:pPr lvl="1"/>
            <a:r>
              <a:rPr lang="en-US" kern="0" dirty="0">
                <a:solidFill>
                  <a:srgbClr val="0070C0"/>
                </a:solidFill>
              </a:rPr>
              <a:t>Challenge: no deadlock and no philosopher starves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4754660" y="3640956"/>
            <a:ext cx="3231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Courier" pitchFamily="2" charset="0"/>
              </a:rPr>
              <a:t>Each philosopher:</a:t>
            </a:r>
          </a:p>
          <a:p>
            <a:endParaRPr lang="en-US" altLang="zh-CN" sz="1800" b="0" dirty="0">
              <a:latin typeface="Courier" pitchFamily="2" charset="0"/>
            </a:endParaRPr>
          </a:p>
          <a:p>
            <a:r>
              <a:rPr lang="en-US" altLang="zh-CN" sz="1800" b="0" dirty="0">
                <a:latin typeface="Courier" pitchFamily="2" charset="0"/>
              </a:rPr>
              <a:t>while (1) {</a:t>
            </a:r>
          </a:p>
          <a:p>
            <a:r>
              <a:rPr lang="en-US" altLang="zh-CN" sz="1800" b="0" dirty="0">
                <a:latin typeface="Courier" pitchFamily="2" charset="0"/>
              </a:rPr>
              <a:t>    think();</a:t>
            </a:r>
          </a:p>
          <a:p>
            <a:r>
              <a:rPr lang="en-US" altLang="zh-CN" sz="1800" b="0" dirty="0">
                <a:latin typeface="Courier" pitchFamily="2" charset="0"/>
              </a:rPr>
              <a:t>    </a:t>
            </a:r>
            <a:r>
              <a:rPr lang="en-US" altLang="zh-CN" sz="1800" b="0" dirty="0" err="1">
                <a:latin typeface="Courier" pitchFamily="2" charset="0"/>
              </a:rPr>
              <a:t>get_forks</a:t>
            </a:r>
            <a:r>
              <a:rPr lang="en-US" altLang="zh-CN" sz="1800" b="0" dirty="0">
                <a:latin typeface="Courier" pitchFamily="2" charset="0"/>
              </a:rPr>
              <a:t>(p);</a:t>
            </a:r>
          </a:p>
          <a:p>
            <a:r>
              <a:rPr lang="en-US" altLang="zh-CN" sz="1800" b="0" dirty="0">
                <a:latin typeface="Courier" pitchFamily="2" charset="0"/>
              </a:rPr>
              <a:t>    eat();</a:t>
            </a:r>
          </a:p>
          <a:p>
            <a:r>
              <a:rPr lang="en-US" altLang="zh-CN" sz="1800" b="0" dirty="0">
                <a:latin typeface="Courier" pitchFamily="2" charset="0"/>
              </a:rPr>
              <a:t>    </a:t>
            </a:r>
            <a:r>
              <a:rPr lang="en-US" altLang="zh-CN" sz="1800" b="0" dirty="0" err="1">
                <a:latin typeface="Courier" pitchFamily="2" charset="0"/>
              </a:rPr>
              <a:t>put_forks</a:t>
            </a:r>
            <a:r>
              <a:rPr lang="en-US" altLang="zh-CN" sz="1800" b="0" dirty="0">
                <a:latin typeface="Courier" pitchFamily="2" charset="0"/>
              </a:rPr>
              <a:t>(p);</a:t>
            </a:r>
          </a:p>
          <a:p>
            <a:r>
              <a:rPr lang="en-US" altLang="zh-CN" sz="1800" b="0" dirty="0">
                <a:latin typeface="Courier" pitchFamily="2" charset="0"/>
              </a:rPr>
              <a:t>}</a:t>
            </a:r>
            <a:endParaRPr lang="zh-CN" altLang="en-US" sz="1800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89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Try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683568" y="1268379"/>
            <a:ext cx="4248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get_forks</a:t>
            </a:r>
            <a:r>
              <a:rPr lang="en-US" altLang="zh-CN" sz="1600" b="0" dirty="0">
                <a:latin typeface="Courier" pitchFamily="2" charset="0"/>
              </a:rPr>
              <a:t>(int p) {     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</a:p>
          <a:p>
            <a:endParaRPr lang="en-US" altLang="zh-CN" sz="1600" b="0" dirty="0">
              <a:latin typeface="Courier" pitchFamily="2" charset="0"/>
            </a:endParaRPr>
          </a:p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put_forks</a:t>
            </a:r>
            <a:r>
              <a:rPr lang="en-US" altLang="zh-CN" sz="1600" b="0" dirty="0">
                <a:latin typeface="Courier" pitchFamily="2" charset="0"/>
              </a:rPr>
              <a:t>(int p) {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sem_post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sem_post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  <a:endParaRPr lang="zh-CN" altLang="en-US" sz="2000" b="0" dirty="0"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64674-27B3-2D4E-BE1D-EC40EEC704C8}"/>
              </a:ext>
            </a:extLst>
          </p:cNvPr>
          <p:cNvSpPr txBox="1">
            <a:spLocks/>
          </p:cNvSpPr>
          <p:nvPr/>
        </p:nvSpPr>
        <p:spPr bwMode="auto">
          <a:xfrm>
            <a:off x="393726" y="3952956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Wrong and cause deadlock</a:t>
            </a:r>
          </a:p>
          <a:p>
            <a:pPr lvl="1"/>
            <a:r>
              <a:rPr lang="en-US" b="0" kern="0" dirty="0"/>
              <a:t>If every philosopher takes their left fork simultaneously, no one can get the right fork</a:t>
            </a:r>
          </a:p>
          <a:p>
            <a:pPr lvl="1"/>
            <a:r>
              <a:rPr lang="en-US" b="0" kern="0" dirty="0"/>
              <a:t>Deadlock!</a:t>
            </a: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9D4471F1-3127-1443-8FA9-89C5F98A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7367" y="984725"/>
            <a:ext cx="3392907" cy="31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99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8004"/>
            <a:ext cx="7583488" cy="1029678"/>
          </a:xfrm>
        </p:spPr>
        <p:txBody>
          <a:bodyPr/>
          <a:lstStyle/>
          <a:p>
            <a:r>
              <a:rPr lang="en-US" dirty="0"/>
              <a:t>Join with CV vs Semaphores</a:t>
            </a:r>
          </a:p>
        </p:txBody>
      </p:sp>
      <p:sp>
        <p:nvSpPr>
          <p:cNvPr id="3" name="Shape 84"/>
          <p:cNvSpPr/>
          <p:nvPr/>
        </p:nvSpPr>
        <p:spPr>
          <a:xfrm>
            <a:off x="4831621" y="1555540"/>
            <a:ext cx="6509131" cy="168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lang="en-US" sz="1828" dirty="0" err="1">
                <a:latin typeface="Courier" pitchFamily="2" charset="0"/>
              </a:rPr>
              <a:t>Mutex_lock</a:t>
            </a:r>
            <a:r>
              <a:rPr lang="en-US" sz="1828" dirty="0">
                <a:latin typeface="Courier" pitchFamily="2" charset="0"/>
              </a:rPr>
              <a:t>(&amp;m);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>
                <a:latin typeface="Courier" pitchFamily="2" charset="0"/>
              </a:rPr>
              <a:t>done = 1;		// </a:t>
            </a:r>
            <a:r>
              <a:rPr lang="en-US" sz="1828" dirty="0">
                <a:latin typeface="Courier" pitchFamily="2" charset="0"/>
              </a:rPr>
              <a:t>b</a:t>
            </a:r>
            <a:endParaRPr sz="1828" dirty="0"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Cond_signal</a:t>
            </a:r>
            <a:r>
              <a:rPr sz="1828" dirty="0">
                <a:latin typeface="Courier" pitchFamily="2" charset="0"/>
              </a:rPr>
              <a:t>(&amp;c);// </a:t>
            </a:r>
            <a:r>
              <a:rPr lang="en-US" sz="1828" dirty="0">
                <a:latin typeface="Courier" pitchFamily="2" charset="0"/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lang="en-US" sz="1828" dirty="0" err="1">
                <a:latin typeface="Courier" pitchFamily="2" charset="0"/>
              </a:rPr>
              <a:t>Mutex_unlock</a:t>
            </a:r>
            <a:r>
              <a:rPr lang="en-US" sz="1828" dirty="0">
                <a:latin typeface="Courier" pitchFamily="2" charset="0"/>
              </a:rPr>
              <a:t>(&amp;m);// d</a:t>
            </a:r>
            <a:endParaRPr sz="1828" dirty="0"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4" name="Shape 85"/>
          <p:cNvSpPr/>
          <p:nvPr/>
        </p:nvSpPr>
        <p:spPr>
          <a:xfrm>
            <a:off x="153605" y="1678515"/>
            <a:ext cx="4239943" cy="17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Mutex_lock</a:t>
            </a:r>
            <a:r>
              <a:rPr sz="1828" dirty="0">
                <a:latin typeface="Courier" pitchFamily="2" charset="0"/>
              </a:rPr>
              <a:t>(&amp;m);//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>
                <a:latin typeface="Courier" pitchFamily="2" charset="0"/>
              </a:rPr>
              <a:t>if (done == 0)</a:t>
            </a:r>
            <a:r>
              <a:rPr lang="en-US" sz="1828" dirty="0">
                <a:latin typeface="Courier" pitchFamily="2" charset="0"/>
              </a:rPr>
              <a:t> </a:t>
            </a:r>
            <a:r>
              <a:rPr sz="1828" dirty="0">
                <a:latin typeface="Courier" pitchFamily="2" charset="0"/>
              </a:rPr>
              <a:t>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	</a:t>
            </a:r>
            <a:r>
              <a:rPr sz="1828" dirty="0" err="1">
                <a:latin typeface="Courier" pitchFamily="2" charset="0"/>
              </a:rPr>
              <a:t>Cond_wait</a:t>
            </a:r>
            <a:r>
              <a:rPr sz="1828" dirty="0">
                <a:latin typeface="Courier" pitchFamily="2" charset="0"/>
              </a:rPr>
              <a:t>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Mutex_unlock</a:t>
            </a:r>
            <a:r>
              <a:rPr sz="1828" dirty="0">
                <a:latin typeface="Courier" pitchFamily="2" charset="0"/>
              </a:rPr>
              <a:t>(&amp;m);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5" y="1324796"/>
            <a:ext cx="56348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CVs:</a:t>
            </a:r>
          </a:p>
        </p:txBody>
      </p:sp>
      <p:sp>
        <p:nvSpPr>
          <p:cNvPr id="11" name="Shape 84"/>
          <p:cNvSpPr/>
          <p:nvPr/>
        </p:nvSpPr>
        <p:spPr>
          <a:xfrm>
            <a:off x="4831621" y="5070348"/>
            <a:ext cx="4312379" cy="843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1828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(&amp;s)</a:t>
            </a:r>
            <a:endParaRPr sz="1828" dirty="0">
              <a:solidFill>
                <a:srgbClr val="0070C0"/>
              </a:solidFill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12" name="Shape 85"/>
          <p:cNvSpPr/>
          <p:nvPr/>
        </p:nvSpPr>
        <p:spPr>
          <a:xfrm>
            <a:off x="802834" y="5074710"/>
            <a:ext cx="2893421" cy="91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  <a:latin typeface="Courier" pitchFamily="2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1828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(&amp;s);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3605" y="4161975"/>
            <a:ext cx="2521844" cy="87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sem_t</a:t>
            </a:r>
            <a:r>
              <a:rPr lang="en-U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s;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is-I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sem_init(&amp;s, </a:t>
            </a:r>
            <a:r>
              <a:rPr lang="is-IS" sz="1687" dirty="0">
                <a:solidFill>
                  <a:schemeClr val="bg2"/>
                </a:solidFill>
                <a:latin typeface="Menlo"/>
                <a:ea typeface="Menlo"/>
                <a:cs typeface="Menlo"/>
                <a:sym typeface="Menlo"/>
              </a:rPr>
              <a:t>???</a:t>
            </a:r>
            <a:r>
              <a:rPr lang="is-I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>
              <a:solidFill>
                <a:schemeClr val="bg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605" y="3643760"/>
            <a:ext cx="135723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87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4849" y="3497013"/>
            <a:ext cx="6399150" cy="87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687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687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687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687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858" y="4399491"/>
            <a:ext cx="4508670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to 0 (so </a:t>
            </a:r>
            <a:r>
              <a:rPr lang="en-US" sz="1969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sz="1969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must wait…)</a:t>
            </a:r>
          </a:p>
        </p:txBody>
      </p:sp>
    </p:spTree>
    <p:extLst>
      <p:ext uri="{BB962C8B-B14F-4D97-AF65-F5344CB8AC3E}">
        <p14:creationId xmlns:p14="http://schemas.microsoft.com/office/powerpoint/2010/main" val="3855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Try: break the dependency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6A55DB-3A85-9842-8F4B-A13DA24E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67" y="984725"/>
            <a:ext cx="3392907" cy="319315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683568" y="1268379"/>
            <a:ext cx="4464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get_forks</a:t>
            </a:r>
            <a:r>
              <a:rPr lang="en-US" altLang="zh-CN" sz="1600" b="0" dirty="0">
                <a:latin typeface="Courier" pitchFamily="2" charset="0"/>
              </a:rPr>
              <a:t>(int p) {     </a:t>
            </a:r>
          </a:p>
          <a:p>
            <a:r>
              <a:rPr lang="en-US" altLang="zh-CN" sz="1600" b="0" dirty="0">
                <a:latin typeface="Courier" pitchFamily="2" charset="0"/>
              </a:rPr>
              <a:t>    if (p == 4) { 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} else {    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}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64674-27B3-2D4E-BE1D-EC40EEC704C8}"/>
              </a:ext>
            </a:extLst>
          </p:cNvPr>
          <p:cNvSpPr txBox="1">
            <a:spLocks/>
          </p:cNvSpPr>
          <p:nvPr/>
        </p:nvSpPr>
        <p:spPr bwMode="auto">
          <a:xfrm>
            <a:off x="393726" y="3952956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Cycle of waiting is broken!</a:t>
            </a:r>
          </a:p>
          <a:p>
            <a:pPr lvl="1"/>
            <a:r>
              <a:rPr lang="en-US" b="0" kern="0" dirty="0"/>
              <a:t>More deadlocks on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9964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39" y="1340768"/>
            <a:ext cx="8518921" cy="5205320"/>
          </a:xfrm>
        </p:spPr>
        <p:txBody>
          <a:bodyPr>
            <a:normAutofit/>
          </a:bodyPr>
          <a:lstStyle/>
          <a:p>
            <a:r>
              <a:rPr lang="en-US" dirty="0"/>
              <a:t>Semaphores are equivalent to </a:t>
            </a:r>
            <a:r>
              <a:rPr lang="en-US" dirty="0">
                <a:solidFill>
                  <a:srgbClr val="0070C0"/>
                </a:solidFill>
              </a:rPr>
              <a:t>locks + condition variables</a:t>
            </a:r>
          </a:p>
          <a:p>
            <a:pPr lvl="1"/>
            <a:r>
              <a:rPr lang="en-US" dirty="0"/>
              <a:t>Can be used for both mutual exclusion and ordering</a:t>
            </a:r>
          </a:p>
          <a:p>
            <a:r>
              <a:rPr lang="en-US" dirty="0"/>
              <a:t>Semaphores contain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How they are initialized depends on how they will be used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1: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err="1"/>
              <a:t>Init</a:t>
            </a:r>
            <a:r>
              <a:rPr lang="en-US" dirty="0"/>
              <a:t> to 0: Join (1 thread must arrive first, then other)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N: Number of available resources</a:t>
            </a:r>
          </a:p>
          <a:p>
            <a:r>
              <a:rPr lang="en-US" altLang="en-US" sz="2461" dirty="0" err="1"/>
              <a:t>Sem_wait</a:t>
            </a:r>
            <a:r>
              <a:rPr lang="en-US" altLang="en-US" sz="2461" dirty="0"/>
              <a:t>(): Waits until value &gt; 0, then decrement (atomic)</a:t>
            </a:r>
          </a:p>
          <a:p>
            <a:r>
              <a:rPr lang="en-US" sz="2461" dirty="0" err="1">
                <a:ea typeface="Menlo"/>
                <a:cs typeface="Menlo"/>
                <a:sym typeface="Menlo"/>
              </a:rPr>
              <a:t>Sem_post</a:t>
            </a:r>
            <a:r>
              <a:rPr lang="en-US" sz="2461" dirty="0">
                <a:ea typeface="Menlo"/>
                <a:cs typeface="Menlo"/>
                <a:sym typeface="Menlo"/>
              </a:rPr>
              <a:t>(): Increment value, then wake a single waiter (atomic)</a:t>
            </a:r>
          </a:p>
          <a:p>
            <a:r>
              <a:rPr lang="en-US" sz="2461" dirty="0">
                <a:ea typeface="Menlo"/>
                <a:cs typeface="Menlo"/>
                <a:sym typeface="Menlo"/>
              </a:rPr>
              <a:t>Can use semaphores in producer/consumer relationships and for reader/writer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Equivalence Claim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9315" y="1750170"/>
            <a:ext cx="8123783" cy="36790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391" dirty="0"/>
              <a:t>Semaphores are equally powerful to </a:t>
            </a:r>
            <a:r>
              <a:rPr sz="2391" dirty="0">
                <a:solidFill>
                  <a:srgbClr val="000000"/>
                </a:solidFill>
              </a:rPr>
              <a:t>Locks+CVs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91" dirty="0"/>
              <a:t>	</a:t>
            </a:r>
            <a:r>
              <a:rPr sz="2391" dirty="0"/>
              <a:t>- what does this mean?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39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391" dirty="0"/>
              <a:t>One might </a:t>
            </a:r>
            <a:r>
              <a:rPr sz="2391" dirty="0"/>
              <a:t>be more convenient, but that’s not relevant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39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70C0"/>
                </a:solidFill>
              </a:rPr>
              <a:t>Equivalence means </a:t>
            </a:r>
            <a:r>
              <a:rPr lang="en-US" sz="2391" dirty="0">
                <a:solidFill>
                  <a:srgbClr val="0070C0"/>
                </a:solidFill>
              </a:rPr>
              <a:t>each can be </a:t>
            </a:r>
            <a:r>
              <a:rPr sz="2391" dirty="0">
                <a:solidFill>
                  <a:srgbClr val="0070C0"/>
                </a:solidFill>
              </a:rPr>
              <a:t>buil</a:t>
            </a:r>
            <a:r>
              <a:rPr lang="en-US" sz="2391" dirty="0">
                <a:solidFill>
                  <a:srgbClr val="0070C0"/>
                </a:solidFill>
              </a:rPr>
              <a:t>t</a:t>
            </a:r>
            <a:r>
              <a:rPr sz="2391" dirty="0">
                <a:solidFill>
                  <a:srgbClr val="0070C0"/>
                </a:solidFill>
              </a:rPr>
              <a:t> </a:t>
            </a:r>
            <a:r>
              <a:rPr lang="en-US" sz="2391" dirty="0">
                <a:solidFill>
                  <a:srgbClr val="0070C0"/>
                </a:solidFill>
              </a:rPr>
              <a:t>from the other</a:t>
            </a:r>
            <a:endParaRPr sz="239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Proof Steps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668933" y="1307292"/>
            <a:ext cx="7804547" cy="63671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Want to show we can do these three things:</a:t>
            </a:r>
          </a:p>
        </p:txBody>
      </p:sp>
      <p:sp>
        <p:nvSpPr>
          <p:cNvPr id="262" name="Shape 262"/>
          <p:cNvSpPr/>
          <p:nvPr/>
        </p:nvSpPr>
        <p:spPr>
          <a:xfrm>
            <a:off x="784300" y="2517360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263" name="Shape 263"/>
          <p:cNvSpPr/>
          <p:nvPr/>
        </p:nvSpPr>
        <p:spPr>
          <a:xfrm>
            <a:off x="784300" y="3053142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4" name="Shape 264"/>
          <p:cNvSpPr/>
          <p:nvPr/>
        </p:nvSpPr>
        <p:spPr>
          <a:xfrm>
            <a:off x="3552503" y="2517360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265" name="Shape 265"/>
          <p:cNvSpPr/>
          <p:nvPr/>
        </p:nvSpPr>
        <p:spPr>
          <a:xfrm>
            <a:off x="3552503" y="3053142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6" name="Shape 266"/>
          <p:cNvSpPr/>
          <p:nvPr/>
        </p:nvSpPr>
        <p:spPr>
          <a:xfrm>
            <a:off x="6320706" y="3053142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267" name="Shape 267"/>
          <p:cNvSpPr/>
          <p:nvPr/>
        </p:nvSpPr>
        <p:spPr>
          <a:xfrm>
            <a:off x="6320706" y="251736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8" name="Shape 268"/>
          <p:cNvSpPr/>
          <p:nvPr/>
        </p:nvSpPr>
        <p:spPr>
          <a:xfrm>
            <a:off x="7390386" y="3053142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</p:spTree>
    <p:extLst>
      <p:ext uri="{BB962C8B-B14F-4D97-AF65-F5344CB8AC3E}">
        <p14:creationId xmlns:p14="http://schemas.microsoft.com/office/powerpoint/2010/main" val="402094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538" y="1622327"/>
            <a:ext cx="8497957" cy="320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 err="1">
                <a:latin typeface="Menlo" charset="0"/>
              </a:rPr>
              <a:t>typedef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struct</a:t>
            </a:r>
            <a:r>
              <a:rPr lang="en-US" sz="1687" dirty="0">
                <a:latin typeface="Menlo" charset="0"/>
              </a:rPr>
              <a:t> __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{ </a:t>
            </a:r>
            <a:endParaRPr lang="en-US" sz="1687" dirty="0"/>
          </a:p>
          <a:p>
            <a:pPr algn="l"/>
            <a:r>
              <a:rPr lang="en-US" sz="1687" dirty="0">
                <a:latin typeface="Menlo" charset="0"/>
              </a:rPr>
              <a:t>// whatever data </a:t>
            </a:r>
            <a:r>
              <a:rPr lang="en-US" sz="1687" dirty="0" err="1">
                <a:latin typeface="Menlo" charset="0"/>
              </a:rPr>
              <a:t>structs</a:t>
            </a:r>
            <a:r>
              <a:rPr lang="en-US" sz="1687" dirty="0">
                <a:latin typeface="Menlo" charset="0"/>
              </a:rPr>
              <a:t> you need go here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;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</a:t>
            </a:r>
            <a:r>
              <a:rPr lang="en-US" sz="1687" dirty="0" err="1">
                <a:latin typeface="Menlo" charset="0"/>
              </a:rPr>
              <a:t>init</a:t>
            </a:r>
            <a:r>
              <a:rPr lang="en-US" sz="1687" dirty="0">
                <a:latin typeface="Menlo" charset="0"/>
              </a:rPr>
              <a:t>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  <a:p>
            <a:pPr algn="l"/>
            <a:br>
              <a:rPr lang="en-US" sz="1687" dirty="0">
                <a:latin typeface="Helvetica" charset="0"/>
              </a:rPr>
            </a:br>
            <a:r>
              <a:rPr lang="en-US" sz="1687" dirty="0">
                <a:latin typeface="Menlo" charset="0"/>
              </a:rPr>
              <a:t>void release(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 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  <a:endParaRPr lang="en-US" sz="1687" dirty="0"/>
          </a:p>
        </p:txBody>
      </p:sp>
      <p:sp>
        <p:nvSpPr>
          <p:cNvPr id="7" name="Shape 262"/>
          <p:cNvSpPr/>
          <p:nvPr/>
        </p:nvSpPr>
        <p:spPr>
          <a:xfrm>
            <a:off x="6738501" y="5598815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8" name="Shape 263"/>
          <p:cNvSpPr/>
          <p:nvPr/>
        </p:nvSpPr>
        <p:spPr>
          <a:xfrm>
            <a:off x="6738501" y="6134596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538" y="5878471"/>
            <a:ext cx="6399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20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20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945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538" y="1427778"/>
            <a:ext cx="8497957" cy="34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 err="1">
                <a:latin typeface="Menlo" charset="0"/>
              </a:rPr>
              <a:t>typedef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struct</a:t>
            </a:r>
            <a:r>
              <a:rPr lang="en-US" sz="1687" dirty="0">
                <a:latin typeface="Menlo" charset="0"/>
              </a:rPr>
              <a:t> __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{ </a:t>
            </a:r>
          </a:p>
          <a:p>
            <a:pPr algn="l"/>
            <a:r>
              <a:rPr lang="en-US" sz="1687" dirty="0">
                <a:latin typeface="Menlo" charset="0"/>
              </a:rPr>
              <a:t>	</a:t>
            </a:r>
            <a:r>
              <a:rPr lang="en-US" sz="1687" dirty="0" err="1">
                <a:latin typeface="Menlo" charset="0"/>
              </a:rPr>
              <a:t>sem_t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sem</a:t>
            </a:r>
            <a:r>
              <a:rPr lang="en-US" sz="1687" dirty="0">
                <a:latin typeface="Menlo" charset="0"/>
              </a:rPr>
              <a:t>;</a:t>
            </a:r>
            <a:endParaRPr lang="en-US" sz="1687" dirty="0"/>
          </a:p>
          <a:p>
            <a:pPr algn="l"/>
            <a:r>
              <a:rPr lang="en-US" sz="1687" dirty="0">
                <a:latin typeface="Menlo" charset="0"/>
              </a:rPr>
              <a:t>} 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;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</a:t>
            </a:r>
            <a:r>
              <a:rPr lang="en-US" sz="1687" dirty="0" err="1">
                <a:latin typeface="Menlo" charset="0"/>
              </a:rPr>
              <a:t>init</a:t>
            </a:r>
            <a:r>
              <a:rPr lang="en-US" sz="1687" dirty="0">
                <a:latin typeface="Menlo" charset="0"/>
              </a:rPr>
              <a:t>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sem_init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, ??);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</a:p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sem_wait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);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  <a:p>
            <a:pPr algn="l"/>
            <a:r>
              <a:rPr lang="en-US" sz="1687" dirty="0">
                <a:latin typeface="Menlo" charset="0"/>
              </a:rPr>
              <a:t>void release(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sem_post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); 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  <a:endParaRPr lang="en-US" sz="1687" dirty="0"/>
          </a:p>
        </p:txBody>
      </p:sp>
      <p:sp>
        <p:nvSpPr>
          <p:cNvPr id="5" name="Shape 262"/>
          <p:cNvSpPr/>
          <p:nvPr/>
        </p:nvSpPr>
        <p:spPr>
          <a:xfrm>
            <a:off x="6738501" y="5598815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7" name="Shape 263"/>
          <p:cNvSpPr/>
          <p:nvPr/>
        </p:nvSpPr>
        <p:spPr>
          <a:xfrm>
            <a:off x="6738501" y="6134596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4788" y="3413299"/>
            <a:ext cx="2991268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1 thread can grab 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C9D97-A898-0745-A9BE-2DEFCD51E671}"/>
              </a:ext>
            </a:extLst>
          </p:cNvPr>
          <p:cNvSpPr/>
          <p:nvPr/>
        </p:nvSpPr>
        <p:spPr>
          <a:xfrm>
            <a:off x="279538" y="5878471"/>
            <a:ext cx="6399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20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20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40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729</TotalTime>
  <Words>5150</Words>
  <Application>Microsoft Macintosh PowerPoint</Application>
  <PresentationFormat>全屏显示(4:3)</PresentationFormat>
  <Paragraphs>1024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Arial Narrow</vt:lpstr>
      <vt:lpstr>Calibri</vt:lpstr>
      <vt:lpstr>Courier</vt:lpstr>
      <vt:lpstr>Courier New</vt:lpstr>
      <vt:lpstr>Helvetica</vt:lpstr>
      <vt:lpstr>Menlo</vt:lpstr>
      <vt:lpstr>Times New Roman</vt:lpstr>
      <vt:lpstr>Wingdings</vt:lpstr>
      <vt:lpstr>Wingdings 2</vt:lpstr>
      <vt:lpstr>template2007</vt:lpstr>
      <vt:lpstr>Semaphores</vt:lpstr>
      <vt:lpstr>Summary: rules of thumb for CVs</vt:lpstr>
      <vt:lpstr>Condition Variables vs Semaphores</vt:lpstr>
      <vt:lpstr>Semaphore Operations</vt:lpstr>
      <vt:lpstr>Join with CV vs Semaphores</vt:lpstr>
      <vt:lpstr>Equivalence Claim</vt:lpstr>
      <vt:lpstr>Proof Steps</vt:lpstr>
      <vt:lpstr>Build Lock from Semaphore</vt:lpstr>
      <vt:lpstr>Build Lock from Semaphore</vt:lpstr>
      <vt:lpstr>Building CV’s over Semaphores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Using Semaphores to Coordinate Access to Shared Resources</vt:lpstr>
      <vt:lpstr>Producer-Consumer Problem</vt:lpstr>
      <vt:lpstr>Producer/Consumer: Semaphores #1</vt:lpstr>
      <vt:lpstr>Producer/Consumer: Semaphores #2</vt:lpstr>
      <vt:lpstr>Producer/Consumer: Semaphore #3</vt:lpstr>
      <vt:lpstr>Producer/Consumer: Semaphore #3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Readers-Writers Problem</vt:lpstr>
      <vt:lpstr>Readers/Writers Examples</vt:lpstr>
      <vt:lpstr>Reader/Writer Locks</vt:lpstr>
      <vt:lpstr>Variants of Readers-Writers </vt:lpstr>
      <vt:lpstr>Reader/Writer Locks</vt:lpstr>
      <vt:lpstr>Reader/Writer Locks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PowerPoint 演示文稿</vt:lpstr>
      <vt:lpstr>Other Versions of Readers-Writers</vt:lpstr>
      <vt:lpstr>Solution to Second Readers-Writers Problem</vt:lpstr>
      <vt:lpstr>Solution to Second Readers-Writers Problem</vt:lpstr>
      <vt:lpstr>Dining Philosopher’s Problem</vt:lpstr>
      <vt:lpstr>First Try</vt:lpstr>
      <vt:lpstr>Second Try: break the dependency</vt:lpstr>
      <vt:lpstr>Semaphores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Microsoft Office User</dc:creator>
  <dc:description>Redesign of slides created by Randal E. Bryant and David R. O'Hallaron</dc:description>
  <cp:lastModifiedBy>Microsoft Office User</cp:lastModifiedBy>
  <cp:revision>11</cp:revision>
  <cp:lastPrinted>2017-08-31T16:02:16Z</cp:lastPrinted>
  <dcterms:created xsi:type="dcterms:W3CDTF">2021-10-27T22:57:49Z</dcterms:created>
  <dcterms:modified xsi:type="dcterms:W3CDTF">2022-10-11T05:04:31Z</dcterms:modified>
</cp:coreProperties>
</file>