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/>
          <p:nvPr>
            <p:ph type="body" sz="quarter" idx="14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ircle"/>
          <p:cNvSpPr/>
          <p:nvPr/>
        </p:nvSpPr>
        <p:spPr>
          <a:xfrm>
            <a:off x="6457701" y="1123701"/>
            <a:ext cx="11468598" cy="1146859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20" name="AI Tradeoff"/>
          <p:cNvSpPr txBox="1"/>
          <p:nvPr/>
        </p:nvSpPr>
        <p:spPr>
          <a:xfrm>
            <a:off x="8817635" y="4274819"/>
            <a:ext cx="6748730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800"/>
            </a:lvl1pPr>
          </a:lstStyle>
          <a:p>
            <a:pPr/>
            <a:r>
              <a:t>AI Tradeoff</a:t>
            </a:r>
          </a:p>
        </p:txBody>
      </p:sp>
      <p:sp>
        <p:nvSpPr>
          <p:cNvPr id="121" name="Team A"/>
          <p:cNvSpPr txBox="1"/>
          <p:nvPr/>
        </p:nvSpPr>
        <p:spPr>
          <a:xfrm>
            <a:off x="10440670" y="6654800"/>
            <a:ext cx="35026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Team A</a:t>
            </a:r>
          </a:p>
        </p:txBody>
      </p:sp>
      <p:sp>
        <p:nvSpPr>
          <p:cNvPr id="122" name="Chenxi Li, Kartik Moudgil, Yuchen Wang, Zhouyi Yang"/>
          <p:cNvSpPr txBox="1"/>
          <p:nvPr/>
        </p:nvSpPr>
        <p:spPr>
          <a:xfrm>
            <a:off x="6701849" y="8999219"/>
            <a:ext cx="1098030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Chenxi Li, Kartik Moudgil, Yuchen Wang, Zhouyi Yang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"/>
          <p:cNvSpPr/>
          <p:nvPr/>
        </p:nvSpPr>
        <p:spPr>
          <a:xfrm>
            <a:off x="0" y="0"/>
            <a:ext cx="24404142" cy="13716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86" name="Model Size"/>
          <p:cNvSpPr txBox="1"/>
          <p:nvPr/>
        </p:nvSpPr>
        <p:spPr>
          <a:xfrm>
            <a:off x="9789863" y="1003299"/>
            <a:ext cx="4824414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7500"/>
            </a:lvl1pPr>
          </a:lstStyle>
          <a:p>
            <a:pPr/>
            <a:r>
              <a:t>Model Size</a:t>
            </a:r>
          </a:p>
        </p:txBody>
      </p:sp>
      <p:sp>
        <p:nvSpPr>
          <p:cNvPr id="187" name="Oval"/>
          <p:cNvSpPr/>
          <p:nvPr/>
        </p:nvSpPr>
        <p:spPr>
          <a:xfrm>
            <a:off x="5963570" y="4924176"/>
            <a:ext cx="4384576" cy="4486078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88" name="Oval"/>
          <p:cNvSpPr/>
          <p:nvPr/>
        </p:nvSpPr>
        <p:spPr>
          <a:xfrm>
            <a:off x="14055994" y="4924176"/>
            <a:ext cx="4384577" cy="4486078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89" name="#sample"/>
          <p:cNvSpPr txBox="1"/>
          <p:nvPr/>
        </p:nvSpPr>
        <p:spPr>
          <a:xfrm>
            <a:off x="6272765" y="9613899"/>
            <a:ext cx="3766186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7500"/>
            </a:lvl1pPr>
          </a:lstStyle>
          <a:p>
            <a:pPr/>
            <a:r>
              <a:t>#sample</a:t>
            </a:r>
          </a:p>
        </p:txBody>
      </p:sp>
      <p:sp>
        <p:nvSpPr>
          <p:cNvPr id="190" name="#feature"/>
          <p:cNvSpPr txBox="1"/>
          <p:nvPr/>
        </p:nvSpPr>
        <p:spPr>
          <a:xfrm>
            <a:off x="14452343" y="9613899"/>
            <a:ext cx="3591879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7500"/>
            </a:lvl1pPr>
          </a:lstStyle>
          <a:p>
            <a:pPr/>
            <a:r>
              <a:t>#feature</a:t>
            </a:r>
          </a:p>
        </p:txBody>
      </p:sp>
      <p:sp>
        <p:nvSpPr>
          <p:cNvPr id="191" name="72时"/>
          <p:cNvSpPr txBox="1"/>
          <p:nvPr/>
        </p:nvSpPr>
        <p:spPr>
          <a:xfrm>
            <a:off x="10640813" y="5833715"/>
            <a:ext cx="3122514" cy="266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b="1" sz="16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72</a:t>
            </a:r>
            <a:r>
              <a:rPr baseline="-5999" sz="7500"/>
              <a:t>时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79732" y="6056666"/>
            <a:ext cx="3423758" cy="2221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72738" y="6150730"/>
            <a:ext cx="3351090" cy="21817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1"/>
      <p:bldP build="whole" bldLvl="1" animBg="1" rev="0" advAuto="0" spid="190" grpId="3"/>
      <p:bldP build="whole" bldLvl="1" animBg="1" rev="0" advAuto="0" spid="191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"/>
          <p:cNvSpPr/>
          <p:nvPr/>
        </p:nvSpPr>
        <p:spPr>
          <a:xfrm>
            <a:off x="0" y="0"/>
            <a:ext cx="24404142" cy="13716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96" name="Oval"/>
          <p:cNvSpPr/>
          <p:nvPr/>
        </p:nvSpPr>
        <p:spPr>
          <a:xfrm>
            <a:off x="13067729" y="3031052"/>
            <a:ext cx="11800812" cy="1207399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97" name="Oval"/>
          <p:cNvSpPr/>
          <p:nvPr/>
        </p:nvSpPr>
        <p:spPr>
          <a:xfrm>
            <a:off x="-3457119" y="-1668448"/>
            <a:ext cx="16667061" cy="1705289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98" name="Lower: Linear Regression"/>
          <p:cNvSpPr txBox="1"/>
          <p:nvPr/>
        </p:nvSpPr>
        <p:spPr>
          <a:xfrm>
            <a:off x="12532410" y="869949"/>
            <a:ext cx="11093451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7600"/>
            </a:lvl1pPr>
          </a:lstStyle>
          <a:p>
            <a:pPr/>
            <a:r>
              <a:t>Lower: Linear Regression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003" y="3157223"/>
            <a:ext cx="11997129" cy="77829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17243" y="5844681"/>
            <a:ext cx="9901785" cy="6446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"/>
          <p:cNvSpPr/>
          <p:nvPr/>
        </p:nvSpPr>
        <p:spPr>
          <a:xfrm>
            <a:off x="0" y="0"/>
            <a:ext cx="24404142" cy="13716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03" name="Interpretability:"/>
          <p:cNvSpPr txBox="1"/>
          <p:nvPr/>
        </p:nvSpPr>
        <p:spPr>
          <a:xfrm>
            <a:off x="1258569" y="736600"/>
            <a:ext cx="891286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10000"/>
            </a:lvl1pPr>
          </a:lstStyle>
          <a:p>
            <a:pPr/>
            <a:r>
              <a:t>Interpretability: </a:t>
            </a:r>
          </a:p>
        </p:txBody>
      </p:sp>
      <p:sp>
        <p:nvSpPr>
          <p:cNvPr id="204" name="1. For for low-dimension data, linear regression can be used to produce intuitive visualizations by scattering the data points and drawing a line. This really helps stakeholders who do not have much machine learning background to easily grasp the meaning."/>
          <p:cNvSpPr txBox="1"/>
          <p:nvPr/>
        </p:nvSpPr>
        <p:spPr>
          <a:xfrm>
            <a:off x="1566633" y="3454400"/>
            <a:ext cx="21741965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/>
            </a:lvl1pPr>
          </a:lstStyle>
          <a:p>
            <a:pPr/>
            <a:r>
              <a:t>1. For for low-dimension data, linear regression can be used to produce intuitive visualizations by scattering the data points and drawing a line. This really helps stakeholders who do not have much machine learning background to easily grasp the meaning.  </a:t>
            </a:r>
          </a:p>
        </p:txBody>
      </p:sp>
      <p:sp>
        <p:nvSpPr>
          <p:cNvPr id="205" name="2. Second, each parameter in linear regression has a very clear relationship with one of the features. You can even tell how much popularity increase or decrease you can expect if you tune one of the movie features."/>
          <p:cNvSpPr txBox="1"/>
          <p:nvPr/>
        </p:nvSpPr>
        <p:spPr>
          <a:xfrm>
            <a:off x="1566633" y="6477000"/>
            <a:ext cx="21270874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/>
            </a:lvl1pPr>
          </a:lstStyle>
          <a:p>
            <a:pPr/>
            <a:r>
              <a:t>2. Second, each parameter in linear regression has a very clear relationship with one of the features. You can even tell how much popularity increase or decrease you can expect if you tune one of the movie features. </a:t>
            </a:r>
          </a:p>
        </p:txBody>
      </p:sp>
      <p:sp>
        <p:nvSpPr>
          <p:cNvPr id="206" name="3. if you have a large random forest with deep trees, the interpretibility of this model may decrease a lot compared to a single decision tree"/>
          <p:cNvSpPr txBox="1"/>
          <p:nvPr/>
        </p:nvSpPr>
        <p:spPr>
          <a:xfrm>
            <a:off x="1566633" y="9702800"/>
            <a:ext cx="21270876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/>
            </a:lvl1pPr>
          </a:lstStyle>
          <a:p>
            <a:pPr/>
            <a:r>
              <a:t>3. if you have a large random forest with deep trees, the interpretibility of this model may decrease a lot compared to a single decision tree</a:t>
            </a:r>
          </a:p>
        </p:txBody>
      </p:sp>
      <p:sp>
        <p:nvSpPr>
          <p:cNvPr id="207" name="Better: Linear Regression"/>
          <p:cNvSpPr txBox="1"/>
          <p:nvPr/>
        </p:nvSpPr>
        <p:spPr>
          <a:xfrm>
            <a:off x="12609753" y="1104899"/>
            <a:ext cx="11040365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7600"/>
            </a:lvl1pPr>
          </a:lstStyle>
          <a:p>
            <a:pPr/>
            <a:r>
              <a:t>Better: Linear Regression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"/>
          <p:cNvSpPr/>
          <p:nvPr/>
        </p:nvSpPr>
        <p:spPr>
          <a:xfrm>
            <a:off x="0" y="0"/>
            <a:ext cx="24404142" cy="13716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10" name="Linear / Non-Linear:"/>
          <p:cNvSpPr txBox="1"/>
          <p:nvPr/>
        </p:nvSpPr>
        <p:spPr>
          <a:xfrm>
            <a:off x="1241425" y="736600"/>
            <a:ext cx="116903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10000"/>
            </a:lvl1pPr>
          </a:lstStyle>
          <a:p>
            <a:pPr/>
            <a:r>
              <a:t>Linear / Non-Linear: </a:t>
            </a:r>
          </a:p>
        </p:txBody>
      </p:sp>
      <p:sp>
        <p:nvSpPr>
          <p:cNvPr id="211" name="Better: Random Forest"/>
          <p:cNvSpPr txBox="1"/>
          <p:nvPr/>
        </p:nvSpPr>
        <p:spPr>
          <a:xfrm>
            <a:off x="7288580" y="3873499"/>
            <a:ext cx="9806840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7600"/>
            </a:lvl1pPr>
          </a:lstStyle>
          <a:p>
            <a:pPr/>
            <a:r>
              <a:t>Better: Random Forest</a:t>
            </a:r>
          </a:p>
        </p:txBody>
      </p:sp>
      <p:sp>
        <p:nvSpPr>
          <p:cNvPr id="212" name="The linear regression can only capture linear relationship in the data if you do not use tricks like polynomial terms. However, for a random forest, it has the ability to detect the non-linear relationship in the data."/>
          <p:cNvSpPr txBox="1"/>
          <p:nvPr/>
        </p:nvSpPr>
        <p:spPr>
          <a:xfrm>
            <a:off x="3570871" y="6070599"/>
            <a:ext cx="17262397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linear regression can only capture linear relationship in the data if you do not use tricks like polynomial terms. However, for a random forest, it has the ability to detect the non-linear relationship in the data.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ircle"/>
          <p:cNvSpPr/>
          <p:nvPr/>
        </p:nvSpPr>
        <p:spPr>
          <a:xfrm>
            <a:off x="9911184" y="470073"/>
            <a:ext cx="5658297" cy="5658298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7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5" name="Rectangle"/>
          <p:cNvSpPr/>
          <p:nvPr/>
        </p:nvSpPr>
        <p:spPr>
          <a:xfrm>
            <a:off x="0" y="0"/>
            <a:ext cx="24404142" cy="13716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16" name="Recommendation - Random Forest"/>
          <p:cNvSpPr txBox="1"/>
          <p:nvPr/>
        </p:nvSpPr>
        <p:spPr>
          <a:xfrm>
            <a:off x="3756199" y="1155702"/>
            <a:ext cx="17349636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8700"/>
            </a:lvl1pPr>
          </a:lstStyle>
          <a:p>
            <a:pPr/>
            <a:r>
              <a:t>Recommendation - Random Forest</a:t>
            </a:r>
          </a:p>
        </p:txBody>
      </p:sp>
      <p:grpSp>
        <p:nvGrpSpPr>
          <p:cNvPr id="221" name="Group"/>
          <p:cNvGrpSpPr/>
          <p:nvPr/>
        </p:nvGrpSpPr>
        <p:grpSpPr>
          <a:xfrm>
            <a:off x="1648226" y="818934"/>
            <a:ext cx="1397288" cy="2095937"/>
            <a:chOff x="0" y="0"/>
            <a:chExt cx="1397286" cy="2095935"/>
          </a:xfrm>
        </p:grpSpPr>
        <p:sp>
          <p:nvSpPr>
            <p:cNvPr id="217" name="Rectangle"/>
            <p:cNvSpPr/>
            <p:nvPr/>
          </p:nvSpPr>
          <p:spPr>
            <a:xfrm>
              <a:off x="604232" y="2001518"/>
              <a:ext cx="188823" cy="944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8" name="Rectangle"/>
            <p:cNvSpPr/>
            <p:nvPr/>
          </p:nvSpPr>
          <p:spPr>
            <a:xfrm>
              <a:off x="396531" y="1604997"/>
              <a:ext cx="604233" cy="944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9" name="Rectangle"/>
            <p:cNvSpPr/>
            <p:nvPr/>
          </p:nvSpPr>
          <p:spPr>
            <a:xfrm>
              <a:off x="396531" y="1793820"/>
              <a:ext cx="604233" cy="1132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0" name="Shape"/>
            <p:cNvSpPr/>
            <p:nvPr/>
          </p:nvSpPr>
          <p:spPr>
            <a:xfrm>
              <a:off x="0" y="0"/>
              <a:ext cx="1397287" cy="1491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080"/>
                  </a:moveTo>
                  <a:cubicBezTo>
                    <a:pt x="21600" y="4560"/>
                    <a:pt x="16714" y="0"/>
                    <a:pt x="10800" y="0"/>
                  </a:cubicBezTo>
                  <a:cubicBezTo>
                    <a:pt x="4886" y="0"/>
                    <a:pt x="0" y="4560"/>
                    <a:pt x="0" y="10080"/>
                  </a:cubicBezTo>
                  <a:cubicBezTo>
                    <a:pt x="0" y="14160"/>
                    <a:pt x="2571" y="17520"/>
                    <a:pt x="6171" y="19200"/>
                  </a:cubicBezTo>
                  <a:cubicBezTo>
                    <a:pt x="6171" y="21600"/>
                    <a:pt x="6171" y="21600"/>
                    <a:pt x="6171" y="21600"/>
                  </a:cubicBezTo>
                  <a:cubicBezTo>
                    <a:pt x="15429" y="21600"/>
                    <a:pt x="15429" y="21600"/>
                    <a:pt x="15429" y="21600"/>
                  </a:cubicBezTo>
                  <a:cubicBezTo>
                    <a:pt x="15429" y="19200"/>
                    <a:pt x="15429" y="19200"/>
                    <a:pt x="15429" y="19200"/>
                  </a:cubicBezTo>
                  <a:cubicBezTo>
                    <a:pt x="19029" y="17520"/>
                    <a:pt x="21600" y="14160"/>
                    <a:pt x="21600" y="1008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pic>
        <p:nvPicPr>
          <p:cNvPr id="2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9990" y="3752852"/>
            <a:ext cx="17684020" cy="3504762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Accuracy has a high priority"/>
          <p:cNvSpPr txBox="1"/>
          <p:nvPr/>
        </p:nvSpPr>
        <p:spPr>
          <a:xfrm>
            <a:off x="3371850" y="7848599"/>
            <a:ext cx="80899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Accuracy has a high priority</a:t>
            </a:r>
          </a:p>
        </p:txBody>
      </p:sp>
      <p:sp>
        <p:nvSpPr>
          <p:cNvPr id="224" name="The training and inference time may not necessarily require on-the-fly speed of response. It can be done in the back-end once in a while"/>
          <p:cNvSpPr txBox="1"/>
          <p:nvPr/>
        </p:nvSpPr>
        <p:spPr>
          <a:xfrm>
            <a:off x="3367950" y="8889562"/>
            <a:ext cx="1848173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/>
            <a:r>
              <a:t>The training and inference time may not necessarily require on-the-fly speed of response. It can be done in the back-end once in a while</a:t>
            </a:r>
          </a:p>
        </p:txBody>
      </p:sp>
      <p:sp>
        <p:nvSpPr>
          <p:cNvPr id="225" name="The model size of the models depend on different things: one is number of features in data, another is hyper-parameters."/>
          <p:cNvSpPr txBox="1"/>
          <p:nvPr/>
        </p:nvSpPr>
        <p:spPr>
          <a:xfrm>
            <a:off x="3351788" y="10432429"/>
            <a:ext cx="1815846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/>
            <a:r>
              <a:t>The model size of the models depend on different things: one is number of features in data, another is hyper-parameters. </a:t>
            </a:r>
          </a:p>
        </p:txBody>
      </p:sp>
      <p:sp>
        <p:nvSpPr>
          <p:cNvPr id="226" name="The interpretibility and linear / non-linear are the properties of the models themselves"/>
          <p:cNvSpPr txBox="1"/>
          <p:nvPr/>
        </p:nvSpPr>
        <p:spPr>
          <a:xfrm>
            <a:off x="3415952" y="11975297"/>
            <a:ext cx="1803013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/>
            <a:r>
              <a:t>The interpretibility and linear / non-linear are the properties of the models themselves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Alternative Scenario…"/>
          <p:cNvSpPr txBox="1"/>
          <p:nvPr/>
        </p:nvSpPr>
        <p:spPr>
          <a:xfrm>
            <a:off x="5864580" y="3949700"/>
            <a:ext cx="12654840" cy="383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200000"/>
              </a:lnSpc>
              <a:defRPr sz="8200">
                <a:solidFill>
                  <a:srgbClr val="000000"/>
                </a:solidFill>
              </a:defRPr>
            </a:pPr>
            <a:r>
              <a:t>Alternative Scenario</a:t>
            </a:r>
          </a:p>
          <a:p>
            <a:pPr>
              <a:lnSpc>
                <a:spcPct val="200000"/>
              </a:lnSpc>
              <a:defRPr sz="8200">
                <a:solidFill>
                  <a:srgbClr val="000000"/>
                </a:solidFill>
              </a:defRPr>
            </a:pPr>
            <a:r>
              <a:t>Linear Regression is Better</a:t>
            </a:r>
          </a:p>
        </p:txBody>
      </p:sp>
      <p:sp>
        <p:nvSpPr>
          <p:cNvPr id="229" name="Rectangle"/>
          <p:cNvSpPr/>
          <p:nvPr/>
        </p:nvSpPr>
        <p:spPr>
          <a:xfrm>
            <a:off x="5610275" y="8051800"/>
            <a:ext cx="13163450" cy="46176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30" name="Line"/>
          <p:cNvSpPr/>
          <p:nvPr/>
        </p:nvSpPr>
        <p:spPr>
          <a:xfrm flipV="1">
            <a:off x="12191999" y="8280400"/>
            <a:ext cx="1" cy="6208418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31" name="？"/>
          <p:cNvSpPr txBox="1"/>
          <p:nvPr/>
        </p:nvSpPr>
        <p:spPr>
          <a:xfrm>
            <a:off x="10998200" y="-1187450"/>
            <a:ext cx="4470401" cy="621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b="1" sz="343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125">
        <p:dissolv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ircle"/>
          <p:cNvSpPr/>
          <p:nvPr/>
        </p:nvSpPr>
        <p:spPr>
          <a:xfrm>
            <a:off x="6983834" y="2081634"/>
            <a:ext cx="10416332" cy="10416333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34" name="Movie Rate"/>
          <p:cNvSpPr txBox="1"/>
          <p:nvPr/>
        </p:nvSpPr>
        <p:spPr>
          <a:xfrm>
            <a:off x="8704478" y="5094887"/>
            <a:ext cx="6975044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800"/>
            </a:lvl1pPr>
          </a:lstStyle>
          <a:p>
            <a:pPr/>
            <a:r>
              <a:t>Movie Rate</a:t>
            </a:r>
          </a:p>
        </p:txBody>
      </p:sp>
      <p:sp>
        <p:nvSpPr>
          <p:cNvPr id="235" name="Users’ Age / Gender / Movie Genres"/>
          <p:cNvSpPr txBox="1"/>
          <p:nvPr/>
        </p:nvSpPr>
        <p:spPr>
          <a:xfrm>
            <a:off x="9191633" y="9316543"/>
            <a:ext cx="6603686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Users’ Age / Gender / Movie Genres</a:t>
            </a:r>
          </a:p>
        </p:txBody>
      </p:sp>
      <p:sp>
        <p:nvSpPr>
          <p:cNvPr id="236" name="By"/>
          <p:cNvSpPr txBox="1"/>
          <p:nvPr/>
        </p:nvSpPr>
        <p:spPr>
          <a:xfrm>
            <a:off x="11542014" y="7337707"/>
            <a:ext cx="12999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By</a:t>
            </a:r>
          </a:p>
        </p:txBody>
      </p:sp>
      <p:sp>
        <p:nvSpPr>
          <p:cNvPr id="237" name="Line"/>
          <p:cNvSpPr/>
          <p:nvPr/>
        </p:nvSpPr>
        <p:spPr>
          <a:xfrm flipV="1">
            <a:off x="12191999" y="-3098801"/>
            <a:ext cx="1" cy="6208419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38" name="Rectangle"/>
          <p:cNvSpPr/>
          <p:nvPr/>
        </p:nvSpPr>
        <p:spPr>
          <a:xfrm>
            <a:off x="-10071" y="13411200"/>
            <a:ext cx="24404143" cy="3000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125">
        <p:push dir="u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onsider Attributes + Constraints"/>
          <p:cNvSpPr txBox="1"/>
          <p:nvPr/>
        </p:nvSpPr>
        <p:spPr>
          <a:xfrm>
            <a:off x="4572761" y="11424037"/>
            <a:ext cx="152384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8000">
                <a:solidFill>
                  <a:srgbClr val="000000"/>
                </a:solidFill>
              </a:defRPr>
            </a:lvl1pPr>
          </a:lstStyle>
          <a:p>
            <a:pPr/>
            <a:r>
              <a:t>Consider Attributes + Constraints</a:t>
            </a:r>
          </a:p>
        </p:txBody>
      </p:sp>
      <p:sp>
        <p:nvSpPr>
          <p:cNvPr id="241" name="Circle"/>
          <p:cNvSpPr/>
          <p:nvPr/>
        </p:nvSpPr>
        <p:spPr>
          <a:xfrm>
            <a:off x="8415684" y="2587376"/>
            <a:ext cx="7552632" cy="755263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42" name="Circle"/>
          <p:cNvSpPr/>
          <p:nvPr/>
        </p:nvSpPr>
        <p:spPr>
          <a:xfrm>
            <a:off x="7024328" y="8431981"/>
            <a:ext cx="1461493" cy="1461493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43" name="Circle"/>
          <p:cNvSpPr/>
          <p:nvPr/>
        </p:nvSpPr>
        <p:spPr>
          <a:xfrm>
            <a:off x="16925216" y="8312422"/>
            <a:ext cx="587078" cy="5870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44" name="Circle"/>
          <p:cNvSpPr/>
          <p:nvPr/>
        </p:nvSpPr>
        <p:spPr>
          <a:xfrm>
            <a:off x="16075978" y="3409453"/>
            <a:ext cx="1461493" cy="146149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45" name="Circle"/>
          <p:cNvSpPr/>
          <p:nvPr/>
        </p:nvSpPr>
        <p:spPr>
          <a:xfrm>
            <a:off x="17583644" y="4314254"/>
            <a:ext cx="464692" cy="46469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46" name="Circle"/>
          <p:cNvSpPr/>
          <p:nvPr/>
        </p:nvSpPr>
        <p:spPr>
          <a:xfrm>
            <a:off x="6213278" y="4457650"/>
            <a:ext cx="587078" cy="587078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47" name="Natural Linear Relationship?"/>
          <p:cNvSpPr txBox="1"/>
          <p:nvPr/>
        </p:nvSpPr>
        <p:spPr>
          <a:xfrm>
            <a:off x="15386050" y="1676399"/>
            <a:ext cx="80899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Natural Linear Relationship?</a:t>
            </a:r>
          </a:p>
        </p:txBody>
      </p:sp>
      <p:sp>
        <p:nvSpPr>
          <p:cNvPr id="248" name="Output is Numerical value?"/>
          <p:cNvSpPr txBox="1"/>
          <p:nvPr/>
        </p:nvSpPr>
        <p:spPr>
          <a:xfrm>
            <a:off x="-1196369" y="6807199"/>
            <a:ext cx="1093587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Output is Numerical value?</a:t>
            </a:r>
          </a:p>
        </p:txBody>
      </p:sp>
      <p:sp>
        <p:nvSpPr>
          <p:cNvPr id="249" name="Light-Scale, Quick-to-Run, Frequently-Trained Model?"/>
          <p:cNvSpPr txBox="1"/>
          <p:nvPr/>
        </p:nvSpPr>
        <p:spPr>
          <a:xfrm>
            <a:off x="14526231" y="9348968"/>
            <a:ext cx="1093587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Light-Scale, Quick-to-Run, Frequently-Trained Model?</a:t>
            </a:r>
          </a:p>
        </p:txBody>
      </p:sp>
      <p:sp>
        <p:nvSpPr>
          <p:cNvPr id="250" name="Line"/>
          <p:cNvSpPr/>
          <p:nvPr/>
        </p:nvSpPr>
        <p:spPr>
          <a:xfrm flipV="1">
            <a:off x="17461930" y="2620667"/>
            <a:ext cx="708120" cy="708120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51" name="Line"/>
          <p:cNvSpPr/>
          <p:nvPr/>
        </p:nvSpPr>
        <p:spPr>
          <a:xfrm flipH="1" flipV="1">
            <a:off x="6112350" y="7829523"/>
            <a:ext cx="809720" cy="80971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52" name="Line"/>
          <p:cNvSpPr/>
          <p:nvPr/>
        </p:nvSpPr>
        <p:spPr>
          <a:xfrm flipH="1" flipV="1">
            <a:off x="17610585" y="8757868"/>
            <a:ext cx="979781" cy="51837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his Scenario Inspired By…"/>
          <p:cNvSpPr txBox="1"/>
          <p:nvPr/>
        </p:nvSpPr>
        <p:spPr>
          <a:xfrm>
            <a:off x="611504" y="533400"/>
            <a:ext cx="14321791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9000">
                <a:solidFill>
                  <a:srgbClr val="000000"/>
                </a:solidFill>
              </a:defRPr>
            </a:lvl1pPr>
          </a:lstStyle>
          <a:p>
            <a:pPr/>
            <a:r>
              <a:t>This Scenario Inspired By…</a:t>
            </a:r>
          </a:p>
        </p:txBody>
      </p:sp>
      <p:sp>
        <p:nvSpPr>
          <p:cNvPr id="255" name="User continuously watching new movies -&gt; Model required to be frequently trained"/>
          <p:cNvSpPr txBox="1"/>
          <p:nvPr/>
        </p:nvSpPr>
        <p:spPr>
          <a:xfrm>
            <a:off x="827087" y="3352795"/>
            <a:ext cx="23563065" cy="838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>
                <a:solidFill>
                  <a:srgbClr val="000000"/>
                </a:solidFill>
              </a:defRPr>
            </a:pPr>
            <a:r>
              <a:t>User continuously watching new movies -&gt; Model required to be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frequently trained</a:t>
            </a:r>
          </a:p>
        </p:txBody>
      </p:sp>
      <p:sp>
        <p:nvSpPr>
          <p:cNvPr id="256" name="User see the recommendation result right after they visit the website (or APP) -&gt; Inference time should be as low as unnoticeable"/>
          <p:cNvSpPr txBox="1"/>
          <p:nvPr/>
        </p:nvSpPr>
        <p:spPr>
          <a:xfrm>
            <a:off x="810825" y="5181590"/>
            <a:ext cx="22762350" cy="1574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>
                <a:solidFill>
                  <a:srgbClr val="000000"/>
                </a:solidFill>
              </a:defRPr>
            </a:pPr>
            <a:r>
              <a:t>User see the recommendation result right after they visit the website (or APP) -&gt;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Inference time </a:t>
            </a:r>
            <a:r>
              <a:t>should be as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low</a:t>
            </a:r>
            <a:r>
              <a:t> as unnoticeable</a:t>
            </a:r>
          </a:p>
        </p:txBody>
      </p:sp>
      <p:sp>
        <p:nvSpPr>
          <p:cNvPr id="257" name="Privacy Issue -&gt; User not want to upload their age or gender information to server -&gt; Model may not be able to deployed on server or cloud side -&gt; deploy on users’ local device -&gt; light-scale, small-size model"/>
          <p:cNvSpPr txBox="1"/>
          <p:nvPr/>
        </p:nvSpPr>
        <p:spPr>
          <a:xfrm>
            <a:off x="764658" y="7543795"/>
            <a:ext cx="22448283" cy="2311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>
                <a:solidFill>
                  <a:srgbClr val="000000"/>
                </a:solidFill>
              </a:defRPr>
            </a:pPr>
            <a:r>
              <a:t>Privacy Issue -&gt; User not want to upload their age or gender information to server -&gt; Model may not be able to deployed on server or cloud side -&gt; deploy on users’ local device -&gt;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light-scale, small-size</a:t>
            </a:r>
            <a:r>
              <a:t> model </a:t>
            </a:r>
          </a:p>
        </p:txBody>
      </p:sp>
      <p:sp>
        <p:nvSpPr>
          <p:cNvPr id="258" name="Output is numerical -&gt; Movie Rate is numerical"/>
          <p:cNvSpPr txBox="1"/>
          <p:nvPr/>
        </p:nvSpPr>
        <p:spPr>
          <a:xfrm>
            <a:off x="827087" y="10642599"/>
            <a:ext cx="2356306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Output is numerical -&gt; Movie Rate is numerical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dissolv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Why Linear Regression Better?"/>
          <p:cNvSpPr txBox="1"/>
          <p:nvPr/>
        </p:nvSpPr>
        <p:spPr>
          <a:xfrm>
            <a:off x="5579268" y="1308099"/>
            <a:ext cx="13225464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7500">
                <a:solidFill>
                  <a:srgbClr val="000000"/>
                </a:solidFill>
              </a:defRPr>
            </a:lvl1pPr>
          </a:lstStyle>
          <a:p>
            <a:pPr/>
            <a:r>
              <a:t>Why Linear Regression Better?</a:t>
            </a:r>
          </a:p>
        </p:txBody>
      </p:sp>
      <p:sp>
        <p:nvSpPr>
          <p:cNvPr id="261" name="1.Low Training Cost"/>
          <p:cNvSpPr txBox="1"/>
          <p:nvPr/>
        </p:nvSpPr>
        <p:spPr>
          <a:xfrm>
            <a:off x="640624" y="5378450"/>
            <a:ext cx="6757988" cy="295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7500">
                <a:solidFill>
                  <a:srgbClr val="000000"/>
                </a:solidFill>
              </a:defRPr>
            </a:lvl1pPr>
          </a:lstStyle>
          <a:p>
            <a:pPr/>
            <a:r>
              <a:t>1.Low Training Cost</a:t>
            </a:r>
          </a:p>
        </p:txBody>
      </p:sp>
      <p:sp>
        <p:nvSpPr>
          <p:cNvPr id="262" name="2.Short Inference Time"/>
          <p:cNvSpPr txBox="1"/>
          <p:nvPr/>
        </p:nvSpPr>
        <p:spPr>
          <a:xfrm>
            <a:off x="7898427" y="5378450"/>
            <a:ext cx="8587146" cy="295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7500">
                <a:solidFill>
                  <a:srgbClr val="000000"/>
                </a:solidFill>
              </a:defRPr>
            </a:lvl1pPr>
          </a:lstStyle>
          <a:p>
            <a:pPr/>
            <a:r>
              <a:t>2.Short Inference Time</a:t>
            </a:r>
          </a:p>
        </p:txBody>
      </p:sp>
      <p:sp>
        <p:nvSpPr>
          <p:cNvPr id="263" name="3.Small Model Size"/>
          <p:cNvSpPr txBox="1"/>
          <p:nvPr/>
        </p:nvSpPr>
        <p:spPr>
          <a:xfrm>
            <a:off x="17385456" y="5378450"/>
            <a:ext cx="6173590" cy="295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7500">
                <a:solidFill>
                  <a:srgbClr val="000000"/>
                </a:solidFill>
              </a:defRPr>
            </a:lvl1pPr>
          </a:lstStyle>
          <a:p>
            <a:pPr/>
            <a:r>
              <a:t>3.Small Model Size</a:t>
            </a:r>
          </a:p>
        </p:txBody>
      </p:sp>
      <p:sp>
        <p:nvSpPr>
          <p:cNvPr id="264" name="Rectangle"/>
          <p:cNvSpPr/>
          <p:nvPr/>
        </p:nvSpPr>
        <p:spPr>
          <a:xfrm>
            <a:off x="-2" y="13552189"/>
            <a:ext cx="24404144" cy="16381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Which model is better in Primary Scenario"/>
          <p:cNvSpPr txBox="1"/>
          <p:nvPr/>
        </p:nvSpPr>
        <p:spPr>
          <a:xfrm>
            <a:off x="2522162" y="2508250"/>
            <a:ext cx="19339675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8100">
                <a:solidFill>
                  <a:srgbClr val="000000"/>
                </a:solidFill>
              </a:defRPr>
            </a:lvl1pPr>
          </a:lstStyle>
          <a:p>
            <a:pPr/>
            <a:r>
              <a:t>Which model is better in Primary Scenario</a:t>
            </a:r>
          </a:p>
        </p:txBody>
      </p:sp>
      <p:sp>
        <p:nvSpPr>
          <p:cNvPr id="125" name="？"/>
          <p:cNvSpPr txBox="1"/>
          <p:nvPr/>
        </p:nvSpPr>
        <p:spPr>
          <a:xfrm>
            <a:off x="10922000" y="4375150"/>
            <a:ext cx="4470401" cy="621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b="1" sz="343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？</a:t>
            </a:r>
          </a:p>
        </p:txBody>
      </p:sp>
      <p:sp>
        <p:nvSpPr>
          <p:cNvPr id="126" name="Popularity Prediction"/>
          <p:cNvSpPr txBox="1"/>
          <p:nvPr/>
        </p:nvSpPr>
        <p:spPr>
          <a:xfrm>
            <a:off x="7399743" y="10839450"/>
            <a:ext cx="9584513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8100">
                <a:solidFill>
                  <a:srgbClr val="000000"/>
                </a:solidFill>
              </a:defRPr>
            </a:lvl1pPr>
          </a:lstStyle>
          <a:p>
            <a:pPr/>
            <a:r>
              <a:t>Popularity Prediction</a:t>
            </a:r>
          </a:p>
        </p:txBody>
      </p:sp>
      <p:sp>
        <p:nvSpPr>
          <p:cNvPr id="127" name="Circle"/>
          <p:cNvSpPr/>
          <p:nvPr/>
        </p:nvSpPr>
        <p:spPr>
          <a:xfrm>
            <a:off x="11308184" y="12782301"/>
            <a:ext cx="1767632" cy="1767633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500">
        <p14:flip dir="r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ctangle"/>
          <p:cNvSpPr/>
          <p:nvPr/>
        </p:nvSpPr>
        <p:spPr>
          <a:xfrm>
            <a:off x="11971635" y="0"/>
            <a:ext cx="12432507" cy="13716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67" name="Linear Regression"/>
          <p:cNvSpPr txBox="1"/>
          <p:nvPr/>
        </p:nvSpPr>
        <p:spPr>
          <a:xfrm>
            <a:off x="14275018" y="1384299"/>
            <a:ext cx="7825741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7500"/>
            </a:lvl1pPr>
          </a:lstStyle>
          <a:p>
            <a:pPr/>
            <a:r>
              <a:t>Linear Regression</a:t>
            </a:r>
          </a:p>
        </p:txBody>
      </p:sp>
      <p:sp>
        <p:nvSpPr>
          <p:cNvPr id="268" name="1.Low Training Cost"/>
          <p:cNvSpPr txBox="1"/>
          <p:nvPr/>
        </p:nvSpPr>
        <p:spPr>
          <a:xfrm>
            <a:off x="15743138" y="4680324"/>
            <a:ext cx="737870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500"/>
            </a:lvl1pPr>
          </a:lstStyle>
          <a:p>
            <a:pPr/>
            <a:r>
              <a:t>1.Low Training Cost</a:t>
            </a:r>
          </a:p>
        </p:txBody>
      </p:sp>
      <p:sp>
        <p:nvSpPr>
          <p:cNvPr id="269" name="2.Low Inference Time"/>
          <p:cNvSpPr txBox="1"/>
          <p:nvPr/>
        </p:nvSpPr>
        <p:spPr>
          <a:xfrm>
            <a:off x="15743963" y="7448924"/>
            <a:ext cx="8037450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500"/>
            </a:lvl1pPr>
          </a:lstStyle>
          <a:p>
            <a:pPr/>
            <a:r>
              <a:t>2.Low Inference Time</a:t>
            </a:r>
          </a:p>
        </p:txBody>
      </p:sp>
      <p:sp>
        <p:nvSpPr>
          <p:cNvPr id="270" name="3.Small Model Size"/>
          <p:cNvSpPr txBox="1"/>
          <p:nvPr/>
        </p:nvSpPr>
        <p:spPr>
          <a:xfrm>
            <a:off x="15866550" y="10217523"/>
            <a:ext cx="7131876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500"/>
            </a:lvl1pPr>
          </a:lstStyle>
          <a:p>
            <a:pPr/>
            <a:r>
              <a:t>3.Small Model Size</a:t>
            </a:r>
          </a:p>
        </p:txBody>
      </p:sp>
      <p:sp>
        <p:nvSpPr>
          <p:cNvPr id="271" name="Shape"/>
          <p:cNvSpPr/>
          <p:nvPr/>
        </p:nvSpPr>
        <p:spPr>
          <a:xfrm>
            <a:off x="14195234" y="4884844"/>
            <a:ext cx="674514" cy="68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3" y="17617"/>
                </a:moveTo>
                <a:cubicBezTo>
                  <a:pt x="0" y="17617"/>
                  <a:pt x="0" y="17617"/>
                  <a:pt x="0" y="17617"/>
                </a:cubicBezTo>
                <a:cubicBezTo>
                  <a:pt x="0" y="19762"/>
                  <a:pt x="1697" y="21447"/>
                  <a:pt x="3857" y="21447"/>
                </a:cubicBezTo>
                <a:cubicBezTo>
                  <a:pt x="3857" y="19915"/>
                  <a:pt x="3857" y="19915"/>
                  <a:pt x="3857" y="19915"/>
                </a:cubicBezTo>
                <a:cubicBezTo>
                  <a:pt x="2623" y="19915"/>
                  <a:pt x="1543" y="18996"/>
                  <a:pt x="1543" y="17617"/>
                </a:cubicBezTo>
                <a:close/>
                <a:moveTo>
                  <a:pt x="1543" y="9191"/>
                </a:moveTo>
                <a:cubicBezTo>
                  <a:pt x="0" y="9191"/>
                  <a:pt x="0" y="9191"/>
                  <a:pt x="0" y="9191"/>
                </a:cubicBezTo>
                <a:cubicBezTo>
                  <a:pt x="0" y="12409"/>
                  <a:pt x="0" y="12409"/>
                  <a:pt x="0" y="12409"/>
                </a:cubicBezTo>
                <a:cubicBezTo>
                  <a:pt x="1543" y="12409"/>
                  <a:pt x="1543" y="12409"/>
                  <a:pt x="1543" y="12409"/>
                </a:cubicBezTo>
                <a:lnTo>
                  <a:pt x="1543" y="9191"/>
                </a:lnTo>
                <a:close/>
                <a:moveTo>
                  <a:pt x="0" y="3983"/>
                </a:moveTo>
                <a:cubicBezTo>
                  <a:pt x="1543" y="3983"/>
                  <a:pt x="1543" y="3983"/>
                  <a:pt x="1543" y="3983"/>
                </a:cubicBezTo>
                <a:cubicBezTo>
                  <a:pt x="1543" y="2604"/>
                  <a:pt x="2623" y="1532"/>
                  <a:pt x="3857" y="1532"/>
                </a:cubicBezTo>
                <a:cubicBezTo>
                  <a:pt x="3857" y="0"/>
                  <a:pt x="3857" y="0"/>
                  <a:pt x="3857" y="0"/>
                </a:cubicBezTo>
                <a:cubicBezTo>
                  <a:pt x="1697" y="0"/>
                  <a:pt x="0" y="1838"/>
                  <a:pt x="0" y="3983"/>
                </a:cubicBezTo>
                <a:close/>
                <a:moveTo>
                  <a:pt x="1543" y="13328"/>
                </a:moveTo>
                <a:cubicBezTo>
                  <a:pt x="0" y="13328"/>
                  <a:pt x="0" y="13328"/>
                  <a:pt x="0" y="13328"/>
                </a:cubicBezTo>
                <a:cubicBezTo>
                  <a:pt x="0" y="16545"/>
                  <a:pt x="0" y="16545"/>
                  <a:pt x="0" y="16545"/>
                </a:cubicBezTo>
                <a:cubicBezTo>
                  <a:pt x="1543" y="16545"/>
                  <a:pt x="1543" y="16545"/>
                  <a:pt x="1543" y="16545"/>
                </a:cubicBezTo>
                <a:lnTo>
                  <a:pt x="1543" y="13328"/>
                </a:lnTo>
                <a:close/>
                <a:moveTo>
                  <a:pt x="1543" y="5055"/>
                </a:moveTo>
                <a:cubicBezTo>
                  <a:pt x="0" y="5055"/>
                  <a:pt x="0" y="5055"/>
                  <a:pt x="0" y="5055"/>
                </a:cubicBezTo>
                <a:cubicBezTo>
                  <a:pt x="0" y="8272"/>
                  <a:pt x="0" y="8272"/>
                  <a:pt x="0" y="8272"/>
                </a:cubicBezTo>
                <a:cubicBezTo>
                  <a:pt x="1543" y="8272"/>
                  <a:pt x="1543" y="8272"/>
                  <a:pt x="1543" y="8272"/>
                </a:cubicBezTo>
                <a:lnTo>
                  <a:pt x="1543" y="5055"/>
                </a:lnTo>
                <a:close/>
                <a:moveTo>
                  <a:pt x="21600" y="6434"/>
                </a:moveTo>
                <a:cubicBezTo>
                  <a:pt x="21137" y="7047"/>
                  <a:pt x="20829" y="7660"/>
                  <a:pt x="20366" y="8272"/>
                </a:cubicBezTo>
                <a:cubicBezTo>
                  <a:pt x="21600" y="8272"/>
                  <a:pt x="21600" y="8272"/>
                  <a:pt x="21600" y="8272"/>
                </a:cubicBezTo>
                <a:lnTo>
                  <a:pt x="21600" y="6434"/>
                </a:lnTo>
                <a:close/>
                <a:moveTo>
                  <a:pt x="16509" y="1379"/>
                </a:moveTo>
                <a:cubicBezTo>
                  <a:pt x="16509" y="0"/>
                  <a:pt x="16509" y="0"/>
                  <a:pt x="16509" y="0"/>
                </a:cubicBezTo>
                <a:cubicBezTo>
                  <a:pt x="13423" y="0"/>
                  <a:pt x="13423" y="0"/>
                  <a:pt x="13423" y="0"/>
                </a:cubicBezTo>
                <a:cubicBezTo>
                  <a:pt x="13423" y="1532"/>
                  <a:pt x="13423" y="1532"/>
                  <a:pt x="13423" y="1532"/>
                </a:cubicBezTo>
                <a:cubicBezTo>
                  <a:pt x="16200" y="1532"/>
                  <a:pt x="16200" y="1532"/>
                  <a:pt x="16200" y="1532"/>
                </a:cubicBezTo>
                <a:cubicBezTo>
                  <a:pt x="16354" y="1532"/>
                  <a:pt x="16354" y="1379"/>
                  <a:pt x="16509" y="1379"/>
                </a:cubicBezTo>
                <a:close/>
                <a:moveTo>
                  <a:pt x="4937" y="21600"/>
                </a:moveTo>
                <a:cubicBezTo>
                  <a:pt x="8177" y="21600"/>
                  <a:pt x="8177" y="21600"/>
                  <a:pt x="8177" y="21600"/>
                </a:cubicBezTo>
                <a:cubicBezTo>
                  <a:pt x="8177" y="20068"/>
                  <a:pt x="8177" y="20068"/>
                  <a:pt x="8177" y="20068"/>
                </a:cubicBezTo>
                <a:cubicBezTo>
                  <a:pt x="4937" y="20068"/>
                  <a:pt x="4937" y="20068"/>
                  <a:pt x="4937" y="20068"/>
                </a:cubicBezTo>
                <a:lnTo>
                  <a:pt x="4937" y="21600"/>
                </a:lnTo>
                <a:close/>
                <a:moveTo>
                  <a:pt x="20057" y="16545"/>
                </a:moveTo>
                <a:cubicBezTo>
                  <a:pt x="21600" y="16545"/>
                  <a:pt x="21600" y="16545"/>
                  <a:pt x="21600" y="16545"/>
                </a:cubicBezTo>
                <a:cubicBezTo>
                  <a:pt x="21600" y="13328"/>
                  <a:pt x="21600" y="13328"/>
                  <a:pt x="21600" y="13328"/>
                </a:cubicBezTo>
                <a:cubicBezTo>
                  <a:pt x="20057" y="13328"/>
                  <a:pt x="20057" y="13328"/>
                  <a:pt x="20057" y="13328"/>
                </a:cubicBezTo>
                <a:lnTo>
                  <a:pt x="20057" y="16545"/>
                </a:lnTo>
                <a:close/>
                <a:moveTo>
                  <a:pt x="17743" y="19915"/>
                </a:moveTo>
                <a:cubicBezTo>
                  <a:pt x="17743" y="21447"/>
                  <a:pt x="17743" y="21447"/>
                  <a:pt x="17743" y="21447"/>
                </a:cubicBezTo>
                <a:cubicBezTo>
                  <a:pt x="19903" y="21447"/>
                  <a:pt x="21600" y="19762"/>
                  <a:pt x="21600" y="17617"/>
                </a:cubicBezTo>
                <a:cubicBezTo>
                  <a:pt x="20057" y="17617"/>
                  <a:pt x="20057" y="17617"/>
                  <a:pt x="20057" y="17617"/>
                </a:cubicBezTo>
                <a:cubicBezTo>
                  <a:pt x="20057" y="18996"/>
                  <a:pt x="18977" y="19915"/>
                  <a:pt x="17743" y="19915"/>
                </a:cubicBezTo>
                <a:close/>
                <a:moveTo>
                  <a:pt x="20057" y="9191"/>
                </a:moveTo>
                <a:cubicBezTo>
                  <a:pt x="20057" y="12409"/>
                  <a:pt x="20057" y="12409"/>
                  <a:pt x="20057" y="12409"/>
                </a:cubicBezTo>
                <a:cubicBezTo>
                  <a:pt x="21600" y="12409"/>
                  <a:pt x="21600" y="12409"/>
                  <a:pt x="21600" y="12409"/>
                </a:cubicBezTo>
                <a:cubicBezTo>
                  <a:pt x="21600" y="9191"/>
                  <a:pt x="21600" y="9191"/>
                  <a:pt x="21600" y="9191"/>
                </a:cubicBezTo>
                <a:lnTo>
                  <a:pt x="20057" y="9191"/>
                </a:lnTo>
                <a:close/>
                <a:moveTo>
                  <a:pt x="4937" y="1532"/>
                </a:moveTo>
                <a:cubicBezTo>
                  <a:pt x="8177" y="1532"/>
                  <a:pt x="8177" y="1532"/>
                  <a:pt x="8177" y="1532"/>
                </a:cubicBezTo>
                <a:cubicBezTo>
                  <a:pt x="8177" y="0"/>
                  <a:pt x="8177" y="0"/>
                  <a:pt x="8177" y="0"/>
                </a:cubicBezTo>
                <a:cubicBezTo>
                  <a:pt x="4937" y="0"/>
                  <a:pt x="4937" y="0"/>
                  <a:pt x="4937" y="0"/>
                </a:cubicBezTo>
                <a:lnTo>
                  <a:pt x="4937" y="1532"/>
                </a:lnTo>
                <a:close/>
                <a:moveTo>
                  <a:pt x="9257" y="1532"/>
                </a:moveTo>
                <a:cubicBezTo>
                  <a:pt x="12343" y="1532"/>
                  <a:pt x="12343" y="1532"/>
                  <a:pt x="12343" y="1532"/>
                </a:cubicBezTo>
                <a:cubicBezTo>
                  <a:pt x="12343" y="0"/>
                  <a:pt x="12343" y="0"/>
                  <a:pt x="12343" y="0"/>
                </a:cubicBezTo>
                <a:cubicBezTo>
                  <a:pt x="9257" y="0"/>
                  <a:pt x="9257" y="0"/>
                  <a:pt x="9257" y="0"/>
                </a:cubicBezTo>
                <a:lnTo>
                  <a:pt x="9257" y="1532"/>
                </a:lnTo>
                <a:close/>
                <a:moveTo>
                  <a:pt x="9257" y="21600"/>
                </a:moveTo>
                <a:cubicBezTo>
                  <a:pt x="12343" y="21600"/>
                  <a:pt x="12343" y="21600"/>
                  <a:pt x="12343" y="21600"/>
                </a:cubicBezTo>
                <a:cubicBezTo>
                  <a:pt x="12343" y="20068"/>
                  <a:pt x="12343" y="20068"/>
                  <a:pt x="12343" y="20068"/>
                </a:cubicBezTo>
                <a:cubicBezTo>
                  <a:pt x="9257" y="20068"/>
                  <a:pt x="9257" y="20068"/>
                  <a:pt x="9257" y="20068"/>
                </a:cubicBezTo>
                <a:lnTo>
                  <a:pt x="9257" y="21600"/>
                </a:lnTo>
                <a:close/>
                <a:moveTo>
                  <a:pt x="13423" y="21600"/>
                </a:moveTo>
                <a:cubicBezTo>
                  <a:pt x="16509" y="21600"/>
                  <a:pt x="16509" y="21600"/>
                  <a:pt x="16509" y="21600"/>
                </a:cubicBezTo>
                <a:cubicBezTo>
                  <a:pt x="16509" y="20068"/>
                  <a:pt x="16509" y="20068"/>
                  <a:pt x="16509" y="20068"/>
                </a:cubicBezTo>
                <a:cubicBezTo>
                  <a:pt x="13423" y="20068"/>
                  <a:pt x="13423" y="20068"/>
                  <a:pt x="13423" y="20068"/>
                </a:cubicBezTo>
                <a:lnTo>
                  <a:pt x="13423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3600"/>
            </a:pPr>
          </a:p>
        </p:txBody>
      </p:sp>
      <p:sp>
        <p:nvSpPr>
          <p:cNvPr id="272" name="Shape"/>
          <p:cNvSpPr/>
          <p:nvPr/>
        </p:nvSpPr>
        <p:spPr>
          <a:xfrm>
            <a:off x="14281709" y="4791772"/>
            <a:ext cx="735047" cy="646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039" y="0"/>
                </a:moveTo>
                <a:cubicBezTo>
                  <a:pt x="14587" y="4710"/>
                  <a:pt x="9678" y="10556"/>
                  <a:pt x="7574" y="13642"/>
                </a:cubicBezTo>
                <a:cubicBezTo>
                  <a:pt x="2384" y="8770"/>
                  <a:pt x="2384" y="8770"/>
                  <a:pt x="2384" y="8770"/>
                </a:cubicBezTo>
                <a:cubicBezTo>
                  <a:pt x="0" y="11044"/>
                  <a:pt x="0" y="11044"/>
                  <a:pt x="0" y="11044"/>
                </a:cubicBezTo>
                <a:cubicBezTo>
                  <a:pt x="9117" y="21600"/>
                  <a:pt x="9117" y="21600"/>
                  <a:pt x="9117" y="21600"/>
                </a:cubicBezTo>
                <a:cubicBezTo>
                  <a:pt x="10660" y="17053"/>
                  <a:pt x="15569" y="7958"/>
                  <a:pt x="21600" y="1462"/>
                </a:cubicBezTo>
                <a:lnTo>
                  <a:pt x="2103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3600"/>
            </a:pPr>
          </a:p>
        </p:txBody>
      </p:sp>
      <p:sp>
        <p:nvSpPr>
          <p:cNvPr id="273" name="Shape"/>
          <p:cNvSpPr/>
          <p:nvPr/>
        </p:nvSpPr>
        <p:spPr>
          <a:xfrm>
            <a:off x="14195234" y="7653443"/>
            <a:ext cx="674514" cy="683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3" y="17617"/>
                </a:moveTo>
                <a:cubicBezTo>
                  <a:pt x="0" y="17617"/>
                  <a:pt x="0" y="17617"/>
                  <a:pt x="0" y="17617"/>
                </a:cubicBezTo>
                <a:cubicBezTo>
                  <a:pt x="0" y="19762"/>
                  <a:pt x="1697" y="21447"/>
                  <a:pt x="3857" y="21447"/>
                </a:cubicBezTo>
                <a:cubicBezTo>
                  <a:pt x="3857" y="19915"/>
                  <a:pt x="3857" y="19915"/>
                  <a:pt x="3857" y="19915"/>
                </a:cubicBezTo>
                <a:cubicBezTo>
                  <a:pt x="2623" y="19915"/>
                  <a:pt x="1543" y="18996"/>
                  <a:pt x="1543" y="17617"/>
                </a:cubicBezTo>
                <a:close/>
                <a:moveTo>
                  <a:pt x="1543" y="9191"/>
                </a:moveTo>
                <a:cubicBezTo>
                  <a:pt x="0" y="9191"/>
                  <a:pt x="0" y="9191"/>
                  <a:pt x="0" y="9191"/>
                </a:cubicBezTo>
                <a:cubicBezTo>
                  <a:pt x="0" y="12409"/>
                  <a:pt x="0" y="12409"/>
                  <a:pt x="0" y="12409"/>
                </a:cubicBezTo>
                <a:cubicBezTo>
                  <a:pt x="1543" y="12409"/>
                  <a:pt x="1543" y="12409"/>
                  <a:pt x="1543" y="12409"/>
                </a:cubicBezTo>
                <a:lnTo>
                  <a:pt x="1543" y="9191"/>
                </a:lnTo>
                <a:close/>
                <a:moveTo>
                  <a:pt x="0" y="3983"/>
                </a:moveTo>
                <a:cubicBezTo>
                  <a:pt x="1543" y="3983"/>
                  <a:pt x="1543" y="3983"/>
                  <a:pt x="1543" y="3983"/>
                </a:cubicBezTo>
                <a:cubicBezTo>
                  <a:pt x="1543" y="2604"/>
                  <a:pt x="2623" y="1532"/>
                  <a:pt x="3857" y="1532"/>
                </a:cubicBezTo>
                <a:cubicBezTo>
                  <a:pt x="3857" y="0"/>
                  <a:pt x="3857" y="0"/>
                  <a:pt x="3857" y="0"/>
                </a:cubicBezTo>
                <a:cubicBezTo>
                  <a:pt x="1697" y="0"/>
                  <a:pt x="0" y="1838"/>
                  <a:pt x="0" y="3983"/>
                </a:cubicBezTo>
                <a:close/>
                <a:moveTo>
                  <a:pt x="1543" y="13328"/>
                </a:moveTo>
                <a:cubicBezTo>
                  <a:pt x="0" y="13328"/>
                  <a:pt x="0" y="13328"/>
                  <a:pt x="0" y="13328"/>
                </a:cubicBezTo>
                <a:cubicBezTo>
                  <a:pt x="0" y="16545"/>
                  <a:pt x="0" y="16545"/>
                  <a:pt x="0" y="16545"/>
                </a:cubicBezTo>
                <a:cubicBezTo>
                  <a:pt x="1543" y="16545"/>
                  <a:pt x="1543" y="16545"/>
                  <a:pt x="1543" y="16545"/>
                </a:cubicBezTo>
                <a:lnTo>
                  <a:pt x="1543" y="13328"/>
                </a:lnTo>
                <a:close/>
                <a:moveTo>
                  <a:pt x="1543" y="5055"/>
                </a:moveTo>
                <a:cubicBezTo>
                  <a:pt x="0" y="5055"/>
                  <a:pt x="0" y="5055"/>
                  <a:pt x="0" y="5055"/>
                </a:cubicBezTo>
                <a:cubicBezTo>
                  <a:pt x="0" y="8272"/>
                  <a:pt x="0" y="8272"/>
                  <a:pt x="0" y="8272"/>
                </a:cubicBezTo>
                <a:cubicBezTo>
                  <a:pt x="1543" y="8272"/>
                  <a:pt x="1543" y="8272"/>
                  <a:pt x="1543" y="8272"/>
                </a:cubicBezTo>
                <a:lnTo>
                  <a:pt x="1543" y="5055"/>
                </a:lnTo>
                <a:close/>
                <a:moveTo>
                  <a:pt x="21600" y="6434"/>
                </a:moveTo>
                <a:cubicBezTo>
                  <a:pt x="21137" y="7047"/>
                  <a:pt x="20829" y="7660"/>
                  <a:pt x="20366" y="8272"/>
                </a:cubicBezTo>
                <a:cubicBezTo>
                  <a:pt x="21600" y="8272"/>
                  <a:pt x="21600" y="8272"/>
                  <a:pt x="21600" y="8272"/>
                </a:cubicBezTo>
                <a:lnTo>
                  <a:pt x="21600" y="6434"/>
                </a:lnTo>
                <a:close/>
                <a:moveTo>
                  <a:pt x="16509" y="1379"/>
                </a:moveTo>
                <a:cubicBezTo>
                  <a:pt x="16509" y="0"/>
                  <a:pt x="16509" y="0"/>
                  <a:pt x="16509" y="0"/>
                </a:cubicBezTo>
                <a:cubicBezTo>
                  <a:pt x="13423" y="0"/>
                  <a:pt x="13423" y="0"/>
                  <a:pt x="13423" y="0"/>
                </a:cubicBezTo>
                <a:cubicBezTo>
                  <a:pt x="13423" y="1532"/>
                  <a:pt x="13423" y="1532"/>
                  <a:pt x="13423" y="1532"/>
                </a:cubicBezTo>
                <a:cubicBezTo>
                  <a:pt x="16200" y="1532"/>
                  <a:pt x="16200" y="1532"/>
                  <a:pt x="16200" y="1532"/>
                </a:cubicBezTo>
                <a:cubicBezTo>
                  <a:pt x="16354" y="1532"/>
                  <a:pt x="16354" y="1379"/>
                  <a:pt x="16509" y="1379"/>
                </a:cubicBezTo>
                <a:close/>
                <a:moveTo>
                  <a:pt x="4937" y="21600"/>
                </a:moveTo>
                <a:cubicBezTo>
                  <a:pt x="8177" y="21600"/>
                  <a:pt x="8177" y="21600"/>
                  <a:pt x="8177" y="21600"/>
                </a:cubicBezTo>
                <a:cubicBezTo>
                  <a:pt x="8177" y="20068"/>
                  <a:pt x="8177" y="20068"/>
                  <a:pt x="8177" y="20068"/>
                </a:cubicBezTo>
                <a:cubicBezTo>
                  <a:pt x="4937" y="20068"/>
                  <a:pt x="4937" y="20068"/>
                  <a:pt x="4937" y="20068"/>
                </a:cubicBezTo>
                <a:lnTo>
                  <a:pt x="4937" y="21600"/>
                </a:lnTo>
                <a:close/>
                <a:moveTo>
                  <a:pt x="20057" y="16545"/>
                </a:moveTo>
                <a:cubicBezTo>
                  <a:pt x="21600" y="16545"/>
                  <a:pt x="21600" y="16545"/>
                  <a:pt x="21600" y="16545"/>
                </a:cubicBezTo>
                <a:cubicBezTo>
                  <a:pt x="21600" y="13328"/>
                  <a:pt x="21600" y="13328"/>
                  <a:pt x="21600" y="13328"/>
                </a:cubicBezTo>
                <a:cubicBezTo>
                  <a:pt x="20057" y="13328"/>
                  <a:pt x="20057" y="13328"/>
                  <a:pt x="20057" y="13328"/>
                </a:cubicBezTo>
                <a:lnTo>
                  <a:pt x="20057" y="16545"/>
                </a:lnTo>
                <a:close/>
                <a:moveTo>
                  <a:pt x="17743" y="19915"/>
                </a:moveTo>
                <a:cubicBezTo>
                  <a:pt x="17743" y="21447"/>
                  <a:pt x="17743" y="21447"/>
                  <a:pt x="17743" y="21447"/>
                </a:cubicBezTo>
                <a:cubicBezTo>
                  <a:pt x="19903" y="21447"/>
                  <a:pt x="21600" y="19762"/>
                  <a:pt x="21600" y="17617"/>
                </a:cubicBezTo>
                <a:cubicBezTo>
                  <a:pt x="20057" y="17617"/>
                  <a:pt x="20057" y="17617"/>
                  <a:pt x="20057" y="17617"/>
                </a:cubicBezTo>
                <a:cubicBezTo>
                  <a:pt x="20057" y="18996"/>
                  <a:pt x="18977" y="19915"/>
                  <a:pt x="17743" y="19915"/>
                </a:cubicBezTo>
                <a:close/>
                <a:moveTo>
                  <a:pt x="20057" y="9191"/>
                </a:moveTo>
                <a:cubicBezTo>
                  <a:pt x="20057" y="12409"/>
                  <a:pt x="20057" y="12409"/>
                  <a:pt x="20057" y="12409"/>
                </a:cubicBezTo>
                <a:cubicBezTo>
                  <a:pt x="21600" y="12409"/>
                  <a:pt x="21600" y="12409"/>
                  <a:pt x="21600" y="12409"/>
                </a:cubicBezTo>
                <a:cubicBezTo>
                  <a:pt x="21600" y="9191"/>
                  <a:pt x="21600" y="9191"/>
                  <a:pt x="21600" y="9191"/>
                </a:cubicBezTo>
                <a:lnTo>
                  <a:pt x="20057" y="9191"/>
                </a:lnTo>
                <a:close/>
                <a:moveTo>
                  <a:pt x="4937" y="1532"/>
                </a:moveTo>
                <a:cubicBezTo>
                  <a:pt x="8177" y="1532"/>
                  <a:pt x="8177" y="1532"/>
                  <a:pt x="8177" y="1532"/>
                </a:cubicBezTo>
                <a:cubicBezTo>
                  <a:pt x="8177" y="0"/>
                  <a:pt x="8177" y="0"/>
                  <a:pt x="8177" y="0"/>
                </a:cubicBezTo>
                <a:cubicBezTo>
                  <a:pt x="4937" y="0"/>
                  <a:pt x="4937" y="0"/>
                  <a:pt x="4937" y="0"/>
                </a:cubicBezTo>
                <a:lnTo>
                  <a:pt x="4937" y="1532"/>
                </a:lnTo>
                <a:close/>
                <a:moveTo>
                  <a:pt x="9257" y="1532"/>
                </a:moveTo>
                <a:cubicBezTo>
                  <a:pt x="12343" y="1532"/>
                  <a:pt x="12343" y="1532"/>
                  <a:pt x="12343" y="1532"/>
                </a:cubicBezTo>
                <a:cubicBezTo>
                  <a:pt x="12343" y="0"/>
                  <a:pt x="12343" y="0"/>
                  <a:pt x="12343" y="0"/>
                </a:cubicBezTo>
                <a:cubicBezTo>
                  <a:pt x="9257" y="0"/>
                  <a:pt x="9257" y="0"/>
                  <a:pt x="9257" y="0"/>
                </a:cubicBezTo>
                <a:lnTo>
                  <a:pt x="9257" y="1532"/>
                </a:lnTo>
                <a:close/>
                <a:moveTo>
                  <a:pt x="9257" y="21600"/>
                </a:moveTo>
                <a:cubicBezTo>
                  <a:pt x="12343" y="21600"/>
                  <a:pt x="12343" y="21600"/>
                  <a:pt x="12343" y="21600"/>
                </a:cubicBezTo>
                <a:cubicBezTo>
                  <a:pt x="12343" y="20068"/>
                  <a:pt x="12343" y="20068"/>
                  <a:pt x="12343" y="20068"/>
                </a:cubicBezTo>
                <a:cubicBezTo>
                  <a:pt x="9257" y="20068"/>
                  <a:pt x="9257" y="20068"/>
                  <a:pt x="9257" y="20068"/>
                </a:cubicBezTo>
                <a:lnTo>
                  <a:pt x="9257" y="21600"/>
                </a:lnTo>
                <a:close/>
                <a:moveTo>
                  <a:pt x="13423" y="21600"/>
                </a:moveTo>
                <a:cubicBezTo>
                  <a:pt x="16509" y="21600"/>
                  <a:pt x="16509" y="21600"/>
                  <a:pt x="16509" y="21600"/>
                </a:cubicBezTo>
                <a:cubicBezTo>
                  <a:pt x="16509" y="20068"/>
                  <a:pt x="16509" y="20068"/>
                  <a:pt x="16509" y="20068"/>
                </a:cubicBezTo>
                <a:cubicBezTo>
                  <a:pt x="13423" y="20068"/>
                  <a:pt x="13423" y="20068"/>
                  <a:pt x="13423" y="20068"/>
                </a:cubicBezTo>
                <a:lnTo>
                  <a:pt x="13423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3600"/>
            </a:pPr>
          </a:p>
        </p:txBody>
      </p:sp>
      <p:sp>
        <p:nvSpPr>
          <p:cNvPr id="274" name="Shape"/>
          <p:cNvSpPr/>
          <p:nvPr/>
        </p:nvSpPr>
        <p:spPr>
          <a:xfrm>
            <a:off x="14195234" y="10422042"/>
            <a:ext cx="674514" cy="683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3" y="17617"/>
                </a:moveTo>
                <a:cubicBezTo>
                  <a:pt x="0" y="17617"/>
                  <a:pt x="0" y="17617"/>
                  <a:pt x="0" y="17617"/>
                </a:cubicBezTo>
                <a:cubicBezTo>
                  <a:pt x="0" y="19762"/>
                  <a:pt x="1697" y="21447"/>
                  <a:pt x="3857" y="21447"/>
                </a:cubicBezTo>
                <a:cubicBezTo>
                  <a:pt x="3857" y="19915"/>
                  <a:pt x="3857" y="19915"/>
                  <a:pt x="3857" y="19915"/>
                </a:cubicBezTo>
                <a:cubicBezTo>
                  <a:pt x="2623" y="19915"/>
                  <a:pt x="1543" y="18996"/>
                  <a:pt x="1543" y="17617"/>
                </a:cubicBezTo>
                <a:close/>
                <a:moveTo>
                  <a:pt x="1543" y="9191"/>
                </a:moveTo>
                <a:cubicBezTo>
                  <a:pt x="0" y="9191"/>
                  <a:pt x="0" y="9191"/>
                  <a:pt x="0" y="9191"/>
                </a:cubicBezTo>
                <a:cubicBezTo>
                  <a:pt x="0" y="12409"/>
                  <a:pt x="0" y="12409"/>
                  <a:pt x="0" y="12409"/>
                </a:cubicBezTo>
                <a:cubicBezTo>
                  <a:pt x="1543" y="12409"/>
                  <a:pt x="1543" y="12409"/>
                  <a:pt x="1543" y="12409"/>
                </a:cubicBezTo>
                <a:lnTo>
                  <a:pt x="1543" y="9191"/>
                </a:lnTo>
                <a:close/>
                <a:moveTo>
                  <a:pt x="0" y="3983"/>
                </a:moveTo>
                <a:cubicBezTo>
                  <a:pt x="1543" y="3983"/>
                  <a:pt x="1543" y="3983"/>
                  <a:pt x="1543" y="3983"/>
                </a:cubicBezTo>
                <a:cubicBezTo>
                  <a:pt x="1543" y="2604"/>
                  <a:pt x="2623" y="1532"/>
                  <a:pt x="3857" y="1532"/>
                </a:cubicBezTo>
                <a:cubicBezTo>
                  <a:pt x="3857" y="0"/>
                  <a:pt x="3857" y="0"/>
                  <a:pt x="3857" y="0"/>
                </a:cubicBezTo>
                <a:cubicBezTo>
                  <a:pt x="1697" y="0"/>
                  <a:pt x="0" y="1838"/>
                  <a:pt x="0" y="3983"/>
                </a:cubicBezTo>
                <a:close/>
                <a:moveTo>
                  <a:pt x="1543" y="13328"/>
                </a:moveTo>
                <a:cubicBezTo>
                  <a:pt x="0" y="13328"/>
                  <a:pt x="0" y="13328"/>
                  <a:pt x="0" y="13328"/>
                </a:cubicBezTo>
                <a:cubicBezTo>
                  <a:pt x="0" y="16545"/>
                  <a:pt x="0" y="16545"/>
                  <a:pt x="0" y="16545"/>
                </a:cubicBezTo>
                <a:cubicBezTo>
                  <a:pt x="1543" y="16545"/>
                  <a:pt x="1543" y="16545"/>
                  <a:pt x="1543" y="16545"/>
                </a:cubicBezTo>
                <a:lnTo>
                  <a:pt x="1543" y="13328"/>
                </a:lnTo>
                <a:close/>
                <a:moveTo>
                  <a:pt x="1543" y="5055"/>
                </a:moveTo>
                <a:cubicBezTo>
                  <a:pt x="0" y="5055"/>
                  <a:pt x="0" y="5055"/>
                  <a:pt x="0" y="5055"/>
                </a:cubicBezTo>
                <a:cubicBezTo>
                  <a:pt x="0" y="8272"/>
                  <a:pt x="0" y="8272"/>
                  <a:pt x="0" y="8272"/>
                </a:cubicBezTo>
                <a:cubicBezTo>
                  <a:pt x="1543" y="8272"/>
                  <a:pt x="1543" y="8272"/>
                  <a:pt x="1543" y="8272"/>
                </a:cubicBezTo>
                <a:lnTo>
                  <a:pt x="1543" y="5055"/>
                </a:lnTo>
                <a:close/>
                <a:moveTo>
                  <a:pt x="21600" y="6434"/>
                </a:moveTo>
                <a:cubicBezTo>
                  <a:pt x="21137" y="7047"/>
                  <a:pt x="20829" y="7660"/>
                  <a:pt x="20366" y="8272"/>
                </a:cubicBezTo>
                <a:cubicBezTo>
                  <a:pt x="21600" y="8272"/>
                  <a:pt x="21600" y="8272"/>
                  <a:pt x="21600" y="8272"/>
                </a:cubicBezTo>
                <a:lnTo>
                  <a:pt x="21600" y="6434"/>
                </a:lnTo>
                <a:close/>
                <a:moveTo>
                  <a:pt x="16509" y="1379"/>
                </a:moveTo>
                <a:cubicBezTo>
                  <a:pt x="16509" y="0"/>
                  <a:pt x="16509" y="0"/>
                  <a:pt x="16509" y="0"/>
                </a:cubicBezTo>
                <a:cubicBezTo>
                  <a:pt x="13423" y="0"/>
                  <a:pt x="13423" y="0"/>
                  <a:pt x="13423" y="0"/>
                </a:cubicBezTo>
                <a:cubicBezTo>
                  <a:pt x="13423" y="1532"/>
                  <a:pt x="13423" y="1532"/>
                  <a:pt x="13423" y="1532"/>
                </a:cubicBezTo>
                <a:cubicBezTo>
                  <a:pt x="16200" y="1532"/>
                  <a:pt x="16200" y="1532"/>
                  <a:pt x="16200" y="1532"/>
                </a:cubicBezTo>
                <a:cubicBezTo>
                  <a:pt x="16354" y="1532"/>
                  <a:pt x="16354" y="1379"/>
                  <a:pt x="16509" y="1379"/>
                </a:cubicBezTo>
                <a:close/>
                <a:moveTo>
                  <a:pt x="4937" y="21600"/>
                </a:moveTo>
                <a:cubicBezTo>
                  <a:pt x="8177" y="21600"/>
                  <a:pt x="8177" y="21600"/>
                  <a:pt x="8177" y="21600"/>
                </a:cubicBezTo>
                <a:cubicBezTo>
                  <a:pt x="8177" y="20068"/>
                  <a:pt x="8177" y="20068"/>
                  <a:pt x="8177" y="20068"/>
                </a:cubicBezTo>
                <a:cubicBezTo>
                  <a:pt x="4937" y="20068"/>
                  <a:pt x="4937" y="20068"/>
                  <a:pt x="4937" y="20068"/>
                </a:cubicBezTo>
                <a:lnTo>
                  <a:pt x="4937" y="21600"/>
                </a:lnTo>
                <a:close/>
                <a:moveTo>
                  <a:pt x="20057" y="16545"/>
                </a:moveTo>
                <a:cubicBezTo>
                  <a:pt x="21600" y="16545"/>
                  <a:pt x="21600" y="16545"/>
                  <a:pt x="21600" y="16545"/>
                </a:cubicBezTo>
                <a:cubicBezTo>
                  <a:pt x="21600" y="13328"/>
                  <a:pt x="21600" y="13328"/>
                  <a:pt x="21600" y="13328"/>
                </a:cubicBezTo>
                <a:cubicBezTo>
                  <a:pt x="20057" y="13328"/>
                  <a:pt x="20057" y="13328"/>
                  <a:pt x="20057" y="13328"/>
                </a:cubicBezTo>
                <a:lnTo>
                  <a:pt x="20057" y="16545"/>
                </a:lnTo>
                <a:close/>
                <a:moveTo>
                  <a:pt x="17743" y="19915"/>
                </a:moveTo>
                <a:cubicBezTo>
                  <a:pt x="17743" y="21447"/>
                  <a:pt x="17743" y="21447"/>
                  <a:pt x="17743" y="21447"/>
                </a:cubicBezTo>
                <a:cubicBezTo>
                  <a:pt x="19903" y="21447"/>
                  <a:pt x="21600" y="19762"/>
                  <a:pt x="21600" y="17617"/>
                </a:cubicBezTo>
                <a:cubicBezTo>
                  <a:pt x="20057" y="17617"/>
                  <a:pt x="20057" y="17617"/>
                  <a:pt x="20057" y="17617"/>
                </a:cubicBezTo>
                <a:cubicBezTo>
                  <a:pt x="20057" y="18996"/>
                  <a:pt x="18977" y="19915"/>
                  <a:pt x="17743" y="19915"/>
                </a:cubicBezTo>
                <a:close/>
                <a:moveTo>
                  <a:pt x="20057" y="9191"/>
                </a:moveTo>
                <a:cubicBezTo>
                  <a:pt x="20057" y="12409"/>
                  <a:pt x="20057" y="12409"/>
                  <a:pt x="20057" y="12409"/>
                </a:cubicBezTo>
                <a:cubicBezTo>
                  <a:pt x="21600" y="12409"/>
                  <a:pt x="21600" y="12409"/>
                  <a:pt x="21600" y="12409"/>
                </a:cubicBezTo>
                <a:cubicBezTo>
                  <a:pt x="21600" y="9191"/>
                  <a:pt x="21600" y="9191"/>
                  <a:pt x="21600" y="9191"/>
                </a:cubicBezTo>
                <a:lnTo>
                  <a:pt x="20057" y="9191"/>
                </a:lnTo>
                <a:close/>
                <a:moveTo>
                  <a:pt x="4937" y="1532"/>
                </a:moveTo>
                <a:cubicBezTo>
                  <a:pt x="8177" y="1532"/>
                  <a:pt x="8177" y="1532"/>
                  <a:pt x="8177" y="1532"/>
                </a:cubicBezTo>
                <a:cubicBezTo>
                  <a:pt x="8177" y="0"/>
                  <a:pt x="8177" y="0"/>
                  <a:pt x="8177" y="0"/>
                </a:cubicBezTo>
                <a:cubicBezTo>
                  <a:pt x="4937" y="0"/>
                  <a:pt x="4937" y="0"/>
                  <a:pt x="4937" y="0"/>
                </a:cubicBezTo>
                <a:lnTo>
                  <a:pt x="4937" y="1532"/>
                </a:lnTo>
                <a:close/>
                <a:moveTo>
                  <a:pt x="9257" y="1532"/>
                </a:moveTo>
                <a:cubicBezTo>
                  <a:pt x="12343" y="1532"/>
                  <a:pt x="12343" y="1532"/>
                  <a:pt x="12343" y="1532"/>
                </a:cubicBezTo>
                <a:cubicBezTo>
                  <a:pt x="12343" y="0"/>
                  <a:pt x="12343" y="0"/>
                  <a:pt x="12343" y="0"/>
                </a:cubicBezTo>
                <a:cubicBezTo>
                  <a:pt x="9257" y="0"/>
                  <a:pt x="9257" y="0"/>
                  <a:pt x="9257" y="0"/>
                </a:cubicBezTo>
                <a:lnTo>
                  <a:pt x="9257" y="1532"/>
                </a:lnTo>
                <a:close/>
                <a:moveTo>
                  <a:pt x="9257" y="21600"/>
                </a:moveTo>
                <a:cubicBezTo>
                  <a:pt x="12343" y="21600"/>
                  <a:pt x="12343" y="21600"/>
                  <a:pt x="12343" y="21600"/>
                </a:cubicBezTo>
                <a:cubicBezTo>
                  <a:pt x="12343" y="20068"/>
                  <a:pt x="12343" y="20068"/>
                  <a:pt x="12343" y="20068"/>
                </a:cubicBezTo>
                <a:cubicBezTo>
                  <a:pt x="9257" y="20068"/>
                  <a:pt x="9257" y="20068"/>
                  <a:pt x="9257" y="20068"/>
                </a:cubicBezTo>
                <a:lnTo>
                  <a:pt x="9257" y="21600"/>
                </a:lnTo>
                <a:close/>
                <a:moveTo>
                  <a:pt x="13423" y="21600"/>
                </a:moveTo>
                <a:cubicBezTo>
                  <a:pt x="16509" y="21600"/>
                  <a:pt x="16509" y="21600"/>
                  <a:pt x="16509" y="21600"/>
                </a:cubicBezTo>
                <a:cubicBezTo>
                  <a:pt x="16509" y="20068"/>
                  <a:pt x="16509" y="20068"/>
                  <a:pt x="16509" y="20068"/>
                </a:cubicBezTo>
                <a:cubicBezTo>
                  <a:pt x="13423" y="20068"/>
                  <a:pt x="13423" y="20068"/>
                  <a:pt x="13423" y="20068"/>
                </a:cubicBezTo>
                <a:lnTo>
                  <a:pt x="13423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3600"/>
            </a:pPr>
          </a:p>
        </p:txBody>
      </p:sp>
      <p:pic>
        <p:nvPicPr>
          <p:cNvPr id="2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" y="234950"/>
            <a:ext cx="9483357" cy="6628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0212" y="6902450"/>
            <a:ext cx="9715933" cy="6556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ctangle"/>
          <p:cNvSpPr/>
          <p:nvPr/>
        </p:nvSpPr>
        <p:spPr>
          <a:xfrm>
            <a:off x="11971635" y="0"/>
            <a:ext cx="12432507" cy="13716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79" name="Linear Regression"/>
          <p:cNvSpPr txBox="1"/>
          <p:nvPr/>
        </p:nvSpPr>
        <p:spPr>
          <a:xfrm>
            <a:off x="14275018" y="1384299"/>
            <a:ext cx="7825741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7500"/>
            </a:lvl1pPr>
          </a:lstStyle>
          <a:p>
            <a:pPr/>
            <a:r>
              <a:t>Linear Regression</a:t>
            </a:r>
          </a:p>
        </p:txBody>
      </p:sp>
      <p:sp>
        <p:nvSpPr>
          <p:cNvPr id="280" name="1.Low Training Cost"/>
          <p:cNvSpPr txBox="1"/>
          <p:nvPr/>
        </p:nvSpPr>
        <p:spPr>
          <a:xfrm>
            <a:off x="15743138" y="4680324"/>
            <a:ext cx="737870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500"/>
            </a:lvl1pPr>
          </a:lstStyle>
          <a:p>
            <a:pPr/>
            <a:r>
              <a:t>1.Low Training Cost</a:t>
            </a:r>
          </a:p>
        </p:txBody>
      </p:sp>
      <p:sp>
        <p:nvSpPr>
          <p:cNvPr id="281" name="2.Low Inference Time"/>
          <p:cNvSpPr txBox="1"/>
          <p:nvPr/>
        </p:nvSpPr>
        <p:spPr>
          <a:xfrm>
            <a:off x="15743963" y="7448924"/>
            <a:ext cx="8037450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500"/>
            </a:lvl1pPr>
          </a:lstStyle>
          <a:p>
            <a:pPr/>
            <a:r>
              <a:t>2.Low Inference Time</a:t>
            </a:r>
          </a:p>
        </p:txBody>
      </p:sp>
      <p:sp>
        <p:nvSpPr>
          <p:cNvPr id="282" name="3.Small Model Size"/>
          <p:cNvSpPr txBox="1"/>
          <p:nvPr/>
        </p:nvSpPr>
        <p:spPr>
          <a:xfrm>
            <a:off x="15866550" y="10217523"/>
            <a:ext cx="7131876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500"/>
            </a:lvl1pPr>
          </a:lstStyle>
          <a:p>
            <a:pPr/>
            <a:r>
              <a:t>3.Small Model Size</a:t>
            </a:r>
          </a:p>
        </p:txBody>
      </p:sp>
      <p:sp>
        <p:nvSpPr>
          <p:cNvPr id="283" name="Shape"/>
          <p:cNvSpPr/>
          <p:nvPr/>
        </p:nvSpPr>
        <p:spPr>
          <a:xfrm>
            <a:off x="14195234" y="4884844"/>
            <a:ext cx="674514" cy="68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3" y="17617"/>
                </a:moveTo>
                <a:cubicBezTo>
                  <a:pt x="0" y="17617"/>
                  <a:pt x="0" y="17617"/>
                  <a:pt x="0" y="17617"/>
                </a:cubicBezTo>
                <a:cubicBezTo>
                  <a:pt x="0" y="19762"/>
                  <a:pt x="1697" y="21447"/>
                  <a:pt x="3857" y="21447"/>
                </a:cubicBezTo>
                <a:cubicBezTo>
                  <a:pt x="3857" y="19915"/>
                  <a:pt x="3857" y="19915"/>
                  <a:pt x="3857" y="19915"/>
                </a:cubicBezTo>
                <a:cubicBezTo>
                  <a:pt x="2623" y="19915"/>
                  <a:pt x="1543" y="18996"/>
                  <a:pt x="1543" y="17617"/>
                </a:cubicBezTo>
                <a:close/>
                <a:moveTo>
                  <a:pt x="1543" y="9191"/>
                </a:moveTo>
                <a:cubicBezTo>
                  <a:pt x="0" y="9191"/>
                  <a:pt x="0" y="9191"/>
                  <a:pt x="0" y="9191"/>
                </a:cubicBezTo>
                <a:cubicBezTo>
                  <a:pt x="0" y="12409"/>
                  <a:pt x="0" y="12409"/>
                  <a:pt x="0" y="12409"/>
                </a:cubicBezTo>
                <a:cubicBezTo>
                  <a:pt x="1543" y="12409"/>
                  <a:pt x="1543" y="12409"/>
                  <a:pt x="1543" y="12409"/>
                </a:cubicBezTo>
                <a:lnTo>
                  <a:pt x="1543" y="9191"/>
                </a:lnTo>
                <a:close/>
                <a:moveTo>
                  <a:pt x="0" y="3983"/>
                </a:moveTo>
                <a:cubicBezTo>
                  <a:pt x="1543" y="3983"/>
                  <a:pt x="1543" y="3983"/>
                  <a:pt x="1543" y="3983"/>
                </a:cubicBezTo>
                <a:cubicBezTo>
                  <a:pt x="1543" y="2604"/>
                  <a:pt x="2623" y="1532"/>
                  <a:pt x="3857" y="1532"/>
                </a:cubicBezTo>
                <a:cubicBezTo>
                  <a:pt x="3857" y="0"/>
                  <a:pt x="3857" y="0"/>
                  <a:pt x="3857" y="0"/>
                </a:cubicBezTo>
                <a:cubicBezTo>
                  <a:pt x="1697" y="0"/>
                  <a:pt x="0" y="1838"/>
                  <a:pt x="0" y="3983"/>
                </a:cubicBezTo>
                <a:close/>
                <a:moveTo>
                  <a:pt x="1543" y="13328"/>
                </a:moveTo>
                <a:cubicBezTo>
                  <a:pt x="0" y="13328"/>
                  <a:pt x="0" y="13328"/>
                  <a:pt x="0" y="13328"/>
                </a:cubicBezTo>
                <a:cubicBezTo>
                  <a:pt x="0" y="16545"/>
                  <a:pt x="0" y="16545"/>
                  <a:pt x="0" y="16545"/>
                </a:cubicBezTo>
                <a:cubicBezTo>
                  <a:pt x="1543" y="16545"/>
                  <a:pt x="1543" y="16545"/>
                  <a:pt x="1543" y="16545"/>
                </a:cubicBezTo>
                <a:lnTo>
                  <a:pt x="1543" y="13328"/>
                </a:lnTo>
                <a:close/>
                <a:moveTo>
                  <a:pt x="1543" y="5055"/>
                </a:moveTo>
                <a:cubicBezTo>
                  <a:pt x="0" y="5055"/>
                  <a:pt x="0" y="5055"/>
                  <a:pt x="0" y="5055"/>
                </a:cubicBezTo>
                <a:cubicBezTo>
                  <a:pt x="0" y="8272"/>
                  <a:pt x="0" y="8272"/>
                  <a:pt x="0" y="8272"/>
                </a:cubicBezTo>
                <a:cubicBezTo>
                  <a:pt x="1543" y="8272"/>
                  <a:pt x="1543" y="8272"/>
                  <a:pt x="1543" y="8272"/>
                </a:cubicBezTo>
                <a:lnTo>
                  <a:pt x="1543" y="5055"/>
                </a:lnTo>
                <a:close/>
                <a:moveTo>
                  <a:pt x="21600" y="6434"/>
                </a:moveTo>
                <a:cubicBezTo>
                  <a:pt x="21137" y="7047"/>
                  <a:pt x="20829" y="7660"/>
                  <a:pt x="20366" y="8272"/>
                </a:cubicBezTo>
                <a:cubicBezTo>
                  <a:pt x="21600" y="8272"/>
                  <a:pt x="21600" y="8272"/>
                  <a:pt x="21600" y="8272"/>
                </a:cubicBezTo>
                <a:lnTo>
                  <a:pt x="21600" y="6434"/>
                </a:lnTo>
                <a:close/>
                <a:moveTo>
                  <a:pt x="16509" y="1379"/>
                </a:moveTo>
                <a:cubicBezTo>
                  <a:pt x="16509" y="0"/>
                  <a:pt x="16509" y="0"/>
                  <a:pt x="16509" y="0"/>
                </a:cubicBezTo>
                <a:cubicBezTo>
                  <a:pt x="13423" y="0"/>
                  <a:pt x="13423" y="0"/>
                  <a:pt x="13423" y="0"/>
                </a:cubicBezTo>
                <a:cubicBezTo>
                  <a:pt x="13423" y="1532"/>
                  <a:pt x="13423" y="1532"/>
                  <a:pt x="13423" y="1532"/>
                </a:cubicBezTo>
                <a:cubicBezTo>
                  <a:pt x="16200" y="1532"/>
                  <a:pt x="16200" y="1532"/>
                  <a:pt x="16200" y="1532"/>
                </a:cubicBezTo>
                <a:cubicBezTo>
                  <a:pt x="16354" y="1532"/>
                  <a:pt x="16354" y="1379"/>
                  <a:pt x="16509" y="1379"/>
                </a:cubicBezTo>
                <a:close/>
                <a:moveTo>
                  <a:pt x="4937" y="21600"/>
                </a:moveTo>
                <a:cubicBezTo>
                  <a:pt x="8177" y="21600"/>
                  <a:pt x="8177" y="21600"/>
                  <a:pt x="8177" y="21600"/>
                </a:cubicBezTo>
                <a:cubicBezTo>
                  <a:pt x="8177" y="20068"/>
                  <a:pt x="8177" y="20068"/>
                  <a:pt x="8177" y="20068"/>
                </a:cubicBezTo>
                <a:cubicBezTo>
                  <a:pt x="4937" y="20068"/>
                  <a:pt x="4937" y="20068"/>
                  <a:pt x="4937" y="20068"/>
                </a:cubicBezTo>
                <a:lnTo>
                  <a:pt x="4937" y="21600"/>
                </a:lnTo>
                <a:close/>
                <a:moveTo>
                  <a:pt x="20057" y="16545"/>
                </a:moveTo>
                <a:cubicBezTo>
                  <a:pt x="21600" y="16545"/>
                  <a:pt x="21600" y="16545"/>
                  <a:pt x="21600" y="16545"/>
                </a:cubicBezTo>
                <a:cubicBezTo>
                  <a:pt x="21600" y="13328"/>
                  <a:pt x="21600" y="13328"/>
                  <a:pt x="21600" y="13328"/>
                </a:cubicBezTo>
                <a:cubicBezTo>
                  <a:pt x="20057" y="13328"/>
                  <a:pt x="20057" y="13328"/>
                  <a:pt x="20057" y="13328"/>
                </a:cubicBezTo>
                <a:lnTo>
                  <a:pt x="20057" y="16545"/>
                </a:lnTo>
                <a:close/>
                <a:moveTo>
                  <a:pt x="17743" y="19915"/>
                </a:moveTo>
                <a:cubicBezTo>
                  <a:pt x="17743" y="21447"/>
                  <a:pt x="17743" y="21447"/>
                  <a:pt x="17743" y="21447"/>
                </a:cubicBezTo>
                <a:cubicBezTo>
                  <a:pt x="19903" y="21447"/>
                  <a:pt x="21600" y="19762"/>
                  <a:pt x="21600" y="17617"/>
                </a:cubicBezTo>
                <a:cubicBezTo>
                  <a:pt x="20057" y="17617"/>
                  <a:pt x="20057" y="17617"/>
                  <a:pt x="20057" y="17617"/>
                </a:cubicBezTo>
                <a:cubicBezTo>
                  <a:pt x="20057" y="18996"/>
                  <a:pt x="18977" y="19915"/>
                  <a:pt x="17743" y="19915"/>
                </a:cubicBezTo>
                <a:close/>
                <a:moveTo>
                  <a:pt x="20057" y="9191"/>
                </a:moveTo>
                <a:cubicBezTo>
                  <a:pt x="20057" y="12409"/>
                  <a:pt x="20057" y="12409"/>
                  <a:pt x="20057" y="12409"/>
                </a:cubicBezTo>
                <a:cubicBezTo>
                  <a:pt x="21600" y="12409"/>
                  <a:pt x="21600" y="12409"/>
                  <a:pt x="21600" y="12409"/>
                </a:cubicBezTo>
                <a:cubicBezTo>
                  <a:pt x="21600" y="9191"/>
                  <a:pt x="21600" y="9191"/>
                  <a:pt x="21600" y="9191"/>
                </a:cubicBezTo>
                <a:lnTo>
                  <a:pt x="20057" y="9191"/>
                </a:lnTo>
                <a:close/>
                <a:moveTo>
                  <a:pt x="4937" y="1532"/>
                </a:moveTo>
                <a:cubicBezTo>
                  <a:pt x="8177" y="1532"/>
                  <a:pt x="8177" y="1532"/>
                  <a:pt x="8177" y="1532"/>
                </a:cubicBezTo>
                <a:cubicBezTo>
                  <a:pt x="8177" y="0"/>
                  <a:pt x="8177" y="0"/>
                  <a:pt x="8177" y="0"/>
                </a:cubicBezTo>
                <a:cubicBezTo>
                  <a:pt x="4937" y="0"/>
                  <a:pt x="4937" y="0"/>
                  <a:pt x="4937" y="0"/>
                </a:cubicBezTo>
                <a:lnTo>
                  <a:pt x="4937" y="1532"/>
                </a:lnTo>
                <a:close/>
                <a:moveTo>
                  <a:pt x="9257" y="1532"/>
                </a:moveTo>
                <a:cubicBezTo>
                  <a:pt x="12343" y="1532"/>
                  <a:pt x="12343" y="1532"/>
                  <a:pt x="12343" y="1532"/>
                </a:cubicBezTo>
                <a:cubicBezTo>
                  <a:pt x="12343" y="0"/>
                  <a:pt x="12343" y="0"/>
                  <a:pt x="12343" y="0"/>
                </a:cubicBezTo>
                <a:cubicBezTo>
                  <a:pt x="9257" y="0"/>
                  <a:pt x="9257" y="0"/>
                  <a:pt x="9257" y="0"/>
                </a:cubicBezTo>
                <a:lnTo>
                  <a:pt x="9257" y="1532"/>
                </a:lnTo>
                <a:close/>
                <a:moveTo>
                  <a:pt x="9257" y="21600"/>
                </a:moveTo>
                <a:cubicBezTo>
                  <a:pt x="12343" y="21600"/>
                  <a:pt x="12343" y="21600"/>
                  <a:pt x="12343" y="21600"/>
                </a:cubicBezTo>
                <a:cubicBezTo>
                  <a:pt x="12343" y="20068"/>
                  <a:pt x="12343" y="20068"/>
                  <a:pt x="12343" y="20068"/>
                </a:cubicBezTo>
                <a:cubicBezTo>
                  <a:pt x="9257" y="20068"/>
                  <a:pt x="9257" y="20068"/>
                  <a:pt x="9257" y="20068"/>
                </a:cubicBezTo>
                <a:lnTo>
                  <a:pt x="9257" y="21600"/>
                </a:lnTo>
                <a:close/>
                <a:moveTo>
                  <a:pt x="13423" y="21600"/>
                </a:moveTo>
                <a:cubicBezTo>
                  <a:pt x="16509" y="21600"/>
                  <a:pt x="16509" y="21600"/>
                  <a:pt x="16509" y="21600"/>
                </a:cubicBezTo>
                <a:cubicBezTo>
                  <a:pt x="16509" y="20068"/>
                  <a:pt x="16509" y="20068"/>
                  <a:pt x="16509" y="20068"/>
                </a:cubicBezTo>
                <a:cubicBezTo>
                  <a:pt x="13423" y="20068"/>
                  <a:pt x="13423" y="20068"/>
                  <a:pt x="13423" y="20068"/>
                </a:cubicBezTo>
                <a:lnTo>
                  <a:pt x="13423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3600"/>
            </a:pPr>
          </a:p>
        </p:txBody>
      </p:sp>
      <p:sp>
        <p:nvSpPr>
          <p:cNvPr id="284" name="Shape"/>
          <p:cNvSpPr/>
          <p:nvPr/>
        </p:nvSpPr>
        <p:spPr>
          <a:xfrm>
            <a:off x="14281709" y="4791772"/>
            <a:ext cx="735047" cy="646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039" y="0"/>
                </a:moveTo>
                <a:cubicBezTo>
                  <a:pt x="14587" y="4710"/>
                  <a:pt x="9678" y="10556"/>
                  <a:pt x="7574" y="13642"/>
                </a:cubicBezTo>
                <a:cubicBezTo>
                  <a:pt x="2384" y="8770"/>
                  <a:pt x="2384" y="8770"/>
                  <a:pt x="2384" y="8770"/>
                </a:cubicBezTo>
                <a:cubicBezTo>
                  <a:pt x="0" y="11044"/>
                  <a:pt x="0" y="11044"/>
                  <a:pt x="0" y="11044"/>
                </a:cubicBezTo>
                <a:cubicBezTo>
                  <a:pt x="9117" y="21600"/>
                  <a:pt x="9117" y="21600"/>
                  <a:pt x="9117" y="21600"/>
                </a:cubicBezTo>
                <a:cubicBezTo>
                  <a:pt x="10660" y="17053"/>
                  <a:pt x="15569" y="7958"/>
                  <a:pt x="21600" y="1462"/>
                </a:cubicBezTo>
                <a:lnTo>
                  <a:pt x="2103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3600"/>
            </a:pPr>
          </a:p>
        </p:txBody>
      </p:sp>
      <p:sp>
        <p:nvSpPr>
          <p:cNvPr id="285" name="Shape"/>
          <p:cNvSpPr/>
          <p:nvPr/>
        </p:nvSpPr>
        <p:spPr>
          <a:xfrm>
            <a:off x="14195234" y="7653443"/>
            <a:ext cx="674514" cy="683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3" y="17617"/>
                </a:moveTo>
                <a:cubicBezTo>
                  <a:pt x="0" y="17617"/>
                  <a:pt x="0" y="17617"/>
                  <a:pt x="0" y="17617"/>
                </a:cubicBezTo>
                <a:cubicBezTo>
                  <a:pt x="0" y="19762"/>
                  <a:pt x="1697" y="21447"/>
                  <a:pt x="3857" y="21447"/>
                </a:cubicBezTo>
                <a:cubicBezTo>
                  <a:pt x="3857" y="19915"/>
                  <a:pt x="3857" y="19915"/>
                  <a:pt x="3857" y="19915"/>
                </a:cubicBezTo>
                <a:cubicBezTo>
                  <a:pt x="2623" y="19915"/>
                  <a:pt x="1543" y="18996"/>
                  <a:pt x="1543" y="17617"/>
                </a:cubicBezTo>
                <a:close/>
                <a:moveTo>
                  <a:pt x="1543" y="9191"/>
                </a:moveTo>
                <a:cubicBezTo>
                  <a:pt x="0" y="9191"/>
                  <a:pt x="0" y="9191"/>
                  <a:pt x="0" y="9191"/>
                </a:cubicBezTo>
                <a:cubicBezTo>
                  <a:pt x="0" y="12409"/>
                  <a:pt x="0" y="12409"/>
                  <a:pt x="0" y="12409"/>
                </a:cubicBezTo>
                <a:cubicBezTo>
                  <a:pt x="1543" y="12409"/>
                  <a:pt x="1543" y="12409"/>
                  <a:pt x="1543" y="12409"/>
                </a:cubicBezTo>
                <a:lnTo>
                  <a:pt x="1543" y="9191"/>
                </a:lnTo>
                <a:close/>
                <a:moveTo>
                  <a:pt x="0" y="3983"/>
                </a:moveTo>
                <a:cubicBezTo>
                  <a:pt x="1543" y="3983"/>
                  <a:pt x="1543" y="3983"/>
                  <a:pt x="1543" y="3983"/>
                </a:cubicBezTo>
                <a:cubicBezTo>
                  <a:pt x="1543" y="2604"/>
                  <a:pt x="2623" y="1532"/>
                  <a:pt x="3857" y="1532"/>
                </a:cubicBezTo>
                <a:cubicBezTo>
                  <a:pt x="3857" y="0"/>
                  <a:pt x="3857" y="0"/>
                  <a:pt x="3857" y="0"/>
                </a:cubicBezTo>
                <a:cubicBezTo>
                  <a:pt x="1697" y="0"/>
                  <a:pt x="0" y="1838"/>
                  <a:pt x="0" y="3983"/>
                </a:cubicBezTo>
                <a:close/>
                <a:moveTo>
                  <a:pt x="1543" y="13328"/>
                </a:moveTo>
                <a:cubicBezTo>
                  <a:pt x="0" y="13328"/>
                  <a:pt x="0" y="13328"/>
                  <a:pt x="0" y="13328"/>
                </a:cubicBezTo>
                <a:cubicBezTo>
                  <a:pt x="0" y="16545"/>
                  <a:pt x="0" y="16545"/>
                  <a:pt x="0" y="16545"/>
                </a:cubicBezTo>
                <a:cubicBezTo>
                  <a:pt x="1543" y="16545"/>
                  <a:pt x="1543" y="16545"/>
                  <a:pt x="1543" y="16545"/>
                </a:cubicBezTo>
                <a:lnTo>
                  <a:pt x="1543" y="13328"/>
                </a:lnTo>
                <a:close/>
                <a:moveTo>
                  <a:pt x="1543" y="5055"/>
                </a:moveTo>
                <a:cubicBezTo>
                  <a:pt x="0" y="5055"/>
                  <a:pt x="0" y="5055"/>
                  <a:pt x="0" y="5055"/>
                </a:cubicBezTo>
                <a:cubicBezTo>
                  <a:pt x="0" y="8272"/>
                  <a:pt x="0" y="8272"/>
                  <a:pt x="0" y="8272"/>
                </a:cubicBezTo>
                <a:cubicBezTo>
                  <a:pt x="1543" y="8272"/>
                  <a:pt x="1543" y="8272"/>
                  <a:pt x="1543" y="8272"/>
                </a:cubicBezTo>
                <a:lnTo>
                  <a:pt x="1543" y="5055"/>
                </a:lnTo>
                <a:close/>
                <a:moveTo>
                  <a:pt x="21600" y="6434"/>
                </a:moveTo>
                <a:cubicBezTo>
                  <a:pt x="21137" y="7047"/>
                  <a:pt x="20829" y="7660"/>
                  <a:pt x="20366" y="8272"/>
                </a:cubicBezTo>
                <a:cubicBezTo>
                  <a:pt x="21600" y="8272"/>
                  <a:pt x="21600" y="8272"/>
                  <a:pt x="21600" y="8272"/>
                </a:cubicBezTo>
                <a:lnTo>
                  <a:pt x="21600" y="6434"/>
                </a:lnTo>
                <a:close/>
                <a:moveTo>
                  <a:pt x="16509" y="1379"/>
                </a:moveTo>
                <a:cubicBezTo>
                  <a:pt x="16509" y="0"/>
                  <a:pt x="16509" y="0"/>
                  <a:pt x="16509" y="0"/>
                </a:cubicBezTo>
                <a:cubicBezTo>
                  <a:pt x="13423" y="0"/>
                  <a:pt x="13423" y="0"/>
                  <a:pt x="13423" y="0"/>
                </a:cubicBezTo>
                <a:cubicBezTo>
                  <a:pt x="13423" y="1532"/>
                  <a:pt x="13423" y="1532"/>
                  <a:pt x="13423" y="1532"/>
                </a:cubicBezTo>
                <a:cubicBezTo>
                  <a:pt x="16200" y="1532"/>
                  <a:pt x="16200" y="1532"/>
                  <a:pt x="16200" y="1532"/>
                </a:cubicBezTo>
                <a:cubicBezTo>
                  <a:pt x="16354" y="1532"/>
                  <a:pt x="16354" y="1379"/>
                  <a:pt x="16509" y="1379"/>
                </a:cubicBezTo>
                <a:close/>
                <a:moveTo>
                  <a:pt x="4937" y="21600"/>
                </a:moveTo>
                <a:cubicBezTo>
                  <a:pt x="8177" y="21600"/>
                  <a:pt x="8177" y="21600"/>
                  <a:pt x="8177" y="21600"/>
                </a:cubicBezTo>
                <a:cubicBezTo>
                  <a:pt x="8177" y="20068"/>
                  <a:pt x="8177" y="20068"/>
                  <a:pt x="8177" y="20068"/>
                </a:cubicBezTo>
                <a:cubicBezTo>
                  <a:pt x="4937" y="20068"/>
                  <a:pt x="4937" y="20068"/>
                  <a:pt x="4937" y="20068"/>
                </a:cubicBezTo>
                <a:lnTo>
                  <a:pt x="4937" y="21600"/>
                </a:lnTo>
                <a:close/>
                <a:moveTo>
                  <a:pt x="20057" y="16545"/>
                </a:moveTo>
                <a:cubicBezTo>
                  <a:pt x="21600" y="16545"/>
                  <a:pt x="21600" y="16545"/>
                  <a:pt x="21600" y="16545"/>
                </a:cubicBezTo>
                <a:cubicBezTo>
                  <a:pt x="21600" y="13328"/>
                  <a:pt x="21600" y="13328"/>
                  <a:pt x="21600" y="13328"/>
                </a:cubicBezTo>
                <a:cubicBezTo>
                  <a:pt x="20057" y="13328"/>
                  <a:pt x="20057" y="13328"/>
                  <a:pt x="20057" y="13328"/>
                </a:cubicBezTo>
                <a:lnTo>
                  <a:pt x="20057" y="16545"/>
                </a:lnTo>
                <a:close/>
                <a:moveTo>
                  <a:pt x="17743" y="19915"/>
                </a:moveTo>
                <a:cubicBezTo>
                  <a:pt x="17743" y="21447"/>
                  <a:pt x="17743" y="21447"/>
                  <a:pt x="17743" y="21447"/>
                </a:cubicBezTo>
                <a:cubicBezTo>
                  <a:pt x="19903" y="21447"/>
                  <a:pt x="21600" y="19762"/>
                  <a:pt x="21600" y="17617"/>
                </a:cubicBezTo>
                <a:cubicBezTo>
                  <a:pt x="20057" y="17617"/>
                  <a:pt x="20057" y="17617"/>
                  <a:pt x="20057" y="17617"/>
                </a:cubicBezTo>
                <a:cubicBezTo>
                  <a:pt x="20057" y="18996"/>
                  <a:pt x="18977" y="19915"/>
                  <a:pt x="17743" y="19915"/>
                </a:cubicBezTo>
                <a:close/>
                <a:moveTo>
                  <a:pt x="20057" y="9191"/>
                </a:moveTo>
                <a:cubicBezTo>
                  <a:pt x="20057" y="12409"/>
                  <a:pt x="20057" y="12409"/>
                  <a:pt x="20057" y="12409"/>
                </a:cubicBezTo>
                <a:cubicBezTo>
                  <a:pt x="21600" y="12409"/>
                  <a:pt x="21600" y="12409"/>
                  <a:pt x="21600" y="12409"/>
                </a:cubicBezTo>
                <a:cubicBezTo>
                  <a:pt x="21600" y="9191"/>
                  <a:pt x="21600" y="9191"/>
                  <a:pt x="21600" y="9191"/>
                </a:cubicBezTo>
                <a:lnTo>
                  <a:pt x="20057" y="9191"/>
                </a:lnTo>
                <a:close/>
                <a:moveTo>
                  <a:pt x="4937" y="1532"/>
                </a:moveTo>
                <a:cubicBezTo>
                  <a:pt x="8177" y="1532"/>
                  <a:pt x="8177" y="1532"/>
                  <a:pt x="8177" y="1532"/>
                </a:cubicBezTo>
                <a:cubicBezTo>
                  <a:pt x="8177" y="0"/>
                  <a:pt x="8177" y="0"/>
                  <a:pt x="8177" y="0"/>
                </a:cubicBezTo>
                <a:cubicBezTo>
                  <a:pt x="4937" y="0"/>
                  <a:pt x="4937" y="0"/>
                  <a:pt x="4937" y="0"/>
                </a:cubicBezTo>
                <a:lnTo>
                  <a:pt x="4937" y="1532"/>
                </a:lnTo>
                <a:close/>
                <a:moveTo>
                  <a:pt x="9257" y="1532"/>
                </a:moveTo>
                <a:cubicBezTo>
                  <a:pt x="12343" y="1532"/>
                  <a:pt x="12343" y="1532"/>
                  <a:pt x="12343" y="1532"/>
                </a:cubicBezTo>
                <a:cubicBezTo>
                  <a:pt x="12343" y="0"/>
                  <a:pt x="12343" y="0"/>
                  <a:pt x="12343" y="0"/>
                </a:cubicBezTo>
                <a:cubicBezTo>
                  <a:pt x="9257" y="0"/>
                  <a:pt x="9257" y="0"/>
                  <a:pt x="9257" y="0"/>
                </a:cubicBezTo>
                <a:lnTo>
                  <a:pt x="9257" y="1532"/>
                </a:lnTo>
                <a:close/>
                <a:moveTo>
                  <a:pt x="9257" y="21600"/>
                </a:moveTo>
                <a:cubicBezTo>
                  <a:pt x="12343" y="21600"/>
                  <a:pt x="12343" y="21600"/>
                  <a:pt x="12343" y="21600"/>
                </a:cubicBezTo>
                <a:cubicBezTo>
                  <a:pt x="12343" y="20068"/>
                  <a:pt x="12343" y="20068"/>
                  <a:pt x="12343" y="20068"/>
                </a:cubicBezTo>
                <a:cubicBezTo>
                  <a:pt x="9257" y="20068"/>
                  <a:pt x="9257" y="20068"/>
                  <a:pt x="9257" y="20068"/>
                </a:cubicBezTo>
                <a:lnTo>
                  <a:pt x="9257" y="21600"/>
                </a:lnTo>
                <a:close/>
                <a:moveTo>
                  <a:pt x="13423" y="21600"/>
                </a:moveTo>
                <a:cubicBezTo>
                  <a:pt x="16509" y="21600"/>
                  <a:pt x="16509" y="21600"/>
                  <a:pt x="16509" y="21600"/>
                </a:cubicBezTo>
                <a:cubicBezTo>
                  <a:pt x="16509" y="20068"/>
                  <a:pt x="16509" y="20068"/>
                  <a:pt x="16509" y="20068"/>
                </a:cubicBezTo>
                <a:cubicBezTo>
                  <a:pt x="13423" y="20068"/>
                  <a:pt x="13423" y="20068"/>
                  <a:pt x="13423" y="20068"/>
                </a:cubicBezTo>
                <a:lnTo>
                  <a:pt x="13423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3600"/>
            </a:pPr>
          </a:p>
        </p:txBody>
      </p:sp>
      <p:sp>
        <p:nvSpPr>
          <p:cNvPr id="286" name="Shape"/>
          <p:cNvSpPr/>
          <p:nvPr/>
        </p:nvSpPr>
        <p:spPr>
          <a:xfrm>
            <a:off x="14195234" y="10422042"/>
            <a:ext cx="674514" cy="683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3" y="17617"/>
                </a:moveTo>
                <a:cubicBezTo>
                  <a:pt x="0" y="17617"/>
                  <a:pt x="0" y="17617"/>
                  <a:pt x="0" y="17617"/>
                </a:cubicBezTo>
                <a:cubicBezTo>
                  <a:pt x="0" y="19762"/>
                  <a:pt x="1697" y="21447"/>
                  <a:pt x="3857" y="21447"/>
                </a:cubicBezTo>
                <a:cubicBezTo>
                  <a:pt x="3857" y="19915"/>
                  <a:pt x="3857" y="19915"/>
                  <a:pt x="3857" y="19915"/>
                </a:cubicBezTo>
                <a:cubicBezTo>
                  <a:pt x="2623" y="19915"/>
                  <a:pt x="1543" y="18996"/>
                  <a:pt x="1543" y="17617"/>
                </a:cubicBezTo>
                <a:close/>
                <a:moveTo>
                  <a:pt x="1543" y="9191"/>
                </a:moveTo>
                <a:cubicBezTo>
                  <a:pt x="0" y="9191"/>
                  <a:pt x="0" y="9191"/>
                  <a:pt x="0" y="9191"/>
                </a:cubicBezTo>
                <a:cubicBezTo>
                  <a:pt x="0" y="12409"/>
                  <a:pt x="0" y="12409"/>
                  <a:pt x="0" y="12409"/>
                </a:cubicBezTo>
                <a:cubicBezTo>
                  <a:pt x="1543" y="12409"/>
                  <a:pt x="1543" y="12409"/>
                  <a:pt x="1543" y="12409"/>
                </a:cubicBezTo>
                <a:lnTo>
                  <a:pt x="1543" y="9191"/>
                </a:lnTo>
                <a:close/>
                <a:moveTo>
                  <a:pt x="0" y="3983"/>
                </a:moveTo>
                <a:cubicBezTo>
                  <a:pt x="1543" y="3983"/>
                  <a:pt x="1543" y="3983"/>
                  <a:pt x="1543" y="3983"/>
                </a:cubicBezTo>
                <a:cubicBezTo>
                  <a:pt x="1543" y="2604"/>
                  <a:pt x="2623" y="1532"/>
                  <a:pt x="3857" y="1532"/>
                </a:cubicBezTo>
                <a:cubicBezTo>
                  <a:pt x="3857" y="0"/>
                  <a:pt x="3857" y="0"/>
                  <a:pt x="3857" y="0"/>
                </a:cubicBezTo>
                <a:cubicBezTo>
                  <a:pt x="1697" y="0"/>
                  <a:pt x="0" y="1838"/>
                  <a:pt x="0" y="3983"/>
                </a:cubicBezTo>
                <a:close/>
                <a:moveTo>
                  <a:pt x="1543" y="13328"/>
                </a:moveTo>
                <a:cubicBezTo>
                  <a:pt x="0" y="13328"/>
                  <a:pt x="0" y="13328"/>
                  <a:pt x="0" y="13328"/>
                </a:cubicBezTo>
                <a:cubicBezTo>
                  <a:pt x="0" y="16545"/>
                  <a:pt x="0" y="16545"/>
                  <a:pt x="0" y="16545"/>
                </a:cubicBezTo>
                <a:cubicBezTo>
                  <a:pt x="1543" y="16545"/>
                  <a:pt x="1543" y="16545"/>
                  <a:pt x="1543" y="16545"/>
                </a:cubicBezTo>
                <a:lnTo>
                  <a:pt x="1543" y="13328"/>
                </a:lnTo>
                <a:close/>
                <a:moveTo>
                  <a:pt x="1543" y="5055"/>
                </a:moveTo>
                <a:cubicBezTo>
                  <a:pt x="0" y="5055"/>
                  <a:pt x="0" y="5055"/>
                  <a:pt x="0" y="5055"/>
                </a:cubicBezTo>
                <a:cubicBezTo>
                  <a:pt x="0" y="8272"/>
                  <a:pt x="0" y="8272"/>
                  <a:pt x="0" y="8272"/>
                </a:cubicBezTo>
                <a:cubicBezTo>
                  <a:pt x="1543" y="8272"/>
                  <a:pt x="1543" y="8272"/>
                  <a:pt x="1543" y="8272"/>
                </a:cubicBezTo>
                <a:lnTo>
                  <a:pt x="1543" y="5055"/>
                </a:lnTo>
                <a:close/>
                <a:moveTo>
                  <a:pt x="21600" y="6434"/>
                </a:moveTo>
                <a:cubicBezTo>
                  <a:pt x="21137" y="7047"/>
                  <a:pt x="20829" y="7660"/>
                  <a:pt x="20366" y="8272"/>
                </a:cubicBezTo>
                <a:cubicBezTo>
                  <a:pt x="21600" y="8272"/>
                  <a:pt x="21600" y="8272"/>
                  <a:pt x="21600" y="8272"/>
                </a:cubicBezTo>
                <a:lnTo>
                  <a:pt x="21600" y="6434"/>
                </a:lnTo>
                <a:close/>
                <a:moveTo>
                  <a:pt x="16509" y="1379"/>
                </a:moveTo>
                <a:cubicBezTo>
                  <a:pt x="16509" y="0"/>
                  <a:pt x="16509" y="0"/>
                  <a:pt x="16509" y="0"/>
                </a:cubicBezTo>
                <a:cubicBezTo>
                  <a:pt x="13423" y="0"/>
                  <a:pt x="13423" y="0"/>
                  <a:pt x="13423" y="0"/>
                </a:cubicBezTo>
                <a:cubicBezTo>
                  <a:pt x="13423" y="1532"/>
                  <a:pt x="13423" y="1532"/>
                  <a:pt x="13423" y="1532"/>
                </a:cubicBezTo>
                <a:cubicBezTo>
                  <a:pt x="16200" y="1532"/>
                  <a:pt x="16200" y="1532"/>
                  <a:pt x="16200" y="1532"/>
                </a:cubicBezTo>
                <a:cubicBezTo>
                  <a:pt x="16354" y="1532"/>
                  <a:pt x="16354" y="1379"/>
                  <a:pt x="16509" y="1379"/>
                </a:cubicBezTo>
                <a:close/>
                <a:moveTo>
                  <a:pt x="4937" y="21600"/>
                </a:moveTo>
                <a:cubicBezTo>
                  <a:pt x="8177" y="21600"/>
                  <a:pt x="8177" y="21600"/>
                  <a:pt x="8177" y="21600"/>
                </a:cubicBezTo>
                <a:cubicBezTo>
                  <a:pt x="8177" y="20068"/>
                  <a:pt x="8177" y="20068"/>
                  <a:pt x="8177" y="20068"/>
                </a:cubicBezTo>
                <a:cubicBezTo>
                  <a:pt x="4937" y="20068"/>
                  <a:pt x="4937" y="20068"/>
                  <a:pt x="4937" y="20068"/>
                </a:cubicBezTo>
                <a:lnTo>
                  <a:pt x="4937" y="21600"/>
                </a:lnTo>
                <a:close/>
                <a:moveTo>
                  <a:pt x="20057" y="16545"/>
                </a:moveTo>
                <a:cubicBezTo>
                  <a:pt x="21600" y="16545"/>
                  <a:pt x="21600" y="16545"/>
                  <a:pt x="21600" y="16545"/>
                </a:cubicBezTo>
                <a:cubicBezTo>
                  <a:pt x="21600" y="13328"/>
                  <a:pt x="21600" y="13328"/>
                  <a:pt x="21600" y="13328"/>
                </a:cubicBezTo>
                <a:cubicBezTo>
                  <a:pt x="20057" y="13328"/>
                  <a:pt x="20057" y="13328"/>
                  <a:pt x="20057" y="13328"/>
                </a:cubicBezTo>
                <a:lnTo>
                  <a:pt x="20057" y="16545"/>
                </a:lnTo>
                <a:close/>
                <a:moveTo>
                  <a:pt x="17743" y="19915"/>
                </a:moveTo>
                <a:cubicBezTo>
                  <a:pt x="17743" y="21447"/>
                  <a:pt x="17743" y="21447"/>
                  <a:pt x="17743" y="21447"/>
                </a:cubicBezTo>
                <a:cubicBezTo>
                  <a:pt x="19903" y="21447"/>
                  <a:pt x="21600" y="19762"/>
                  <a:pt x="21600" y="17617"/>
                </a:cubicBezTo>
                <a:cubicBezTo>
                  <a:pt x="20057" y="17617"/>
                  <a:pt x="20057" y="17617"/>
                  <a:pt x="20057" y="17617"/>
                </a:cubicBezTo>
                <a:cubicBezTo>
                  <a:pt x="20057" y="18996"/>
                  <a:pt x="18977" y="19915"/>
                  <a:pt x="17743" y="19915"/>
                </a:cubicBezTo>
                <a:close/>
                <a:moveTo>
                  <a:pt x="20057" y="9191"/>
                </a:moveTo>
                <a:cubicBezTo>
                  <a:pt x="20057" y="12409"/>
                  <a:pt x="20057" y="12409"/>
                  <a:pt x="20057" y="12409"/>
                </a:cubicBezTo>
                <a:cubicBezTo>
                  <a:pt x="21600" y="12409"/>
                  <a:pt x="21600" y="12409"/>
                  <a:pt x="21600" y="12409"/>
                </a:cubicBezTo>
                <a:cubicBezTo>
                  <a:pt x="21600" y="9191"/>
                  <a:pt x="21600" y="9191"/>
                  <a:pt x="21600" y="9191"/>
                </a:cubicBezTo>
                <a:lnTo>
                  <a:pt x="20057" y="9191"/>
                </a:lnTo>
                <a:close/>
                <a:moveTo>
                  <a:pt x="4937" y="1532"/>
                </a:moveTo>
                <a:cubicBezTo>
                  <a:pt x="8177" y="1532"/>
                  <a:pt x="8177" y="1532"/>
                  <a:pt x="8177" y="1532"/>
                </a:cubicBezTo>
                <a:cubicBezTo>
                  <a:pt x="8177" y="0"/>
                  <a:pt x="8177" y="0"/>
                  <a:pt x="8177" y="0"/>
                </a:cubicBezTo>
                <a:cubicBezTo>
                  <a:pt x="4937" y="0"/>
                  <a:pt x="4937" y="0"/>
                  <a:pt x="4937" y="0"/>
                </a:cubicBezTo>
                <a:lnTo>
                  <a:pt x="4937" y="1532"/>
                </a:lnTo>
                <a:close/>
                <a:moveTo>
                  <a:pt x="9257" y="1532"/>
                </a:moveTo>
                <a:cubicBezTo>
                  <a:pt x="12343" y="1532"/>
                  <a:pt x="12343" y="1532"/>
                  <a:pt x="12343" y="1532"/>
                </a:cubicBezTo>
                <a:cubicBezTo>
                  <a:pt x="12343" y="0"/>
                  <a:pt x="12343" y="0"/>
                  <a:pt x="12343" y="0"/>
                </a:cubicBezTo>
                <a:cubicBezTo>
                  <a:pt x="9257" y="0"/>
                  <a:pt x="9257" y="0"/>
                  <a:pt x="9257" y="0"/>
                </a:cubicBezTo>
                <a:lnTo>
                  <a:pt x="9257" y="1532"/>
                </a:lnTo>
                <a:close/>
                <a:moveTo>
                  <a:pt x="9257" y="21600"/>
                </a:moveTo>
                <a:cubicBezTo>
                  <a:pt x="12343" y="21600"/>
                  <a:pt x="12343" y="21600"/>
                  <a:pt x="12343" y="21600"/>
                </a:cubicBezTo>
                <a:cubicBezTo>
                  <a:pt x="12343" y="20068"/>
                  <a:pt x="12343" y="20068"/>
                  <a:pt x="12343" y="20068"/>
                </a:cubicBezTo>
                <a:cubicBezTo>
                  <a:pt x="9257" y="20068"/>
                  <a:pt x="9257" y="20068"/>
                  <a:pt x="9257" y="20068"/>
                </a:cubicBezTo>
                <a:lnTo>
                  <a:pt x="9257" y="21600"/>
                </a:lnTo>
                <a:close/>
                <a:moveTo>
                  <a:pt x="13423" y="21600"/>
                </a:moveTo>
                <a:cubicBezTo>
                  <a:pt x="16509" y="21600"/>
                  <a:pt x="16509" y="21600"/>
                  <a:pt x="16509" y="21600"/>
                </a:cubicBezTo>
                <a:cubicBezTo>
                  <a:pt x="16509" y="20068"/>
                  <a:pt x="16509" y="20068"/>
                  <a:pt x="16509" y="20068"/>
                </a:cubicBezTo>
                <a:cubicBezTo>
                  <a:pt x="13423" y="20068"/>
                  <a:pt x="13423" y="20068"/>
                  <a:pt x="13423" y="20068"/>
                </a:cubicBezTo>
                <a:lnTo>
                  <a:pt x="13423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3600"/>
            </a:pPr>
          </a:p>
        </p:txBody>
      </p:sp>
      <p:sp>
        <p:nvSpPr>
          <p:cNvPr id="287" name="Shape"/>
          <p:cNvSpPr/>
          <p:nvPr/>
        </p:nvSpPr>
        <p:spPr>
          <a:xfrm>
            <a:off x="14281709" y="7601165"/>
            <a:ext cx="735047" cy="646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039" y="0"/>
                </a:moveTo>
                <a:cubicBezTo>
                  <a:pt x="14587" y="4710"/>
                  <a:pt x="9678" y="10556"/>
                  <a:pt x="7574" y="13642"/>
                </a:cubicBezTo>
                <a:cubicBezTo>
                  <a:pt x="2384" y="8770"/>
                  <a:pt x="2384" y="8770"/>
                  <a:pt x="2384" y="8770"/>
                </a:cubicBezTo>
                <a:cubicBezTo>
                  <a:pt x="0" y="11044"/>
                  <a:pt x="0" y="11044"/>
                  <a:pt x="0" y="11044"/>
                </a:cubicBezTo>
                <a:cubicBezTo>
                  <a:pt x="9117" y="21600"/>
                  <a:pt x="9117" y="21600"/>
                  <a:pt x="9117" y="21600"/>
                </a:cubicBezTo>
                <a:cubicBezTo>
                  <a:pt x="10660" y="17053"/>
                  <a:pt x="15569" y="7958"/>
                  <a:pt x="21600" y="1462"/>
                </a:cubicBezTo>
                <a:lnTo>
                  <a:pt x="2103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3600"/>
            </a:pPr>
          </a:p>
        </p:txBody>
      </p:sp>
      <p:pic>
        <p:nvPicPr>
          <p:cNvPr id="2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100" y="222250"/>
            <a:ext cx="10083800" cy="6769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6800" y="6997700"/>
            <a:ext cx="10058400" cy="668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r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"/>
          <p:cNvSpPr/>
          <p:nvPr/>
        </p:nvSpPr>
        <p:spPr>
          <a:xfrm>
            <a:off x="11971635" y="0"/>
            <a:ext cx="12432507" cy="13716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92" name="Linear Regression"/>
          <p:cNvSpPr txBox="1"/>
          <p:nvPr/>
        </p:nvSpPr>
        <p:spPr>
          <a:xfrm>
            <a:off x="14275018" y="1384299"/>
            <a:ext cx="7825741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7500"/>
            </a:lvl1pPr>
          </a:lstStyle>
          <a:p>
            <a:pPr/>
            <a:r>
              <a:t>Linear Regression</a:t>
            </a:r>
          </a:p>
        </p:txBody>
      </p:sp>
      <p:sp>
        <p:nvSpPr>
          <p:cNvPr id="293" name="1.Low Training Cost"/>
          <p:cNvSpPr txBox="1"/>
          <p:nvPr/>
        </p:nvSpPr>
        <p:spPr>
          <a:xfrm>
            <a:off x="15743138" y="4680324"/>
            <a:ext cx="737870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500"/>
            </a:lvl1pPr>
          </a:lstStyle>
          <a:p>
            <a:pPr/>
            <a:r>
              <a:t>1.Low Training Cost</a:t>
            </a:r>
          </a:p>
        </p:txBody>
      </p:sp>
      <p:sp>
        <p:nvSpPr>
          <p:cNvPr id="294" name="2.Low Inference Time"/>
          <p:cNvSpPr txBox="1"/>
          <p:nvPr/>
        </p:nvSpPr>
        <p:spPr>
          <a:xfrm>
            <a:off x="15743963" y="7448924"/>
            <a:ext cx="8037450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500"/>
            </a:lvl1pPr>
          </a:lstStyle>
          <a:p>
            <a:pPr/>
            <a:r>
              <a:t>2.Low Inference Time</a:t>
            </a:r>
          </a:p>
        </p:txBody>
      </p:sp>
      <p:sp>
        <p:nvSpPr>
          <p:cNvPr id="295" name="3.Small Model Size"/>
          <p:cNvSpPr txBox="1"/>
          <p:nvPr/>
        </p:nvSpPr>
        <p:spPr>
          <a:xfrm>
            <a:off x="15866550" y="10217523"/>
            <a:ext cx="7131876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500"/>
            </a:lvl1pPr>
          </a:lstStyle>
          <a:p>
            <a:pPr/>
            <a:r>
              <a:t>3.Small Model Size</a:t>
            </a:r>
          </a:p>
        </p:txBody>
      </p:sp>
      <p:sp>
        <p:nvSpPr>
          <p:cNvPr id="296" name="Shape"/>
          <p:cNvSpPr/>
          <p:nvPr/>
        </p:nvSpPr>
        <p:spPr>
          <a:xfrm>
            <a:off x="14195234" y="4884844"/>
            <a:ext cx="674514" cy="68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3" y="17617"/>
                </a:moveTo>
                <a:cubicBezTo>
                  <a:pt x="0" y="17617"/>
                  <a:pt x="0" y="17617"/>
                  <a:pt x="0" y="17617"/>
                </a:cubicBezTo>
                <a:cubicBezTo>
                  <a:pt x="0" y="19762"/>
                  <a:pt x="1697" y="21447"/>
                  <a:pt x="3857" y="21447"/>
                </a:cubicBezTo>
                <a:cubicBezTo>
                  <a:pt x="3857" y="19915"/>
                  <a:pt x="3857" y="19915"/>
                  <a:pt x="3857" y="19915"/>
                </a:cubicBezTo>
                <a:cubicBezTo>
                  <a:pt x="2623" y="19915"/>
                  <a:pt x="1543" y="18996"/>
                  <a:pt x="1543" y="17617"/>
                </a:cubicBezTo>
                <a:close/>
                <a:moveTo>
                  <a:pt x="1543" y="9191"/>
                </a:moveTo>
                <a:cubicBezTo>
                  <a:pt x="0" y="9191"/>
                  <a:pt x="0" y="9191"/>
                  <a:pt x="0" y="9191"/>
                </a:cubicBezTo>
                <a:cubicBezTo>
                  <a:pt x="0" y="12409"/>
                  <a:pt x="0" y="12409"/>
                  <a:pt x="0" y="12409"/>
                </a:cubicBezTo>
                <a:cubicBezTo>
                  <a:pt x="1543" y="12409"/>
                  <a:pt x="1543" y="12409"/>
                  <a:pt x="1543" y="12409"/>
                </a:cubicBezTo>
                <a:lnTo>
                  <a:pt x="1543" y="9191"/>
                </a:lnTo>
                <a:close/>
                <a:moveTo>
                  <a:pt x="0" y="3983"/>
                </a:moveTo>
                <a:cubicBezTo>
                  <a:pt x="1543" y="3983"/>
                  <a:pt x="1543" y="3983"/>
                  <a:pt x="1543" y="3983"/>
                </a:cubicBezTo>
                <a:cubicBezTo>
                  <a:pt x="1543" y="2604"/>
                  <a:pt x="2623" y="1532"/>
                  <a:pt x="3857" y="1532"/>
                </a:cubicBezTo>
                <a:cubicBezTo>
                  <a:pt x="3857" y="0"/>
                  <a:pt x="3857" y="0"/>
                  <a:pt x="3857" y="0"/>
                </a:cubicBezTo>
                <a:cubicBezTo>
                  <a:pt x="1697" y="0"/>
                  <a:pt x="0" y="1838"/>
                  <a:pt x="0" y="3983"/>
                </a:cubicBezTo>
                <a:close/>
                <a:moveTo>
                  <a:pt x="1543" y="13328"/>
                </a:moveTo>
                <a:cubicBezTo>
                  <a:pt x="0" y="13328"/>
                  <a:pt x="0" y="13328"/>
                  <a:pt x="0" y="13328"/>
                </a:cubicBezTo>
                <a:cubicBezTo>
                  <a:pt x="0" y="16545"/>
                  <a:pt x="0" y="16545"/>
                  <a:pt x="0" y="16545"/>
                </a:cubicBezTo>
                <a:cubicBezTo>
                  <a:pt x="1543" y="16545"/>
                  <a:pt x="1543" y="16545"/>
                  <a:pt x="1543" y="16545"/>
                </a:cubicBezTo>
                <a:lnTo>
                  <a:pt x="1543" y="13328"/>
                </a:lnTo>
                <a:close/>
                <a:moveTo>
                  <a:pt x="1543" y="5055"/>
                </a:moveTo>
                <a:cubicBezTo>
                  <a:pt x="0" y="5055"/>
                  <a:pt x="0" y="5055"/>
                  <a:pt x="0" y="5055"/>
                </a:cubicBezTo>
                <a:cubicBezTo>
                  <a:pt x="0" y="8272"/>
                  <a:pt x="0" y="8272"/>
                  <a:pt x="0" y="8272"/>
                </a:cubicBezTo>
                <a:cubicBezTo>
                  <a:pt x="1543" y="8272"/>
                  <a:pt x="1543" y="8272"/>
                  <a:pt x="1543" y="8272"/>
                </a:cubicBezTo>
                <a:lnTo>
                  <a:pt x="1543" y="5055"/>
                </a:lnTo>
                <a:close/>
                <a:moveTo>
                  <a:pt x="21600" y="6434"/>
                </a:moveTo>
                <a:cubicBezTo>
                  <a:pt x="21137" y="7047"/>
                  <a:pt x="20829" y="7660"/>
                  <a:pt x="20366" y="8272"/>
                </a:cubicBezTo>
                <a:cubicBezTo>
                  <a:pt x="21600" y="8272"/>
                  <a:pt x="21600" y="8272"/>
                  <a:pt x="21600" y="8272"/>
                </a:cubicBezTo>
                <a:lnTo>
                  <a:pt x="21600" y="6434"/>
                </a:lnTo>
                <a:close/>
                <a:moveTo>
                  <a:pt x="16509" y="1379"/>
                </a:moveTo>
                <a:cubicBezTo>
                  <a:pt x="16509" y="0"/>
                  <a:pt x="16509" y="0"/>
                  <a:pt x="16509" y="0"/>
                </a:cubicBezTo>
                <a:cubicBezTo>
                  <a:pt x="13423" y="0"/>
                  <a:pt x="13423" y="0"/>
                  <a:pt x="13423" y="0"/>
                </a:cubicBezTo>
                <a:cubicBezTo>
                  <a:pt x="13423" y="1532"/>
                  <a:pt x="13423" y="1532"/>
                  <a:pt x="13423" y="1532"/>
                </a:cubicBezTo>
                <a:cubicBezTo>
                  <a:pt x="16200" y="1532"/>
                  <a:pt x="16200" y="1532"/>
                  <a:pt x="16200" y="1532"/>
                </a:cubicBezTo>
                <a:cubicBezTo>
                  <a:pt x="16354" y="1532"/>
                  <a:pt x="16354" y="1379"/>
                  <a:pt x="16509" y="1379"/>
                </a:cubicBezTo>
                <a:close/>
                <a:moveTo>
                  <a:pt x="4937" y="21600"/>
                </a:moveTo>
                <a:cubicBezTo>
                  <a:pt x="8177" y="21600"/>
                  <a:pt x="8177" y="21600"/>
                  <a:pt x="8177" y="21600"/>
                </a:cubicBezTo>
                <a:cubicBezTo>
                  <a:pt x="8177" y="20068"/>
                  <a:pt x="8177" y="20068"/>
                  <a:pt x="8177" y="20068"/>
                </a:cubicBezTo>
                <a:cubicBezTo>
                  <a:pt x="4937" y="20068"/>
                  <a:pt x="4937" y="20068"/>
                  <a:pt x="4937" y="20068"/>
                </a:cubicBezTo>
                <a:lnTo>
                  <a:pt x="4937" y="21600"/>
                </a:lnTo>
                <a:close/>
                <a:moveTo>
                  <a:pt x="20057" y="16545"/>
                </a:moveTo>
                <a:cubicBezTo>
                  <a:pt x="21600" y="16545"/>
                  <a:pt x="21600" y="16545"/>
                  <a:pt x="21600" y="16545"/>
                </a:cubicBezTo>
                <a:cubicBezTo>
                  <a:pt x="21600" y="13328"/>
                  <a:pt x="21600" y="13328"/>
                  <a:pt x="21600" y="13328"/>
                </a:cubicBezTo>
                <a:cubicBezTo>
                  <a:pt x="20057" y="13328"/>
                  <a:pt x="20057" y="13328"/>
                  <a:pt x="20057" y="13328"/>
                </a:cubicBezTo>
                <a:lnTo>
                  <a:pt x="20057" y="16545"/>
                </a:lnTo>
                <a:close/>
                <a:moveTo>
                  <a:pt x="17743" y="19915"/>
                </a:moveTo>
                <a:cubicBezTo>
                  <a:pt x="17743" y="21447"/>
                  <a:pt x="17743" y="21447"/>
                  <a:pt x="17743" y="21447"/>
                </a:cubicBezTo>
                <a:cubicBezTo>
                  <a:pt x="19903" y="21447"/>
                  <a:pt x="21600" y="19762"/>
                  <a:pt x="21600" y="17617"/>
                </a:cubicBezTo>
                <a:cubicBezTo>
                  <a:pt x="20057" y="17617"/>
                  <a:pt x="20057" y="17617"/>
                  <a:pt x="20057" y="17617"/>
                </a:cubicBezTo>
                <a:cubicBezTo>
                  <a:pt x="20057" y="18996"/>
                  <a:pt x="18977" y="19915"/>
                  <a:pt x="17743" y="19915"/>
                </a:cubicBezTo>
                <a:close/>
                <a:moveTo>
                  <a:pt x="20057" y="9191"/>
                </a:moveTo>
                <a:cubicBezTo>
                  <a:pt x="20057" y="12409"/>
                  <a:pt x="20057" y="12409"/>
                  <a:pt x="20057" y="12409"/>
                </a:cubicBezTo>
                <a:cubicBezTo>
                  <a:pt x="21600" y="12409"/>
                  <a:pt x="21600" y="12409"/>
                  <a:pt x="21600" y="12409"/>
                </a:cubicBezTo>
                <a:cubicBezTo>
                  <a:pt x="21600" y="9191"/>
                  <a:pt x="21600" y="9191"/>
                  <a:pt x="21600" y="9191"/>
                </a:cubicBezTo>
                <a:lnTo>
                  <a:pt x="20057" y="9191"/>
                </a:lnTo>
                <a:close/>
                <a:moveTo>
                  <a:pt x="4937" y="1532"/>
                </a:moveTo>
                <a:cubicBezTo>
                  <a:pt x="8177" y="1532"/>
                  <a:pt x="8177" y="1532"/>
                  <a:pt x="8177" y="1532"/>
                </a:cubicBezTo>
                <a:cubicBezTo>
                  <a:pt x="8177" y="0"/>
                  <a:pt x="8177" y="0"/>
                  <a:pt x="8177" y="0"/>
                </a:cubicBezTo>
                <a:cubicBezTo>
                  <a:pt x="4937" y="0"/>
                  <a:pt x="4937" y="0"/>
                  <a:pt x="4937" y="0"/>
                </a:cubicBezTo>
                <a:lnTo>
                  <a:pt x="4937" y="1532"/>
                </a:lnTo>
                <a:close/>
                <a:moveTo>
                  <a:pt x="9257" y="1532"/>
                </a:moveTo>
                <a:cubicBezTo>
                  <a:pt x="12343" y="1532"/>
                  <a:pt x="12343" y="1532"/>
                  <a:pt x="12343" y="1532"/>
                </a:cubicBezTo>
                <a:cubicBezTo>
                  <a:pt x="12343" y="0"/>
                  <a:pt x="12343" y="0"/>
                  <a:pt x="12343" y="0"/>
                </a:cubicBezTo>
                <a:cubicBezTo>
                  <a:pt x="9257" y="0"/>
                  <a:pt x="9257" y="0"/>
                  <a:pt x="9257" y="0"/>
                </a:cubicBezTo>
                <a:lnTo>
                  <a:pt x="9257" y="1532"/>
                </a:lnTo>
                <a:close/>
                <a:moveTo>
                  <a:pt x="9257" y="21600"/>
                </a:moveTo>
                <a:cubicBezTo>
                  <a:pt x="12343" y="21600"/>
                  <a:pt x="12343" y="21600"/>
                  <a:pt x="12343" y="21600"/>
                </a:cubicBezTo>
                <a:cubicBezTo>
                  <a:pt x="12343" y="20068"/>
                  <a:pt x="12343" y="20068"/>
                  <a:pt x="12343" y="20068"/>
                </a:cubicBezTo>
                <a:cubicBezTo>
                  <a:pt x="9257" y="20068"/>
                  <a:pt x="9257" y="20068"/>
                  <a:pt x="9257" y="20068"/>
                </a:cubicBezTo>
                <a:lnTo>
                  <a:pt x="9257" y="21600"/>
                </a:lnTo>
                <a:close/>
                <a:moveTo>
                  <a:pt x="13423" y="21600"/>
                </a:moveTo>
                <a:cubicBezTo>
                  <a:pt x="16509" y="21600"/>
                  <a:pt x="16509" y="21600"/>
                  <a:pt x="16509" y="21600"/>
                </a:cubicBezTo>
                <a:cubicBezTo>
                  <a:pt x="16509" y="20068"/>
                  <a:pt x="16509" y="20068"/>
                  <a:pt x="16509" y="20068"/>
                </a:cubicBezTo>
                <a:cubicBezTo>
                  <a:pt x="13423" y="20068"/>
                  <a:pt x="13423" y="20068"/>
                  <a:pt x="13423" y="20068"/>
                </a:cubicBezTo>
                <a:lnTo>
                  <a:pt x="13423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3600"/>
            </a:pPr>
          </a:p>
        </p:txBody>
      </p:sp>
      <p:sp>
        <p:nvSpPr>
          <p:cNvPr id="297" name="Shape"/>
          <p:cNvSpPr/>
          <p:nvPr/>
        </p:nvSpPr>
        <p:spPr>
          <a:xfrm>
            <a:off x="14281709" y="4791772"/>
            <a:ext cx="735047" cy="646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039" y="0"/>
                </a:moveTo>
                <a:cubicBezTo>
                  <a:pt x="14587" y="4710"/>
                  <a:pt x="9678" y="10556"/>
                  <a:pt x="7574" y="13642"/>
                </a:cubicBezTo>
                <a:cubicBezTo>
                  <a:pt x="2384" y="8770"/>
                  <a:pt x="2384" y="8770"/>
                  <a:pt x="2384" y="8770"/>
                </a:cubicBezTo>
                <a:cubicBezTo>
                  <a:pt x="0" y="11044"/>
                  <a:pt x="0" y="11044"/>
                  <a:pt x="0" y="11044"/>
                </a:cubicBezTo>
                <a:cubicBezTo>
                  <a:pt x="9117" y="21600"/>
                  <a:pt x="9117" y="21600"/>
                  <a:pt x="9117" y="21600"/>
                </a:cubicBezTo>
                <a:cubicBezTo>
                  <a:pt x="10660" y="17053"/>
                  <a:pt x="15569" y="7958"/>
                  <a:pt x="21600" y="1462"/>
                </a:cubicBezTo>
                <a:lnTo>
                  <a:pt x="2103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3600"/>
            </a:pPr>
          </a:p>
        </p:txBody>
      </p:sp>
      <p:sp>
        <p:nvSpPr>
          <p:cNvPr id="298" name="Shape"/>
          <p:cNvSpPr/>
          <p:nvPr/>
        </p:nvSpPr>
        <p:spPr>
          <a:xfrm>
            <a:off x="14195234" y="7653443"/>
            <a:ext cx="674514" cy="683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3" y="17617"/>
                </a:moveTo>
                <a:cubicBezTo>
                  <a:pt x="0" y="17617"/>
                  <a:pt x="0" y="17617"/>
                  <a:pt x="0" y="17617"/>
                </a:cubicBezTo>
                <a:cubicBezTo>
                  <a:pt x="0" y="19762"/>
                  <a:pt x="1697" y="21447"/>
                  <a:pt x="3857" y="21447"/>
                </a:cubicBezTo>
                <a:cubicBezTo>
                  <a:pt x="3857" y="19915"/>
                  <a:pt x="3857" y="19915"/>
                  <a:pt x="3857" y="19915"/>
                </a:cubicBezTo>
                <a:cubicBezTo>
                  <a:pt x="2623" y="19915"/>
                  <a:pt x="1543" y="18996"/>
                  <a:pt x="1543" y="17617"/>
                </a:cubicBezTo>
                <a:close/>
                <a:moveTo>
                  <a:pt x="1543" y="9191"/>
                </a:moveTo>
                <a:cubicBezTo>
                  <a:pt x="0" y="9191"/>
                  <a:pt x="0" y="9191"/>
                  <a:pt x="0" y="9191"/>
                </a:cubicBezTo>
                <a:cubicBezTo>
                  <a:pt x="0" y="12409"/>
                  <a:pt x="0" y="12409"/>
                  <a:pt x="0" y="12409"/>
                </a:cubicBezTo>
                <a:cubicBezTo>
                  <a:pt x="1543" y="12409"/>
                  <a:pt x="1543" y="12409"/>
                  <a:pt x="1543" y="12409"/>
                </a:cubicBezTo>
                <a:lnTo>
                  <a:pt x="1543" y="9191"/>
                </a:lnTo>
                <a:close/>
                <a:moveTo>
                  <a:pt x="0" y="3983"/>
                </a:moveTo>
                <a:cubicBezTo>
                  <a:pt x="1543" y="3983"/>
                  <a:pt x="1543" y="3983"/>
                  <a:pt x="1543" y="3983"/>
                </a:cubicBezTo>
                <a:cubicBezTo>
                  <a:pt x="1543" y="2604"/>
                  <a:pt x="2623" y="1532"/>
                  <a:pt x="3857" y="1532"/>
                </a:cubicBezTo>
                <a:cubicBezTo>
                  <a:pt x="3857" y="0"/>
                  <a:pt x="3857" y="0"/>
                  <a:pt x="3857" y="0"/>
                </a:cubicBezTo>
                <a:cubicBezTo>
                  <a:pt x="1697" y="0"/>
                  <a:pt x="0" y="1838"/>
                  <a:pt x="0" y="3983"/>
                </a:cubicBezTo>
                <a:close/>
                <a:moveTo>
                  <a:pt x="1543" y="13328"/>
                </a:moveTo>
                <a:cubicBezTo>
                  <a:pt x="0" y="13328"/>
                  <a:pt x="0" y="13328"/>
                  <a:pt x="0" y="13328"/>
                </a:cubicBezTo>
                <a:cubicBezTo>
                  <a:pt x="0" y="16545"/>
                  <a:pt x="0" y="16545"/>
                  <a:pt x="0" y="16545"/>
                </a:cubicBezTo>
                <a:cubicBezTo>
                  <a:pt x="1543" y="16545"/>
                  <a:pt x="1543" y="16545"/>
                  <a:pt x="1543" y="16545"/>
                </a:cubicBezTo>
                <a:lnTo>
                  <a:pt x="1543" y="13328"/>
                </a:lnTo>
                <a:close/>
                <a:moveTo>
                  <a:pt x="1543" y="5055"/>
                </a:moveTo>
                <a:cubicBezTo>
                  <a:pt x="0" y="5055"/>
                  <a:pt x="0" y="5055"/>
                  <a:pt x="0" y="5055"/>
                </a:cubicBezTo>
                <a:cubicBezTo>
                  <a:pt x="0" y="8272"/>
                  <a:pt x="0" y="8272"/>
                  <a:pt x="0" y="8272"/>
                </a:cubicBezTo>
                <a:cubicBezTo>
                  <a:pt x="1543" y="8272"/>
                  <a:pt x="1543" y="8272"/>
                  <a:pt x="1543" y="8272"/>
                </a:cubicBezTo>
                <a:lnTo>
                  <a:pt x="1543" y="5055"/>
                </a:lnTo>
                <a:close/>
                <a:moveTo>
                  <a:pt x="21600" y="6434"/>
                </a:moveTo>
                <a:cubicBezTo>
                  <a:pt x="21137" y="7047"/>
                  <a:pt x="20829" y="7660"/>
                  <a:pt x="20366" y="8272"/>
                </a:cubicBezTo>
                <a:cubicBezTo>
                  <a:pt x="21600" y="8272"/>
                  <a:pt x="21600" y="8272"/>
                  <a:pt x="21600" y="8272"/>
                </a:cubicBezTo>
                <a:lnTo>
                  <a:pt x="21600" y="6434"/>
                </a:lnTo>
                <a:close/>
                <a:moveTo>
                  <a:pt x="16509" y="1379"/>
                </a:moveTo>
                <a:cubicBezTo>
                  <a:pt x="16509" y="0"/>
                  <a:pt x="16509" y="0"/>
                  <a:pt x="16509" y="0"/>
                </a:cubicBezTo>
                <a:cubicBezTo>
                  <a:pt x="13423" y="0"/>
                  <a:pt x="13423" y="0"/>
                  <a:pt x="13423" y="0"/>
                </a:cubicBezTo>
                <a:cubicBezTo>
                  <a:pt x="13423" y="1532"/>
                  <a:pt x="13423" y="1532"/>
                  <a:pt x="13423" y="1532"/>
                </a:cubicBezTo>
                <a:cubicBezTo>
                  <a:pt x="16200" y="1532"/>
                  <a:pt x="16200" y="1532"/>
                  <a:pt x="16200" y="1532"/>
                </a:cubicBezTo>
                <a:cubicBezTo>
                  <a:pt x="16354" y="1532"/>
                  <a:pt x="16354" y="1379"/>
                  <a:pt x="16509" y="1379"/>
                </a:cubicBezTo>
                <a:close/>
                <a:moveTo>
                  <a:pt x="4937" y="21600"/>
                </a:moveTo>
                <a:cubicBezTo>
                  <a:pt x="8177" y="21600"/>
                  <a:pt x="8177" y="21600"/>
                  <a:pt x="8177" y="21600"/>
                </a:cubicBezTo>
                <a:cubicBezTo>
                  <a:pt x="8177" y="20068"/>
                  <a:pt x="8177" y="20068"/>
                  <a:pt x="8177" y="20068"/>
                </a:cubicBezTo>
                <a:cubicBezTo>
                  <a:pt x="4937" y="20068"/>
                  <a:pt x="4937" y="20068"/>
                  <a:pt x="4937" y="20068"/>
                </a:cubicBezTo>
                <a:lnTo>
                  <a:pt x="4937" y="21600"/>
                </a:lnTo>
                <a:close/>
                <a:moveTo>
                  <a:pt x="20057" y="16545"/>
                </a:moveTo>
                <a:cubicBezTo>
                  <a:pt x="21600" y="16545"/>
                  <a:pt x="21600" y="16545"/>
                  <a:pt x="21600" y="16545"/>
                </a:cubicBezTo>
                <a:cubicBezTo>
                  <a:pt x="21600" y="13328"/>
                  <a:pt x="21600" y="13328"/>
                  <a:pt x="21600" y="13328"/>
                </a:cubicBezTo>
                <a:cubicBezTo>
                  <a:pt x="20057" y="13328"/>
                  <a:pt x="20057" y="13328"/>
                  <a:pt x="20057" y="13328"/>
                </a:cubicBezTo>
                <a:lnTo>
                  <a:pt x="20057" y="16545"/>
                </a:lnTo>
                <a:close/>
                <a:moveTo>
                  <a:pt x="17743" y="19915"/>
                </a:moveTo>
                <a:cubicBezTo>
                  <a:pt x="17743" y="21447"/>
                  <a:pt x="17743" y="21447"/>
                  <a:pt x="17743" y="21447"/>
                </a:cubicBezTo>
                <a:cubicBezTo>
                  <a:pt x="19903" y="21447"/>
                  <a:pt x="21600" y="19762"/>
                  <a:pt x="21600" y="17617"/>
                </a:cubicBezTo>
                <a:cubicBezTo>
                  <a:pt x="20057" y="17617"/>
                  <a:pt x="20057" y="17617"/>
                  <a:pt x="20057" y="17617"/>
                </a:cubicBezTo>
                <a:cubicBezTo>
                  <a:pt x="20057" y="18996"/>
                  <a:pt x="18977" y="19915"/>
                  <a:pt x="17743" y="19915"/>
                </a:cubicBezTo>
                <a:close/>
                <a:moveTo>
                  <a:pt x="20057" y="9191"/>
                </a:moveTo>
                <a:cubicBezTo>
                  <a:pt x="20057" y="12409"/>
                  <a:pt x="20057" y="12409"/>
                  <a:pt x="20057" y="12409"/>
                </a:cubicBezTo>
                <a:cubicBezTo>
                  <a:pt x="21600" y="12409"/>
                  <a:pt x="21600" y="12409"/>
                  <a:pt x="21600" y="12409"/>
                </a:cubicBezTo>
                <a:cubicBezTo>
                  <a:pt x="21600" y="9191"/>
                  <a:pt x="21600" y="9191"/>
                  <a:pt x="21600" y="9191"/>
                </a:cubicBezTo>
                <a:lnTo>
                  <a:pt x="20057" y="9191"/>
                </a:lnTo>
                <a:close/>
                <a:moveTo>
                  <a:pt x="4937" y="1532"/>
                </a:moveTo>
                <a:cubicBezTo>
                  <a:pt x="8177" y="1532"/>
                  <a:pt x="8177" y="1532"/>
                  <a:pt x="8177" y="1532"/>
                </a:cubicBezTo>
                <a:cubicBezTo>
                  <a:pt x="8177" y="0"/>
                  <a:pt x="8177" y="0"/>
                  <a:pt x="8177" y="0"/>
                </a:cubicBezTo>
                <a:cubicBezTo>
                  <a:pt x="4937" y="0"/>
                  <a:pt x="4937" y="0"/>
                  <a:pt x="4937" y="0"/>
                </a:cubicBezTo>
                <a:lnTo>
                  <a:pt x="4937" y="1532"/>
                </a:lnTo>
                <a:close/>
                <a:moveTo>
                  <a:pt x="9257" y="1532"/>
                </a:moveTo>
                <a:cubicBezTo>
                  <a:pt x="12343" y="1532"/>
                  <a:pt x="12343" y="1532"/>
                  <a:pt x="12343" y="1532"/>
                </a:cubicBezTo>
                <a:cubicBezTo>
                  <a:pt x="12343" y="0"/>
                  <a:pt x="12343" y="0"/>
                  <a:pt x="12343" y="0"/>
                </a:cubicBezTo>
                <a:cubicBezTo>
                  <a:pt x="9257" y="0"/>
                  <a:pt x="9257" y="0"/>
                  <a:pt x="9257" y="0"/>
                </a:cubicBezTo>
                <a:lnTo>
                  <a:pt x="9257" y="1532"/>
                </a:lnTo>
                <a:close/>
                <a:moveTo>
                  <a:pt x="9257" y="21600"/>
                </a:moveTo>
                <a:cubicBezTo>
                  <a:pt x="12343" y="21600"/>
                  <a:pt x="12343" y="21600"/>
                  <a:pt x="12343" y="21600"/>
                </a:cubicBezTo>
                <a:cubicBezTo>
                  <a:pt x="12343" y="20068"/>
                  <a:pt x="12343" y="20068"/>
                  <a:pt x="12343" y="20068"/>
                </a:cubicBezTo>
                <a:cubicBezTo>
                  <a:pt x="9257" y="20068"/>
                  <a:pt x="9257" y="20068"/>
                  <a:pt x="9257" y="20068"/>
                </a:cubicBezTo>
                <a:lnTo>
                  <a:pt x="9257" y="21600"/>
                </a:lnTo>
                <a:close/>
                <a:moveTo>
                  <a:pt x="13423" y="21600"/>
                </a:moveTo>
                <a:cubicBezTo>
                  <a:pt x="16509" y="21600"/>
                  <a:pt x="16509" y="21600"/>
                  <a:pt x="16509" y="21600"/>
                </a:cubicBezTo>
                <a:cubicBezTo>
                  <a:pt x="16509" y="20068"/>
                  <a:pt x="16509" y="20068"/>
                  <a:pt x="16509" y="20068"/>
                </a:cubicBezTo>
                <a:cubicBezTo>
                  <a:pt x="13423" y="20068"/>
                  <a:pt x="13423" y="20068"/>
                  <a:pt x="13423" y="20068"/>
                </a:cubicBezTo>
                <a:lnTo>
                  <a:pt x="13423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3600"/>
            </a:pPr>
          </a:p>
        </p:txBody>
      </p:sp>
      <p:sp>
        <p:nvSpPr>
          <p:cNvPr id="299" name="Shape"/>
          <p:cNvSpPr/>
          <p:nvPr/>
        </p:nvSpPr>
        <p:spPr>
          <a:xfrm>
            <a:off x="14195234" y="10422042"/>
            <a:ext cx="674514" cy="683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3" y="17617"/>
                </a:moveTo>
                <a:cubicBezTo>
                  <a:pt x="0" y="17617"/>
                  <a:pt x="0" y="17617"/>
                  <a:pt x="0" y="17617"/>
                </a:cubicBezTo>
                <a:cubicBezTo>
                  <a:pt x="0" y="19762"/>
                  <a:pt x="1697" y="21447"/>
                  <a:pt x="3857" y="21447"/>
                </a:cubicBezTo>
                <a:cubicBezTo>
                  <a:pt x="3857" y="19915"/>
                  <a:pt x="3857" y="19915"/>
                  <a:pt x="3857" y="19915"/>
                </a:cubicBezTo>
                <a:cubicBezTo>
                  <a:pt x="2623" y="19915"/>
                  <a:pt x="1543" y="18996"/>
                  <a:pt x="1543" y="17617"/>
                </a:cubicBezTo>
                <a:close/>
                <a:moveTo>
                  <a:pt x="1543" y="9191"/>
                </a:moveTo>
                <a:cubicBezTo>
                  <a:pt x="0" y="9191"/>
                  <a:pt x="0" y="9191"/>
                  <a:pt x="0" y="9191"/>
                </a:cubicBezTo>
                <a:cubicBezTo>
                  <a:pt x="0" y="12409"/>
                  <a:pt x="0" y="12409"/>
                  <a:pt x="0" y="12409"/>
                </a:cubicBezTo>
                <a:cubicBezTo>
                  <a:pt x="1543" y="12409"/>
                  <a:pt x="1543" y="12409"/>
                  <a:pt x="1543" y="12409"/>
                </a:cubicBezTo>
                <a:lnTo>
                  <a:pt x="1543" y="9191"/>
                </a:lnTo>
                <a:close/>
                <a:moveTo>
                  <a:pt x="0" y="3983"/>
                </a:moveTo>
                <a:cubicBezTo>
                  <a:pt x="1543" y="3983"/>
                  <a:pt x="1543" y="3983"/>
                  <a:pt x="1543" y="3983"/>
                </a:cubicBezTo>
                <a:cubicBezTo>
                  <a:pt x="1543" y="2604"/>
                  <a:pt x="2623" y="1532"/>
                  <a:pt x="3857" y="1532"/>
                </a:cubicBezTo>
                <a:cubicBezTo>
                  <a:pt x="3857" y="0"/>
                  <a:pt x="3857" y="0"/>
                  <a:pt x="3857" y="0"/>
                </a:cubicBezTo>
                <a:cubicBezTo>
                  <a:pt x="1697" y="0"/>
                  <a:pt x="0" y="1838"/>
                  <a:pt x="0" y="3983"/>
                </a:cubicBezTo>
                <a:close/>
                <a:moveTo>
                  <a:pt x="1543" y="13328"/>
                </a:moveTo>
                <a:cubicBezTo>
                  <a:pt x="0" y="13328"/>
                  <a:pt x="0" y="13328"/>
                  <a:pt x="0" y="13328"/>
                </a:cubicBezTo>
                <a:cubicBezTo>
                  <a:pt x="0" y="16545"/>
                  <a:pt x="0" y="16545"/>
                  <a:pt x="0" y="16545"/>
                </a:cubicBezTo>
                <a:cubicBezTo>
                  <a:pt x="1543" y="16545"/>
                  <a:pt x="1543" y="16545"/>
                  <a:pt x="1543" y="16545"/>
                </a:cubicBezTo>
                <a:lnTo>
                  <a:pt x="1543" y="13328"/>
                </a:lnTo>
                <a:close/>
                <a:moveTo>
                  <a:pt x="1543" y="5055"/>
                </a:moveTo>
                <a:cubicBezTo>
                  <a:pt x="0" y="5055"/>
                  <a:pt x="0" y="5055"/>
                  <a:pt x="0" y="5055"/>
                </a:cubicBezTo>
                <a:cubicBezTo>
                  <a:pt x="0" y="8272"/>
                  <a:pt x="0" y="8272"/>
                  <a:pt x="0" y="8272"/>
                </a:cubicBezTo>
                <a:cubicBezTo>
                  <a:pt x="1543" y="8272"/>
                  <a:pt x="1543" y="8272"/>
                  <a:pt x="1543" y="8272"/>
                </a:cubicBezTo>
                <a:lnTo>
                  <a:pt x="1543" y="5055"/>
                </a:lnTo>
                <a:close/>
                <a:moveTo>
                  <a:pt x="21600" y="6434"/>
                </a:moveTo>
                <a:cubicBezTo>
                  <a:pt x="21137" y="7047"/>
                  <a:pt x="20829" y="7660"/>
                  <a:pt x="20366" y="8272"/>
                </a:cubicBezTo>
                <a:cubicBezTo>
                  <a:pt x="21600" y="8272"/>
                  <a:pt x="21600" y="8272"/>
                  <a:pt x="21600" y="8272"/>
                </a:cubicBezTo>
                <a:lnTo>
                  <a:pt x="21600" y="6434"/>
                </a:lnTo>
                <a:close/>
                <a:moveTo>
                  <a:pt x="16509" y="1379"/>
                </a:moveTo>
                <a:cubicBezTo>
                  <a:pt x="16509" y="0"/>
                  <a:pt x="16509" y="0"/>
                  <a:pt x="16509" y="0"/>
                </a:cubicBezTo>
                <a:cubicBezTo>
                  <a:pt x="13423" y="0"/>
                  <a:pt x="13423" y="0"/>
                  <a:pt x="13423" y="0"/>
                </a:cubicBezTo>
                <a:cubicBezTo>
                  <a:pt x="13423" y="1532"/>
                  <a:pt x="13423" y="1532"/>
                  <a:pt x="13423" y="1532"/>
                </a:cubicBezTo>
                <a:cubicBezTo>
                  <a:pt x="16200" y="1532"/>
                  <a:pt x="16200" y="1532"/>
                  <a:pt x="16200" y="1532"/>
                </a:cubicBezTo>
                <a:cubicBezTo>
                  <a:pt x="16354" y="1532"/>
                  <a:pt x="16354" y="1379"/>
                  <a:pt x="16509" y="1379"/>
                </a:cubicBezTo>
                <a:close/>
                <a:moveTo>
                  <a:pt x="4937" y="21600"/>
                </a:moveTo>
                <a:cubicBezTo>
                  <a:pt x="8177" y="21600"/>
                  <a:pt x="8177" y="21600"/>
                  <a:pt x="8177" y="21600"/>
                </a:cubicBezTo>
                <a:cubicBezTo>
                  <a:pt x="8177" y="20068"/>
                  <a:pt x="8177" y="20068"/>
                  <a:pt x="8177" y="20068"/>
                </a:cubicBezTo>
                <a:cubicBezTo>
                  <a:pt x="4937" y="20068"/>
                  <a:pt x="4937" y="20068"/>
                  <a:pt x="4937" y="20068"/>
                </a:cubicBezTo>
                <a:lnTo>
                  <a:pt x="4937" y="21600"/>
                </a:lnTo>
                <a:close/>
                <a:moveTo>
                  <a:pt x="20057" y="16545"/>
                </a:moveTo>
                <a:cubicBezTo>
                  <a:pt x="21600" y="16545"/>
                  <a:pt x="21600" y="16545"/>
                  <a:pt x="21600" y="16545"/>
                </a:cubicBezTo>
                <a:cubicBezTo>
                  <a:pt x="21600" y="13328"/>
                  <a:pt x="21600" y="13328"/>
                  <a:pt x="21600" y="13328"/>
                </a:cubicBezTo>
                <a:cubicBezTo>
                  <a:pt x="20057" y="13328"/>
                  <a:pt x="20057" y="13328"/>
                  <a:pt x="20057" y="13328"/>
                </a:cubicBezTo>
                <a:lnTo>
                  <a:pt x="20057" y="16545"/>
                </a:lnTo>
                <a:close/>
                <a:moveTo>
                  <a:pt x="17743" y="19915"/>
                </a:moveTo>
                <a:cubicBezTo>
                  <a:pt x="17743" y="21447"/>
                  <a:pt x="17743" y="21447"/>
                  <a:pt x="17743" y="21447"/>
                </a:cubicBezTo>
                <a:cubicBezTo>
                  <a:pt x="19903" y="21447"/>
                  <a:pt x="21600" y="19762"/>
                  <a:pt x="21600" y="17617"/>
                </a:cubicBezTo>
                <a:cubicBezTo>
                  <a:pt x="20057" y="17617"/>
                  <a:pt x="20057" y="17617"/>
                  <a:pt x="20057" y="17617"/>
                </a:cubicBezTo>
                <a:cubicBezTo>
                  <a:pt x="20057" y="18996"/>
                  <a:pt x="18977" y="19915"/>
                  <a:pt x="17743" y="19915"/>
                </a:cubicBezTo>
                <a:close/>
                <a:moveTo>
                  <a:pt x="20057" y="9191"/>
                </a:moveTo>
                <a:cubicBezTo>
                  <a:pt x="20057" y="12409"/>
                  <a:pt x="20057" y="12409"/>
                  <a:pt x="20057" y="12409"/>
                </a:cubicBezTo>
                <a:cubicBezTo>
                  <a:pt x="21600" y="12409"/>
                  <a:pt x="21600" y="12409"/>
                  <a:pt x="21600" y="12409"/>
                </a:cubicBezTo>
                <a:cubicBezTo>
                  <a:pt x="21600" y="9191"/>
                  <a:pt x="21600" y="9191"/>
                  <a:pt x="21600" y="9191"/>
                </a:cubicBezTo>
                <a:lnTo>
                  <a:pt x="20057" y="9191"/>
                </a:lnTo>
                <a:close/>
                <a:moveTo>
                  <a:pt x="4937" y="1532"/>
                </a:moveTo>
                <a:cubicBezTo>
                  <a:pt x="8177" y="1532"/>
                  <a:pt x="8177" y="1532"/>
                  <a:pt x="8177" y="1532"/>
                </a:cubicBezTo>
                <a:cubicBezTo>
                  <a:pt x="8177" y="0"/>
                  <a:pt x="8177" y="0"/>
                  <a:pt x="8177" y="0"/>
                </a:cubicBezTo>
                <a:cubicBezTo>
                  <a:pt x="4937" y="0"/>
                  <a:pt x="4937" y="0"/>
                  <a:pt x="4937" y="0"/>
                </a:cubicBezTo>
                <a:lnTo>
                  <a:pt x="4937" y="1532"/>
                </a:lnTo>
                <a:close/>
                <a:moveTo>
                  <a:pt x="9257" y="1532"/>
                </a:moveTo>
                <a:cubicBezTo>
                  <a:pt x="12343" y="1532"/>
                  <a:pt x="12343" y="1532"/>
                  <a:pt x="12343" y="1532"/>
                </a:cubicBezTo>
                <a:cubicBezTo>
                  <a:pt x="12343" y="0"/>
                  <a:pt x="12343" y="0"/>
                  <a:pt x="12343" y="0"/>
                </a:cubicBezTo>
                <a:cubicBezTo>
                  <a:pt x="9257" y="0"/>
                  <a:pt x="9257" y="0"/>
                  <a:pt x="9257" y="0"/>
                </a:cubicBezTo>
                <a:lnTo>
                  <a:pt x="9257" y="1532"/>
                </a:lnTo>
                <a:close/>
                <a:moveTo>
                  <a:pt x="9257" y="21600"/>
                </a:moveTo>
                <a:cubicBezTo>
                  <a:pt x="12343" y="21600"/>
                  <a:pt x="12343" y="21600"/>
                  <a:pt x="12343" y="21600"/>
                </a:cubicBezTo>
                <a:cubicBezTo>
                  <a:pt x="12343" y="20068"/>
                  <a:pt x="12343" y="20068"/>
                  <a:pt x="12343" y="20068"/>
                </a:cubicBezTo>
                <a:cubicBezTo>
                  <a:pt x="9257" y="20068"/>
                  <a:pt x="9257" y="20068"/>
                  <a:pt x="9257" y="20068"/>
                </a:cubicBezTo>
                <a:lnTo>
                  <a:pt x="9257" y="21600"/>
                </a:lnTo>
                <a:close/>
                <a:moveTo>
                  <a:pt x="13423" y="21600"/>
                </a:moveTo>
                <a:cubicBezTo>
                  <a:pt x="16509" y="21600"/>
                  <a:pt x="16509" y="21600"/>
                  <a:pt x="16509" y="21600"/>
                </a:cubicBezTo>
                <a:cubicBezTo>
                  <a:pt x="16509" y="20068"/>
                  <a:pt x="16509" y="20068"/>
                  <a:pt x="16509" y="20068"/>
                </a:cubicBezTo>
                <a:cubicBezTo>
                  <a:pt x="13423" y="20068"/>
                  <a:pt x="13423" y="20068"/>
                  <a:pt x="13423" y="20068"/>
                </a:cubicBezTo>
                <a:lnTo>
                  <a:pt x="13423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3600"/>
            </a:pPr>
          </a:p>
        </p:txBody>
      </p:sp>
      <p:sp>
        <p:nvSpPr>
          <p:cNvPr id="300" name="Shape"/>
          <p:cNvSpPr/>
          <p:nvPr/>
        </p:nvSpPr>
        <p:spPr>
          <a:xfrm>
            <a:off x="14281709" y="7601165"/>
            <a:ext cx="735047" cy="646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039" y="0"/>
                </a:moveTo>
                <a:cubicBezTo>
                  <a:pt x="14587" y="4710"/>
                  <a:pt x="9678" y="10556"/>
                  <a:pt x="7574" y="13642"/>
                </a:cubicBezTo>
                <a:cubicBezTo>
                  <a:pt x="2384" y="8770"/>
                  <a:pt x="2384" y="8770"/>
                  <a:pt x="2384" y="8770"/>
                </a:cubicBezTo>
                <a:cubicBezTo>
                  <a:pt x="0" y="11044"/>
                  <a:pt x="0" y="11044"/>
                  <a:pt x="0" y="11044"/>
                </a:cubicBezTo>
                <a:cubicBezTo>
                  <a:pt x="9117" y="21600"/>
                  <a:pt x="9117" y="21600"/>
                  <a:pt x="9117" y="21600"/>
                </a:cubicBezTo>
                <a:cubicBezTo>
                  <a:pt x="10660" y="17053"/>
                  <a:pt x="15569" y="7958"/>
                  <a:pt x="21600" y="1462"/>
                </a:cubicBezTo>
                <a:lnTo>
                  <a:pt x="2103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3600"/>
            </a:pPr>
          </a:p>
        </p:txBody>
      </p:sp>
      <p:sp>
        <p:nvSpPr>
          <p:cNvPr id="301" name="Shape"/>
          <p:cNvSpPr/>
          <p:nvPr/>
        </p:nvSpPr>
        <p:spPr>
          <a:xfrm>
            <a:off x="14281709" y="10280847"/>
            <a:ext cx="735047" cy="646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039" y="0"/>
                </a:moveTo>
                <a:cubicBezTo>
                  <a:pt x="14587" y="4710"/>
                  <a:pt x="9678" y="10556"/>
                  <a:pt x="7574" y="13642"/>
                </a:cubicBezTo>
                <a:cubicBezTo>
                  <a:pt x="2384" y="8770"/>
                  <a:pt x="2384" y="8770"/>
                  <a:pt x="2384" y="8770"/>
                </a:cubicBezTo>
                <a:cubicBezTo>
                  <a:pt x="0" y="11044"/>
                  <a:pt x="0" y="11044"/>
                  <a:pt x="0" y="11044"/>
                </a:cubicBezTo>
                <a:cubicBezTo>
                  <a:pt x="9117" y="21600"/>
                  <a:pt x="9117" y="21600"/>
                  <a:pt x="9117" y="21600"/>
                </a:cubicBezTo>
                <a:cubicBezTo>
                  <a:pt x="10660" y="17053"/>
                  <a:pt x="15569" y="7958"/>
                  <a:pt x="21600" y="1462"/>
                </a:cubicBezTo>
                <a:lnTo>
                  <a:pt x="2103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3600"/>
            </a:pPr>
          </a:p>
        </p:txBody>
      </p:sp>
      <p:pic>
        <p:nvPicPr>
          <p:cNvPr id="3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150" y="69850"/>
            <a:ext cx="10248900" cy="6769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0100" y="6971907"/>
            <a:ext cx="10287000" cy="665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r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"/>
          <p:cNvSpPr/>
          <p:nvPr/>
        </p:nvSpPr>
        <p:spPr>
          <a:xfrm>
            <a:off x="0" y="0"/>
            <a:ext cx="24404142" cy="13716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06" name="Split the data into train-test split of 75% : 25%"/>
          <p:cNvSpPr txBox="1"/>
          <p:nvPr/>
        </p:nvSpPr>
        <p:spPr>
          <a:xfrm>
            <a:off x="928863" y="901700"/>
            <a:ext cx="20209613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7800"/>
            </a:lvl1pPr>
          </a:lstStyle>
          <a:p>
            <a:pPr/>
            <a:r>
              <a:t>Split the data into train-test split of 75% : 25%</a:t>
            </a:r>
          </a:p>
        </p:txBody>
      </p:sp>
      <p:sp>
        <p:nvSpPr>
          <p:cNvPr id="307" name="Linear Regression Lasso MSE: 0.533825"/>
          <p:cNvSpPr txBox="1"/>
          <p:nvPr/>
        </p:nvSpPr>
        <p:spPr>
          <a:xfrm>
            <a:off x="4433779" y="4978400"/>
            <a:ext cx="15516442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700"/>
            </a:lvl1pPr>
          </a:lstStyle>
          <a:p>
            <a:pPr/>
            <a:r>
              <a:t>Linear Regression Lasso MSE: 0.533825</a:t>
            </a:r>
          </a:p>
        </p:txBody>
      </p:sp>
      <p:sp>
        <p:nvSpPr>
          <p:cNvPr id="308" name="Random Forest MSE: 0.533390"/>
          <p:cNvSpPr txBox="1"/>
          <p:nvPr/>
        </p:nvSpPr>
        <p:spPr>
          <a:xfrm>
            <a:off x="4412150" y="7213600"/>
            <a:ext cx="11922240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700"/>
            </a:lvl1pPr>
          </a:lstStyle>
          <a:p>
            <a:pPr/>
            <a:r>
              <a:t>Random Forest MSE: 0.533390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r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ircle"/>
          <p:cNvSpPr/>
          <p:nvPr/>
        </p:nvSpPr>
        <p:spPr>
          <a:xfrm>
            <a:off x="9911184" y="470073"/>
            <a:ext cx="5658297" cy="5658298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7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1" name="Rectangle"/>
          <p:cNvSpPr/>
          <p:nvPr/>
        </p:nvSpPr>
        <p:spPr>
          <a:xfrm>
            <a:off x="0" y="0"/>
            <a:ext cx="24404142" cy="13716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12" name="Recommendation - Linear Regression"/>
          <p:cNvSpPr txBox="1"/>
          <p:nvPr/>
        </p:nvSpPr>
        <p:spPr>
          <a:xfrm>
            <a:off x="3583568" y="1155702"/>
            <a:ext cx="18761698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8700"/>
            </a:lvl1pPr>
          </a:lstStyle>
          <a:p>
            <a:pPr/>
            <a:r>
              <a:t>Recommendation - Linear Regression</a:t>
            </a:r>
          </a:p>
        </p:txBody>
      </p:sp>
      <p:grpSp>
        <p:nvGrpSpPr>
          <p:cNvPr id="317" name="Group"/>
          <p:cNvGrpSpPr/>
          <p:nvPr/>
        </p:nvGrpSpPr>
        <p:grpSpPr>
          <a:xfrm>
            <a:off x="1648226" y="818934"/>
            <a:ext cx="1397288" cy="2095937"/>
            <a:chOff x="0" y="0"/>
            <a:chExt cx="1397286" cy="2095935"/>
          </a:xfrm>
        </p:grpSpPr>
        <p:sp>
          <p:nvSpPr>
            <p:cNvPr id="313" name="Rectangle"/>
            <p:cNvSpPr/>
            <p:nvPr/>
          </p:nvSpPr>
          <p:spPr>
            <a:xfrm>
              <a:off x="604232" y="2001518"/>
              <a:ext cx="188823" cy="944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4" name="Rectangle"/>
            <p:cNvSpPr/>
            <p:nvPr/>
          </p:nvSpPr>
          <p:spPr>
            <a:xfrm>
              <a:off x="396531" y="1604997"/>
              <a:ext cx="604233" cy="944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5" name="Rectangle"/>
            <p:cNvSpPr/>
            <p:nvPr/>
          </p:nvSpPr>
          <p:spPr>
            <a:xfrm>
              <a:off x="396531" y="1793820"/>
              <a:ext cx="604233" cy="1132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6" name="Shape"/>
            <p:cNvSpPr/>
            <p:nvPr/>
          </p:nvSpPr>
          <p:spPr>
            <a:xfrm>
              <a:off x="0" y="0"/>
              <a:ext cx="1397287" cy="1491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080"/>
                  </a:moveTo>
                  <a:cubicBezTo>
                    <a:pt x="21600" y="4560"/>
                    <a:pt x="16714" y="0"/>
                    <a:pt x="10800" y="0"/>
                  </a:cubicBezTo>
                  <a:cubicBezTo>
                    <a:pt x="4886" y="0"/>
                    <a:pt x="0" y="4560"/>
                    <a:pt x="0" y="10080"/>
                  </a:cubicBezTo>
                  <a:cubicBezTo>
                    <a:pt x="0" y="14160"/>
                    <a:pt x="2571" y="17520"/>
                    <a:pt x="6171" y="19200"/>
                  </a:cubicBezTo>
                  <a:cubicBezTo>
                    <a:pt x="6171" y="21600"/>
                    <a:pt x="6171" y="21600"/>
                    <a:pt x="6171" y="21600"/>
                  </a:cubicBezTo>
                  <a:cubicBezTo>
                    <a:pt x="15429" y="21600"/>
                    <a:pt x="15429" y="21600"/>
                    <a:pt x="15429" y="21600"/>
                  </a:cubicBezTo>
                  <a:cubicBezTo>
                    <a:pt x="15429" y="19200"/>
                    <a:pt x="15429" y="19200"/>
                    <a:pt x="15429" y="19200"/>
                  </a:cubicBezTo>
                  <a:cubicBezTo>
                    <a:pt x="19029" y="17520"/>
                    <a:pt x="21600" y="14160"/>
                    <a:pt x="21600" y="1008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318" name="Short Training Time / Short Inference Time / Small Model Size has a high priority"/>
          <p:cNvSpPr txBox="1"/>
          <p:nvPr/>
        </p:nvSpPr>
        <p:spPr>
          <a:xfrm>
            <a:off x="876209" y="8489754"/>
            <a:ext cx="226517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Short Training Time / Short Inference Time / Small Model Size has a high priority</a:t>
            </a:r>
          </a:p>
        </p:txBody>
      </p:sp>
      <p:pic>
        <p:nvPicPr>
          <p:cNvPr id="3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5299" y="4070229"/>
            <a:ext cx="19150066" cy="2927399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Accuracy are almost the same"/>
          <p:cNvSpPr txBox="1"/>
          <p:nvPr/>
        </p:nvSpPr>
        <p:spPr>
          <a:xfrm>
            <a:off x="7827237" y="9969572"/>
            <a:ext cx="874966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Accuracy are almost the same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l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tangle"/>
          <p:cNvSpPr/>
          <p:nvPr/>
        </p:nvSpPr>
        <p:spPr>
          <a:xfrm>
            <a:off x="0" y="0"/>
            <a:ext cx="24404142" cy="13716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23" name="Summary"/>
          <p:cNvSpPr txBox="1"/>
          <p:nvPr/>
        </p:nvSpPr>
        <p:spPr>
          <a:xfrm>
            <a:off x="1420023" y="755649"/>
            <a:ext cx="5714493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10400"/>
            </a:lvl1pPr>
          </a:lstStyle>
          <a:p>
            <a:pPr/>
            <a:r>
              <a:t>Summary</a:t>
            </a:r>
          </a:p>
        </p:txBody>
      </p:sp>
      <p:sp>
        <p:nvSpPr>
          <p:cNvPr id="324" name="When doing AI tradeoff, we should alway consider from attributes and constraints."/>
          <p:cNvSpPr txBox="1"/>
          <p:nvPr/>
        </p:nvSpPr>
        <p:spPr>
          <a:xfrm>
            <a:off x="1543912" y="2946400"/>
            <a:ext cx="22215138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When doing AI tradeoff, we should alway consider from attributes and constraints.</a:t>
            </a:r>
          </a:p>
        </p:txBody>
      </p:sp>
      <p:sp>
        <p:nvSpPr>
          <p:cNvPr id="325" name="Quality Attributes…"/>
          <p:cNvSpPr txBox="1"/>
          <p:nvPr/>
        </p:nvSpPr>
        <p:spPr>
          <a:xfrm>
            <a:off x="1541926" y="5251450"/>
            <a:ext cx="5806148" cy="549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10576" indent="-610576" algn="l">
              <a:buSzPct val="75000"/>
              <a:buChar char="•"/>
            </a:pPr>
            <a:r>
              <a:t>Quality Attributes</a:t>
            </a:r>
          </a:p>
          <a:p>
            <a:pPr marL="610576" indent="-610576" algn="l">
              <a:buSzPct val="75000"/>
              <a:buChar char="•"/>
            </a:pPr>
            <a:r>
              <a:t>Project Attributes</a:t>
            </a:r>
          </a:p>
          <a:p>
            <a:pPr marL="610576" indent="-610576" algn="l">
              <a:buSzPct val="75000"/>
              <a:buChar char="•"/>
            </a:pPr>
            <a:r>
              <a:t>Design Attributes</a:t>
            </a:r>
          </a:p>
          <a:p>
            <a:pPr lvl="1" marL="1245576" indent="-610576" algn="l">
              <a:buSzPct val="50000"/>
              <a:buBlip>
                <a:blip r:embed="rId2"/>
              </a:buBlip>
              <a:defRPr b="1" sz="4100">
                <a:latin typeface="Helvetica"/>
                <a:ea typeface="Helvetica"/>
                <a:cs typeface="Helvetica"/>
                <a:sym typeface="Helvetica"/>
              </a:defRPr>
            </a:pPr>
            <a:r>
              <a:t>ML Task</a:t>
            </a:r>
          </a:p>
          <a:p>
            <a:pPr lvl="1" marL="1245576" indent="-610576" algn="l">
              <a:buSzPct val="50000"/>
              <a:buBlip>
                <a:blip r:embed="rId2"/>
              </a:buBlip>
              <a:defRPr b="1" sz="4100">
                <a:latin typeface="Helvetica"/>
                <a:ea typeface="Helvetica"/>
                <a:cs typeface="Helvetica"/>
                <a:sym typeface="Helvetica"/>
              </a:defRPr>
            </a:pPr>
            <a:r>
              <a:t>Accuracy</a:t>
            </a:r>
          </a:p>
          <a:p>
            <a:pPr lvl="1" marL="1245576" indent="-610576" algn="l">
              <a:buSzPct val="50000"/>
              <a:buBlip>
                <a:blip r:embed="rId2"/>
              </a:buBlip>
              <a:defRPr b="1" sz="4100">
                <a:latin typeface="Helvetica"/>
                <a:ea typeface="Helvetica"/>
                <a:cs typeface="Helvetica"/>
                <a:sym typeface="Helvetica"/>
              </a:defRPr>
            </a:pPr>
            <a:r>
              <a:t>Training Time</a:t>
            </a:r>
          </a:p>
          <a:p>
            <a:pPr lvl="1" marL="1245576" indent="-610576" algn="l">
              <a:buSzPct val="50000"/>
              <a:buBlip>
                <a:blip r:embed="rId2"/>
              </a:buBlip>
              <a:defRPr b="1" sz="4100">
                <a:latin typeface="Helvetica"/>
                <a:ea typeface="Helvetica"/>
                <a:cs typeface="Helvetica"/>
                <a:sym typeface="Helvetica"/>
              </a:defRPr>
            </a:pPr>
            <a:r>
              <a:t>Inference Time</a:t>
            </a:r>
          </a:p>
          <a:p>
            <a:pPr lvl="1" marL="1245576" indent="-610576" algn="l">
              <a:buSzPct val="50000"/>
              <a:buBlip>
                <a:blip r:embed="rId2"/>
              </a:buBlip>
              <a:defRPr b="1" sz="4100">
                <a:latin typeface="Helvetica"/>
                <a:ea typeface="Helvetica"/>
                <a:cs typeface="Helvetica"/>
                <a:sym typeface="Helvetica"/>
              </a:defRPr>
            </a:pPr>
            <a:r>
              <a:t>Memory Usage</a:t>
            </a:r>
          </a:p>
        </p:txBody>
      </p:sp>
      <p:sp>
        <p:nvSpPr>
          <p:cNvPr id="326" name="Linear Regression…"/>
          <p:cNvSpPr txBox="1"/>
          <p:nvPr/>
        </p:nvSpPr>
        <p:spPr>
          <a:xfrm>
            <a:off x="9153080" y="5419299"/>
            <a:ext cx="9226297" cy="455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Linear Regression</a:t>
            </a:r>
          </a:p>
          <a:p>
            <a:pPr marL="914400" indent="-914400" algn="l" defTabSz="457200">
              <a:tabLst>
                <a:tab pos="596900" algn="l"/>
                <a:tab pos="914400" algn="l"/>
              </a:tabLst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◦	Advantages:</a:t>
            </a:r>
          </a:p>
          <a:p>
            <a:pPr marL="1371600" indent="-1371600" algn="l" defTabSz="457200">
              <a:tabLst>
                <a:tab pos="1054100" algn="l"/>
                <a:tab pos="1371600" algn="l"/>
              </a:tabLst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▪	The model size is very concise</a:t>
            </a:r>
          </a:p>
          <a:p>
            <a:pPr marL="1371600" indent="-1371600" algn="l" defTabSz="457200">
              <a:tabLst>
                <a:tab pos="1054100" algn="l"/>
                <a:tab pos="1371600" algn="l"/>
              </a:tabLst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▪	Faster to run</a:t>
            </a:r>
          </a:p>
          <a:p>
            <a:pPr marL="1371600" indent="-1371600" algn="l" defTabSz="457200">
              <a:tabLst>
                <a:tab pos="1054100" algn="l"/>
                <a:tab pos="1371600" algn="l"/>
              </a:tabLst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▪	Easy to understand</a:t>
            </a:r>
          </a:p>
          <a:p>
            <a:pPr marL="914400" indent="-914400" algn="l" defTabSz="457200">
              <a:tabLst>
                <a:tab pos="596900" algn="l"/>
                <a:tab pos="914400" algn="l"/>
              </a:tabLst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◦	Disadvantages:</a:t>
            </a:r>
          </a:p>
          <a:p>
            <a:pPr marL="1371600" indent="-1371600" algn="l" defTabSz="457200">
              <a:tabLst>
                <a:tab pos="1054100" algn="l"/>
                <a:tab pos="1371600" algn="l"/>
              </a:tabLst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▪	Accuracy is relatively low</a:t>
            </a:r>
          </a:p>
          <a:p>
            <a:pPr marL="1371600" indent="-1371600" defTabSz="457200">
              <a:tabLst>
                <a:tab pos="1054100" algn="l"/>
                <a:tab pos="1371600" algn="l"/>
              </a:tabLst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▪	cannot capture non-linear relationship</a:t>
            </a:r>
          </a:p>
        </p:txBody>
      </p:sp>
      <p:sp>
        <p:nvSpPr>
          <p:cNvPr id="327" name="Random Forest…"/>
          <p:cNvSpPr txBox="1"/>
          <p:nvPr/>
        </p:nvSpPr>
        <p:spPr>
          <a:xfrm>
            <a:off x="9381680" y="10343130"/>
            <a:ext cx="14354252" cy="2886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 algn="l" defTabSz="457200">
              <a:tabLst>
                <a:tab pos="139700" algn="l"/>
                <a:tab pos="457200" algn="l"/>
              </a:tabLst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Random Forest</a:t>
            </a:r>
            <a:endParaRPr b="0"/>
          </a:p>
          <a:p>
            <a:pPr marL="914400" indent="-914400" algn="l" defTabSz="457200">
              <a:tabLst>
                <a:tab pos="596900" algn="l"/>
                <a:tab pos="914400" algn="l"/>
              </a:tabLst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◦	Randomly construct lots of decision trees</a:t>
            </a:r>
          </a:p>
          <a:p>
            <a:pPr marL="914400" indent="-914400" algn="l" defTabSz="457200">
              <a:tabLst>
                <a:tab pos="596900" algn="l"/>
                <a:tab pos="914400" algn="l"/>
              </a:tabLst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◦	Final output is the mode or mean of individual trees</a:t>
            </a:r>
          </a:p>
          <a:p>
            <a:pPr marL="914400" indent="-914400" algn="l" defTabSz="457200">
              <a:tabLst>
                <a:tab pos="596900" algn="l"/>
                <a:tab pos="914400" algn="l"/>
              </a:tabLst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◦	High accuracy and reduced overfitting, incremental</a:t>
            </a:r>
          </a:p>
          <a:p>
            <a:pPr marL="914400" indent="-914400" algn="l" defTabSz="457200">
              <a:tabLst>
                <a:tab pos="596900" algn="l"/>
                <a:tab pos="914400" algn="l"/>
              </a:tabLst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◦	Reduced interpretability, large number of trees can take up space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125">
        <p:dissolv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ctangle"/>
          <p:cNvSpPr/>
          <p:nvPr/>
        </p:nvSpPr>
        <p:spPr>
          <a:xfrm>
            <a:off x="0" y="0"/>
            <a:ext cx="24404142" cy="13716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30" name="THANK YOU"/>
          <p:cNvSpPr txBox="1"/>
          <p:nvPr/>
        </p:nvSpPr>
        <p:spPr>
          <a:xfrm>
            <a:off x="9409271" y="7810499"/>
            <a:ext cx="5565458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7500"/>
            </a:lvl1pPr>
          </a:lstStyle>
          <a:p>
            <a:pPr/>
            <a:r>
              <a:t>THANK YOU</a:t>
            </a:r>
          </a:p>
        </p:txBody>
      </p:sp>
      <p:grpSp>
        <p:nvGrpSpPr>
          <p:cNvPr id="334" name="Group"/>
          <p:cNvGrpSpPr/>
          <p:nvPr/>
        </p:nvGrpSpPr>
        <p:grpSpPr>
          <a:xfrm>
            <a:off x="11272650" y="3438524"/>
            <a:ext cx="2246093" cy="3649250"/>
            <a:chOff x="0" y="0"/>
            <a:chExt cx="2246091" cy="3649248"/>
          </a:xfrm>
        </p:grpSpPr>
        <p:sp>
          <p:nvSpPr>
            <p:cNvPr id="331" name="Oval"/>
            <p:cNvSpPr/>
            <p:nvPr/>
          </p:nvSpPr>
          <p:spPr>
            <a:xfrm>
              <a:off x="313591" y="599742"/>
              <a:ext cx="555325" cy="533106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2" name="Shape"/>
            <p:cNvSpPr/>
            <p:nvPr/>
          </p:nvSpPr>
          <p:spPr>
            <a:xfrm>
              <a:off x="0" y="0"/>
              <a:ext cx="1963742" cy="3649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507" fill="norm" stroke="1" extrusionOk="0">
                  <a:moveTo>
                    <a:pt x="21176" y="6699"/>
                  </a:moveTo>
                  <a:cubicBezTo>
                    <a:pt x="20964" y="6353"/>
                    <a:pt x="20541" y="6122"/>
                    <a:pt x="20541" y="6122"/>
                  </a:cubicBezTo>
                  <a:cubicBezTo>
                    <a:pt x="3388" y="0"/>
                    <a:pt x="3388" y="0"/>
                    <a:pt x="3388" y="0"/>
                  </a:cubicBezTo>
                  <a:cubicBezTo>
                    <a:pt x="1906" y="1271"/>
                    <a:pt x="1906" y="1271"/>
                    <a:pt x="1906" y="1271"/>
                  </a:cubicBezTo>
                  <a:cubicBezTo>
                    <a:pt x="1482" y="1502"/>
                    <a:pt x="1694" y="1848"/>
                    <a:pt x="2117" y="1964"/>
                  </a:cubicBezTo>
                  <a:cubicBezTo>
                    <a:pt x="2541" y="2195"/>
                    <a:pt x="2964" y="2079"/>
                    <a:pt x="3388" y="1733"/>
                  </a:cubicBezTo>
                  <a:cubicBezTo>
                    <a:pt x="4023" y="924"/>
                    <a:pt x="4023" y="924"/>
                    <a:pt x="4023" y="924"/>
                  </a:cubicBezTo>
                  <a:cubicBezTo>
                    <a:pt x="18212" y="6122"/>
                    <a:pt x="18212" y="6122"/>
                    <a:pt x="18212" y="6122"/>
                  </a:cubicBezTo>
                  <a:cubicBezTo>
                    <a:pt x="6988" y="7277"/>
                    <a:pt x="6988" y="7277"/>
                    <a:pt x="6988" y="7277"/>
                  </a:cubicBezTo>
                  <a:cubicBezTo>
                    <a:pt x="6141" y="7277"/>
                    <a:pt x="5506" y="7739"/>
                    <a:pt x="5717" y="8201"/>
                  </a:cubicBezTo>
                  <a:cubicBezTo>
                    <a:pt x="8259" y="13399"/>
                    <a:pt x="8259" y="13399"/>
                    <a:pt x="8259" y="13399"/>
                  </a:cubicBezTo>
                  <a:cubicBezTo>
                    <a:pt x="212" y="19983"/>
                    <a:pt x="212" y="19983"/>
                    <a:pt x="212" y="19983"/>
                  </a:cubicBezTo>
                  <a:cubicBezTo>
                    <a:pt x="-212" y="20329"/>
                    <a:pt x="0" y="20907"/>
                    <a:pt x="847" y="21253"/>
                  </a:cubicBezTo>
                  <a:cubicBezTo>
                    <a:pt x="1694" y="21484"/>
                    <a:pt x="2753" y="21369"/>
                    <a:pt x="3176" y="20907"/>
                  </a:cubicBezTo>
                  <a:cubicBezTo>
                    <a:pt x="3176" y="20907"/>
                    <a:pt x="11435" y="13976"/>
                    <a:pt x="11647" y="13976"/>
                  </a:cubicBezTo>
                  <a:cubicBezTo>
                    <a:pt x="11647" y="13976"/>
                    <a:pt x="12070" y="14901"/>
                    <a:pt x="12070" y="14901"/>
                  </a:cubicBezTo>
                  <a:cubicBezTo>
                    <a:pt x="10800" y="20445"/>
                    <a:pt x="10800" y="20445"/>
                    <a:pt x="10800" y="20445"/>
                  </a:cubicBezTo>
                  <a:cubicBezTo>
                    <a:pt x="10588" y="20907"/>
                    <a:pt x="11223" y="21369"/>
                    <a:pt x="12070" y="21484"/>
                  </a:cubicBezTo>
                  <a:cubicBezTo>
                    <a:pt x="13129" y="21600"/>
                    <a:pt x="13976" y="21253"/>
                    <a:pt x="14188" y="20676"/>
                  </a:cubicBezTo>
                  <a:cubicBezTo>
                    <a:pt x="15459" y="15132"/>
                    <a:pt x="15459" y="15132"/>
                    <a:pt x="15459" y="15132"/>
                  </a:cubicBezTo>
                  <a:cubicBezTo>
                    <a:pt x="15459" y="15016"/>
                    <a:pt x="15459" y="14670"/>
                    <a:pt x="15459" y="14554"/>
                  </a:cubicBezTo>
                  <a:cubicBezTo>
                    <a:pt x="12494" y="8317"/>
                    <a:pt x="12494" y="8317"/>
                    <a:pt x="12494" y="8317"/>
                  </a:cubicBezTo>
                  <a:cubicBezTo>
                    <a:pt x="19906" y="7624"/>
                    <a:pt x="19906" y="7624"/>
                    <a:pt x="19906" y="7624"/>
                  </a:cubicBezTo>
                  <a:cubicBezTo>
                    <a:pt x="20753" y="7508"/>
                    <a:pt x="21388" y="7161"/>
                    <a:pt x="21176" y="6699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3" name="Oval"/>
            <p:cNvSpPr/>
            <p:nvPr/>
          </p:nvSpPr>
          <p:spPr>
            <a:xfrm>
              <a:off x="1957319" y="3265265"/>
              <a:ext cx="288773" cy="26655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335" name="Q &amp; A"/>
          <p:cNvSpPr txBox="1"/>
          <p:nvPr/>
        </p:nvSpPr>
        <p:spPr>
          <a:xfrm>
            <a:off x="10741887" y="9486899"/>
            <a:ext cx="2920366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7500"/>
            </a:lvl1pPr>
          </a:lstStyle>
          <a:p>
            <a:pPr/>
            <a:r>
              <a:t>Q &amp; A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ircle"/>
          <p:cNvSpPr/>
          <p:nvPr/>
        </p:nvSpPr>
        <p:spPr>
          <a:xfrm>
            <a:off x="-7030616" y="-1240880"/>
            <a:ext cx="16197759" cy="1619776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30" name="1"/>
          <p:cNvSpPr/>
          <p:nvPr/>
        </p:nvSpPr>
        <p:spPr>
          <a:xfrm>
            <a:off x="5161384" y="945901"/>
            <a:ext cx="1301949" cy="130195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0">
                <a:solidFill>
                  <a:srgbClr val="0000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1" name="2"/>
          <p:cNvSpPr/>
          <p:nvPr/>
        </p:nvSpPr>
        <p:spPr>
          <a:xfrm>
            <a:off x="6558384" y="3374925"/>
            <a:ext cx="1301949" cy="130195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0">
                <a:solidFill>
                  <a:srgbClr val="0000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2" name="3"/>
          <p:cNvSpPr/>
          <p:nvPr/>
        </p:nvSpPr>
        <p:spPr>
          <a:xfrm>
            <a:off x="7371184" y="6207025"/>
            <a:ext cx="1301949" cy="130195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0">
                <a:solidFill>
                  <a:srgbClr val="0000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3" name="Accuracy"/>
          <p:cNvSpPr txBox="1"/>
          <p:nvPr/>
        </p:nvSpPr>
        <p:spPr>
          <a:xfrm>
            <a:off x="8014970" y="1088876"/>
            <a:ext cx="337566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solidFill>
                  <a:srgbClr val="000000"/>
                </a:solidFill>
              </a:defRPr>
            </a:lvl1pPr>
          </a:lstStyle>
          <a:p>
            <a:pPr/>
            <a:r>
              <a:t>Accuracy</a:t>
            </a:r>
          </a:p>
        </p:txBody>
      </p:sp>
      <p:sp>
        <p:nvSpPr>
          <p:cNvPr id="134" name="Training time &amp; Inference Time"/>
          <p:cNvSpPr txBox="1"/>
          <p:nvPr/>
        </p:nvSpPr>
        <p:spPr>
          <a:xfrm>
            <a:off x="9253728" y="3517899"/>
            <a:ext cx="1044854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solidFill>
                  <a:srgbClr val="000000"/>
                </a:solidFill>
              </a:defRPr>
            </a:lvl1pPr>
          </a:lstStyle>
          <a:p>
            <a:pPr/>
            <a:r>
              <a:t>Training time &amp; Inference Time</a:t>
            </a:r>
          </a:p>
        </p:txBody>
      </p:sp>
      <p:sp>
        <p:nvSpPr>
          <p:cNvPr id="135" name="Model Size"/>
          <p:cNvSpPr txBox="1"/>
          <p:nvPr/>
        </p:nvSpPr>
        <p:spPr>
          <a:xfrm>
            <a:off x="10047605" y="6349999"/>
            <a:ext cx="388239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solidFill>
                  <a:srgbClr val="000000"/>
                </a:solidFill>
              </a:defRPr>
            </a:lvl1pPr>
          </a:lstStyle>
          <a:p>
            <a:pPr/>
            <a:r>
              <a:t>Model Size</a:t>
            </a:r>
          </a:p>
        </p:txBody>
      </p:sp>
      <p:sp>
        <p:nvSpPr>
          <p:cNvPr id="136" name="4"/>
          <p:cNvSpPr/>
          <p:nvPr/>
        </p:nvSpPr>
        <p:spPr>
          <a:xfrm>
            <a:off x="6558384" y="9039125"/>
            <a:ext cx="1301949" cy="130195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0">
                <a:solidFill>
                  <a:srgbClr val="000000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7" name="Interpretability"/>
          <p:cNvSpPr txBox="1"/>
          <p:nvPr/>
        </p:nvSpPr>
        <p:spPr>
          <a:xfrm>
            <a:off x="9021318" y="9182099"/>
            <a:ext cx="49697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solidFill>
                  <a:srgbClr val="000000"/>
                </a:solidFill>
              </a:defRPr>
            </a:lvl1pPr>
          </a:lstStyle>
          <a:p>
            <a:pPr/>
            <a:r>
              <a:t>Interpretability</a:t>
            </a:r>
          </a:p>
        </p:txBody>
      </p:sp>
      <p:sp>
        <p:nvSpPr>
          <p:cNvPr id="138" name="5"/>
          <p:cNvSpPr/>
          <p:nvPr/>
        </p:nvSpPr>
        <p:spPr>
          <a:xfrm>
            <a:off x="5161384" y="11274325"/>
            <a:ext cx="1301949" cy="130195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0">
                <a:solidFill>
                  <a:srgbClr val="000000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39" name="Linear / Non-linear"/>
          <p:cNvSpPr txBox="1"/>
          <p:nvPr/>
        </p:nvSpPr>
        <p:spPr>
          <a:xfrm>
            <a:off x="7807324" y="11417299"/>
            <a:ext cx="638175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solidFill>
                  <a:srgbClr val="000000"/>
                </a:solidFill>
              </a:defRPr>
            </a:lvl1pPr>
          </a:lstStyle>
          <a:p>
            <a:pPr/>
            <a:r>
              <a:t>Linear / Non-linear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375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"/>
          <p:cNvSpPr/>
          <p:nvPr/>
        </p:nvSpPr>
        <p:spPr>
          <a:xfrm>
            <a:off x="0" y="0"/>
            <a:ext cx="24404142" cy="13716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42" name="Accuracy"/>
          <p:cNvSpPr txBox="1"/>
          <p:nvPr/>
        </p:nvSpPr>
        <p:spPr>
          <a:xfrm>
            <a:off x="9427120" y="6485462"/>
            <a:ext cx="55499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10000"/>
            </a:lvl1pPr>
          </a:lstStyle>
          <a:p>
            <a:pPr/>
            <a:r>
              <a:t>Accuracy</a:t>
            </a:r>
          </a:p>
        </p:txBody>
      </p:sp>
      <p:sp>
        <p:nvSpPr>
          <p:cNvPr id="143" name="Shape"/>
          <p:cNvSpPr/>
          <p:nvPr/>
        </p:nvSpPr>
        <p:spPr>
          <a:xfrm>
            <a:off x="11388392" y="3419475"/>
            <a:ext cx="1607216" cy="2628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6646"/>
                </a:moveTo>
                <a:cubicBezTo>
                  <a:pt x="21600" y="2908"/>
                  <a:pt x="16875" y="0"/>
                  <a:pt x="10800" y="0"/>
                </a:cubicBezTo>
                <a:cubicBezTo>
                  <a:pt x="4725" y="0"/>
                  <a:pt x="0" y="2908"/>
                  <a:pt x="0" y="6646"/>
                </a:cubicBezTo>
                <a:cubicBezTo>
                  <a:pt x="0" y="7892"/>
                  <a:pt x="450" y="9000"/>
                  <a:pt x="1350" y="9969"/>
                </a:cubicBezTo>
                <a:cubicBezTo>
                  <a:pt x="1350" y="9969"/>
                  <a:pt x="1350" y="9969"/>
                  <a:pt x="1350" y="9969"/>
                </a:cubicBezTo>
                <a:cubicBezTo>
                  <a:pt x="10800" y="21600"/>
                  <a:pt x="10800" y="21600"/>
                  <a:pt x="10800" y="21600"/>
                </a:cubicBezTo>
                <a:cubicBezTo>
                  <a:pt x="20250" y="9969"/>
                  <a:pt x="20250" y="9969"/>
                  <a:pt x="20250" y="9969"/>
                </a:cubicBezTo>
                <a:cubicBezTo>
                  <a:pt x="20250" y="9969"/>
                  <a:pt x="20250" y="9969"/>
                  <a:pt x="20250" y="9969"/>
                </a:cubicBezTo>
                <a:cubicBezTo>
                  <a:pt x="21150" y="9000"/>
                  <a:pt x="21600" y="7892"/>
                  <a:pt x="21600" y="6646"/>
                </a:cubicBezTo>
                <a:moveTo>
                  <a:pt x="10800" y="9969"/>
                </a:moveTo>
                <a:cubicBezTo>
                  <a:pt x="7875" y="9969"/>
                  <a:pt x="5400" y="8446"/>
                  <a:pt x="5400" y="6646"/>
                </a:cubicBezTo>
                <a:cubicBezTo>
                  <a:pt x="5400" y="4846"/>
                  <a:pt x="7875" y="3323"/>
                  <a:pt x="10800" y="3323"/>
                </a:cubicBezTo>
                <a:cubicBezTo>
                  <a:pt x="13725" y="3323"/>
                  <a:pt x="16200" y="4846"/>
                  <a:pt x="16200" y="6646"/>
                </a:cubicBezTo>
                <a:cubicBezTo>
                  <a:pt x="16200" y="8446"/>
                  <a:pt x="13725" y="9969"/>
                  <a:pt x="10800" y="9969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flip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"/>
          <p:cNvSpPr/>
          <p:nvPr/>
        </p:nvSpPr>
        <p:spPr>
          <a:xfrm>
            <a:off x="0" y="0"/>
            <a:ext cx="24404142" cy="13716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46" name="Split the data into train-test split of 70% : 30%"/>
          <p:cNvSpPr txBox="1"/>
          <p:nvPr/>
        </p:nvSpPr>
        <p:spPr>
          <a:xfrm>
            <a:off x="928863" y="901700"/>
            <a:ext cx="20209613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7800"/>
            </a:lvl1pPr>
          </a:lstStyle>
          <a:p>
            <a:pPr/>
            <a:r>
              <a:t>Split the data into train-test split of 70% : 30%</a:t>
            </a:r>
          </a:p>
        </p:txBody>
      </p:sp>
      <p:sp>
        <p:nvSpPr>
          <p:cNvPr id="147" name="Linear Regression Lasso MSE: 0.496426"/>
          <p:cNvSpPr txBox="1"/>
          <p:nvPr/>
        </p:nvSpPr>
        <p:spPr>
          <a:xfrm>
            <a:off x="4433779" y="4978400"/>
            <a:ext cx="15516442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700"/>
            </a:lvl1pPr>
          </a:lstStyle>
          <a:p>
            <a:pPr/>
            <a:r>
              <a:t>Linear Regression Lasso MSE: 0.496426</a:t>
            </a:r>
          </a:p>
        </p:txBody>
      </p:sp>
      <p:sp>
        <p:nvSpPr>
          <p:cNvPr id="148" name="Random Forest MSE: 0.283986"/>
          <p:cNvSpPr txBox="1"/>
          <p:nvPr/>
        </p:nvSpPr>
        <p:spPr>
          <a:xfrm>
            <a:off x="4412150" y="7213600"/>
            <a:ext cx="11922240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700"/>
            </a:lvl1pPr>
          </a:lstStyle>
          <a:p>
            <a:pPr/>
            <a:r>
              <a:t>Random Forest MSE: 0.283986</a:t>
            </a:r>
          </a:p>
        </p:txBody>
      </p:sp>
      <p:sp>
        <p:nvSpPr>
          <p:cNvPr id="149" name="Rocket-ship"/>
          <p:cNvSpPr/>
          <p:nvPr/>
        </p:nvSpPr>
        <p:spPr>
          <a:xfrm>
            <a:off x="17456464" y="7009498"/>
            <a:ext cx="748673" cy="1525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155" h="21600" fill="norm" stroke="1" extrusionOk="0">
                <a:moveTo>
                  <a:pt x="7578" y="0"/>
                </a:moveTo>
                <a:cubicBezTo>
                  <a:pt x="7202" y="0"/>
                  <a:pt x="6826" y="102"/>
                  <a:pt x="6548" y="307"/>
                </a:cubicBezTo>
                <a:cubicBezTo>
                  <a:pt x="2903" y="2990"/>
                  <a:pt x="2797" y="8264"/>
                  <a:pt x="3498" y="12617"/>
                </a:cubicBezTo>
                <a:cubicBezTo>
                  <a:pt x="-3222" y="14949"/>
                  <a:pt x="1809" y="21600"/>
                  <a:pt x="1809" y="21600"/>
                </a:cubicBezTo>
                <a:lnTo>
                  <a:pt x="3126" y="21600"/>
                </a:lnTo>
                <a:cubicBezTo>
                  <a:pt x="2414" y="19196"/>
                  <a:pt x="3258" y="17810"/>
                  <a:pt x="4550" y="17167"/>
                </a:cubicBezTo>
                <a:cubicBezTo>
                  <a:pt x="5007" y="18704"/>
                  <a:pt x="5394" y="19655"/>
                  <a:pt x="5361" y="19572"/>
                </a:cubicBezTo>
                <a:lnTo>
                  <a:pt x="9796" y="19572"/>
                </a:lnTo>
                <a:cubicBezTo>
                  <a:pt x="9763" y="19655"/>
                  <a:pt x="10149" y="18704"/>
                  <a:pt x="10606" y="17167"/>
                </a:cubicBezTo>
                <a:cubicBezTo>
                  <a:pt x="11898" y="17810"/>
                  <a:pt x="12743" y="19196"/>
                  <a:pt x="12030" y="21600"/>
                </a:cubicBezTo>
                <a:lnTo>
                  <a:pt x="13345" y="21600"/>
                </a:lnTo>
                <a:cubicBezTo>
                  <a:pt x="13345" y="21600"/>
                  <a:pt x="18378" y="14949"/>
                  <a:pt x="11658" y="12617"/>
                </a:cubicBezTo>
                <a:cubicBezTo>
                  <a:pt x="12359" y="8264"/>
                  <a:pt x="12253" y="2990"/>
                  <a:pt x="8608" y="307"/>
                </a:cubicBezTo>
                <a:cubicBezTo>
                  <a:pt x="8330" y="102"/>
                  <a:pt x="7954" y="0"/>
                  <a:pt x="7578" y="0"/>
                </a:cubicBezTo>
                <a:close/>
                <a:moveTo>
                  <a:pt x="7578" y="5435"/>
                </a:moveTo>
                <a:cubicBezTo>
                  <a:pt x="8529" y="5435"/>
                  <a:pt x="9301" y="5975"/>
                  <a:pt x="9301" y="6640"/>
                </a:cubicBezTo>
                <a:cubicBezTo>
                  <a:pt x="9301" y="7305"/>
                  <a:pt x="8529" y="7844"/>
                  <a:pt x="7578" y="7844"/>
                </a:cubicBezTo>
                <a:cubicBezTo>
                  <a:pt x="6627" y="7844"/>
                  <a:pt x="5855" y="7305"/>
                  <a:pt x="5855" y="6640"/>
                </a:cubicBezTo>
                <a:cubicBezTo>
                  <a:pt x="5855" y="5975"/>
                  <a:pt x="6627" y="5435"/>
                  <a:pt x="7578" y="5435"/>
                </a:cubicBezTo>
                <a:close/>
                <a:moveTo>
                  <a:pt x="7578" y="8932"/>
                </a:moveTo>
                <a:cubicBezTo>
                  <a:pt x="8101" y="8932"/>
                  <a:pt x="8524" y="9228"/>
                  <a:pt x="8524" y="9593"/>
                </a:cubicBezTo>
                <a:cubicBezTo>
                  <a:pt x="8524" y="9959"/>
                  <a:pt x="8101" y="10257"/>
                  <a:pt x="7578" y="10257"/>
                </a:cubicBezTo>
                <a:cubicBezTo>
                  <a:pt x="7055" y="10257"/>
                  <a:pt x="6632" y="9959"/>
                  <a:pt x="6632" y="9593"/>
                </a:cubicBezTo>
                <a:cubicBezTo>
                  <a:pt x="6632" y="9228"/>
                  <a:pt x="7055" y="8932"/>
                  <a:pt x="7578" y="8932"/>
                </a:cubicBezTo>
                <a:close/>
                <a:moveTo>
                  <a:pt x="7578" y="11345"/>
                </a:moveTo>
                <a:cubicBezTo>
                  <a:pt x="8101" y="11345"/>
                  <a:pt x="8524" y="11641"/>
                  <a:pt x="8524" y="12007"/>
                </a:cubicBezTo>
                <a:cubicBezTo>
                  <a:pt x="8524" y="12372"/>
                  <a:pt x="8101" y="12668"/>
                  <a:pt x="7578" y="12668"/>
                </a:cubicBezTo>
                <a:cubicBezTo>
                  <a:pt x="7055" y="12668"/>
                  <a:pt x="6632" y="12372"/>
                  <a:pt x="6632" y="12007"/>
                </a:cubicBezTo>
                <a:cubicBezTo>
                  <a:pt x="6632" y="11641"/>
                  <a:pt x="7055" y="11345"/>
                  <a:pt x="7578" y="11345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"/>
          <p:cNvSpPr/>
          <p:nvPr/>
        </p:nvSpPr>
        <p:spPr>
          <a:xfrm>
            <a:off x="0" y="0"/>
            <a:ext cx="24404142" cy="13716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52" name="Training Time"/>
          <p:cNvSpPr txBox="1"/>
          <p:nvPr/>
        </p:nvSpPr>
        <p:spPr>
          <a:xfrm>
            <a:off x="9304088" y="1003299"/>
            <a:ext cx="5795964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7500"/>
            </a:lvl1pPr>
          </a:lstStyle>
          <a:p>
            <a:pPr/>
            <a:r>
              <a:t>Training Time</a:t>
            </a:r>
          </a:p>
        </p:txBody>
      </p:sp>
      <p:sp>
        <p:nvSpPr>
          <p:cNvPr id="153" name="Oval"/>
          <p:cNvSpPr/>
          <p:nvPr/>
        </p:nvSpPr>
        <p:spPr>
          <a:xfrm>
            <a:off x="5963570" y="4924176"/>
            <a:ext cx="4384576" cy="4486078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54" name="Oval"/>
          <p:cNvSpPr/>
          <p:nvPr/>
        </p:nvSpPr>
        <p:spPr>
          <a:xfrm>
            <a:off x="14055994" y="4924176"/>
            <a:ext cx="4384577" cy="4486078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55" name="#sample"/>
          <p:cNvSpPr txBox="1"/>
          <p:nvPr/>
        </p:nvSpPr>
        <p:spPr>
          <a:xfrm>
            <a:off x="6272765" y="9613899"/>
            <a:ext cx="3766186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7500"/>
            </a:lvl1pPr>
          </a:lstStyle>
          <a:p>
            <a:pPr/>
            <a:r>
              <a:t>#sample</a:t>
            </a:r>
          </a:p>
        </p:txBody>
      </p:sp>
      <p:sp>
        <p:nvSpPr>
          <p:cNvPr id="156" name="#feature"/>
          <p:cNvSpPr txBox="1"/>
          <p:nvPr/>
        </p:nvSpPr>
        <p:spPr>
          <a:xfrm>
            <a:off x="14452343" y="9613899"/>
            <a:ext cx="3591879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7500"/>
            </a:lvl1pPr>
          </a:lstStyle>
          <a:p>
            <a:pPr/>
            <a:r>
              <a:t>#feature</a:t>
            </a:r>
          </a:p>
        </p:txBody>
      </p:sp>
      <p:sp>
        <p:nvSpPr>
          <p:cNvPr id="157" name="72时"/>
          <p:cNvSpPr txBox="1"/>
          <p:nvPr/>
        </p:nvSpPr>
        <p:spPr>
          <a:xfrm>
            <a:off x="10640813" y="5833715"/>
            <a:ext cx="3122514" cy="266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b="1" sz="16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72</a:t>
            </a:r>
            <a:r>
              <a:rPr baseline="-5999" sz="7500"/>
              <a:t>时</a:t>
            </a:r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4327" y="6265515"/>
            <a:ext cx="3283061" cy="2221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00649" y="6265515"/>
            <a:ext cx="3295265" cy="22210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" grpId="1"/>
      <p:bldP build="whole" bldLvl="1" animBg="1" rev="0" advAuto="0" spid="156" grpId="3"/>
      <p:bldP build="whole" bldLvl="1" animBg="1" rev="0" advAuto="0" spid="157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"/>
          <p:cNvSpPr/>
          <p:nvPr/>
        </p:nvSpPr>
        <p:spPr>
          <a:xfrm>
            <a:off x="0" y="0"/>
            <a:ext cx="24404142" cy="13716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62" name="Oval"/>
          <p:cNvSpPr/>
          <p:nvPr/>
        </p:nvSpPr>
        <p:spPr>
          <a:xfrm>
            <a:off x="13067729" y="3031052"/>
            <a:ext cx="11800812" cy="1207399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63" name="Oval"/>
          <p:cNvSpPr/>
          <p:nvPr/>
        </p:nvSpPr>
        <p:spPr>
          <a:xfrm>
            <a:off x="-3457119" y="-1668448"/>
            <a:ext cx="16667061" cy="1705289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pic>
        <p:nvPicPr>
          <p:cNvPr id="1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651" y="3731953"/>
            <a:ext cx="11644215" cy="78776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77337" y="6007453"/>
            <a:ext cx="9581597" cy="6458259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Lower: Linear Regression"/>
          <p:cNvSpPr txBox="1"/>
          <p:nvPr/>
        </p:nvSpPr>
        <p:spPr>
          <a:xfrm>
            <a:off x="12532410" y="869949"/>
            <a:ext cx="11093451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7600"/>
            </a:lvl1pPr>
          </a:lstStyle>
          <a:p>
            <a:pPr/>
            <a:r>
              <a:t>Lower: Linear Regression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"/>
          <p:cNvSpPr/>
          <p:nvPr/>
        </p:nvSpPr>
        <p:spPr>
          <a:xfrm>
            <a:off x="0" y="0"/>
            <a:ext cx="24404142" cy="13716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69" name="Inference Time"/>
          <p:cNvSpPr txBox="1"/>
          <p:nvPr/>
        </p:nvSpPr>
        <p:spPr>
          <a:xfrm>
            <a:off x="8976904" y="1003299"/>
            <a:ext cx="6450331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7500"/>
            </a:lvl1pPr>
          </a:lstStyle>
          <a:p>
            <a:pPr/>
            <a:r>
              <a:t>Inference Time</a:t>
            </a:r>
          </a:p>
        </p:txBody>
      </p:sp>
      <p:sp>
        <p:nvSpPr>
          <p:cNvPr id="170" name="Oval"/>
          <p:cNvSpPr/>
          <p:nvPr/>
        </p:nvSpPr>
        <p:spPr>
          <a:xfrm>
            <a:off x="5963570" y="4924176"/>
            <a:ext cx="4384576" cy="4486078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71" name="Oval"/>
          <p:cNvSpPr/>
          <p:nvPr/>
        </p:nvSpPr>
        <p:spPr>
          <a:xfrm>
            <a:off x="14055994" y="4924176"/>
            <a:ext cx="4384577" cy="4486078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72" name="#sample"/>
          <p:cNvSpPr txBox="1"/>
          <p:nvPr/>
        </p:nvSpPr>
        <p:spPr>
          <a:xfrm>
            <a:off x="6272765" y="9613899"/>
            <a:ext cx="3766186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7500"/>
            </a:lvl1pPr>
          </a:lstStyle>
          <a:p>
            <a:pPr/>
            <a:r>
              <a:t>#sample</a:t>
            </a:r>
          </a:p>
        </p:txBody>
      </p:sp>
      <p:sp>
        <p:nvSpPr>
          <p:cNvPr id="173" name="#feature"/>
          <p:cNvSpPr txBox="1"/>
          <p:nvPr/>
        </p:nvSpPr>
        <p:spPr>
          <a:xfrm>
            <a:off x="14452343" y="9613899"/>
            <a:ext cx="3591879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7500"/>
            </a:lvl1pPr>
          </a:lstStyle>
          <a:p>
            <a:pPr/>
            <a:r>
              <a:t>#feature</a:t>
            </a:r>
          </a:p>
        </p:txBody>
      </p:sp>
      <p:sp>
        <p:nvSpPr>
          <p:cNvPr id="174" name="72时"/>
          <p:cNvSpPr txBox="1"/>
          <p:nvPr/>
        </p:nvSpPr>
        <p:spPr>
          <a:xfrm>
            <a:off x="10640813" y="5833715"/>
            <a:ext cx="3122514" cy="266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b="1" sz="16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72</a:t>
            </a:r>
            <a:r>
              <a:rPr baseline="-5999" sz="7500"/>
              <a:t>时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4577" y="6265515"/>
            <a:ext cx="3268913" cy="2221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00649" y="6265515"/>
            <a:ext cx="3442873" cy="22210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" grpId="1"/>
      <p:bldP build="whole" bldLvl="1" animBg="1" rev="0" advAuto="0" spid="174" grpId="2"/>
      <p:bldP build="whole" bldLvl="1" animBg="1" rev="0" advAuto="0" spid="173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"/>
          <p:cNvSpPr/>
          <p:nvPr/>
        </p:nvSpPr>
        <p:spPr>
          <a:xfrm>
            <a:off x="0" y="0"/>
            <a:ext cx="24404142" cy="13716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79" name="Oval"/>
          <p:cNvSpPr/>
          <p:nvPr/>
        </p:nvSpPr>
        <p:spPr>
          <a:xfrm>
            <a:off x="13067729" y="3031052"/>
            <a:ext cx="11800812" cy="1207399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80" name="Oval"/>
          <p:cNvSpPr/>
          <p:nvPr/>
        </p:nvSpPr>
        <p:spPr>
          <a:xfrm>
            <a:off x="-3457119" y="-1668448"/>
            <a:ext cx="16667061" cy="1705289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81" name="Lower: Linear Regression"/>
          <p:cNvSpPr txBox="1"/>
          <p:nvPr/>
        </p:nvSpPr>
        <p:spPr>
          <a:xfrm>
            <a:off x="12532410" y="869949"/>
            <a:ext cx="11093451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7600"/>
            </a:lvl1pPr>
          </a:lstStyle>
          <a:p>
            <a:pPr/>
            <a:r>
              <a:t>Lower: Linear Regression</a:t>
            </a:r>
          </a:p>
        </p:txBody>
      </p:sp>
      <p:pic>
        <p:nvPicPr>
          <p:cNvPr id="1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199" y="3406787"/>
            <a:ext cx="11800813" cy="8018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91462" y="6155153"/>
            <a:ext cx="9753348" cy="62921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