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68" r:id="rId5"/>
    <p:sldId id="258" r:id="rId6"/>
    <p:sldId id="259" r:id="rId7"/>
    <p:sldId id="260" r:id="rId8"/>
    <p:sldId id="262" r:id="rId9"/>
    <p:sldId id="264" r:id="rId10"/>
    <p:sldId id="266" r:id="rId11"/>
    <p:sldId id="265" r:id="rId12"/>
    <p:sldId id="269" r:id="rId13"/>
    <p:sldId id="267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80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A7C50017-14B7-474B-B554-5DF5A74EF541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67D3D57-4D69-48B8-A975-274F53642A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0017-14B7-474B-B554-5DF5A74EF541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3D57-4D69-48B8-A975-274F53642A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0017-14B7-474B-B554-5DF5A74EF541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3D57-4D69-48B8-A975-274F53642A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0017-14B7-474B-B554-5DF5A74EF541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3D57-4D69-48B8-A975-274F53642A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0017-14B7-474B-B554-5DF5A74EF541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3D57-4D69-48B8-A975-274F53642A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0017-14B7-474B-B554-5DF5A74EF541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3D57-4D69-48B8-A975-274F53642A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7C50017-14B7-474B-B554-5DF5A74EF541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67D3D57-4D69-48B8-A975-274F53642A8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A7C50017-14B7-474B-B554-5DF5A74EF541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67D3D57-4D69-48B8-A975-274F53642A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0017-14B7-474B-B554-5DF5A74EF541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3D57-4D69-48B8-A975-274F53642A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0017-14B7-474B-B554-5DF5A74EF541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3D57-4D69-48B8-A975-274F53642A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0017-14B7-474B-B554-5DF5A74EF541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3D57-4D69-48B8-A975-274F53642A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A7C50017-14B7-474B-B554-5DF5A74EF541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67D3D57-4D69-48B8-A975-274F53642A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Bitcoin</a:t>
            </a:r>
            <a:r>
              <a:rPr lang="en-US" dirty="0" smtClean="0"/>
              <a:t> </a:t>
            </a:r>
            <a:r>
              <a:rPr lang="en-US" dirty="0" smtClean="0"/>
              <a:t>Price Prediction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3 </a:t>
            </a:r>
          </a:p>
          <a:p>
            <a:r>
              <a:rPr lang="en-US" dirty="0" smtClean="0"/>
              <a:t>Zhou Zhen </a:t>
            </a:r>
            <a:r>
              <a:rPr lang="en-US" dirty="0" err="1" smtClean="0"/>
              <a:t>Jie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066800"/>
          </a:xfrm>
        </p:spPr>
        <p:txBody>
          <a:bodyPr/>
          <a:lstStyle/>
          <a:p>
            <a:r>
              <a:rPr lang="en-US" dirty="0" smtClean="0"/>
              <a:t>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43380"/>
            <a:ext cx="8229600" cy="1859652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Base on the accuracy score I use logistic regression to be my model for prediction </a:t>
            </a:r>
            <a:endParaRPr lang="en-US" dirty="0"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14348" y="1714488"/>
          <a:ext cx="628654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16"/>
                <a:gridCol w="2071702"/>
                <a:gridCol w="19288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r>
                        <a:rPr lang="en-US" baseline="0" dirty="0" smtClean="0"/>
                        <a:t> score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Logistic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Knn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066800"/>
          </a:xfrm>
        </p:spPr>
        <p:txBody>
          <a:bodyPr/>
          <a:lstStyle/>
          <a:p>
            <a:r>
              <a:rPr lang="en-US" dirty="0" smtClean="0"/>
              <a:t>Model Prediction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14282" y="1406548"/>
          <a:ext cx="2714644" cy="530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/>
                <a:gridCol w="714380"/>
                <a:gridCol w="1071570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 smtClean="0"/>
                        <a:t>Test</a:t>
                      </a:r>
                      <a:r>
                        <a:rPr lang="en-US" sz="1200" b="1" baseline="0" dirty="0" smtClean="0"/>
                        <a:t> Data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 smtClean="0"/>
                        <a:t>Actual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Prediction</a:t>
                      </a:r>
                    </a:p>
                  </a:txBody>
                  <a:tcPr anchor="ctr"/>
                </a:tc>
              </a:tr>
              <a:tr h="2006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</a:tr>
              <a:tr h="2120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</a:tr>
              <a:tr h="2235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</a:tr>
              <a:tr h="1635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</a:tr>
              <a:tr h="2463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</a:tr>
              <a:tr h="1863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</a:tr>
              <a:tr h="2692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</a:tr>
              <a:tr h="1378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</a:tr>
              <a:tr h="2206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</a:tr>
              <a:tr h="1606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</a:tr>
              <a:tr h="2435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</a:tr>
              <a:tr h="1235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</a:tr>
              <a:tr h="1235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</a:tr>
              <a:tr h="1235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</a:tr>
              <a:tr h="1235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</a:tr>
              <a:tr h="1235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</a:tr>
              <a:tr h="1235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3143240" y="1406548"/>
          <a:ext cx="2714644" cy="530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/>
                <a:gridCol w="714380"/>
                <a:gridCol w="1071570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 smtClean="0"/>
                        <a:t>Test</a:t>
                      </a:r>
                      <a:r>
                        <a:rPr lang="en-US" sz="1200" b="1" baseline="0" dirty="0" smtClean="0"/>
                        <a:t> Data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 smtClean="0"/>
                        <a:t>Actual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Prediction</a:t>
                      </a:r>
                    </a:p>
                  </a:txBody>
                  <a:tcPr anchor="ctr"/>
                </a:tc>
              </a:tr>
              <a:tr h="2006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</a:tr>
              <a:tr h="2120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</a:tr>
              <a:tr h="2235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</a:tr>
              <a:tr h="1635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</a:tr>
              <a:tr h="2463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</a:tr>
              <a:tr h="1863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/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</a:tr>
              <a:tr h="2692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</a:tr>
              <a:tr h="1378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/>
                        <a:t>25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</a:tr>
              <a:tr h="2206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/>
                        <a:t>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</a:tr>
              <a:tr h="1606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/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</a:tr>
              <a:tr h="2435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/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/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</a:tr>
              <a:tr h="1235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</a:tr>
              <a:tr h="1235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</a:tr>
              <a:tr h="1235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</a:tr>
              <a:tr h="1235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/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</a:tr>
              <a:tr h="1235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/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</a:tr>
              <a:tr h="1235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/>
                        <a:t>35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143636" y="1380512"/>
          <a:ext cx="2714644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/>
                <a:gridCol w="714380"/>
                <a:gridCol w="1071570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 smtClean="0"/>
                        <a:t>Test</a:t>
                      </a:r>
                      <a:r>
                        <a:rPr lang="en-US" sz="1200" b="1" baseline="0" dirty="0" smtClean="0"/>
                        <a:t> Data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 smtClean="0"/>
                        <a:t>Actual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Prediction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/>
                        <a:t>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/>
                        <a:t>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/>
                        <a:t>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/>
                        <a:t>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/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/>
                        <a:t>42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/>
                        <a:t>43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/>
                        <a:t>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/>
                        <a:t>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/>
                        <a:t>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/>
                        <a:t>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066800"/>
          </a:xfrm>
        </p:spPr>
        <p:txBody>
          <a:bodyPr/>
          <a:lstStyle/>
          <a:p>
            <a:r>
              <a:rPr lang="en-US" dirty="0" smtClean="0"/>
              <a:t>Model Prediction</a:t>
            </a:r>
            <a:endParaRPr lang="en-US" dirty="0"/>
          </a:p>
        </p:txBody>
      </p:sp>
      <p:pic>
        <p:nvPicPr>
          <p:cNvPr id="4" name="Content Placeholder 3" descr="Bitcoin Profit or Loss Prediction using Logistic Regressi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409" y="1571612"/>
            <a:ext cx="7015314" cy="50006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+mj-lt"/>
              </a:rPr>
              <a:t>True Positive = 20</a:t>
            </a:r>
          </a:p>
          <a:p>
            <a:r>
              <a:rPr lang="en-US" sz="2000" dirty="0" smtClean="0">
                <a:latin typeface="+mj-lt"/>
              </a:rPr>
              <a:t>False Positive = 5</a:t>
            </a:r>
          </a:p>
          <a:p>
            <a:r>
              <a:rPr lang="en-US" sz="2000" dirty="0" smtClean="0">
                <a:latin typeface="+mj-lt"/>
              </a:rPr>
              <a:t>True Negative = 24</a:t>
            </a:r>
          </a:p>
          <a:p>
            <a:r>
              <a:rPr lang="en-US" sz="2000" dirty="0" smtClean="0">
                <a:latin typeface="+mj-lt"/>
              </a:rPr>
              <a:t>False Negative = 0</a:t>
            </a:r>
          </a:p>
        </p:txBody>
      </p:sp>
      <p:pic>
        <p:nvPicPr>
          <p:cNvPr id="5" name="Picture 4" descr="log res confusion matri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68" y="2214554"/>
            <a:ext cx="4571429" cy="33269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4812"/>
            <a:ext cx="8229600" cy="10668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325112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The model only predict the price direction </a:t>
            </a:r>
          </a:p>
          <a:p>
            <a:r>
              <a:rPr lang="en-US" dirty="0" smtClean="0">
                <a:latin typeface="+mj-lt"/>
              </a:rPr>
              <a:t>I need to progress from here to predict the price of the </a:t>
            </a:r>
            <a:r>
              <a:rPr lang="en-US" dirty="0" err="1" smtClean="0">
                <a:latin typeface="+mj-lt"/>
              </a:rPr>
              <a:t>bitcoin</a:t>
            </a:r>
            <a:r>
              <a:rPr lang="en-US" dirty="0" smtClean="0">
                <a:latin typeface="+mj-lt"/>
              </a:rPr>
              <a:t>  </a:t>
            </a:r>
          </a:p>
          <a:p>
            <a:r>
              <a:rPr lang="en-US" dirty="0" smtClean="0">
                <a:latin typeface="+mj-lt"/>
              </a:rPr>
              <a:t>There are other factors that will affect the </a:t>
            </a:r>
            <a:r>
              <a:rPr lang="en-US" dirty="0" err="1" smtClean="0">
                <a:latin typeface="+mj-lt"/>
              </a:rPr>
              <a:t>bitcoin</a:t>
            </a:r>
            <a:r>
              <a:rPr lang="en-US" dirty="0" smtClean="0">
                <a:latin typeface="+mj-lt"/>
              </a:rPr>
              <a:t> price which need to be consider.  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285876"/>
            <a:ext cx="8229600" cy="3857636"/>
          </a:xfrm>
        </p:spPr>
        <p:txBody>
          <a:bodyPr>
            <a:normAutofit/>
          </a:bodyPr>
          <a:lstStyle/>
          <a:p>
            <a:pPr algn="ctr"/>
            <a:r>
              <a:rPr lang="en-US" sz="8800" dirty="0" smtClean="0"/>
              <a:t>Q&amp;A</a:t>
            </a:r>
            <a:endParaRPr lang="en-US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066800"/>
          </a:xfrm>
        </p:spPr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18532"/>
            <a:ext cx="8229600" cy="4325112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Background </a:t>
            </a:r>
          </a:p>
          <a:p>
            <a:r>
              <a:rPr lang="en-US" dirty="0" smtClean="0">
                <a:latin typeface="+mj-lt"/>
              </a:rPr>
              <a:t>Problem Statement </a:t>
            </a:r>
          </a:p>
          <a:p>
            <a:r>
              <a:rPr lang="en-US" dirty="0" smtClean="0">
                <a:latin typeface="+mj-lt"/>
              </a:rPr>
              <a:t>EDA</a:t>
            </a:r>
          </a:p>
          <a:p>
            <a:r>
              <a:rPr lang="en-US" dirty="0" smtClean="0">
                <a:latin typeface="+mj-lt"/>
              </a:rPr>
              <a:t>Model </a:t>
            </a:r>
          </a:p>
          <a:p>
            <a:r>
              <a:rPr lang="en-US" dirty="0" smtClean="0">
                <a:latin typeface="+mj-lt"/>
              </a:rPr>
              <a:t>Confusion Matrix </a:t>
            </a:r>
          </a:p>
          <a:p>
            <a:r>
              <a:rPr lang="en-US" dirty="0" smtClean="0">
                <a:latin typeface="+mj-lt"/>
              </a:rPr>
              <a:t>Conclusion</a:t>
            </a:r>
          </a:p>
          <a:p>
            <a:r>
              <a:rPr lang="en-US" dirty="0" smtClean="0">
                <a:latin typeface="+mj-lt"/>
              </a:rPr>
              <a:t>Q &amp; A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066800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785926"/>
            <a:ext cx="8229600" cy="4325112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+mj-lt"/>
              </a:rPr>
              <a:t>Bitcoin</a:t>
            </a:r>
            <a:r>
              <a:rPr lang="en-US" dirty="0" smtClean="0">
                <a:latin typeface="+mj-lt"/>
              </a:rPr>
              <a:t> is a decentralized digital currency without any central administrator and can be sent directly from user to user on the </a:t>
            </a:r>
            <a:r>
              <a:rPr lang="en-US" dirty="0" err="1" smtClean="0">
                <a:latin typeface="+mj-lt"/>
              </a:rPr>
              <a:t>bitcoin</a:t>
            </a:r>
            <a:r>
              <a:rPr lang="en-US" dirty="0" smtClean="0">
                <a:latin typeface="+mj-lt"/>
              </a:rPr>
              <a:t> network. Network nodes verify transactions through cryptography and are recorded in a public distributed ledger called a </a:t>
            </a:r>
            <a:r>
              <a:rPr lang="en-US" dirty="0" err="1" smtClean="0">
                <a:latin typeface="+mj-lt"/>
              </a:rPr>
              <a:t>blockchain</a:t>
            </a:r>
            <a:r>
              <a:rPr lang="en-US" dirty="0" smtClean="0">
                <a:latin typeface="+mj-lt"/>
              </a:rPr>
              <a:t> which also track ownership, prevent tampering of transaction records, prevent double spending.</a:t>
            </a:r>
          </a:p>
          <a:p>
            <a:r>
              <a:rPr lang="en-US" dirty="0" err="1" smtClean="0">
                <a:latin typeface="+mj-lt"/>
              </a:rPr>
              <a:t>Bitcoin</a:t>
            </a:r>
            <a:r>
              <a:rPr lang="en-US" dirty="0" smtClean="0">
                <a:latin typeface="+mj-lt"/>
              </a:rPr>
              <a:t> gains value based on the community involvement. i.e. Demand and Supply. Currently, demand is more than supply, which impacts price and increases volatility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rice Char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5" y="1285860"/>
            <a:ext cx="9048957" cy="4684435"/>
          </a:xfr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066800"/>
          </a:xfrm>
        </p:spPr>
        <p:txBody>
          <a:bodyPr/>
          <a:lstStyle/>
          <a:p>
            <a:r>
              <a:rPr lang="en-US" dirty="0" smtClean="0"/>
              <a:t>Problem Statement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325112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After the all-time high of </a:t>
            </a:r>
            <a:r>
              <a:rPr lang="en-US" dirty="0" err="1" smtClean="0">
                <a:latin typeface="+mj-lt"/>
              </a:rPr>
              <a:t>Bitcoin</a:t>
            </a:r>
            <a:r>
              <a:rPr lang="en-US" dirty="0" smtClean="0">
                <a:latin typeface="+mj-lt"/>
              </a:rPr>
              <a:t> with a market capitalization of more than 1,000 Billion dollars in April 2021 and highest in October 2021 at 1,159 Billion dollars.</a:t>
            </a:r>
          </a:p>
          <a:p>
            <a:r>
              <a:rPr lang="en-US" dirty="0" smtClean="0">
                <a:latin typeface="+mj-lt"/>
              </a:rPr>
              <a:t>Many people, including me want to know if the value of </a:t>
            </a:r>
            <a:r>
              <a:rPr lang="en-US" dirty="0" err="1" smtClean="0">
                <a:latin typeface="+mj-lt"/>
              </a:rPr>
              <a:t>bitcoin</a:t>
            </a:r>
            <a:r>
              <a:rPr lang="en-US" dirty="0" smtClean="0">
                <a:latin typeface="+mj-lt"/>
              </a:rPr>
              <a:t> will keep increasing or if it is a bubble</a:t>
            </a:r>
          </a:p>
          <a:p>
            <a:r>
              <a:rPr lang="en-US" dirty="0" smtClean="0">
                <a:latin typeface="+mj-lt"/>
              </a:rPr>
              <a:t>Predict the </a:t>
            </a:r>
            <a:r>
              <a:rPr lang="en-US" dirty="0" err="1" smtClean="0">
                <a:latin typeface="+mj-lt"/>
              </a:rPr>
              <a:t>Bitcoin</a:t>
            </a:r>
            <a:r>
              <a:rPr lang="en-US" dirty="0" smtClean="0">
                <a:latin typeface="+mj-lt"/>
              </a:rPr>
              <a:t> price direction 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066800"/>
          </a:xfrm>
        </p:spPr>
        <p:txBody>
          <a:bodyPr/>
          <a:lstStyle/>
          <a:p>
            <a:r>
              <a:rPr lang="en-US" dirty="0" smtClean="0"/>
              <a:t>EDA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325112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Imported the data using Yahoo Finance API</a:t>
            </a:r>
          </a:p>
          <a:p>
            <a:r>
              <a:rPr lang="en-US" dirty="0" smtClean="0">
                <a:latin typeface="+mj-lt"/>
              </a:rPr>
              <a:t>The data is from 2014 to today </a:t>
            </a:r>
          </a:p>
          <a:p>
            <a:r>
              <a:rPr lang="en-US" dirty="0" smtClean="0">
                <a:latin typeface="+mj-lt"/>
              </a:rPr>
              <a:t>Consist 2711 row and 7 column </a:t>
            </a:r>
            <a:endParaRPr lang="en-US" dirty="0">
              <a:latin typeface="+mj-lt"/>
            </a:endParaRPr>
          </a:p>
        </p:txBody>
      </p:sp>
      <p:pic>
        <p:nvPicPr>
          <p:cNvPr id="7" name="Picture 6" descr="dataframe inf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70" y="3286124"/>
            <a:ext cx="4328349" cy="29289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066800"/>
          </a:xfrm>
        </p:spPr>
        <p:txBody>
          <a:bodyPr/>
          <a:lstStyle/>
          <a:p>
            <a:r>
              <a:rPr lang="en-US" dirty="0" smtClean="0"/>
              <a:t>EDA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32511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+mj-lt"/>
              </a:rPr>
              <a:t>No Null and Duplicate data</a:t>
            </a:r>
          </a:p>
          <a:p>
            <a:r>
              <a:rPr lang="en-US" dirty="0" smtClean="0">
                <a:latin typeface="+mj-lt"/>
              </a:rPr>
              <a:t>Drop the column ‘Dividends’ and Stock Splits</a:t>
            </a:r>
          </a:p>
          <a:p>
            <a:r>
              <a:rPr lang="en-US" dirty="0" smtClean="0">
                <a:latin typeface="+mj-lt"/>
              </a:rPr>
              <a:t>Add a column name ‘Profit or loss’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+mj-lt"/>
              </a:rPr>
              <a:t>We compare the value the column ‘Open’ and ‘Close’ Price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+mj-lt"/>
              </a:rPr>
              <a:t>If the ‘Close’ Price is higher than the ‘Open’ price, We consisted that is profit for the day and name it as 1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+mj-lt"/>
              </a:rPr>
              <a:t> If the ‘Close’ Price is lower than the ‘Open’ price, We consisted that is loss for the day and name it as 0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rofit or loss datafram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122" y="1785926"/>
            <a:ext cx="7700184" cy="3786214"/>
          </a:xfr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066800"/>
          </a:xfrm>
        </p:spPr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325112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This is a Time Series analysis I have to be caution with my training data </a:t>
            </a:r>
          </a:p>
          <a:p>
            <a:r>
              <a:rPr lang="en-US" dirty="0" smtClean="0">
                <a:latin typeface="+mj-lt"/>
              </a:rPr>
              <a:t>Train my training data from 2014 to 2021 December 31 </a:t>
            </a:r>
          </a:p>
          <a:p>
            <a:r>
              <a:rPr lang="en-US" dirty="0" smtClean="0">
                <a:latin typeface="+mj-lt"/>
              </a:rPr>
              <a:t>Test my Test data from 2022 to today </a:t>
            </a:r>
          </a:p>
          <a:p>
            <a:endParaRPr lang="en-US" dirty="0"/>
          </a:p>
        </p:txBody>
      </p:sp>
      <p:pic>
        <p:nvPicPr>
          <p:cNvPr id="4" name="Picture 3" descr="Train test spl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099" y="4143380"/>
            <a:ext cx="5777095" cy="22145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219</TotalTime>
  <Words>545</Words>
  <Application>Microsoft Office PowerPoint</Application>
  <PresentationFormat>On-screen Show (4:3)</PresentationFormat>
  <Paragraphs>215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Urban</vt:lpstr>
      <vt:lpstr>Bitcoin Price Prediction </vt:lpstr>
      <vt:lpstr>Content</vt:lpstr>
      <vt:lpstr>Background</vt:lpstr>
      <vt:lpstr>Slide 4</vt:lpstr>
      <vt:lpstr>Problem Statement </vt:lpstr>
      <vt:lpstr>EDA</vt:lpstr>
      <vt:lpstr>EDA</vt:lpstr>
      <vt:lpstr>Slide 8</vt:lpstr>
      <vt:lpstr>Model</vt:lpstr>
      <vt:lpstr>Model </vt:lpstr>
      <vt:lpstr>Model Prediction</vt:lpstr>
      <vt:lpstr>Model Prediction</vt:lpstr>
      <vt:lpstr>Confusion Matrix </vt:lpstr>
      <vt:lpstr>Conclusion</vt:lpstr>
      <vt:lpstr>Q&amp;A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 Prediction </dc:title>
  <dc:creator>user</dc:creator>
  <cp:lastModifiedBy>user</cp:lastModifiedBy>
  <cp:revision>4</cp:revision>
  <dcterms:created xsi:type="dcterms:W3CDTF">2022-02-17T03:58:39Z</dcterms:created>
  <dcterms:modified xsi:type="dcterms:W3CDTF">2022-02-18T23:28:06Z</dcterms:modified>
</cp:coreProperties>
</file>