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sldIdLst>
    <p:sldId id="256" r:id="rId2"/>
    <p:sldId id="260" r:id="rId3"/>
    <p:sldId id="274" r:id="rId4"/>
    <p:sldId id="273" r:id="rId5"/>
    <p:sldId id="275" r:id="rId6"/>
    <p:sldId id="281" r:id="rId7"/>
    <p:sldId id="276" r:id="rId8"/>
    <p:sldId id="277" r:id="rId9"/>
    <p:sldId id="278" r:id="rId10"/>
    <p:sldId id="279" r:id="rId11"/>
    <p:sldId id="280" r:id="rId12"/>
    <p:sldId id="284" r:id="rId13"/>
    <p:sldId id="283" r:id="rId14"/>
    <p:sldId id="282" r:id="rId15"/>
    <p:sldId id="285" r:id="rId16"/>
    <p:sldId id="286"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9B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FC3AC5-C3E2-442A-A665-BD39B404BB1F}" type="datetimeFigureOut">
              <a:rPr lang="en-US" smtClean="0"/>
              <a:t>1/8/2022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2C4CF1-5ACD-495E-85BB-EB7887CC3FF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9546825A-9F3B-4A5F-B940-B0F7806DF281}" type="datetimeFigureOut">
              <a:rPr lang="en-US" smtClean="0"/>
              <a:pPr/>
              <a:t>1/7/2022</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07915F83-8831-48E9-B233-B9F8DDC3242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546825A-9F3B-4A5F-B940-B0F7806DF281}" type="datetimeFigureOut">
              <a:rPr lang="en-US" smtClean="0"/>
              <a:pPr/>
              <a:t>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915F83-8831-48E9-B233-B9F8DDC324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546825A-9F3B-4A5F-B940-B0F7806DF281}" type="datetimeFigureOut">
              <a:rPr lang="en-US" smtClean="0"/>
              <a:pPr/>
              <a:t>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915F83-8831-48E9-B233-B9F8DDC3242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546825A-9F3B-4A5F-B940-B0F7806DF281}" type="datetimeFigureOut">
              <a:rPr lang="en-US" smtClean="0"/>
              <a:pPr/>
              <a:t>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915F83-8831-48E9-B233-B9F8DDC3242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9546825A-9F3B-4A5F-B940-B0F7806DF281}" type="datetimeFigureOut">
              <a:rPr lang="en-US" smtClean="0"/>
              <a:pPr/>
              <a:t>1/7/2022</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07915F83-8831-48E9-B233-B9F8DDC3242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546825A-9F3B-4A5F-B940-B0F7806DF281}" type="datetimeFigureOut">
              <a:rPr lang="en-US" smtClean="0"/>
              <a:pPr/>
              <a:t>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915F83-8831-48E9-B233-B9F8DDC3242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546825A-9F3B-4A5F-B940-B0F7806DF281}" type="datetimeFigureOut">
              <a:rPr lang="en-US" smtClean="0"/>
              <a:pPr/>
              <a:t>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915F83-8831-48E9-B233-B9F8DDC3242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546825A-9F3B-4A5F-B940-B0F7806DF281}" type="datetimeFigureOut">
              <a:rPr lang="en-US" smtClean="0"/>
              <a:pPr/>
              <a:t>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915F83-8831-48E9-B233-B9F8DDC3242B}"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46825A-9F3B-4A5F-B940-B0F7806DF281}" type="datetimeFigureOut">
              <a:rPr lang="en-US" smtClean="0"/>
              <a:pPr/>
              <a:t>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915F83-8831-48E9-B233-B9F8DDC3242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546825A-9F3B-4A5F-B940-B0F7806DF281}" type="datetimeFigureOut">
              <a:rPr lang="en-US" smtClean="0"/>
              <a:pPr/>
              <a:t>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915F83-8831-48E9-B233-B9F8DDC324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546825A-9F3B-4A5F-B940-B0F7806DF281}" type="datetimeFigureOut">
              <a:rPr lang="en-US" smtClean="0"/>
              <a:pPr/>
              <a:t>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915F83-8831-48E9-B233-B9F8DDC324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9546825A-9F3B-4A5F-B940-B0F7806DF281}" type="datetimeFigureOut">
              <a:rPr lang="en-US" smtClean="0"/>
              <a:pPr/>
              <a:t>1/7/2022</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07915F83-8831-48E9-B233-B9F8DDC3242B}"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t>Project 2</a:t>
            </a:r>
            <a:r>
              <a:rPr lang="en-US" dirty="0" smtClean="0"/>
              <a:t/>
            </a:r>
            <a:br>
              <a:rPr lang="en-US" dirty="0" smtClean="0"/>
            </a:br>
            <a:r>
              <a:rPr lang="en-US" sz="2200" dirty="0" smtClean="0"/>
              <a:t>Brazilian E-Commerce Public Dataset by </a:t>
            </a:r>
            <a:r>
              <a:rPr lang="en-US" sz="2200" dirty="0" err="1" smtClean="0"/>
              <a:t>Olist</a:t>
            </a:r>
            <a:r>
              <a:rPr lang="en-US" b="1" dirty="0" smtClean="0"/>
              <a:t/>
            </a:r>
            <a:br>
              <a:rPr lang="en-US" b="1" dirty="0" smtClean="0"/>
            </a:br>
            <a:endParaRPr lang="en-US" dirty="0"/>
          </a:p>
        </p:txBody>
      </p:sp>
      <p:sp>
        <p:nvSpPr>
          <p:cNvPr id="3" name="Subtitle 2"/>
          <p:cNvSpPr>
            <a:spLocks noGrp="1"/>
          </p:cNvSpPr>
          <p:nvPr>
            <p:ph type="subTitle" idx="1"/>
          </p:nvPr>
        </p:nvSpPr>
        <p:spPr/>
        <p:txBody>
          <a:bodyPr>
            <a:normAutofit fontScale="85000" lnSpcReduction="10000"/>
          </a:bodyPr>
          <a:lstStyle/>
          <a:p>
            <a:r>
              <a:rPr lang="en-US" dirty="0" smtClean="0"/>
              <a:t>https://www.kaggle.com/olistbr/brazilian-ecommerce/code</a:t>
            </a:r>
            <a:endParaRPr lang="en-US" dirty="0"/>
          </a:p>
        </p:txBody>
      </p:sp>
      <p:pic>
        <p:nvPicPr>
          <p:cNvPr id="4" name="Picture 3" descr="olist big logo.png"/>
          <p:cNvPicPr>
            <a:picLocks noChangeAspect="1"/>
          </p:cNvPicPr>
          <p:nvPr/>
        </p:nvPicPr>
        <p:blipFill>
          <a:blip r:embed="rId2"/>
          <a:stretch>
            <a:fillRect/>
          </a:stretch>
        </p:blipFill>
        <p:spPr>
          <a:xfrm>
            <a:off x="1403224" y="1144574"/>
            <a:ext cx="7169304" cy="178436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Customer’s </a:t>
            </a:r>
            <a:r>
              <a:rPr lang="en-US" dirty="0" smtClean="0"/>
              <a:t>Segmentation: K </a:t>
            </a:r>
            <a:r>
              <a:rPr lang="en-US" dirty="0" smtClean="0"/>
              <a:t>Means </a:t>
            </a:r>
            <a:endParaRPr lang="en-US" dirty="0"/>
          </a:p>
        </p:txBody>
      </p:sp>
      <p:pic>
        <p:nvPicPr>
          <p:cNvPr id="4" name="Content Placeholder 3" descr="cust rfm df n = 4.png"/>
          <p:cNvPicPr>
            <a:picLocks noGrp="1" noChangeAspect="1"/>
          </p:cNvPicPr>
          <p:nvPr>
            <p:ph sz="quarter" idx="1"/>
          </p:nvPr>
        </p:nvPicPr>
        <p:blipFill>
          <a:blip r:embed="rId2"/>
          <a:stretch>
            <a:fillRect/>
          </a:stretch>
        </p:blipFill>
        <p:spPr>
          <a:xfrm>
            <a:off x="357158" y="1357298"/>
            <a:ext cx="4080936" cy="2659714"/>
          </a:xfrm>
        </p:spPr>
      </p:pic>
      <p:pic>
        <p:nvPicPr>
          <p:cNvPr id="6" name="Picture 5" descr="cust rfm df n = 3.png"/>
          <p:cNvPicPr>
            <a:picLocks noChangeAspect="1"/>
          </p:cNvPicPr>
          <p:nvPr/>
        </p:nvPicPr>
        <p:blipFill>
          <a:blip r:embed="rId3"/>
          <a:stretch>
            <a:fillRect/>
          </a:stretch>
        </p:blipFill>
        <p:spPr>
          <a:xfrm>
            <a:off x="4714876" y="1357298"/>
            <a:ext cx="4109293" cy="2678196"/>
          </a:xfrm>
          <a:prstGeom prst="rect">
            <a:avLst/>
          </a:prstGeom>
        </p:spPr>
      </p:pic>
      <p:sp>
        <p:nvSpPr>
          <p:cNvPr id="7" name="TextBox 6"/>
          <p:cNvSpPr txBox="1"/>
          <p:nvPr/>
        </p:nvSpPr>
        <p:spPr>
          <a:xfrm>
            <a:off x="571472" y="4572008"/>
            <a:ext cx="8358246" cy="1754326"/>
          </a:xfrm>
          <a:prstGeom prst="rect">
            <a:avLst/>
          </a:prstGeom>
          <a:noFill/>
        </p:spPr>
        <p:txBody>
          <a:bodyPr wrap="square" rtlCol="0">
            <a:spAutoFit/>
          </a:bodyPr>
          <a:lstStyle/>
          <a:p>
            <a:r>
              <a:rPr lang="en-US" b="1" u="sng" dirty="0" smtClean="0"/>
              <a:t>Conclusion</a:t>
            </a:r>
          </a:p>
          <a:p>
            <a:r>
              <a:rPr lang="en-US" dirty="0" smtClean="0"/>
              <a:t>N = 3 Cluster separate the data better</a:t>
            </a:r>
          </a:p>
          <a:p>
            <a:r>
              <a:rPr lang="en-US" dirty="0" smtClean="0"/>
              <a:t>The data does not show that the more you purchases online is equal to the more you spend</a:t>
            </a:r>
          </a:p>
          <a:p>
            <a:r>
              <a:rPr lang="en-US" dirty="0" smtClean="0"/>
              <a:t>Can focus build better customer relationship to ensure that the platform uphold a standard of trust.</a:t>
            </a:r>
            <a:endParaRPr lang="en-US" dirty="0"/>
          </a:p>
        </p:txBody>
      </p:sp>
      <p:sp>
        <p:nvSpPr>
          <p:cNvPr id="8" name="TextBox 7"/>
          <p:cNvSpPr txBox="1"/>
          <p:nvPr/>
        </p:nvSpPr>
        <p:spPr>
          <a:xfrm>
            <a:off x="6357950" y="4000504"/>
            <a:ext cx="1571636" cy="369332"/>
          </a:xfrm>
          <a:prstGeom prst="rect">
            <a:avLst/>
          </a:prstGeom>
          <a:noFill/>
        </p:spPr>
        <p:txBody>
          <a:bodyPr wrap="square" rtlCol="0">
            <a:spAutoFit/>
          </a:bodyPr>
          <a:lstStyle/>
          <a:p>
            <a:r>
              <a:rPr lang="en-US" dirty="0" err="1" smtClean="0"/>
              <a:t>N_Cluster</a:t>
            </a:r>
            <a:r>
              <a:rPr lang="en-US" dirty="0" smtClean="0"/>
              <a:t> = 3</a:t>
            </a:r>
            <a:endParaRPr lang="en-US" dirty="0"/>
          </a:p>
        </p:txBody>
      </p:sp>
      <p:sp>
        <p:nvSpPr>
          <p:cNvPr id="9" name="TextBox 8"/>
          <p:cNvSpPr txBox="1"/>
          <p:nvPr/>
        </p:nvSpPr>
        <p:spPr>
          <a:xfrm>
            <a:off x="1857356" y="4000504"/>
            <a:ext cx="1571636" cy="369332"/>
          </a:xfrm>
          <a:prstGeom prst="rect">
            <a:avLst/>
          </a:prstGeom>
          <a:noFill/>
        </p:spPr>
        <p:txBody>
          <a:bodyPr wrap="square" rtlCol="0">
            <a:spAutoFit/>
          </a:bodyPr>
          <a:lstStyle/>
          <a:p>
            <a:r>
              <a:rPr lang="en-US" dirty="0" err="1" smtClean="0"/>
              <a:t>N_Cluster</a:t>
            </a:r>
            <a:r>
              <a:rPr lang="en-US" dirty="0" smtClean="0"/>
              <a:t> = 4</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Seller Segmentation</a:t>
            </a:r>
            <a:endParaRPr lang="en-US" dirty="0"/>
          </a:p>
        </p:txBody>
      </p:sp>
      <p:sp>
        <p:nvSpPr>
          <p:cNvPr id="3" name="Content Placeholder 2"/>
          <p:cNvSpPr>
            <a:spLocks noGrp="1"/>
          </p:cNvSpPr>
          <p:nvPr>
            <p:ph sz="quarter" idx="1"/>
          </p:nvPr>
        </p:nvSpPr>
        <p:spPr/>
        <p:txBody>
          <a:bodyPr/>
          <a:lstStyle/>
          <a:p>
            <a:r>
              <a:rPr lang="en-US" dirty="0" smtClean="0"/>
              <a:t>Using RFM analysis </a:t>
            </a:r>
          </a:p>
          <a:p>
            <a:endParaRPr lang="en-US" dirty="0"/>
          </a:p>
        </p:txBody>
      </p:sp>
      <p:pic>
        <p:nvPicPr>
          <p:cNvPr id="4" name="Picture 3" descr="seller RFM Chart.png"/>
          <p:cNvPicPr>
            <a:picLocks noChangeAspect="1"/>
          </p:cNvPicPr>
          <p:nvPr/>
        </p:nvPicPr>
        <p:blipFill>
          <a:blip r:embed="rId2"/>
          <a:stretch>
            <a:fillRect/>
          </a:stretch>
        </p:blipFill>
        <p:spPr>
          <a:xfrm>
            <a:off x="428596" y="1785926"/>
            <a:ext cx="8285754" cy="4857784"/>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Seller </a:t>
            </a:r>
            <a:r>
              <a:rPr lang="en-US" dirty="0" smtClean="0"/>
              <a:t>Segmentation: K Mean</a:t>
            </a:r>
            <a:endParaRPr lang="en-US" dirty="0"/>
          </a:p>
        </p:txBody>
      </p:sp>
      <p:pic>
        <p:nvPicPr>
          <p:cNvPr id="4" name="Content Placeholder 3" descr="Seller elbow chart.png"/>
          <p:cNvPicPr>
            <a:picLocks noGrp="1" noChangeAspect="1"/>
          </p:cNvPicPr>
          <p:nvPr>
            <p:ph sz="quarter" idx="1"/>
          </p:nvPr>
        </p:nvPicPr>
        <p:blipFill>
          <a:blip r:embed="rId2"/>
          <a:stretch>
            <a:fillRect/>
          </a:stretch>
        </p:blipFill>
        <p:spPr>
          <a:xfrm>
            <a:off x="457200" y="1574987"/>
            <a:ext cx="8229600" cy="4225550"/>
          </a:xfrm>
        </p:spPr>
      </p:pic>
      <p:sp>
        <p:nvSpPr>
          <p:cNvPr id="5" name="TextBox 4"/>
          <p:cNvSpPr txBox="1"/>
          <p:nvPr/>
        </p:nvSpPr>
        <p:spPr>
          <a:xfrm>
            <a:off x="1000100" y="5774312"/>
            <a:ext cx="2084225" cy="369332"/>
          </a:xfrm>
          <a:prstGeom prst="rect">
            <a:avLst/>
          </a:prstGeom>
          <a:noFill/>
        </p:spPr>
        <p:txBody>
          <a:bodyPr wrap="none" rtlCol="0">
            <a:spAutoFit/>
          </a:bodyPr>
          <a:lstStyle/>
          <a:p>
            <a:r>
              <a:rPr lang="en-US" dirty="0" smtClean="0"/>
              <a:t>Optimal K value is 4</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Seller Segmentation: K Mean</a:t>
            </a:r>
            <a:endParaRPr lang="en-US" dirty="0"/>
          </a:p>
        </p:txBody>
      </p:sp>
      <p:pic>
        <p:nvPicPr>
          <p:cNvPr id="4" name="Content Placeholder 3" descr="seller kmean chart n 4.png"/>
          <p:cNvPicPr>
            <a:picLocks noGrp="1" noChangeAspect="1"/>
          </p:cNvPicPr>
          <p:nvPr>
            <p:ph sz="quarter" idx="1"/>
          </p:nvPr>
        </p:nvPicPr>
        <p:blipFill>
          <a:blip r:embed="rId2"/>
          <a:stretch>
            <a:fillRect/>
          </a:stretch>
        </p:blipFill>
        <p:spPr>
          <a:xfrm>
            <a:off x="386126" y="1414615"/>
            <a:ext cx="3757246" cy="2657327"/>
          </a:xfrm>
        </p:spPr>
      </p:pic>
      <p:pic>
        <p:nvPicPr>
          <p:cNvPr id="5" name="Picture 4" descr="seller kmean chart n 3.png"/>
          <p:cNvPicPr>
            <a:picLocks noChangeAspect="1"/>
          </p:cNvPicPr>
          <p:nvPr/>
        </p:nvPicPr>
        <p:blipFill>
          <a:blip r:embed="rId3"/>
          <a:stretch>
            <a:fillRect/>
          </a:stretch>
        </p:blipFill>
        <p:spPr>
          <a:xfrm>
            <a:off x="4643438" y="1357298"/>
            <a:ext cx="3838287" cy="2714643"/>
          </a:xfrm>
          <a:prstGeom prst="rect">
            <a:avLst/>
          </a:prstGeom>
        </p:spPr>
      </p:pic>
      <p:sp>
        <p:nvSpPr>
          <p:cNvPr id="6" name="TextBox 5"/>
          <p:cNvSpPr txBox="1"/>
          <p:nvPr/>
        </p:nvSpPr>
        <p:spPr>
          <a:xfrm>
            <a:off x="6072198" y="4202676"/>
            <a:ext cx="1571636" cy="369332"/>
          </a:xfrm>
          <a:prstGeom prst="rect">
            <a:avLst/>
          </a:prstGeom>
          <a:noFill/>
        </p:spPr>
        <p:txBody>
          <a:bodyPr wrap="square" rtlCol="0">
            <a:spAutoFit/>
          </a:bodyPr>
          <a:lstStyle/>
          <a:p>
            <a:r>
              <a:rPr lang="en-US" dirty="0" err="1" smtClean="0"/>
              <a:t>N_Cluster</a:t>
            </a:r>
            <a:r>
              <a:rPr lang="en-US" dirty="0" smtClean="0"/>
              <a:t> = 3</a:t>
            </a:r>
            <a:endParaRPr lang="en-US" dirty="0"/>
          </a:p>
        </p:txBody>
      </p:sp>
      <p:sp>
        <p:nvSpPr>
          <p:cNvPr id="7" name="TextBox 6"/>
          <p:cNvSpPr txBox="1"/>
          <p:nvPr/>
        </p:nvSpPr>
        <p:spPr>
          <a:xfrm>
            <a:off x="1571604" y="4131238"/>
            <a:ext cx="1571636" cy="369332"/>
          </a:xfrm>
          <a:prstGeom prst="rect">
            <a:avLst/>
          </a:prstGeom>
          <a:noFill/>
        </p:spPr>
        <p:txBody>
          <a:bodyPr wrap="square" rtlCol="0">
            <a:spAutoFit/>
          </a:bodyPr>
          <a:lstStyle/>
          <a:p>
            <a:r>
              <a:rPr lang="en-US" dirty="0" err="1" smtClean="0"/>
              <a:t>N_Cluster</a:t>
            </a:r>
            <a:r>
              <a:rPr lang="en-US" dirty="0" smtClean="0"/>
              <a:t> = 4</a:t>
            </a:r>
            <a:endParaRPr lang="en-US" dirty="0"/>
          </a:p>
        </p:txBody>
      </p:sp>
      <p:sp>
        <p:nvSpPr>
          <p:cNvPr id="8" name="TextBox 7"/>
          <p:cNvSpPr txBox="1"/>
          <p:nvPr/>
        </p:nvSpPr>
        <p:spPr>
          <a:xfrm>
            <a:off x="571472" y="4572008"/>
            <a:ext cx="8358246" cy="1200329"/>
          </a:xfrm>
          <a:prstGeom prst="rect">
            <a:avLst/>
          </a:prstGeom>
          <a:noFill/>
        </p:spPr>
        <p:txBody>
          <a:bodyPr wrap="square" rtlCol="0">
            <a:spAutoFit/>
          </a:bodyPr>
          <a:lstStyle/>
          <a:p>
            <a:r>
              <a:rPr lang="en-US" b="1" u="sng" dirty="0" smtClean="0"/>
              <a:t>Conclusion</a:t>
            </a:r>
          </a:p>
          <a:p>
            <a:r>
              <a:rPr lang="en-US" dirty="0" smtClean="0"/>
              <a:t>N = 3 Cluster separate the data better</a:t>
            </a:r>
          </a:p>
          <a:p>
            <a:r>
              <a:rPr lang="en-US" dirty="0" smtClean="0"/>
              <a:t>The data show that sellers who are more active are earning more money</a:t>
            </a:r>
          </a:p>
          <a:p>
            <a:r>
              <a:rPr lang="en-US" dirty="0" smtClean="0"/>
              <a:t>Inactive seller who is not online we can start to remove them</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Seller Segmentation: </a:t>
            </a:r>
            <a:r>
              <a:rPr lang="en-US" dirty="0" smtClean="0"/>
              <a:t>Delivery Status </a:t>
            </a:r>
            <a:endParaRPr lang="en-US" dirty="0"/>
          </a:p>
        </p:txBody>
      </p:sp>
      <p:pic>
        <p:nvPicPr>
          <p:cNvPr id="4" name="Content Placeholder 3" descr="Delivery delay chart.png"/>
          <p:cNvPicPr>
            <a:picLocks noGrp="1" noChangeAspect="1"/>
          </p:cNvPicPr>
          <p:nvPr>
            <p:ph sz="quarter" idx="1"/>
          </p:nvPr>
        </p:nvPicPr>
        <p:blipFill>
          <a:blip r:embed="rId2"/>
          <a:stretch>
            <a:fillRect/>
          </a:stretch>
        </p:blipFill>
        <p:spPr>
          <a:xfrm>
            <a:off x="571472" y="1357298"/>
            <a:ext cx="4035858" cy="2513011"/>
          </a:xfrm>
        </p:spPr>
      </p:pic>
      <p:pic>
        <p:nvPicPr>
          <p:cNvPr id="5" name="Picture 4" descr="Delivery time outlier.png"/>
          <p:cNvPicPr>
            <a:picLocks noChangeAspect="1"/>
          </p:cNvPicPr>
          <p:nvPr/>
        </p:nvPicPr>
        <p:blipFill>
          <a:blip r:embed="rId3"/>
          <a:stretch>
            <a:fillRect/>
          </a:stretch>
        </p:blipFill>
        <p:spPr>
          <a:xfrm>
            <a:off x="1000100" y="3857628"/>
            <a:ext cx="3643338" cy="2527097"/>
          </a:xfrm>
          <a:prstGeom prst="rect">
            <a:avLst/>
          </a:prstGeom>
        </p:spPr>
      </p:pic>
      <p:sp>
        <p:nvSpPr>
          <p:cNvPr id="6" name="TextBox 5"/>
          <p:cNvSpPr txBox="1"/>
          <p:nvPr/>
        </p:nvSpPr>
        <p:spPr>
          <a:xfrm>
            <a:off x="4857752" y="1428736"/>
            <a:ext cx="2991909" cy="923330"/>
          </a:xfrm>
          <a:prstGeom prst="rect">
            <a:avLst/>
          </a:prstGeom>
          <a:noFill/>
        </p:spPr>
        <p:txBody>
          <a:bodyPr wrap="none" rtlCol="0">
            <a:spAutoFit/>
          </a:bodyPr>
          <a:lstStyle/>
          <a:p>
            <a:r>
              <a:rPr lang="en-US" dirty="0" smtClean="0"/>
              <a:t>Delivery Status Bar Chart</a:t>
            </a:r>
          </a:p>
          <a:p>
            <a:pPr>
              <a:buFont typeface="Arial" pitchFamily="34" charset="0"/>
              <a:buChar char="•"/>
            </a:pPr>
            <a:r>
              <a:rPr lang="en-US" dirty="0" smtClean="0"/>
              <a:t> 0 is </a:t>
            </a:r>
            <a:r>
              <a:rPr lang="en-US" dirty="0" smtClean="0"/>
              <a:t>98780 delivered on time</a:t>
            </a:r>
          </a:p>
          <a:p>
            <a:pPr>
              <a:buFont typeface="Arial" pitchFamily="34" charset="0"/>
              <a:buChar char="•"/>
            </a:pPr>
            <a:r>
              <a:rPr lang="en-US" dirty="0" smtClean="0"/>
              <a:t>1 is </a:t>
            </a:r>
            <a:r>
              <a:rPr lang="en-US" dirty="0" smtClean="0"/>
              <a:t>7747 delivery is late </a:t>
            </a:r>
            <a:endParaRPr lang="en-US" dirty="0"/>
          </a:p>
        </p:txBody>
      </p:sp>
      <p:sp>
        <p:nvSpPr>
          <p:cNvPr id="7" name="TextBox 6"/>
          <p:cNvSpPr txBox="1"/>
          <p:nvPr/>
        </p:nvSpPr>
        <p:spPr>
          <a:xfrm>
            <a:off x="5000628" y="3825055"/>
            <a:ext cx="3071834" cy="646331"/>
          </a:xfrm>
          <a:prstGeom prst="rect">
            <a:avLst/>
          </a:prstGeom>
          <a:noFill/>
        </p:spPr>
        <p:txBody>
          <a:bodyPr wrap="square" rtlCol="0">
            <a:spAutoFit/>
          </a:bodyPr>
          <a:lstStyle/>
          <a:p>
            <a:r>
              <a:rPr lang="en-US" dirty="0" smtClean="0"/>
              <a:t>Outlier Chart for actual delivery time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Looking Forward </a:t>
            </a:r>
            <a:endParaRPr lang="en-US" dirty="0"/>
          </a:p>
        </p:txBody>
      </p:sp>
      <p:sp>
        <p:nvSpPr>
          <p:cNvPr id="3" name="Content Placeholder 2"/>
          <p:cNvSpPr>
            <a:spLocks noGrp="1"/>
          </p:cNvSpPr>
          <p:nvPr>
            <p:ph sz="quarter" idx="1"/>
          </p:nvPr>
        </p:nvSpPr>
        <p:spPr/>
        <p:txBody>
          <a:bodyPr/>
          <a:lstStyle/>
          <a:p>
            <a:r>
              <a:rPr lang="en-US" dirty="0" smtClean="0"/>
              <a:t>Check the review scores and review comment to segregate between customers satisfaction of the platform</a:t>
            </a:r>
          </a:p>
          <a:p>
            <a:r>
              <a:rPr lang="en-US" dirty="0" smtClean="0"/>
              <a:t>To get more data on the reasons of late delivery to uphold a high standard and reputations</a:t>
            </a:r>
          </a:p>
          <a:p>
            <a:r>
              <a:rPr lang="en-US" dirty="0" smtClean="0"/>
              <a:t>To analysis why some sellers can get sales more frequent than the others</a:t>
            </a:r>
          </a:p>
          <a:p>
            <a:r>
              <a:rPr lang="en-US" dirty="0" smtClean="0"/>
              <a:t>To include on data on customer’s shopping </a:t>
            </a:r>
            <a:r>
              <a:rPr lang="en-US" dirty="0" err="1" smtClean="0"/>
              <a:t>behaviours</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857496"/>
            <a:ext cx="8229600" cy="990600"/>
          </a:xfrm>
        </p:spPr>
        <p:txBody>
          <a:bodyPr>
            <a:noAutofit/>
          </a:bodyPr>
          <a:lstStyle/>
          <a:p>
            <a:pPr algn="ctr"/>
            <a:r>
              <a:rPr lang="en-US" sz="6600" b="1" dirty="0" smtClean="0"/>
              <a:t>Q &amp; A</a:t>
            </a:r>
            <a:endParaRPr lang="en-US" sz="66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err="1" smtClean="0"/>
              <a:t>Olist</a:t>
            </a:r>
            <a:r>
              <a:rPr lang="en-US" dirty="0" smtClean="0"/>
              <a:t>, a Brazilian e-commerce marketplace </a:t>
            </a:r>
            <a:r>
              <a:rPr lang="en-US" dirty="0" smtClean="0"/>
              <a:t>integrator</a:t>
            </a:r>
          </a:p>
          <a:p>
            <a:r>
              <a:rPr lang="en-US" dirty="0" smtClean="0"/>
              <a:t>Is </a:t>
            </a:r>
            <a:r>
              <a:rPr lang="en-US" dirty="0" smtClean="0"/>
              <a:t>an online e-commerce site aggregation platform designed to facilitate direct sales on e-commerce sites of </a:t>
            </a:r>
            <a:r>
              <a:rPr lang="en-US" dirty="0" smtClean="0"/>
              <a:t>Brazil</a:t>
            </a:r>
          </a:p>
          <a:p>
            <a:r>
              <a:rPr lang="en-US" dirty="0" smtClean="0"/>
              <a:t>The </a:t>
            </a:r>
            <a:r>
              <a:rPr lang="en-US" dirty="0" smtClean="0"/>
              <a:t>company's platform connects entrepreneurs with major online retailers and allows shopkeepers to advertise and sell in the marketplaces without complication, enabling retail companies to reach out to the international marketplaces, improve the shopping experience and modify their purchasing </a:t>
            </a:r>
            <a:r>
              <a:rPr lang="en-US" dirty="0" smtClean="0"/>
              <a:t>behavior</a:t>
            </a:r>
          </a:p>
          <a:p>
            <a:r>
              <a:rPr lang="en-US" dirty="0" err="1" smtClean="0"/>
              <a:t>Olist</a:t>
            </a:r>
            <a:r>
              <a:rPr lang="en-US" dirty="0" smtClean="0"/>
              <a:t> </a:t>
            </a:r>
            <a:r>
              <a:rPr lang="en-US" dirty="0" smtClean="0"/>
              <a:t>connects small businesses from all over Brazil to channels without hassle and with a single contract. Those merchants are able to sell their products through the </a:t>
            </a:r>
            <a:r>
              <a:rPr lang="en-US" dirty="0" err="1" smtClean="0"/>
              <a:t>Olist</a:t>
            </a:r>
            <a:r>
              <a:rPr lang="en-US" dirty="0" smtClean="0"/>
              <a:t> Store and ship them directly to the customers using </a:t>
            </a:r>
            <a:r>
              <a:rPr lang="en-US" dirty="0" err="1" smtClean="0"/>
              <a:t>Olist</a:t>
            </a:r>
            <a:r>
              <a:rPr lang="en-US" dirty="0" smtClean="0"/>
              <a:t> logistics </a:t>
            </a:r>
            <a:r>
              <a:rPr lang="en-US" dirty="0" smtClean="0"/>
              <a:t>partners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Business Question </a:t>
            </a:r>
            <a:endParaRPr lang="en-US" dirty="0"/>
          </a:p>
        </p:txBody>
      </p:sp>
      <p:sp>
        <p:nvSpPr>
          <p:cNvPr id="5" name="TextBox 4"/>
          <p:cNvSpPr txBox="1"/>
          <p:nvPr/>
        </p:nvSpPr>
        <p:spPr>
          <a:xfrm>
            <a:off x="214282" y="3571876"/>
            <a:ext cx="8286808" cy="2893100"/>
          </a:xfrm>
          <a:prstGeom prst="rect">
            <a:avLst/>
          </a:prstGeom>
          <a:noFill/>
        </p:spPr>
        <p:txBody>
          <a:bodyPr wrap="square" rtlCol="0">
            <a:spAutoFit/>
          </a:bodyPr>
          <a:lstStyle/>
          <a:p>
            <a:pPr algn="ctr"/>
            <a:r>
              <a:rPr lang="en-US" sz="2600" b="1" dirty="0" smtClean="0"/>
              <a:t>Seller’s Segmentation</a:t>
            </a:r>
          </a:p>
          <a:p>
            <a:pPr marL="914400" lvl="1" indent="-457200">
              <a:buFont typeface="+mj-lt"/>
              <a:buAutoNum type="arabicPeriod"/>
            </a:pPr>
            <a:r>
              <a:rPr lang="en-US" sz="2300" dirty="0" smtClean="0"/>
              <a:t>What can we do to on-board more company or retailer to sell their products on the platform?</a:t>
            </a:r>
          </a:p>
          <a:p>
            <a:pPr marL="914400" lvl="1" indent="-457200">
              <a:buFont typeface="+mj-lt"/>
              <a:buAutoNum type="arabicPeriod"/>
            </a:pPr>
            <a:r>
              <a:rPr lang="en-US" sz="2300" dirty="0" smtClean="0"/>
              <a:t>Do we need to remove seller who are inactive in the platform?</a:t>
            </a:r>
          </a:p>
          <a:p>
            <a:pPr marL="914400" lvl="1" indent="-457200">
              <a:buFont typeface="+mj-lt"/>
              <a:buAutoNum type="arabicPeriod"/>
            </a:pPr>
            <a:endParaRPr lang="en-US" sz="2300" dirty="0" smtClean="0"/>
          </a:p>
          <a:p>
            <a:pPr marL="914400" lvl="1" indent="-457200">
              <a:buFont typeface="+mj-lt"/>
              <a:buAutoNum type="arabicPeriod"/>
            </a:pPr>
            <a:endParaRPr lang="en-US" sz="2300" dirty="0" smtClean="0"/>
          </a:p>
          <a:p>
            <a:endParaRPr lang="en-US" dirty="0"/>
          </a:p>
        </p:txBody>
      </p:sp>
      <p:sp>
        <p:nvSpPr>
          <p:cNvPr id="6" name="TextBox 5"/>
          <p:cNvSpPr txBox="1"/>
          <p:nvPr/>
        </p:nvSpPr>
        <p:spPr>
          <a:xfrm>
            <a:off x="357158" y="1526291"/>
            <a:ext cx="8286808" cy="1831271"/>
          </a:xfrm>
          <a:prstGeom prst="rect">
            <a:avLst/>
          </a:prstGeom>
          <a:noFill/>
        </p:spPr>
        <p:txBody>
          <a:bodyPr wrap="square" rtlCol="0">
            <a:spAutoFit/>
          </a:bodyPr>
          <a:lstStyle/>
          <a:p>
            <a:pPr algn="ctr">
              <a:buNone/>
            </a:pPr>
            <a:r>
              <a:rPr lang="en-US" sz="2600" b="1" dirty="0" smtClean="0"/>
              <a:t>Customer’s </a:t>
            </a:r>
            <a:r>
              <a:rPr lang="en-US" sz="2600" b="1" dirty="0" smtClean="0"/>
              <a:t>Segmentation </a:t>
            </a:r>
          </a:p>
          <a:p>
            <a:pPr marL="731520" lvl="1" indent="-457200">
              <a:buFont typeface="+mj-lt"/>
              <a:buAutoNum type="arabicPeriod"/>
            </a:pPr>
            <a:r>
              <a:rPr lang="en-US" sz="2300" dirty="0" smtClean="0"/>
              <a:t>How should we </a:t>
            </a:r>
            <a:r>
              <a:rPr lang="en-US" sz="2300" dirty="0" smtClean="0"/>
              <a:t>priorities and categories customers? </a:t>
            </a:r>
            <a:endParaRPr lang="en-US" sz="2300" dirty="0" smtClean="0"/>
          </a:p>
          <a:p>
            <a:pPr marL="731520" lvl="1" indent="-457200">
              <a:buFont typeface="+mj-lt"/>
              <a:buAutoNum type="arabicPeriod"/>
            </a:pPr>
            <a:r>
              <a:rPr lang="en-US" sz="2300" dirty="0" smtClean="0"/>
              <a:t>What should we do to bring in more sales?</a:t>
            </a:r>
            <a:endParaRPr lang="en-US" sz="2300" dirty="0" smtClean="0"/>
          </a:p>
          <a:p>
            <a:pPr marL="914400" lvl="1" indent="-457200">
              <a:buFont typeface="+mj-lt"/>
              <a:buAutoNum type="arabicPeriod"/>
            </a:pPr>
            <a:endParaRPr lang="en-US" sz="2300"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nvPr>
        </p:nvGraphicFramePr>
        <p:xfrm>
          <a:off x="142844" y="910592"/>
          <a:ext cx="1643075" cy="1935863"/>
        </p:xfrm>
        <a:graphic>
          <a:graphicData uri="http://schemas.openxmlformats.org/drawingml/2006/table">
            <a:tbl>
              <a:tblPr firstRow="1" bandRow="1">
                <a:tableStyleId>{5C22544A-7EE6-4342-B048-85BDC9FD1C3A}</a:tableStyleId>
              </a:tblPr>
              <a:tblGrid>
                <a:gridCol w="226631"/>
                <a:gridCol w="1416444"/>
              </a:tblGrid>
              <a:tr h="305183">
                <a:tc gridSpan="2">
                  <a:txBody>
                    <a:bodyPr/>
                    <a:lstStyle/>
                    <a:p>
                      <a:pPr algn="ctr"/>
                      <a:r>
                        <a:rPr lang="en-US" sz="1400" dirty="0" smtClean="0"/>
                        <a:t>Customer Data </a:t>
                      </a:r>
                      <a:endParaRPr lang="en-US" sz="1400" dirty="0"/>
                    </a:p>
                  </a:txBody>
                  <a:tcPr/>
                </a:tc>
                <a:tc hMerge="1">
                  <a:txBody>
                    <a:bodyPr/>
                    <a:lstStyle/>
                    <a:p>
                      <a:endParaRPr lang="en-US" dirty="0"/>
                    </a:p>
                  </a:txBody>
                  <a:tcPr/>
                </a:tc>
              </a:tr>
              <a:tr h="235539">
                <a:tc>
                  <a:txBody>
                    <a:bodyPr/>
                    <a:lstStyle/>
                    <a:p>
                      <a:r>
                        <a:rPr lang="en-US" sz="1100" b="1" dirty="0" smtClean="0"/>
                        <a:t>1</a:t>
                      </a:r>
                      <a:endParaRPr lang="en-US" sz="1100" b="1" dirty="0"/>
                    </a:p>
                  </a:txBody>
                  <a:tcPr/>
                </a:tc>
                <a:tc>
                  <a:txBody>
                    <a:bodyPr/>
                    <a:lstStyle/>
                    <a:p>
                      <a:r>
                        <a:rPr lang="en-US" sz="1100" b="1" dirty="0" err="1" smtClean="0"/>
                        <a:t>customer_id</a:t>
                      </a:r>
                      <a:endParaRPr lang="en-US" sz="1100" b="1" dirty="0"/>
                    </a:p>
                  </a:txBody>
                  <a:tcPr/>
                </a:tc>
              </a:tr>
              <a:tr h="235539">
                <a:tc>
                  <a:txBody>
                    <a:bodyPr/>
                    <a:lstStyle/>
                    <a:p>
                      <a:r>
                        <a:rPr lang="en-US" sz="1100" b="1" dirty="0" smtClean="0"/>
                        <a:t>2</a:t>
                      </a:r>
                      <a:endParaRPr lang="en-US" sz="1100" b="1" dirty="0"/>
                    </a:p>
                  </a:txBody>
                  <a:tcPr/>
                </a:tc>
                <a:tc>
                  <a:txBody>
                    <a:bodyPr/>
                    <a:lstStyle/>
                    <a:p>
                      <a:r>
                        <a:rPr lang="en-US" sz="1100" b="1" dirty="0" err="1" smtClean="0"/>
                        <a:t>customer_unique_id</a:t>
                      </a:r>
                      <a:endParaRPr lang="en-US" sz="1100" b="1" dirty="0"/>
                    </a:p>
                  </a:txBody>
                  <a:tcPr/>
                </a:tc>
              </a:tr>
              <a:tr h="252861">
                <a:tc>
                  <a:txBody>
                    <a:bodyPr/>
                    <a:lstStyle/>
                    <a:p>
                      <a:r>
                        <a:rPr lang="en-US" sz="1100" b="1" dirty="0" smtClean="0"/>
                        <a:t>3</a:t>
                      </a:r>
                      <a:endParaRPr lang="en-US" sz="1100" b="1" dirty="0"/>
                    </a:p>
                  </a:txBody>
                  <a:tcPr/>
                </a:tc>
                <a:tc>
                  <a:txBody>
                    <a:bodyPr/>
                    <a:lstStyle/>
                    <a:p>
                      <a:r>
                        <a:rPr lang="en-US" sz="1100" b="1" dirty="0" err="1" smtClean="0"/>
                        <a:t>customer_zip_code_prefix</a:t>
                      </a:r>
                      <a:endParaRPr lang="en-US" sz="1100" b="1" dirty="0"/>
                    </a:p>
                  </a:txBody>
                  <a:tcPr/>
                </a:tc>
              </a:tr>
              <a:tr h="235539">
                <a:tc>
                  <a:txBody>
                    <a:bodyPr/>
                    <a:lstStyle/>
                    <a:p>
                      <a:r>
                        <a:rPr lang="en-US" sz="1100" b="1" dirty="0" smtClean="0"/>
                        <a:t>4</a:t>
                      </a:r>
                      <a:endParaRPr lang="en-US" sz="1100" b="1" dirty="0"/>
                    </a:p>
                  </a:txBody>
                  <a:tcPr/>
                </a:tc>
                <a:tc>
                  <a:txBody>
                    <a:bodyPr/>
                    <a:lstStyle/>
                    <a:p>
                      <a:r>
                        <a:rPr lang="en-US" sz="1100" b="1" dirty="0" err="1" smtClean="0"/>
                        <a:t>customer_city</a:t>
                      </a:r>
                      <a:endParaRPr lang="en-US" sz="1100" b="1" dirty="0"/>
                    </a:p>
                  </a:txBody>
                  <a:tcPr/>
                </a:tc>
              </a:tr>
              <a:tr h="235539">
                <a:tc>
                  <a:txBody>
                    <a:bodyPr/>
                    <a:lstStyle/>
                    <a:p>
                      <a:r>
                        <a:rPr lang="en-US" sz="1100" b="1" dirty="0" smtClean="0"/>
                        <a:t>5</a:t>
                      </a:r>
                      <a:endParaRPr lang="en-US" sz="1100" b="1" dirty="0"/>
                    </a:p>
                  </a:txBody>
                  <a:tcPr/>
                </a:tc>
                <a:tc>
                  <a:txBody>
                    <a:bodyPr/>
                    <a:lstStyle/>
                    <a:p>
                      <a:r>
                        <a:rPr lang="en-US" sz="1100" b="1" dirty="0" err="1" smtClean="0"/>
                        <a:t>customer_state</a:t>
                      </a:r>
                      <a:endParaRPr lang="en-US" sz="1100" b="1" dirty="0"/>
                    </a:p>
                  </a:txBody>
                  <a:tcPr/>
                </a:tc>
              </a:tr>
            </a:tbl>
          </a:graphicData>
        </a:graphic>
      </p:graphicFrame>
      <p:graphicFrame>
        <p:nvGraphicFramePr>
          <p:cNvPr id="5" name="Table 4"/>
          <p:cNvGraphicFramePr>
            <a:graphicFrameLocks noGrp="1"/>
          </p:cNvGraphicFramePr>
          <p:nvPr/>
        </p:nvGraphicFramePr>
        <p:xfrm>
          <a:off x="285720" y="4286256"/>
          <a:ext cx="1785950" cy="1810362"/>
        </p:xfrm>
        <a:graphic>
          <a:graphicData uri="http://schemas.openxmlformats.org/drawingml/2006/table">
            <a:tbl>
              <a:tblPr firstRow="1" bandRow="1">
                <a:tableStyleId>{5C22544A-7EE6-4342-B048-85BDC9FD1C3A}</a:tableStyleId>
              </a:tblPr>
              <a:tblGrid>
                <a:gridCol w="309109"/>
                <a:gridCol w="1476841"/>
              </a:tblGrid>
              <a:tr h="345910">
                <a:tc gridSpan="2">
                  <a:txBody>
                    <a:bodyPr/>
                    <a:lstStyle/>
                    <a:p>
                      <a:pPr algn="ctr"/>
                      <a:r>
                        <a:rPr lang="en-US" sz="1400" dirty="0" err="1" smtClean="0"/>
                        <a:t>Geolocation</a:t>
                      </a:r>
                      <a:r>
                        <a:rPr lang="en-US" sz="1400" dirty="0" smtClean="0"/>
                        <a:t> Data </a:t>
                      </a:r>
                      <a:endParaRPr lang="en-US" sz="1400" dirty="0"/>
                    </a:p>
                  </a:txBody>
                  <a:tcPr/>
                </a:tc>
                <a:tc hMerge="1">
                  <a:txBody>
                    <a:bodyPr/>
                    <a:lstStyle/>
                    <a:p>
                      <a:endParaRPr lang="en-US" dirty="0"/>
                    </a:p>
                  </a:txBody>
                  <a:tcPr/>
                </a:tc>
              </a:tr>
              <a:tr h="259433">
                <a:tc>
                  <a:txBody>
                    <a:bodyPr/>
                    <a:lstStyle/>
                    <a:p>
                      <a:r>
                        <a:rPr lang="en-US" sz="1100" b="1" dirty="0" smtClean="0"/>
                        <a:t>1</a:t>
                      </a:r>
                      <a:endParaRPr lang="en-US" sz="1100" b="1" dirty="0"/>
                    </a:p>
                  </a:txBody>
                  <a:tcPr/>
                </a:tc>
                <a:tc>
                  <a:txBody>
                    <a:bodyPr/>
                    <a:lstStyle/>
                    <a:p>
                      <a:r>
                        <a:rPr lang="en-US" sz="1100" b="1" dirty="0" err="1" smtClean="0"/>
                        <a:t>geolocation_zip_code_prefix</a:t>
                      </a:r>
                      <a:endParaRPr lang="en-US" sz="1100" b="1" dirty="0"/>
                    </a:p>
                  </a:txBody>
                  <a:tcPr/>
                </a:tc>
              </a:tr>
              <a:tr h="259433">
                <a:tc>
                  <a:txBody>
                    <a:bodyPr/>
                    <a:lstStyle/>
                    <a:p>
                      <a:r>
                        <a:rPr lang="en-US" sz="1100" b="1" dirty="0" smtClean="0"/>
                        <a:t>2</a:t>
                      </a:r>
                      <a:endParaRPr lang="en-US" sz="1100" b="1" dirty="0"/>
                    </a:p>
                  </a:txBody>
                  <a:tcPr/>
                </a:tc>
                <a:tc>
                  <a:txBody>
                    <a:bodyPr/>
                    <a:lstStyle/>
                    <a:p>
                      <a:r>
                        <a:rPr lang="en-US" sz="1100" b="1" dirty="0" err="1" smtClean="0"/>
                        <a:t>geolocation_lat</a:t>
                      </a:r>
                      <a:endParaRPr lang="en-US" sz="1100" b="1" dirty="0"/>
                    </a:p>
                  </a:txBody>
                  <a:tcPr/>
                </a:tc>
              </a:tr>
              <a:tr h="259433">
                <a:tc>
                  <a:txBody>
                    <a:bodyPr/>
                    <a:lstStyle/>
                    <a:p>
                      <a:r>
                        <a:rPr lang="en-US" sz="1100" b="1" dirty="0" smtClean="0"/>
                        <a:t>3</a:t>
                      </a:r>
                      <a:endParaRPr lang="en-US" sz="1100" b="1" dirty="0"/>
                    </a:p>
                  </a:txBody>
                  <a:tcPr/>
                </a:tc>
                <a:tc>
                  <a:txBody>
                    <a:bodyPr/>
                    <a:lstStyle/>
                    <a:p>
                      <a:r>
                        <a:rPr lang="en-US" sz="1100" b="1" dirty="0" err="1" smtClean="0"/>
                        <a:t>geolocation_lng</a:t>
                      </a:r>
                      <a:endParaRPr lang="en-US" sz="1100" b="1" dirty="0"/>
                    </a:p>
                  </a:txBody>
                  <a:tcPr/>
                </a:tc>
              </a:tr>
              <a:tr h="259433">
                <a:tc>
                  <a:txBody>
                    <a:bodyPr/>
                    <a:lstStyle/>
                    <a:p>
                      <a:r>
                        <a:rPr lang="en-US" sz="1100" b="1" dirty="0" smtClean="0"/>
                        <a:t>4</a:t>
                      </a:r>
                      <a:endParaRPr lang="en-US" sz="1100" b="1" dirty="0"/>
                    </a:p>
                  </a:txBody>
                  <a:tcPr/>
                </a:tc>
                <a:tc>
                  <a:txBody>
                    <a:bodyPr/>
                    <a:lstStyle/>
                    <a:p>
                      <a:r>
                        <a:rPr lang="en-US" sz="1100" b="1" dirty="0" err="1" smtClean="0"/>
                        <a:t>geolocation_city</a:t>
                      </a:r>
                      <a:endParaRPr lang="en-US" sz="1100" b="1" dirty="0"/>
                    </a:p>
                  </a:txBody>
                  <a:tcPr/>
                </a:tc>
              </a:tr>
              <a:tr h="259433">
                <a:tc>
                  <a:txBody>
                    <a:bodyPr/>
                    <a:lstStyle/>
                    <a:p>
                      <a:r>
                        <a:rPr lang="en-US" sz="1100" b="1" dirty="0" smtClean="0"/>
                        <a:t>5</a:t>
                      </a:r>
                      <a:endParaRPr lang="en-US" sz="1100" b="1" dirty="0"/>
                    </a:p>
                  </a:txBody>
                  <a:tcPr/>
                </a:tc>
                <a:tc>
                  <a:txBody>
                    <a:bodyPr/>
                    <a:lstStyle/>
                    <a:p>
                      <a:r>
                        <a:rPr lang="en-US" sz="1100" b="1" dirty="0" err="1" smtClean="0"/>
                        <a:t>geolocation_state</a:t>
                      </a:r>
                      <a:endParaRPr lang="en-US" sz="1100" b="1" dirty="0"/>
                    </a:p>
                  </a:txBody>
                  <a:tcPr/>
                </a:tc>
              </a:tr>
            </a:tbl>
          </a:graphicData>
        </a:graphic>
      </p:graphicFrame>
      <p:graphicFrame>
        <p:nvGraphicFramePr>
          <p:cNvPr id="6" name="Table 5"/>
          <p:cNvGraphicFramePr>
            <a:graphicFrameLocks noGrp="1"/>
          </p:cNvGraphicFramePr>
          <p:nvPr/>
        </p:nvGraphicFramePr>
        <p:xfrm>
          <a:off x="5214942" y="500042"/>
          <a:ext cx="1526416" cy="2499360"/>
        </p:xfrm>
        <a:graphic>
          <a:graphicData uri="http://schemas.openxmlformats.org/drawingml/2006/table">
            <a:tbl>
              <a:tblPr firstRow="1" bandRow="1">
                <a:tableStyleId>{5C22544A-7EE6-4342-B048-85BDC9FD1C3A}</a:tableStyleId>
              </a:tblPr>
              <a:tblGrid>
                <a:gridCol w="208280"/>
                <a:gridCol w="1318136"/>
              </a:tblGrid>
              <a:tr h="250033">
                <a:tc gridSpan="2">
                  <a:txBody>
                    <a:bodyPr/>
                    <a:lstStyle/>
                    <a:p>
                      <a:pPr algn="ctr"/>
                      <a:r>
                        <a:rPr lang="en-US" sz="1400" dirty="0" err="1" smtClean="0"/>
                        <a:t>Order_items</a:t>
                      </a:r>
                      <a:r>
                        <a:rPr lang="en-US" sz="1400" dirty="0" smtClean="0"/>
                        <a:t> Data </a:t>
                      </a:r>
                      <a:endParaRPr lang="en-US" sz="1400" dirty="0"/>
                    </a:p>
                  </a:txBody>
                  <a:tcPr/>
                </a:tc>
                <a:tc hMerge="1">
                  <a:txBody>
                    <a:bodyPr/>
                    <a:lstStyle/>
                    <a:p>
                      <a:endParaRPr lang="en-US" dirty="0"/>
                    </a:p>
                  </a:txBody>
                  <a:tcPr/>
                </a:tc>
              </a:tr>
              <a:tr h="250033">
                <a:tc>
                  <a:txBody>
                    <a:bodyPr/>
                    <a:lstStyle/>
                    <a:p>
                      <a:r>
                        <a:rPr lang="en-US" sz="1100" b="1" dirty="0" smtClean="0"/>
                        <a:t>1</a:t>
                      </a:r>
                    </a:p>
                  </a:txBody>
                  <a:tcPr/>
                </a:tc>
                <a:tc>
                  <a:txBody>
                    <a:bodyPr/>
                    <a:lstStyle/>
                    <a:p>
                      <a:r>
                        <a:rPr lang="en-US" sz="1100" b="1" dirty="0" err="1" smtClean="0"/>
                        <a:t>order_id</a:t>
                      </a:r>
                      <a:endParaRPr lang="en-US" sz="1100" b="1" dirty="0"/>
                    </a:p>
                  </a:txBody>
                  <a:tcPr/>
                </a:tc>
              </a:tr>
              <a:tr h="250033">
                <a:tc>
                  <a:txBody>
                    <a:bodyPr/>
                    <a:lstStyle/>
                    <a:p>
                      <a:r>
                        <a:rPr lang="en-US" sz="1100" b="1" dirty="0" smtClean="0"/>
                        <a:t>2</a:t>
                      </a:r>
                      <a:endParaRPr lang="en-US" sz="1100" b="1" dirty="0"/>
                    </a:p>
                  </a:txBody>
                  <a:tcPr/>
                </a:tc>
                <a:tc>
                  <a:txBody>
                    <a:bodyPr/>
                    <a:lstStyle/>
                    <a:p>
                      <a:r>
                        <a:rPr lang="en-US" sz="1100" b="1" dirty="0" err="1" smtClean="0"/>
                        <a:t>order_item_id</a:t>
                      </a:r>
                      <a:endParaRPr lang="en-US" sz="1100" b="1" dirty="0"/>
                    </a:p>
                  </a:txBody>
                  <a:tcPr/>
                </a:tc>
              </a:tr>
              <a:tr h="250033">
                <a:tc>
                  <a:txBody>
                    <a:bodyPr/>
                    <a:lstStyle/>
                    <a:p>
                      <a:r>
                        <a:rPr lang="en-US" sz="1100" b="1" dirty="0" smtClean="0"/>
                        <a:t>3</a:t>
                      </a:r>
                      <a:endParaRPr lang="en-US" sz="1100" b="1" dirty="0"/>
                    </a:p>
                  </a:txBody>
                  <a:tcPr/>
                </a:tc>
                <a:tc>
                  <a:txBody>
                    <a:bodyPr/>
                    <a:lstStyle/>
                    <a:p>
                      <a:r>
                        <a:rPr lang="en-US" sz="1100" b="1" dirty="0" err="1" smtClean="0"/>
                        <a:t>product_id</a:t>
                      </a:r>
                      <a:endParaRPr lang="en-US" sz="1100" b="1" dirty="0"/>
                    </a:p>
                  </a:txBody>
                  <a:tcPr/>
                </a:tc>
              </a:tr>
              <a:tr h="250033">
                <a:tc>
                  <a:txBody>
                    <a:bodyPr/>
                    <a:lstStyle/>
                    <a:p>
                      <a:r>
                        <a:rPr lang="en-US" sz="1100" b="1" dirty="0" smtClean="0"/>
                        <a:t>4</a:t>
                      </a:r>
                      <a:endParaRPr lang="en-US" sz="1100" b="1" dirty="0"/>
                    </a:p>
                  </a:txBody>
                  <a:tcPr/>
                </a:tc>
                <a:tc>
                  <a:txBody>
                    <a:bodyPr/>
                    <a:lstStyle/>
                    <a:p>
                      <a:r>
                        <a:rPr lang="en-US" sz="1100" b="1" dirty="0" err="1" smtClean="0"/>
                        <a:t>seller_id</a:t>
                      </a:r>
                      <a:endParaRPr lang="en-US" sz="1100" b="1" dirty="0"/>
                    </a:p>
                  </a:txBody>
                  <a:tcPr/>
                </a:tc>
              </a:tr>
              <a:tr h="250033">
                <a:tc>
                  <a:txBody>
                    <a:bodyPr/>
                    <a:lstStyle/>
                    <a:p>
                      <a:r>
                        <a:rPr lang="en-US" sz="1100" b="1" dirty="0" smtClean="0"/>
                        <a:t>5</a:t>
                      </a:r>
                      <a:endParaRPr lang="en-US" sz="1100" b="1" dirty="0"/>
                    </a:p>
                  </a:txBody>
                  <a:tcPr/>
                </a:tc>
                <a:tc>
                  <a:txBody>
                    <a:bodyPr/>
                    <a:lstStyle/>
                    <a:p>
                      <a:r>
                        <a:rPr lang="en-US" sz="1100" b="1" dirty="0" err="1" smtClean="0"/>
                        <a:t>shipping_limit_date</a:t>
                      </a:r>
                      <a:endParaRPr lang="en-US" sz="1100" b="1" dirty="0"/>
                    </a:p>
                  </a:txBody>
                  <a:tcPr/>
                </a:tc>
              </a:tr>
              <a:tr h="250033">
                <a:tc>
                  <a:txBody>
                    <a:bodyPr/>
                    <a:lstStyle/>
                    <a:p>
                      <a:r>
                        <a:rPr lang="en-US" sz="1100" b="1" dirty="0" smtClean="0"/>
                        <a:t>6</a:t>
                      </a:r>
                      <a:endParaRPr lang="en-US" sz="1100" b="1" dirty="0"/>
                    </a:p>
                  </a:txBody>
                  <a:tcPr/>
                </a:tc>
                <a:tc>
                  <a:txBody>
                    <a:bodyPr/>
                    <a:lstStyle/>
                    <a:p>
                      <a:r>
                        <a:rPr lang="en-US" sz="1100" b="1" dirty="0" smtClean="0"/>
                        <a:t>price</a:t>
                      </a:r>
                      <a:endParaRPr lang="en-US" sz="1100" b="1" dirty="0"/>
                    </a:p>
                  </a:txBody>
                  <a:tcPr/>
                </a:tc>
              </a:tr>
              <a:tr h="250033">
                <a:tc>
                  <a:txBody>
                    <a:bodyPr/>
                    <a:lstStyle/>
                    <a:p>
                      <a:r>
                        <a:rPr lang="en-US" sz="1100" b="1" dirty="0" smtClean="0"/>
                        <a:t>7</a:t>
                      </a:r>
                      <a:endParaRPr lang="en-US" sz="1100" b="1" dirty="0"/>
                    </a:p>
                  </a:txBody>
                  <a:tcPr/>
                </a:tc>
                <a:tc>
                  <a:txBody>
                    <a:bodyPr/>
                    <a:lstStyle/>
                    <a:p>
                      <a:r>
                        <a:rPr lang="en-US" sz="1100" b="1" dirty="0" err="1" smtClean="0"/>
                        <a:t>freight_value</a:t>
                      </a:r>
                      <a:endParaRPr lang="en-US" sz="1100" b="1" dirty="0"/>
                    </a:p>
                  </a:txBody>
                  <a:tcPr/>
                </a:tc>
              </a:tr>
            </a:tbl>
          </a:graphicData>
        </a:graphic>
      </p:graphicFrame>
      <p:graphicFrame>
        <p:nvGraphicFramePr>
          <p:cNvPr id="7" name="Table 6"/>
          <p:cNvGraphicFramePr>
            <a:graphicFrameLocks noGrp="1"/>
          </p:cNvGraphicFramePr>
          <p:nvPr/>
        </p:nvGraphicFramePr>
        <p:xfrm>
          <a:off x="7143768" y="1285860"/>
          <a:ext cx="1857388" cy="2135512"/>
        </p:xfrm>
        <a:graphic>
          <a:graphicData uri="http://schemas.openxmlformats.org/drawingml/2006/table">
            <a:tbl>
              <a:tblPr firstRow="1" bandRow="1">
                <a:tableStyleId>{5C22544A-7EE6-4342-B048-85BDC9FD1C3A}</a:tableStyleId>
              </a:tblPr>
              <a:tblGrid>
                <a:gridCol w="233760"/>
                <a:gridCol w="1623628"/>
              </a:tblGrid>
              <a:tr h="297658">
                <a:tc gridSpan="2">
                  <a:txBody>
                    <a:bodyPr/>
                    <a:lstStyle/>
                    <a:p>
                      <a:pPr algn="ctr"/>
                      <a:r>
                        <a:rPr lang="en-US" sz="1400" dirty="0" err="1" smtClean="0"/>
                        <a:t>Payment</a:t>
                      </a:r>
                      <a:r>
                        <a:rPr lang="en-US" sz="1400" baseline="0" dirty="0" err="1" smtClean="0"/>
                        <a:t>_detail</a:t>
                      </a:r>
                      <a:r>
                        <a:rPr lang="en-US" sz="1400" baseline="0" dirty="0" smtClean="0"/>
                        <a:t> Data </a:t>
                      </a:r>
                      <a:endParaRPr lang="en-US" sz="1400" dirty="0"/>
                    </a:p>
                  </a:txBody>
                  <a:tcPr/>
                </a:tc>
                <a:tc hMerge="1">
                  <a:txBody>
                    <a:bodyPr/>
                    <a:lstStyle/>
                    <a:p>
                      <a:endParaRPr lang="en-US" dirty="0"/>
                    </a:p>
                  </a:txBody>
                  <a:tcPr/>
                </a:tc>
              </a:tr>
              <a:tr h="297658">
                <a:tc>
                  <a:txBody>
                    <a:bodyPr/>
                    <a:lstStyle/>
                    <a:p>
                      <a:r>
                        <a:rPr lang="en-US" sz="1100" b="1" dirty="0" smtClean="0"/>
                        <a:t>1</a:t>
                      </a:r>
                      <a:endParaRPr lang="en-US" sz="1100" b="1" dirty="0"/>
                    </a:p>
                  </a:txBody>
                  <a:tcPr/>
                </a:tc>
                <a:tc>
                  <a:txBody>
                    <a:bodyPr/>
                    <a:lstStyle/>
                    <a:p>
                      <a:r>
                        <a:rPr lang="en-US" sz="1100" b="1" dirty="0" err="1" smtClean="0"/>
                        <a:t>order_id</a:t>
                      </a:r>
                      <a:endParaRPr lang="en-US" sz="1100" b="1" dirty="0"/>
                    </a:p>
                  </a:txBody>
                  <a:tcPr/>
                </a:tc>
              </a:tr>
              <a:tr h="297658">
                <a:tc>
                  <a:txBody>
                    <a:bodyPr/>
                    <a:lstStyle/>
                    <a:p>
                      <a:r>
                        <a:rPr lang="en-US" sz="1100" b="1" dirty="0" smtClean="0"/>
                        <a:t>2</a:t>
                      </a:r>
                      <a:endParaRPr lang="en-US" sz="1100" b="1" dirty="0"/>
                    </a:p>
                  </a:txBody>
                  <a:tcPr/>
                </a:tc>
                <a:tc>
                  <a:txBody>
                    <a:bodyPr/>
                    <a:lstStyle/>
                    <a:p>
                      <a:r>
                        <a:rPr lang="en-US" sz="1100" b="1" dirty="0" err="1" smtClean="0"/>
                        <a:t>payment_sequential</a:t>
                      </a:r>
                      <a:endParaRPr lang="en-US" sz="1100" b="1" dirty="0"/>
                    </a:p>
                  </a:txBody>
                  <a:tcPr/>
                </a:tc>
              </a:tr>
              <a:tr h="297658">
                <a:tc>
                  <a:txBody>
                    <a:bodyPr/>
                    <a:lstStyle/>
                    <a:p>
                      <a:r>
                        <a:rPr lang="en-US" sz="1100" b="1" dirty="0" smtClean="0"/>
                        <a:t>3</a:t>
                      </a:r>
                      <a:endParaRPr lang="en-US" sz="1100" b="1" dirty="0"/>
                    </a:p>
                  </a:txBody>
                  <a:tcPr/>
                </a:tc>
                <a:tc>
                  <a:txBody>
                    <a:bodyPr/>
                    <a:lstStyle/>
                    <a:p>
                      <a:r>
                        <a:rPr lang="en-US" sz="1100" b="1" dirty="0" err="1" smtClean="0"/>
                        <a:t>payment_type</a:t>
                      </a:r>
                      <a:endParaRPr lang="en-US" sz="1100" b="1" dirty="0"/>
                    </a:p>
                  </a:txBody>
                  <a:tcPr/>
                </a:tc>
              </a:tr>
              <a:tr h="297658">
                <a:tc>
                  <a:txBody>
                    <a:bodyPr/>
                    <a:lstStyle/>
                    <a:p>
                      <a:r>
                        <a:rPr lang="en-US" sz="1100" b="1" dirty="0" smtClean="0"/>
                        <a:t>4</a:t>
                      </a:r>
                      <a:endParaRPr lang="en-US" sz="1100" b="1" dirty="0"/>
                    </a:p>
                  </a:txBody>
                  <a:tcPr/>
                </a:tc>
                <a:tc>
                  <a:txBody>
                    <a:bodyPr/>
                    <a:lstStyle/>
                    <a:p>
                      <a:r>
                        <a:rPr lang="en-US" sz="1100" b="1" dirty="0" err="1" smtClean="0"/>
                        <a:t>payment_installments</a:t>
                      </a:r>
                      <a:endParaRPr lang="en-US" sz="1100" b="1" dirty="0"/>
                    </a:p>
                  </a:txBody>
                  <a:tcPr/>
                </a:tc>
              </a:tr>
              <a:tr h="297658">
                <a:tc>
                  <a:txBody>
                    <a:bodyPr/>
                    <a:lstStyle/>
                    <a:p>
                      <a:r>
                        <a:rPr lang="en-US" sz="1100" b="1" dirty="0" smtClean="0"/>
                        <a:t>5</a:t>
                      </a:r>
                      <a:endParaRPr lang="en-US" sz="1100" b="1" dirty="0"/>
                    </a:p>
                  </a:txBody>
                  <a:tcPr/>
                </a:tc>
                <a:tc>
                  <a:txBody>
                    <a:bodyPr/>
                    <a:lstStyle/>
                    <a:p>
                      <a:r>
                        <a:rPr lang="en-US" sz="1100" b="1" dirty="0" err="1" smtClean="0"/>
                        <a:t>payment_value</a:t>
                      </a:r>
                      <a:endParaRPr lang="en-US" sz="1100" b="1" dirty="0"/>
                    </a:p>
                  </a:txBody>
                  <a:tcPr/>
                </a:tc>
              </a:tr>
            </a:tbl>
          </a:graphicData>
        </a:graphic>
      </p:graphicFrame>
      <p:graphicFrame>
        <p:nvGraphicFramePr>
          <p:cNvPr id="8" name="Table 7"/>
          <p:cNvGraphicFramePr>
            <a:graphicFrameLocks noGrp="1"/>
          </p:cNvGraphicFramePr>
          <p:nvPr/>
        </p:nvGraphicFramePr>
        <p:xfrm>
          <a:off x="2285984" y="696278"/>
          <a:ext cx="2357454" cy="2712720"/>
        </p:xfrm>
        <a:graphic>
          <a:graphicData uri="http://schemas.openxmlformats.org/drawingml/2006/table">
            <a:tbl>
              <a:tblPr firstRow="1" bandRow="1">
                <a:tableStyleId>{5C22544A-7EE6-4342-B048-85BDC9FD1C3A}</a:tableStyleId>
              </a:tblPr>
              <a:tblGrid>
                <a:gridCol w="254860"/>
                <a:gridCol w="2102594"/>
              </a:tblGrid>
              <a:tr h="254002">
                <a:tc gridSpan="2">
                  <a:txBody>
                    <a:bodyPr/>
                    <a:lstStyle/>
                    <a:p>
                      <a:pPr algn="ctr"/>
                      <a:r>
                        <a:rPr lang="en-US" sz="1400" dirty="0" smtClean="0"/>
                        <a:t>Order Data</a:t>
                      </a:r>
                      <a:endParaRPr lang="en-US" sz="1400" dirty="0"/>
                    </a:p>
                  </a:txBody>
                  <a:tcPr/>
                </a:tc>
                <a:tc hMerge="1">
                  <a:txBody>
                    <a:bodyPr/>
                    <a:lstStyle/>
                    <a:p>
                      <a:endParaRPr lang="en-US" dirty="0"/>
                    </a:p>
                  </a:txBody>
                  <a:tcPr/>
                </a:tc>
              </a:tr>
              <a:tr h="254002">
                <a:tc>
                  <a:txBody>
                    <a:bodyPr/>
                    <a:lstStyle/>
                    <a:p>
                      <a:r>
                        <a:rPr lang="en-US" sz="1100" b="1" dirty="0" smtClean="0"/>
                        <a:t>1</a:t>
                      </a:r>
                      <a:endParaRPr lang="en-US" sz="1100" b="1" dirty="0"/>
                    </a:p>
                  </a:txBody>
                  <a:tcPr/>
                </a:tc>
                <a:tc>
                  <a:txBody>
                    <a:bodyPr/>
                    <a:lstStyle/>
                    <a:p>
                      <a:r>
                        <a:rPr lang="en-US" sz="1100" b="1" dirty="0" err="1" smtClean="0"/>
                        <a:t>order_id</a:t>
                      </a:r>
                      <a:endParaRPr lang="en-US" sz="1100" b="1" dirty="0"/>
                    </a:p>
                  </a:txBody>
                  <a:tcPr/>
                </a:tc>
              </a:tr>
              <a:tr h="254002">
                <a:tc>
                  <a:txBody>
                    <a:bodyPr/>
                    <a:lstStyle/>
                    <a:p>
                      <a:r>
                        <a:rPr lang="en-US" sz="1100" b="1" dirty="0" smtClean="0"/>
                        <a:t>2</a:t>
                      </a:r>
                      <a:endParaRPr lang="en-US" sz="1100" b="1" dirty="0"/>
                    </a:p>
                  </a:txBody>
                  <a:tcPr/>
                </a:tc>
                <a:tc>
                  <a:txBody>
                    <a:bodyPr/>
                    <a:lstStyle/>
                    <a:p>
                      <a:r>
                        <a:rPr lang="en-US" sz="1100" b="1" dirty="0" err="1" smtClean="0"/>
                        <a:t>customer_id</a:t>
                      </a:r>
                      <a:endParaRPr lang="en-US" sz="1100" b="1" dirty="0"/>
                    </a:p>
                  </a:txBody>
                  <a:tcPr/>
                </a:tc>
              </a:tr>
              <a:tr h="254002">
                <a:tc>
                  <a:txBody>
                    <a:bodyPr/>
                    <a:lstStyle/>
                    <a:p>
                      <a:r>
                        <a:rPr lang="en-US" sz="1100" b="1" dirty="0" smtClean="0"/>
                        <a:t>3</a:t>
                      </a:r>
                      <a:endParaRPr lang="en-US" sz="1100" b="1" dirty="0"/>
                    </a:p>
                  </a:txBody>
                  <a:tcPr/>
                </a:tc>
                <a:tc>
                  <a:txBody>
                    <a:bodyPr/>
                    <a:lstStyle/>
                    <a:p>
                      <a:r>
                        <a:rPr lang="en-US" sz="1100" b="1" dirty="0" err="1" smtClean="0"/>
                        <a:t>order_status</a:t>
                      </a:r>
                      <a:endParaRPr lang="en-US" sz="1100" b="1" dirty="0"/>
                    </a:p>
                  </a:txBody>
                  <a:tcPr/>
                </a:tc>
              </a:tr>
              <a:tr h="254002">
                <a:tc>
                  <a:txBody>
                    <a:bodyPr/>
                    <a:lstStyle/>
                    <a:p>
                      <a:r>
                        <a:rPr lang="en-US" sz="1100" b="1" dirty="0" smtClean="0"/>
                        <a:t>4</a:t>
                      </a:r>
                      <a:endParaRPr lang="en-US" sz="1100" b="1" dirty="0"/>
                    </a:p>
                  </a:txBody>
                  <a:tcPr/>
                </a:tc>
                <a:tc>
                  <a:txBody>
                    <a:bodyPr/>
                    <a:lstStyle/>
                    <a:p>
                      <a:r>
                        <a:rPr lang="en-US" sz="1100" b="1" dirty="0" err="1" smtClean="0"/>
                        <a:t>order_purchase_timestamp</a:t>
                      </a:r>
                      <a:endParaRPr lang="en-US" sz="1100" b="1" dirty="0"/>
                    </a:p>
                  </a:txBody>
                  <a:tcPr/>
                </a:tc>
              </a:tr>
              <a:tr h="254002">
                <a:tc>
                  <a:txBody>
                    <a:bodyPr/>
                    <a:lstStyle/>
                    <a:p>
                      <a:r>
                        <a:rPr lang="en-US" sz="1100" b="1" dirty="0" smtClean="0"/>
                        <a:t>5</a:t>
                      </a:r>
                      <a:endParaRPr lang="en-US" sz="1100" b="1" dirty="0"/>
                    </a:p>
                  </a:txBody>
                  <a:tcPr/>
                </a:tc>
                <a:tc>
                  <a:txBody>
                    <a:bodyPr/>
                    <a:lstStyle/>
                    <a:p>
                      <a:r>
                        <a:rPr lang="en-US" sz="1100" b="1" dirty="0" err="1" smtClean="0"/>
                        <a:t>order_approved_at</a:t>
                      </a:r>
                      <a:endParaRPr lang="en-US" sz="1100" b="1" dirty="0"/>
                    </a:p>
                  </a:txBody>
                  <a:tcPr/>
                </a:tc>
              </a:tr>
              <a:tr h="254002">
                <a:tc>
                  <a:txBody>
                    <a:bodyPr/>
                    <a:lstStyle/>
                    <a:p>
                      <a:r>
                        <a:rPr lang="en-US" sz="1100" b="1" dirty="0" smtClean="0"/>
                        <a:t>6</a:t>
                      </a:r>
                      <a:endParaRPr lang="en-US" sz="1100" b="1" dirty="0"/>
                    </a:p>
                  </a:txBody>
                  <a:tcPr/>
                </a:tc>
                <a:tc>
                  <a:txBody>
                    <a:bodyPr/>
                    <a:lstStyle/>
                    <a:p>
                      <a:r>
                        <a:rPr lang="en-US" sz="1100" b="1" dirty="0" err="1" smtClean="0"/>
                        <a:t>order_delivered_carrier_date</a:t>
                      </a:r>
                      <a:endParaRPr lang="en-US" sz="1100" b="1" dirty="0"/>
                    </a:p>
                  </a:txBody>
                  <a:tcPr/>
                </a:tc>
              </a:tr>
              <a:tr h="254002">
                <a:tc>
                  <a:txBody>
                    <a:bodyPr/>
                    <a:lstStyle/>
                    <a:p>
                      <a:r>
                        <a:rPr lang="en-US" sz="1100" b="1" dirty="0" smtClean="0"/>
                        <a:t>7</a:t>
                      </a:r>
                      <a:endParaRPr lang="en-US" sz="1100" b="1" dirty="0"/>
                    </a:p>
                  </a:txBody>
                  <a:tcPr/>
                </a:tc>
                <a:tc>
                  <a:txBody>
                    <a:bodyPr/>
                    <a:lstStyle/>
                    <a:p>
                      <a:r>
                        <a:rPr lang="en-US" sz="1100" b="1" dirty="0" err="1" smtClean="0"/>
                        <a:t>order_delivered_customer_date</a:t>
                      </a:r>
                      <a:endParaRPr lang="en-US" sz="1100" b="1" dirty="0"/>
                    </a:p>
                  </a:txBody>
                  <a:tcPr/>
                </a:tc>
              </a:tr>
              <a:tr h="254002">
                <a:tc>
                  <a:txBody>
                    <a:bodyPr/>
                    <a:lstStyle/>
                    <a:p>
                      <a:r>
                        <a:rPr lang="en-US" sz="1100" b="1" dirty="0" smtClean="0"/>
                        <a:t>8</a:t>
                      </a:r>
                      <a:endParaRPr lang="en-US" sz="1100" b="1" dirty="0"/>
                    </a:p>
                  </a:txBody>
                  <a:tcPr/>
                </a:tc>
                <a:tc>
                  <a:txBody>
                    <a:bodyPr/>
                    <a:lstStyle/>
                    <a:p>
                      <a:r>
                        <a:rPr lang="en-US" sz="1100" b="1" dirty="0" err="1" smtClean="0"/>
                        <a:t>order_estimated_delivery_date</a:t>
                      </a:r>
                      <a:endParaRPr lang="en-US" sz="1100" b="1" dirty="0"/>
                    </a:p>
                  </a:txBody>
                  <a:tcPr/>
                </a:tc>
              </a:tr>
            </a:tbl>
          </a:graphicData>
        </a:graphic>
      </p:graphicFrame>
      <p:graphicFrame>
        <p:nvGraphicFramePr>
          <p:cNvPr id="9" name="Table 8"/>
          <p:cNvGraphicFramePr>
            <a:graphicFrameLocks noGrp="1"/>
          </p:cNvGraphicFramePr>
          <p:nvPr/>
        </p:nvGraphicFramePr>
        <p:xfrm>
          <a:off x="6643702" y="3728616"/>
          <a:ext cx="2071702" cy="2530536"/>
        </p:xfrm>
        <a:graphic>
          <a:graphicData uri="http://schemas.openxmlformats.org/drawingml/2006/table">
            <a:tbl>
              <a:tblPr firstRow="1" bandRow="1">
                <a:tableStyleId>{5C22544A-7EE6-4342-B048-85BDC9FD1C3A}</a:tableStyleId>
              </a:tblPr>
              <a:tblGrid>
                <a:gridCol w="229527"/>
                <a:gridCol w="1842175"/>
              </a:tblGrid>
              <a:tr h="238257">
                <a:tc gridSpan="2">
                  <a:txBody>
                    <a:bodyPr/>
                    <a:lstStyle/>
                    <a:p>
                      <a:pPr algn="ctr"/>
                      <a:r>
                        <a:rPr lang="en-US" sz="1400" dirty="0" smtClean="0"/>
                        <a:t>Review Data</a:t>
                      </a:r>
                      <a:endParaRPr lang="en-US" sz="1400" dirty="0"/>
                    </a:p>
                  </a:txBody>
                  <a:tcPr/>
                </a:tc>
                <a:tc hMerge="1">
                  <a:txBody>
                    <a:bodyPr/>
                    <a:lstStyle/>
                    <a:p>
                      <a:endParaRPr lang="en-US" dirty="0"/>
                    </a:p>
                  </a:txBody>
                  <a:tcPr/>
                </a:tc>
              </a:tr>
              <a:tr h="238257">
                <a:tc>
                  <a:txBody>
                    <a:bodyPr/>
                    <a:lstStyle/>
                    <a:p>
                      <a:r>
                        <a:rPr lang="en-US" sz="1100" b="1" dirty="0" smtClean="0"/>
                        <a:t>1</a:t>
                      </a:r>
                      <a:endParaRPr lang="en-US" sz="1100" b="1" dirty="0"/>
                    </a:p>
                  </a:txBody>
                  <a:tcPr/>
                </a:tc>
                <a:tc>
                  <a:txBody>
                    <a:bodyPr/>
                    <a:lstStyle/>
                    <a:p>
                      <a:r>
                        <a:rPr lang="en-US" sz="1100" b="1" dirty="0" err="1" smtClean="0"/>
                        <a:t>review_id</a:t>
                      </a:r>
                      <a:endParaRPr lang="en-US" sz="1100" b="1" dirty="0"/>
                    </a:p>
                  </a:txBody>
                  <a:tcPr/>
                </a:tc>
              </a:tr>
              <a:tr h="238257">
                <a:tc>
                  <a:txBody>
                    <a:bodyPr/>
                    <a:lstStyle/>
                    <a:p>
                      <a:r>
                        <a:rPr lang="en-US" sz="1100" b="1" dirty="0" smtClean="0"/>
                        <a:t>2</a:t>
                      </a:r>
                      <a:endParaRPr lang="en-US" sz="1100" b="1" dirty="0"/>
                    </a:p>
                  </a:txBody>
                  <a:tcPr/>
                </a:tc>
                <a:tc>
                  <a:txBody>
                    <a:bodyPr/>
                    <a:lstStyle/>
                    <a:p>
                      <a:r>
                        <a:rPr lang="en-US" sz="1100" b="1" dirty="0" err="1" smtClean="0"/>
                        <a:t>order_id</a:t>
                      </a:r>
                      <a:endParaRPr lang="en-US" sz="1100" b="1" dirty="0"/>
                    </a:p>
                  </a:txBody>
                  <a:tcPr/>
                </a:tc>
              </a:tr>
              <a:tr h="238257">
                <a:tc>
                  <a:txBody>
                    <a:bodyPr/>
                    <a:lstStyle/>
                    <a:p>
                      <a:r>
                        <a:rPr lang="en-US" sz="1100" b="1" dirty="0" smtClean="0"/>
                        <a:t>3</a:t>
                      </a:r>
                      <a:endParaRPr lang="en-US" sz="1100" b="1" dirty="0"/>
                    </a:p>
                  </a:txBody>
                  <a:tcPr/>
                </a:tc>
                <a:tc>
                  <a:txBody>
                    <a:bodyPr/>
                    <a:lstStyle/>
                    <a:p>
                      <a:r>
                        <a:rPr lang="en-US" sz="1100" b="1" dirty="0" err="1" smtClean="0"/>
                        <a:t>review_score</a:t>
                      </a:r>
                      <a:endParaRPr lang="en-US" sz="1100" b="1" dirty="0"/>
                    </a:p>
                  </a:txBody>
                  <a:tcPr/>
                </a:tc>
              </a:tr>
              <a:tr h="297528">
                <a:tc>
                  <a:txBody>
                    <a:bodyPr/>
                    <a:lstStyle/>
                    <a:p>
                      <a:r>
                        <a:rPr lang="en-US" sz="1100" b="1" dirty="0" smtClean="0"/>
                        <a:t>4</a:t>
                      </a:r>
                      <a:endParaRPr lang="en-US" sz="1100" b="1" dirty="0"/>
                    </a:p>
                  </a:txBody>
                  <a:tcPr/>
                </a:tc>
                <a:tc>
                  <a:txBody>
                    <a:bodyPr/>
                    <a:lstStyle/>
                    <a:p>
                      <a:r>
                        <a:rPr lang="en-US" sz="1100" b="1" dirty="0" err="1" smtClean="0"/>
                        <a:t>review_comment_title</a:t>
                      </a:r>
                      <a:endParaRPr lang="en-US" sz="1100" b="1" dirty="0"/>
                    </a:p>
                  </a:txBody>
                  <a:tcPr/>
                </a:tc>
              </a:tr>
              <a:tr h="297528">
                <a:tc>
                  <a:txBody>
                    <a:bodyPr/>
                    <a:lstStyle/>
                    <a:p>
                      <a:r>
                        <a:rPr lang="en-US" sz="1100" b="1" dirty="0" smtClean="0"/>
                        <a:t>5</a:t>
                      </a:r>
                      <a:endParaRPr lang="en-US" sz="1100" b="1" dirty="0"/>
                    </a:p>
                  </a:txBody>
                  <a:tcPr/>
                </a:tc>
                <a:tc>
                  <a:txBody>
                    <a:bodyPr/>
                    <a:lstStyle/>
                    <a:p>
                      <a:r>
                        <a:rPr lang="en-US" sz="1100" b="1" dirty="0" err="1" smtClean="0"/>
                        <a:t>review_comment_message</a:t>
                      </a:r>
                      <a:endParaRPr lang="en-US" sz="1100" b="1" dirty="0"/>
                    </a:p>
                  </a:txBody>
                  <a:tcPr/>
                </a:tc>
              </a:tr>
              <a:tr h="297528">
                <a:tc>
                  <a:txBody>
                    <a:bodyPr/>
                    <a:lstStyle/>
                    <a:p>
                      <a:r>
                        <a:rPr lang="en-US" sz="1100" b="1" dirty="0" smtClean="0"/>
                        <a:t>6</a:t>
                      </a:r>
                      <a:endParaRPr lang="en-US" sz="1100" b="1" dirty="0"/>
                    </a:p>
                  </a:txBody>
                  <a:tcPr/>
                </a:tc>
                <a:tc>
                  <a:txBody>
                    <a:bodyPr/>
                    <a:lstStyle/>
                    <a:p>
                      <a:r>
                        <a:rPr lang="en-US" sz="1100" b="1" dirty="0" err="1" smtClean="0"/>
                        <a:t>review_creation_date</a:t>
                      </a:r>
                      <a:endParaRPr lang="en-US" sz="1100" b="1" dirty="0"/>
                    </a:p>
                  </a:txBody>
                  <a:tcPr/>
                </a:tc>
              </a:tr>
              <a:tr h="297528">
                <a:tc>
                  <a:txBody>
                    <a:bodyPr/>
                    <a:lstStyle/>
                    <a:p>
                      <a:r>
                        <a:rPr lang="en-US" sz="1100" b="1" dirty="0" smtClean="0"/>
                        <a:t>7</a:t>
                      </a:r>
                      <a:endParaRPr lang="en-US" sz="1100" b="1" dirty="0"/>
                    </a:p>
                  </a:txBody>
                  <a:tcPr/>
                </a:tc>
                <a:tc>
                  <a:txBody>
                    <a:bodyPr/>
                    <a:lstStyle/>
                    <a:p>
                      <a:r>
                        <a:rPr lang="en-US" sz="1100" b="1" dirty="0" err="1" smtClean="0"/>
                        <a:t>review_answer_timestamp</a:t>
                      </a:r>
                      <a:endParaRPr lang="en-US" sz="1100" b="1" dirty="0"/>
                    </a:p>
                  </a:txBody>
                  <a:tcPr/>
                </a:tc>
              </a:tr>
            </a:tbl>
          </a:graphicData>
        </a:graphic>
      </p:graphicFrame>
      <p:graphicFrame>
        <p:nvGraphicFramePr>
          <p:cNvPr id="10" name="Table 9"/>
          <p:cNvGraphicFramePr>
            <a:graphicFrameLocks noGrp="1"/>
          </p:cNvGraphicFramePr>
          <p:nvPr/>
        </p:nvGraphicFramePr>
        <p:xfrm>
          <a:off x="2786050" y="3571876"/>
          <a:ext cx="1868421" cy="2971800"/>
        </p:xfrm>
        <a:graphic>
          <a:graphicData uri="http://schemas.openxmlformats.org/drawingml/2006/table">
            <a:tbl>
              <a:tblPr firstRow="1" bandRow="1">
                <a:tableStyleId>{5C22544A-7EE6-4342-B048-85BDC9FD1C3A}</a:tableStyleId>
              </a:tblPr>
              <a:tblGrid>
                <a:gridCol w="208280"/>
                <a:gridCol w="1660141"/>
              </a:tblGrid>
              <a:tr h="264097">
                <a:tc gridSpan="2">
                  <a:txBody>
                    <a:bodyPr/>
                    <a:lstStyle/>
                    <a:p>
                      <a:pPr algn="ctr"/>
                      <a:r>
                        <a:rPr lang="en-US" sz="1400" dirty="0" smtClean="0"/>
                        <a:t>Products Data  </a:t>
                      </a:r>
                      <a:endParaRPr lang="en-US" sz="1400" dirty="0"/>
                    </a:p>
                  </a:txBody>
                  <a:tcPr/>
                </a:tc>
                <a:tc hMerge="1">
                  <a:txBody>
                    <a:bodyPr/>
                    <a:lstStyle/>
                    <a:p>
                      <a:endParaRPr lang="en-US" dirty="0"/>
                    </a:p>
                  </a:txBody>
                  <a:tcPr/>
                </a:tc>
              </a:tr>
              <a:tr h="224658">
                <a:tc>
                  <a:txBody>
                    <a:bodyPr/>
                    <a:lstStyle/>
                    <a:p>
                      <a:r>
                        <a:rPr lang="en-US" sz="1100" b="1" dirty="0" smtClean="0"/>
                        <a:t>1</a:t>
                      </a:r>
                      <a:endParaRPr lang="en-US" sz="1100" b="1" dirty="0"/>
                    </a:p>
                  </a:txBody>
                  <a:tcPr/>
                </a:tc>
                <a:tc>
                  <a:txBody>
                    <a:bodyPr/>
                    <a:lstStyle/>
                    <a:p>
                      <a:r>
                        <a:rPr lang="en-US" sz="1100" b="1" dirty="0" err="1" smtClean="0"/>
                        <a:t>product_id</a:t>
                      </a:r>
                      <a:endParaRPr lang="en-US" sz="1100" b="1" dirty="0"/>
                    </a:p>
                  </a:txBody>
                  <a:tcPr/>
                </a:tc>
              </a:tr>
              <a:tr h="224658">
                <a:tc>
                  <a:txBody>
                    <a:bodyPr/>
                    <a:lstStyle/>
                    <a:p>
                      <a:r>
                        <a:rPr lang="en-US" sz="1100" b="1" dirty="0" smtClean="0"/>
                        <a:t>2</a:t>
                      </a:r>
                      <a:endParaRPr lang="en-US" sz="1100" b="1" dirty="0"/>
                    </a:p>
                  </a:txBody>
                  <a:tcPr/>
                </a:tc>
                <a:tc>
                  <a:txBody>
                    <a:bodyPr/>
                    <a:lstStyle/>
                    <a:p>
                      <a:r>
                        <a:rPr lang="en-US" sz="1100" b="1" dirty="0" err="1" smtClean="0"/>
                        <a:t>product_category_name</a:t>
                      </a:r>
                      <a:endParaRPr lang="en-US" sz="1100" b="1" dirty="0"/>
                    </a:p>
                  </a:txBody>
                  <a:tcPr/>
                </a:tc>
              </a:tr>
              <a:tr h="224658">
                <a:tc>
                  <a:txBody>
                    <a:bodyPr/>
                    <a:lstStyle/>
                    <a:p>
                      <a:r>
                        <a:rPr lang="en-US" sz="1100" b="1" dirty="0" smtClean="0"/>
                        <a:t>3</a:t>
                      </a:r>
                      <a:endParaRPr lang="en-US" sz="1100" b="1" dirty="0"/>
                    </a:p>
                  </a:txBody>
                  <a:tcPr/>
                </a:tc>
                <a:tc>
                  <a:txBody>
                    <a:bodyPr/>
                    <a:lstStyle/>
                    <a:p>
                      <a:r>
                        <a:rPr lang="en-US" sz="1100" b="1" dirty="0" err="1" smtClean="0"/>
                        <a:t>product_name_lenght</a:t>
                      </a:r>
                      <a:endParaRPr lang="en-US" sz="1100" b="1" dirty="0"/>
                    </a:p>
                  </a:txBody>
                  <a:tcPr/>
                </a:tc>
              </a:tr>
              <a:tr h="224658">
                <a:tc>
                  <a:txBody>
                    <a:bodyPr/>
                    <a:lstStyle/>
                    <a:p>
                      <a:r>
                        <a:rPr lang="en-US" sz="1100" b="1" dirty="0" smtClean="0"/>
                        <a:t>4</a:t>
                      </a:r>
                      <a:endParaRPr lang="en-US" sz="1100" b="1" dirty="0"/>
                    </a:p>
                  </a:txBody>
                  <a:tcPr/>
                </a:tc>
                <a:tc>
                  <a:txBody>
                    <a:bodyPr/>
                    <a:lstStyle/>
                    <a:p>
                      <a:r>
                        <a:rPr lang="en-US" sz="1100" b="1" dirty="0" err="1" smtClean="0"/>
                        <a:t>product_description_lenght</a:t>
                      </a:r>
                      <a:endParaRPr lang="en-US" sz="1100" b="1" dirty="0"/>
                    </a:p>
                  </a:txBody>
                  <a:tcPr/>
                </a:tc>
              </a:tr>
              <a:tr h="224658">
                <a:tc>
                  <a:txBody>
                    <a:bodyPr/>
                    <a:lstStyle/>
                    <a:p>
                      <a:r>
                        <a:rPr lang="en-US" sz="1100" b="1" dirty="0" smtClean="0"/>
                        <a:t>5</a:t>
                      </a:r>
                      <a:endParaRPr lang="en-US" sz="1100" b="1" dirty="0"/>
                    </a:p>
                  </a:txBody>
                  <a:tcPr/>
                </a:tc>
                <a:tc>
                  <a:txBody>
                    <a:bodyPr/>
                    <a:lstStyle/>
                    <a:p>
                      <a:r>
                        <a:rPr lang="en-US" sz="1100" b="1" dirty="0" err="1" smtClean="0"/>
                        <a:t>product_photos_qty</a:t>
                      </a:r>
                      <a:endParaRPr lang="en-US" sz="1100" b="1" dirty="0"/>
                    </a:p>
                  </a:txBody>
                  <a:tcPr/>
                </a:tc>
              </a:tr>
              <a:tr h="224658">
                <a:tc>
                  <a:txBody>
                    <a:bodyPr/>
                    <a:lstStyle/>
                    <a:p>
                      <a:r>
                        <a:rPr lang="en-US" sz="1100" b="1" dirty="0" smtClean="0"/>
                        <a:t>6</a:t>
                      </a:r>
                      <a:endParaRPr lang="en-US" sz="1100" b="1" dirty="0"/>
                    </a:p>
                  </a:txBody>
                  <a:tcPr/>
                </a:tc>
                <a:tc>
                  <a:txBody>
                    <a:bodyPr/>
                    <a:lstStyle/>
                    <a:p>
                      <a:r>
                        <a:rPr lang="en-US" sz="1100" b="1" dirty="0" err="1" smtClean="0"/>
                        <a:t>product_weight_g</a:t>
                      </a:r>
                      <a:endParaRPr lang="en-US" sz="1100" b="1" dirty="0"/>
                    </a:p>
                  </a:txBody>
                  <a:tcPr/>
                </a:tc>
              </a:tr>
              <a:tr h="224658">
                <a:tc>
                  <a:txBody>
                    <a:bodyPr/>
                    <a:lstStyle/>
                    <a:p>
                      <a:r>
                        <a:rPr lang="en-US" sz="1100" b="1" dirty="0" smtClean="0"/>
                        <a:t>7</a:t>
                      </a:r>
                      <a:endParaRPr lang="en-US" sz="1100" b="1" dirty="0"/>
                    </a:p>
                  </a:txBody>
                  <a:tcPr/>
                </a:tc>
                <a:tc>
                  <a:txBody>
                    <a:bodyPr/>
                    <a:lstStyle/>
                    <a:p>
                      <a:r>
                        <a:rPr lang="en-US" sz="1100" b="1" dirty="0" err="1" smtClean="0"/>
                        <a:t>product_length_cm</a:t>
                      </a:r>
                      <a:endParaRPr lang="en-US" sz="1100" b="1" dirty="0"/>
                    </a:p>
                  </a:txBody>
                  <a:tcPr/>
                </a:tc>
              </a:tr>
              <a:tr h="224658">
                <a:tc>
                  <a:txBody>
                    <a:bodyPr/>
                    <a:lstStyle/>
                    <a:p>
                      <a:r>
                        <a:rPr lang="en-US" sz="1100" b="1" dirty="0" smtClean="0"/>
                        <a:t>8</a:t>
                      </a:r>
                      <a:endParaRPr lang="en-US" sz="1100" b="1" dirty="0"/>
                    </a:p>
                  </a:txBody>
                  <a:tcPr/>
                </a:tc>
                <a:tc>
                  <a:txBody>
                    <a:bodyPr/>
                    <a:lstStyle/>
                    <a:p>
                      <a:r>
                        <a:rPr lang="en-US" sz="1100" b="1" dirty="0" err="1" smtClean="0"/>
                        <a:t>product_height_cm</a:t>
                      </a:r>
                      <a:endParaRPr lang="en-US" sz="1100" b="1" dirty="0"/>
                    </a:p>
                  </a:txBody>
                  <a:tcPr/>
                </a:tc>
              </a:tr>
              <a:tr h="224658">
                <a:tc>
                  <a:txBody>
                    <a:bodyPr/>
                    <a:lstStyle/>
                    <a:p>
                      <a:r>
                        <a:rPr lang="en-US" sz="1100" b="1" dirty="0" smtClean="0"/>
                        <a:t>9</a:t>
                      </a:r>
                      <a:endParaRPr lang="en-US" sz="1100" b="1" dirty="0"/>
                    </a:p>
                  </a:txBody>
                  <a:tcPr/>
                </a:tc>
                <a:tc>
                  <a:txBody>
                    <a:bodyPr/>
                    <a:lstStyle/>
                    <a:p>
                      <a:r>
                        <a:rPr lang="en-US" sz="1100" b="1" dirty="0" err="1" smtClean="0"/>
                        <a:t>product_width_cm</a:t>
                      </a:r>
                      <a:endParaRPr lang="en-US" sz="1100" b="1" dirty="0"/>
                    </a:p>
                  </a:txBody>
                  <a:tcPr/>
                </a:tc>
              </a:tr>
            </a:tbl>
          </a:graphicData>
        </a:graphic>
      </p:graphicFrame>
      <p:sp>
        <p:nvSpPr>
          <p:cNvPr id="11" name="Right Arrow 10"/>
          <p:cNvSpPr/>
          <p:nvPr/>
        </p:nvSpPr>
        <p:spPr>
          <a:xfrm rot="10800000" flipV="1">
            <a:off x="1857356" y="1643050"/>
            <a:ext cx="285752"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4714876" y="1500174"/>
            <a:ext cx="357190"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Bent-Up Arrow 15"/>
          <p:cNvSpPr/>
          <p:nvPr/>
        </p:nvSpPr>
        <p:spPr>
          <a:xfrm>
            <a:off x="6858016" y="857232"/>
            <a:ext cx="714380" cy="357190"/>
          </a:xfrm>
          <a:prstGeom prst="bentUpArrow">
            <a:avLst/>
          </a:prstGeom>
          <a:scene3d>
            <a:camera prst="orthographicFront">
              <a:rot lat="108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Bent-Up Arrow 16"/>
          <p:cNvSpPr/>
          <p:nvPr/>
        </p:nvSpPr>
        <p:spPr>
          <a:xfrm>
            <a:off x="6786578" y="2357430"/>
            <a:ext cx="357190" cy="1285884"/>
          </a:xfrm>
          <a:prstGeom prst="bentUpArrow">
            <a:avLst/>
          </a:prstGeom>
          <a:scene3d>
            <a:camera prst="orthographicFront">
              <a:rot lat="108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a:off x="5643570" y="3071810"/>
            <a:ext cx="285752" cy="15716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9" name="Table 18"/>
          <p:cNvGraphicFramePr>
            <a:graphicFrameLocks noGrp="1"/>
          </p:cNvGraphicFramePr>
          <p:nvPr/>
        </p:nvGraphicFramePr>
        <p:xfrm>
          <a:off x="5072066" y="4786322"/>
          <a:ext cx="1332708" cy="1508760"/>
        </p:xfrm>
        <a:graphic>
          <a:graphicData uri="http://schemas.openxmlformats.org/drawingml/2006/table">
            <a:tbl>
              <a:tblPr firstRow="1" bandRow="1">
                <a:tableStyleId>{5C22544A-7EE6-4342-B048-85BDC9FD1C3A}</a:tableStyleId>
              </a:tblPr>
              <a:tblGrid>
                <a:gridCol w="208280"/>
                <a:gridCol w="1124428"/>
              </a:tblGrid>
              <a:tr h="257177">
                <a:tc gridSpan="2">
                  <a:txBody>
                    <a:bodyPr/>
                    <a:lstStyle/>
                    <a:p>
                      <a:pPr algn="ctr"/>
                      <a:r>
                        <a:rPr lang="en-US" sz="1400" dirty="0" smtClean="0"/>
                        <a:t>Seller Data</a:t>
                      </a:r>
                      <a:endParaRPr lang="en-US" sz="1400" dirty="0"/>
                    </a:p>
                  </a:txBody>
                  <a:tcPr/>
                </a:tc>
                <a:tc hMerge="1">
                  <a:txBody>
                    <a:bodyPr/>
                    <a:lstStyle/>
                    <a:p>
                      <a:endParaRPr lang="en-US" dirty="0"/>
                    </a:p>
                  </a:txBody>
                  <a:tcPr/>
                </a:tc>
              </a:tr>
              <a:tr h="257177">
                <a:tc>
                  <a:txBody>
                    <a:bodyPr/>
                    <a:lstStyle/>
                    <a:p>
                      <a:r>
                        <a:rPr lang="en-US" sz="1100" b="1" dirty="0" smtClean="0"/>
                        <a:t>1</a:t>
                      </a:r>
                      <a:endParaRPr lang="en-US" sz="1100" b="1" dirty="0"/>
                    </a:p>
                  </a:txBody>
                  <a:tcPr/>
                </a:tc>
                <a:tc>
                  <a:txBody>
                    <a:bodyPr/>
                    <a:lstStyle/>
                    <a:p>
                      <a:r>
                        <a:rPr lang="en-US" sz="1100" b="1" dirty="0" err="1" smtClean="0"/>
                        <a:t>seller_id</a:t>
                      </a:r>
                      <a:r>
                        <a:rPr lang="en-US" sz="1100" b="1" dirty="0" smtClean="0"/>
                        <a:t> </a:t>
                      </a:r>
                      <a:endParaRPr lang="en-US" sz="1100" b="1" dirty="0"/>
                    </a:p>
                  </a:txBody>
                  <a:tcPr/>
                </a:tc>
              </a:tr>
              <a:tr h="257177">
                <a:tc>
                  <a:txBody>
                    <a:bodyPr/>
                    <a:lstStyle/>
                    <a:p>
                      <a:r>
                        <a:rPr lang="en-US" sz="1100" b="1" dirty="0" smtClean="0"/>
                        <a:t>2</a:t>
                      </a:r>
                      <a:endParaRPr lang="en-US" sz="1100" b="1" dirty="0"/>
                    </a:p>
                  </a:txBody>
                  <a:tcPr/>
                </a:tc>
                <a:tc>
                  <a:txBody>
                    <a:bodyPr/>
                    <a:lstStyle/>
                    <a:p>
                      <a:r>
                        <a:rPr lang="en-US" sz="1100" b="1" dirty="0" err="1" smtClean="0"/>
                        <a:t>seller_zip_code_prefix</a:t>
                      </a:r>
                      <a:endParaRPr lang="en-US" sz="1100" b="1" dirty="0"/>
                    </a:p>
                  </a:txBody>
                  <a:tcPr/>
                </a:tc>
              </a:tr>
              <a:tr h="257177">
                <a:tc>
                  <a:txBody>
                    <a:bodyPr/>
                    <a:lstStyle/>
                    <a:p>
                      <a:r>
                        <a:rPr lang="en-US" sz="1100" b="1" dirty="0" smtClean="0"/>
                        <a:t>3</a:t>
                      </a:r>
                      <a:endParaRPr lang="en-US" sz="1100" b="1" dirty="0"/>
                    </a:p>
                  </a:txBody>
                  <a:tcPr/>
                </a:tc>
                <a:tc>
                  <a:txBody>
                    <a:bodyPr/>
                    <a:lstStyle/>
                    <a:p>
                      <a:r>
                        <a:rPr lang="en-US" sz="1100" b="1" dirty="0" err="1" smtClean="0"/>
                        <a:t>seller_city</a:t>
                      </a:r>
                      <a:r>
                        <a:rPr lang="en-US" sz="1100" b="1" dirty="0" smtClean="0"/>
                        <a:t> </a:t>
                      </a:r>
                      <a:endParaRPr lang="en-US" sz="1100" b="1" dirty="0"/>
                    </a:p>
                  </a:txBody>
                  <a:tcPr/>
                </a:tc>
              </a:tr>
              <a:tr h="257177">
                <a:tc>
                  <a:txBody>
                    <a:bodyPr/>
                    <a:lstStyle/>
                    <a:p>
                      <a:r>
                        <a:rPr lang="en-US" sz="1100" b="1" dirty="0" smtClean="0"/>
                        <a:t>4</a:t>
                      </a:r>
                      <a:endParaRPr lang="en-US" sz="1100" b="1" dirty="0"/>
                    </a:p>
                  </a:txBody>
                  <a:tcPr/>
                </a:tc>
                <a:tc>
                  <a:txBody>
                    <a:bodyPr/>
                    <a:lstStyle/>
                    <a:p>
                      <a:r>
                        <a:rPr lang="en-US" sz="1100" b="1" dirty="0" err="1" smtClean="0"/>
                        <a:t>seller_state</a:t>
                      </a:r>
                      <a:endParaRPr lang="en-US" sz="1100" b="1" dirty="0"/>
                    </a:p>
                  </a:txBody>
                  <a:tcPr/>
                </a:tc>
              </a:tr>
            </a:tbl>
          </a:graphicData>
        </a:graphic>
      </p:graphicFrame>
      <p:sp>
        <p:nvSpPr>
          <p:cNvPr id="20" name="Bent-Up Arrow 19"/>
          <p:cNvSpPr/>
          <p:nvPr/>
        </p:nvSpPr>
        <p:spPr>
          <a:xfrm rot="16200000">
            <a:off x="4179093" y="3536155"/>
            <a:ext cx="1500197" cy="571506"/>
          </a:xfrm>
          <a:prstGeom prst="bentUpArrow">
            <a:avLst/>
          </a:prstGeom>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214282" y="142852"/>
            <a:ext cx="3786214" cy="492443"/>
          </a:xfrm>
          <a:prstGeom prst="rect">
            <a:avLst/>
          </a:prstGeom>
          <a:noFill/>
        </p:spPr>
        <p:txBody>
          <a:bodyPr wrap="square" rtlCol="0">
            <a:spAutoFit/>
          </a:bodyPr>
          <a:lstStyle/>
          <a:p>
            <a:r>
              <a:rPr lang="en-US" sz="2600" dirty="0" smtClean="0"/>
              <a:t>Data Description</a:t>
            </a:r>
            <a:endParaRPr lang="en-US" sz="26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Description </a:t>
            </a:r>
            <a:endParaRPr lang="en-US" dirty="0"/>
          </a:p>
        </p:txBody>
      </p:sp>
      <p:sp>
        <p:nvSpPr>
          <p:cNvPr id="3" name="Content Placeholder 2"/>
          <p:cNvSpPr>
            <a:spLocks noGrp="1"/>
          </p:cNvSpPr>
          <p:nvPr>
            <p:ph sz="quarter" idx="1"/>
          </p:nvPr>
        </p:nvSpPr>
        <p:spPr>
          <a:xfrm>
            <a:off x="5357818" y="1219200"/>
            <a:ext cx="3328982" cy="4937760"/>
          </a:xfrm>
        </p:spPr>
        <p:txBody>
          <a:bodyPr/>
          <a:lstStyle/>
          <a:p>
            <a:r>
              <a:rPr lang="en-US" sz="2800" dirty="0" smtClean="0"/>
              <a:t>Data date range: October 2016 </a:t>
            </a:r>
            <a:r>
              <a:rPr lang="en-US" sz="2800" dirty="0" smtClean="0"/>
              <a:t>to </a:t>
            </a:r>
            <a:r>
              <a:rPr lang="en-US" sz="2800" dirty="0" smtClean="0"/>
              <a:t> August 2018</a:t>
            </a:r>
            <a:endParaRPr lang="en-US" sz="2800" dirty="0" smtClean="0"/>
          </a:p>
          <a:p>
            <a:r>
              <a:rPr lang="en-US" sz="2800" dirty="0" smtClean="0"/>
              <a:t>Data consist of 119143 rows and 39 </a:t>
            </a:r>
            <a:r>
              <a:rPr lang="en-US" sz="2800" dirty="0" smtClean="0"/>
              <a:t>columns</a:t>
            </a:r>
          </a:p>
          <a:p>
            <a:r>
              <a:rPr lang="en-US" sz="2800" dirty="0" smtClean="0"/>
              <a:t>Drop </a:t>
            </a:r>
            <a:r>
              <a:rPr lang="en-US" sz="2800" dirty="0" err="1" smtClean="0"/>
              <a:t>NaN</a:t>
            </a:r>
            <a:r>
              <a:rPr lang="en-US" sz="2800" dirty="0" smtClean="0"/>
              <a:t> value </a:t>
            </a:r>
          </a:p>
          <a:p>
            <a:r>
              <a:rPr lang="en-US" sz="2800" dirty="0" smtClean="0"/>
              <a:t>Drop 11 columns which I will not use </a:t>
            </a:r>
          </a:p>
          <a:p>
            <a:endParaRPr lang="en-US" dirty="0"/>
          </a:p>
        </p:txBody>
      </p:sp>
      <p:pic>
        <p:nvPicPr>
          <p:cNvPr id="6" name="Picture 5" descr="Row and columns.png"/>
          <p:cNvPicPr>
            <a:picLocks noChangeAspect="1"/>
          </p:cNvPicPr>
          <p:nvPr/>
        </p:nvPicPr>
        <p:blipFill>
          <a:blip r:embed="rId2"/>
          <a:stretch>
            <a:fillRect/>
          </a:stretch>
        </p:blipFill>
        <p:spPr>
          <a:xfrm>
            <a:off x="357158" y="1214422"/>
            <a:ext cx="4919133" cy="35719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Description </a:t>
            </a:r>
            <a:endParaRPr lang="en-US" dirty="0"/>
          </a:p>
        </p:txBody>
      </p:sp>
      <p:sp>
        <p:nvSpPr>
          <p:cNvPr id="5" name="Content Placeholder 4"/>
          <p:cNvSpPr>
            <a:spLocks noGrp="1"/>
          </p:cNvSpPr>
          <p:nvPr>
            <p:ph sz="quarter" idx="1"/>
          </p:nvPr>
        </p:nvSpPr>
        <p:spPr>
          <a:xfrm>
            <a:off x="5429256" y="1219200"/>
            <a:ext cx="3257544" cy="4937760"/>
          </a:xfrm>
        </p:spPr>
        <p:txBody>
          <a:bodyPr/>
          <a:lstStyle/>
          <a:p>
            <a:r>
              <a:rPr lang="en-US" dirty="0" smtClean="0"/>
              <a:t>Add column to separate customer purchase the months and years</a:t>
            </a:r>
          </a:p>
          <a:p>
            <a:r>
              <a:rPr lang="en-US" dirty="0" smtClean="0"/>
              <a:t>Add column to calculate </a:t>
            </a:r>
            <a:r>
              <a:rPr lang="en-US" dirty="0" err="1" smtClean="0"/>
              <a:t>Recency</a:t>
            </a:r>
            <a:r>
              <a:rPr lang="en-US" dirty="0" smtClean="0"/>
              <a:t>, Monetary and Frequency </a:t>
            </a:r>
          </a:p>
          <a:p>
            <a:pPr>
              <a:buNone/>
            </a:pPr>
            <a:endParaRPr lang="en-US" dirty="0"/>
          </a:p>
        </p:txBody>
      </p:sp>
      <p:pic>
        <p:nvPicPr>
          <p:cNvPr id="6" name="Picture 5" descr="Customer rmf data table.png"/>
          <p:cNvPicPr>
            <a:picLocks noChangeAspect="1"/>
          </p:cNvPicPr>
          <p:nvPr/>
        </p:nvPicPr>
        <p:blipFill>
          <a:blip r:embed="rId2"/>
          <a:stretch>
            <a:fillRect/>
          </a:stretch>
        </p:blipFill>
        <p:spPr>
          <a:xfrm>
            <a:off x="2071670" y="1142984"/>
            <a:ext cx="3000396" cy="2224114"/>
          </a:xfrm>
          <a:prstGeom prst="rect">
            <a:avLst/>
          </a:prstGeom>
        </p:spPr>
      </p:pic>
      <p:pic>
        <p:nvPicPr>
          <p:cNvPr id="7" name="Picture 6" descr="Seller rmf data table.png"/>
          <p:cNvPicPr>
            <a:picLocks noChangeAspect="1"/>
          </p:cNvPicPr>
          <p:nvPr/>
        </p:nvPicPr>
        <p:blipFill>
          <a:blip r:embed="rId3"/>
          <a:stretch>
            <a:fillRect/>
          </a:stretch>
        </p:blipFill>
        <p:spPr>
          <a:xfrm>
            <a:off x="2000232" y="3643314"/>
            <a:ext cx="3000396" cy="2411032"/>
          </a:xfrm>
          <a:prstGeom prst="rect">
            <a:avLst/>
          </a:prstGeom>
        </p:spPr>
      </p:pic>
      <p:sp>
        <p:nvSpPr>
          <p:cNvPr id="8" name="TextBox 7"/>
          <p:cNvSpPr txBox="1"/>
          <p:nvPr/>
        </p:nvSpPr>
        <p:spPr>
          <a:xfrm>
            <a:off x="357158" y="1785926"/>
            <a:ext cx="1643074" cy="646331"/>
          </a:xfrm>
          <a:prstGeom prst="rect">
            <a:avLst/>
          </a:prstGeom>
          <a:noFill/>
        </p:spPr>
        <p:txBody>
          <a:bodyPr wrap="square" rtlCol="0">
            <a:spAutoFit/>
          </a:bodyPr>
          <a:lstStyle/>
          <a:p>
            <a:r>
              <a:rPr lang="en-US" dirty="0" smtClean="0"/>
              <a:t>Customer RFM data table </a:t>
            </a:r>
            <a:endParaRPr lang="en-US" dirty="0"/>
          </a:p>
        </p:txBody>
      </p:sp>
      <p:sp>
        <p:nvSpPr>
          <p:cNvPr id="9" name="TextBox 8"/>
          <p:cNvSpPr txBox="1"/>
          <p:nvPr/>
        </p:nvSpPr>
        <p:spPr>
          <a:xfrm>
            <a:off x="285720" y="4568619"/>
            <a:ext cx="1643074" cy="646331"/>
          </a:xfrm>
          <a:prstGeom prst="rect">
            <a:avLst/>
          </a:prstGeom>
          <a:noFill/>
        </p:spPr>
        <p:txBody>
          <a:bodyPr wrap="square" rtlCol="0">
            <a:spAutoFit/>
          </a:bodyPr>
          <a:lstStyle/>
          <a:p>
            <a:r>
              <a:rPr lang="en-US" dirty="0" smtClean="0"/>
              <a:t>Seller RFM data table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Growing trend </a:t>
            </a:r>
            <a:endParaRPr lang="en-US" dirty="0"/>
          </a:p>
        </p:txBody>
      </p:sp>
      <p:pic>
        <p:nvPicPr>
          <p:cNvPr id="6" name="Content Placeholder 5" descr="growing trend.png"/>
          <p:cNvPicPr>
            <a:picLocks noGrp="1" noChangeAspect="1"/>
          </p:cNvPicPr>
          <p:nvPr>
            <p:ph sz="quarter" idx="1"/>
          </p:nvPr>
        </p:nvPicPr>
        <p:blipFill>
          <a:blip r:embed="rId2"/>
          <a:stretch>
            <a:fillRect/>
          </a:stretch>
        </p:blipFill>
        <p:spPr>
          <a:xfrm>
            <a:off x="500034" y="1214422"/>
            <a:ext cx="8001056" cy="5500726"/>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Customer’s Segmentation</a:t>
            </a:r>
            <a:endParaRPr lang="en-US" dirty="0"/>
          </a:p>
        </p:txBody>
      </p:sp>
      <p:sp>
        <p:nvSpPr>
          <p:cNvPr id="3" name="Content Placeholder 2"/>
          <p:cNvSpPr>
            <a:spLocks noGrp="1"/>
          </p:cNvSpPr>
          <p:nvPr>
            <p:ph sz="quarter" idx="1"/>
          </p:nvPr>
        </p:nvSpPr>
        <p:spPr/>
        <p:txBody>
          <a:bodyPr/>
          <a:lstStyle/>
          <a:p>
            <a:r>
              <a:rPr lang="en-US" dirty="0" smtClean="0"/>
              <a:t>Using RFM analysis </a:t>
            </a:r>
          </a:p>
          <a:p>
            <a:endParaRPr lang="en-US" dirty="0"/>
          </a:p>
        </p:txBody>
      </p:sp>
      <p:pic>
        <p:nvPicPr>
          <p:cNvPr id="4" name="Picture 3" descr="customer rfm analysis.png"/>
          <p:cNvPicPr>
            <a:picLocks noChangeAspect="1"/>
          </p:cNvPicPr>
          <p:nvPr/>
        </p:nvPicPr>
        <p:blipFill>
          <a:blip r:embed="rId2"/>
          <a:stretch>
            <a:fillRect/>
          </a:stretch>
        </p:blipFill>
        <p:spPr>
          <a:xfrm>
            <a:off x="400132" y="1785926"/>
            <a:ext cx="8315272" cy="4786346"/>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Customer’s </a:t>
            </a:r>
            <a:r>
              <a:rPr lang="en-US" dirty="0" smtClean="0"/>
              <a:t>Segmentation: K Means </a:t>
            </a:r>
            <a:endParaRPr lang="en-US" dirty="0"/>
          </a:p>
        </p:txBody>
      </p:sp>
      <p:pic>
        <p:nvPicPr>
          <p:cNvPr id="4" name="Content Placeholder 3" descr="customer elbow method.png"/>
          <p:cNvPicPr>
            <a:picLocks noGrp="1" noChangeAspect="1"/>
          </p:cNvPicPr>
          <p:nvPr>
            <p:ph sz="quarter" idx="1"/>
          </p:nvPr>
        </p:nvPicPr>
        <p:blipFill>
          <a:blip r:embed="rId2"/>
          <a:stretch>
            <a:fillRect/>
          </a:stretch>
        </p:blipFill>
        <p:spPr>
          <a:xfrm>
            <a:off x="428596" y="1214422"/>
            <a:ext cx="8229600" cy="4225550"/>
          </a:xfrm>
        </p:spPr>
      </p:pic>
      <p:sp>
        <p:nvSpPr>
          <p:cNvPr id="5" name="TextBox 4"/>
          <p:cNvSpPr txBox="1"/>
          <p:nvPr/>
        </p:nvSpPr>
        <p:spPr>
          <a:xfrm>
            <a:off x="1000100" y="5429264"/>
            <a:ext cx="2084225" cy="369332"/>
          </a:xfrm>
          <a:prstGeom prst="rect">
            <a:avLst/>
          </a:prstGeom>
          <a:noFill/>
        </p:spPr>
        <p:txBody>
          <a:bodyPr wrap="none" rtlCol="0">
            <a:spAutoFit/>
          </a:bodyPr>
          <a:lstStyle/>
          <a:p>
            <a:r>
              <a:rPr lang="en-US" dirty="0" smtClean="0"/>
              <a:t>Optimal K value is 4</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5488</TotalTime>
  <Words>563</Words>
  <Application>Microsoft Office PowerPoint</Application>
  <PresentationFormat>On-screen Show (4:3)</PresentationFormat>
  <Paragraphs>168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Origin</vt:lpstr>
      <vt:lpstr>Project 2 Brazilian E-Commerce Public Dataset by Olist </vt:lpstr>
      <vt:lpstr>Background</vt:lpstr>
      <vt:lpstr>Business Question </vt:lpstr>
      <vt:lpstr>Slide 4</vt:lpstr>
      <vt:lpstr>Data Description </vt:lpstr>
      <vt:lpstr>Data Description </vt:lpstr>
      <vt:lpstr>Growing trend </vt:lpstr>
      <vt:lpstr>Customer’s Segmentation</vt:lpstr>
      <vt:lpstr>Customer’s Segmentation: K Means </vt:lpstr>
      <vt:lpstr>Customer’s Segmentation: K Means </vt:lpstr>
      <vt:lpstr>Seller Segmentation</vt:lpstr>
      <vt:lpstr>Seller Segmentation: K Mean</vt:lpstr>
      <vt:lpstr>Seller Segmentation: K Mean</vt:lpstr>
      <vt:lpstr>Seller Segmentation: Delivery Status </vt:lpstr>
      <vt:lpstr>Looking Forward </vt:lpstr>
      <vt:lpstr>Q &amp; 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9</cp:revision>
  <dcterms:created xsi:type="dcterms:W3CDTF">2021-12-09T10:18:13Z</dcterms:created>
  <dcterms:modified xsi:type="dcterms:W3CDTF">2022-01-08T06:58:55Z</dcterms:modified>
</cp:coreProperties>
</file>