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60" r:id="rId3"/>
    <p:sldId id="274" r:id="rId4"/>
    <p:sldId id="273" r:id="rId5"/>
    <p:sldId id="275" r:id="rId6"/>
    <p:sldId id="281" r:id="rId7"/>
    <p:sldId id="276" r:id="rId8"/>
    <p:sldId id="277" r:id="rId9"/>
    <p:sldId id="278" r:id="rId10"/>
    <p:sldId id="279" r:id="rId11"/>
    <p:sldId id="280" r:id="rId12"/>
    <p:sldId id="284" r:id="rId13"/>
    <p:sldId id="283" r:id="rId14"/>
    <p:sldId id="282" r:id="rId15"/>
    <p:sldId id="257" r:id="rId16"/>
    <p:sldId id="258" r:id="rId17"/>
    <p:sldId id="259"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B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C3AC5-C3E2-442A-A665-BD39B404BB1F}" type="datetimeFigureOut">
              <a:rPr lang="en-US" smtClean="0"/>
              <a:t>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C4CF1-5ACD-495E-85BB-EB7887CC3F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546825A-9F3B-4A5F-B940-B0F7806DF281}" type="datetimeFigureOut">
              <a:rPr lang="en-US" smtClean="0"/>
              <a:pPr/>
              <a:t>1/7/2022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7915F83-8831-48E9-B233-B9F8DDC324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15F83-8831-48E9-B233-B9F8DDC32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15F83-8831-48E9-B233-B9F8DDC324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15F83-8831-48E9-B233-B9F8DDC324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546825A-9F3B-4A5F-B940-B0F7806DF281}" type="datetimeFigureOut">
              <a:rPr lang="en-US" smtClean="0"/>
              <a:pPr/>
              <a:t>1/7/2022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7915F83-8831-48E9-B233-B9F8DDC324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46825A-9F3B-4A5F-B940-B0F7806DF281}"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15F83-8831-48E9-B233-B9F8DDC324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546825A-9F3B-4A5F-B940-B0F7806DF281}" type="datetimeFigureOut">
              <a:rPr lang="en-US" smtClean="0"/>
              <a:pPr/>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915F83-8831-48E9-B233-B9F8DDC324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46825A-9F3B-4A5F-B940-B0F7806DF281}" type="datetimeFigureOut">
              <a:rPr lang="en-US" smtClean="0"/>
              <a:pPr/>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15F83-8831-48E9-B233-B9F8DDC324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6825A-9F3B-4A5F-B940-B0F7806DF281}" type="datetimeFigureOut">
              <a:rPr lang="en-US" smtClean="0"/>
              <a:pPr/>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915F83-8831-48E9-B233-B9F8DDC324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46825A-9F3B-4A5F-B940-B0F7806DF281}"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15F83-8831-48E9-B233-B9F8DDC324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46825A-9F3B-4A5F-B940-B0F7806DF281}" type="datetimeFigureOut">
              <a:rPr lang="en-US" smtClean="0"/>
              <a:pPr/>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15F83-8831-48E9-B233-B9F8DDC324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46825A-9F3B-4A5F-B940-B0F7806DF281}" type="datetimeFigureOut">
              <a:rPr lang="en-US" smtClean="0"/>
              <a:pPr/>
              <a:t>1/7/2022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7915F83-8831-48E9-B233-B9F8DDC324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Project 2</a:t>
            </a:r>
            <a:r>
              <a:rPr lang="en-US" dirty="0" smtClean="0"/>
              <a:t/>
            </a:r>
            <a:br>
              <a:rPr lang="en-US" dirty="0" smtClean="0"/>
            </a:br>
            <a:r>
              <a:rPr lang="en-US" sz="2200" dirty="0" smtClean="0"/>
              <a:t>Brazilian E-Commerce Public Dataset by </a:t>
            </a:r>
            <a:r>
              <a:rPr lang="en-US" sz="2200" dirty="0" err="1" smtClean="0"/>
              <a:t>Olist</a:t>
            </a:r>
            <a:r>
              <a:rPr lang="en-US" b="1" dirty="0" smtClean="0"/>
              <a:t/>
            </a:r>
            <a:br>
              <a:rPr lang="en-US" b="1" dirty="0" smtClean="0"/>
            </a:b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https://www.kaggle.com/olistbr/brazilian-ecommerce/code</a:t>
            </a:r>
            <a:endParaRPr lang="en-US" dirty="0"/>
          </a:p>
        </p:txBody>
      </p:sp>
      <p:pic>
        <p:nvPicPr>
          <p:cNvPr id="4" name="Picture 3" descr="olist big logo.png"/>
          <p:cNvPicPr>
            <a:picLocks noChangeAspect="1"/>
          </p:cNvPicPr>
          <p:nvPr/>
        </p:nvPicPr>
        <p:blipFill>
          <a:blip r:embed="rId2"/>
          <a:stretch>
            <a:fillRect/>
          </a:stretch>
        </p:blipFill>
        <p:spPr>
          <a:xfrm>
            <a:off x="1142976" y="928670"/>
            <a:ext cx="7169304" cy="1784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K </a:t>
            </a:r>
            <a:r>
              <a:rPr lang="en-US" dirty="0" smtClean="0"/>
              <a:t>Means </a:t>
            </a:r>
            <a:endParaRPr lang="en-US" dirty="0"/>
          </a:p>
        </p:txBody>
      </p:sp>
      <p:pic>
        <p:nvPicPr>
          <p:cNvPr id="4" name="Content Placeholder 3" descr="cust rfm df n = 4.png"/>
          <p:cNvPicPr>
            <a:picLocks noGrp="1" noChangeAspect="1"/>
          </p:cNvPicPr>
          <p:nvPr>
            <p:ph sz="quarter" idx="1"/>
          </p:nvPr>
        </p:nvPicPr>
        <p:blipFill>
          <a:blip r:embed="rId2"/>
          <a:stretch>
            <a:fillRect/>
          </a:stretch>
        </p:blipFill>
        <p:spPr>
          <a:xfrm>
            <a:off x="357158" y="1357298"/>
            <a:ext cx="4080936" cy="2659714"/>
          </a:xfrm>
        </p:spPr>
      </p:pic>
      <p:pic>
        <p:nvPicPr>
          <p:cNvPr id="6" name="Picture 5" descr="cust rfm df n = 3.png"/>
          <p:cNvPicPr>
            <a:picLocks noChangeAspect="1"/>
          </p:cNvPicPr>
          <p:nvPr/>
        </p:nvPicPr>
        <p:blipFill>
          <a:blip r:embed="rId3"/>
          <a:stretch>
            <a:fillRect/>
          </a:stretch>
        </p:blipFill>
        <p:spPr>
          <a:xfrm>
            <a:off x="4714876" y="1357298"/>
            <a:ext cx="4109293" cy="2678196"/>
          </a:xfrm>
          <a:prstGeom prst="rect">
            <a:avLst/>
          </a:prstGeom>
        </p:spPr>
      </p:pic>
      <p:sp>
        <p:nvSpPr>
          <p:cNvPr id="7" name="TextBox 6"/>
          <p:cNvSpPr txBox="1"/>
          <p:nvPr/>
        </p:nvSpPr>
        <p:spPr>
          <a:xfrm>
            <a:off x="571472" y="4572008"/>
            <a:ext cx="8358246" cy="1477328"/>
          </a:xfrm>
          <a:prstGeom prst="rect">
            <a:avLst/>
          </a:prstGeom>
          <a:noFill/>
        </p:spPr>
        <p:txBody>
          <a:bodyPr wrap="square" rtlCol="0">
            <a:spAutoFit/>
          </a:bodyPr>
          <a:lstStyle/>
          <a:p>
            <a:r>
              <a:rPr lang="en-US" dirty="0" smtClean="0"/>
              <a:t>N = 3 Cluster separate the data better</a:t>
            </a:r>
          </a:p>
          <a:p>
            <a:r>
              <a:rPr lang="en-US" dirty="0" smtClean="0"/>
              <a:t>The data does not show that the more you purchases online is equal to the more you spend</a:t>
            </a:r>
          </a:p>
          <a:p>
            <a:r>
              <a:rPr lang="en-US" dirty="0" smtClean="0"/>
              <a:t>Can focus build better customer relationship to ensure that the platform uphold a standard of trust.</a:t>
            </a:r>
            <a:endParaRPr lang="en-US" dirty="0"/>
          </a:p>
        </p:txBody>
      </p:sp>
      <p:sp>
        <p:nvSpPr>
          <p:cNvPr id="8" name="TextBox 7"/>
          <p:cNvSpPr txBox="1"/>
          <p:nvPr/>
        </p:nvSpPr>
        <p:spPr>
          <a:xfrm>
            <a:off x="6357950" y="4000504"/>
            <a:ext cx="1571636" cy="369332"/>
          </a:xfrm>
          <a:prstGeom prst="rect">
            <a:avLst/>
          </a:prstGeom>
          <a:noFill/>
        </p:spPr>
        <p:txBody>
          <a:bodyPr wrap="square" rtlCol="0">
            <a:spAutoFit/>
          </a:bodyPr>
          <a:lstStyle/>
          <a:p>
            <a:r>
              <a:rPr lang="en-US" dirty="0" err="1" smtClean="0"/>
              <a:t>N_Cluster</a:t>
            </a:r>
            <a:r>
              <a:rPr lang="en-US" dirty="0" smtClean="0"/>
              <a:t> = 3</a:t>
            </a:r>
            <a:endParaRPr lang="en-US" dirty="0"/>
          </a:p>
        </p:txBody>
      </p:sp>
      <p:sp>
        <p:nvSpPr>
          <p:cNvPr id="9" name="TextBox 8"/>
          <p:cNvSpPr txBox="1"/>
          <p:nvPr/>
        </p:nvSpPr>
        <p:spPr>
          <a:xfrm>
            <a:off x="1857356" y="4000504"/>
            <a:ext cx="1571636" cy="369332"/>
          </a:xfrm>
          <a:prstGeom prst="rect">
            <a:avLst/>
          </a:prstGeom>
          <a:noFill/>
        </p:spPr>
        <p:txBody>
          <a:bodyPr wrap="square" rtlCol="0">
            <a:spAutoFit/>
          </a:bodyPr>
          <a:lstStyle/>
          <a:p>
            <a:r>
              <a:rPr lang="en-US" dirty="0" err="1" smtClean="0"/>
              <a:t>N_Cluster</a:t>
            </a:r>
            <a:r>
              <a:rPr lang="en-US" dirty="0" smtClean="0"/>
              <a:t> = 4</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Segmentation</a:t>
            </a:r>
            <a:endParaRPr lang="en-US" dirty="0"/>
          </a:p>
        </p:txBody>
      </p:sp>
      <p:sp>
        <p:nvSpPr>
          <p:cNvPr id="3" name="Content Placeholder 2"/>
          <p:cNvSpPr>
            <a:spLocks noGrp="1"/>
          </p:cNvSpPr>
          <p:nvPr>
            <p:ph sz="quarter" idx="1"/>
          </p:nvPr>
        </p:nvSpPr>
        <p:spPr/>
        <p:txBody>
          <a:bodyPr/>
          <a:lstStyle/>
          <a:p>
            <a:r>
              <a:rPr lang="en-US" dirty="0" smtClean="0"/>
              <a:t>Using RFM analysis </a:t>
            </a:r>
          </a:p>
          <a:p>
            <a:endParaRPr lang="en-US" dirty="0"/>
          </a:p>
        </p:txBody>
      </p:sp>
      <p:pic>
        <p:nvPicPr>
          <p:cNvPr id="4" name="Picture 3" descr="seller RFM Chart.png"/>
          <p:cNvPicPr>
            <a:picLocks noChangeAspect="1"/>
          </p:cNvPicPr>
          <p:nvPr/>
        </p:nvPicPr>
        <p:blipFill>
          <a:blip r:embed="rId2"/>
          <a:stretch>
            <a:fillRect/>
          </a:stretch>
        </p:blipFill>
        <p:spPr>
          <a:xfrm>
            <a:off x="428596" y="1785926"/>
            <a:ext cx="8285754" cy="48577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a:t>
            </a:r>
            <a:r>
              <a:rPr lang="en-US" dirty="0" smtClean="0"/>
              <a:t>Segmentation: K Mean</a:t>
            </a:r>
            <a:endParaRPr lang="en-US" dirty="0"/>
          </a:p>
        </p:txBody>
      </p:sp>
      <p:pic>
        <p:nvPicPr>
          <p:cNvPr id="4" name="Content Placeholder 3" descr="Seller elbow chart.png"/>
          <p:cNvPicPr>
            <a:picLocks noGrp="1" noChangeAspect="1"/>
          </p:cNvPicPr>
          <p:nvPr>
            <p:ph sz="quarter" idx="1"/>
          </p:nvPr>
        </p:nvPicPr>
        <p:blipFill>
          <a:blip r:embed="rId2"/>
          <a:stretch>
            <a:fillRect/>
          </a:stretch>
        </p:blipFill>
        <p:spPr>
          <a:xfrm>
            <a:off x="457200" y="1574987"/>
            <a:ext cx="8229600" cy="4225550"/>
          </a:xfrm>
        </p:spPr>
      </p:pic>
      <p:sp>
        <p:nvSpPr>
          <p:cNvPr id="5" name="TextBox 4"/>
          <p:cNvSpPr txBox="1"/>
          <p:nvPr/>
        </p:nvSpPr>
        <p:spPr>
          <a:xfrm>
            <a:off x="1000100" y="5774312"/>
            <a:ext cx="2084225" cy="369332"/>
          </a:xfrm>
          <a:prstGeom prst="rect">
            <a:avLst/>
          </a:prstGeom>
          <a:noFill/>
        </p:spPr>
        <p:txBody>
          <a:bodyPr wrap="none" rtlCol="0">
            <a:spAutoFit/>
          </a:bodyPr>
          <a:lstStyle/>
          <a:p>
            <a:r>
              <a:rPr lang="en-US" dirty="0" smtClean="0"/>
              <a:t>Optimal K value is 4</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Segmentation: K Mean</a:t>
            </a:r>
            <a:endParaRPr lang="en-US" dirty="0"/>
          </a:p>
        </p:txBody>
      </p:sp>
      <p:pic>
        <p:nvPicPr>
          <p:cNvPr id="4" name="Content Placeholder 3" descr="seller kmean chart n 4.png"/>
          <p:cNvPicPr>
            <a:picLocks noGrp="1" noChangeAspect="1"/>
          </p:cNvPicPr>
          <p:nvPr>
            <p:ph sz="quarter" idx="1"/>
          </p:nvPr>
        </p:nvPicPr>
        <p:blipFill>
          <a:blip r:embed="rId2"/>
          <a:stretch>
            <a:fillRect/>
          </a:stretch>
        </p:blipFill>
        <p:spPr>
          <a:xfrm>
            <a:off x="386126" y="1414615"/>
            <a:ext cx="3757246" cy="2657327"/>
          </a:xfrm>
        </p:spPr>
      </p:pic>
      <p:pic>
        <p:nvPicPr>
          <p:cNvPr id="5" name="Picture 4" descr="seller kmean chart n 3.png"/>
          <p:cNvPicPr>
            <a:picLocks noChangeAspect="1"/>
          </p:cNvPicPr>
          <p:nvPr/>
        </p:nvPicPr>
        <p:blipFill>
          <a:blip r:embed="rId3"/>
          <a:stretch>
            <a:fillRect/>
          </a:stretch>
        </p:blipFill>
        <p:spPr>
          <a:xfrm>
            <a:off x="4643438" y="1357298"/>
            <a:ext cx="3838287" cy="2714643"/>
          </a:xfrm>
          <a:prstGeom prst="rect">
            <a:avLst/>
          </a:prstGeom>
        </p:spPr>
      </p:pic>
      <p:sp>
        <p:nvSpPr>
          <p:cNvPr id="6" name="TextBox 5"/>
          <p:cNvSpPr txBox="1"/>
          <p:nvPr/>
        </p:nvSpPr>
        <p:spPr>
          <a:xfrm>
            <a:off x="6072198" y="4202676"/>
            <a:ext cx="1571636" cy="369332"/>
          </a:xfrm>
          <a:prstGeom prst="rect">
            <a:avLst/>
          </a:prstGeom>
          <a:noFill/>
        </p:spPr>
        <p:txBody>
          <a:bodyPr wrap="square" rtlCol="0">
            <a:spAutoFit/>
          </a:bodyPr>
          <a:lstStyle/>
          <a:p>
            <a:r>
              <a:rPr lang="en-US" dirty="0" err="1" smtClean="0"/>
              <a:t>N_Cluster</a:t>
            </a:r>
            <a:r>
              <a:rPr lang="en-US" dirty="0" smtClean="0"/>
              <a:t> = 3</a:t>
            </a:r>
            <a:endParaRPr lang="en-US" dirty="0"/>
          </a:p>
        </p:txBody>
      </p:sp>
      <p:sp>
        <p:nvSpPr>
          <p:cNvPr id="7" name="TextBox 6"/>
          <p:cNvSpPr txBox="1"/>
          <p:nvPr/>
        </p:nvSpPr>
        <p:spPr>
          <a:xfrm>
            <a:off x="1571604" y="4131238"/>
            <a:ext cx="1571636" cy="369332"/>
          </a:xfrm>
          <a:prstGeom prst="rect">
            <a:avLst/>
          </a:prstGeom>
          <a:noFill/>
        </p:spPr>
        <p:txBody>
          <a:bodyPr wrap="square" rtlCol="0">
            <a:spAutoFit/>
          </a:bodyPr>
          <a:lstStyle/>
          <a:p>
            <a:r>
              <a:rPr lang="en-US" dirty="0" err="1" smtClean="0"/>
              <a:t>N_Cluster</a:t>
            </a:r>
            <a:r>
              <a:rPr lang="en-US" dirty="0" smtClean="0"/>
              <a:t> = 4</a:t>
            </a:r>
            <a:endParaRPr lang="en-US" dirty="0"/>
          </a:p>
        </p:txBody>
      </p:sp>
      <p:sp>
        <p:nvSpPr>
          <p:cNvPr id="8" name="TextBox 7"/>
          <p:cNvSpPr txBox="1"/>
          <p:nvPr/>
        </p:nvSpPr>
        <p:spPr>
          <a:xfrm>
            <a:off x="571472" y="4572008"/>
            <a:ext cx="8358246" cy="1477328"/>
          </a:xfrm>
          <a:prstGeom prst="rect">
            <a:avLst/>
          </a:prstGeom>
          <a:noFill/>
        </p:spPr>
        <p:txBody>
          <a:bodyPr wrap="square" rtlCol="0">
            <a:spAutoFit/>
          </a:bodyPr>
          <a:lstStyle/>
          <a:p>
            <a:r>
              <a:rPr lang="en-US" dirty="0" smtClean="0"/>
              <a:t>N = 3 Cluster separate the data better</a:t>
            </a:r>
          </a:p>
          <a:p>
            <a:r>
              <a:rPr lang="en-US" dirty="0" smtClean="0"/>
              <a:t>The data does not show that the more you purchases online is equal to the more you spend</a:t>
            </a:r>
          </a:p>
          <a:p>
            <a:r>
              <a:rPr lang="en-US" dirty="0" smtClean="0"/>
              <a:t>Can focus build better customer relationship to ensure that the platform uphold a standard of trust.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Seller Segmentation: </a:t>
            </a:r>
            <a:r>
              <a:rPr lang="en-US" dirty="0" smtClean="0"/>
              <a:t>Delivery Status </a:t>
            </a:r>
            <a:endParaRPr lang="en-US" dirty="0"/>
          </a:p>
        </p:txBody>
      </p:sp>
      <p:pic>
        <p:nvPicPr>
          <p:cNvPr id="4" name="Content Placeholder 3" descr="Delivery delay chart.png"/>
          <p:cNvPicPr>
            <a:picLocks noGrp="1" noChangeAspect="1"/>
          </p:cNvPicPr>
          <p:nvPr>
            <p:ph sz="quarter" idx="1"/>
          </p:nvPr>
        </p:nvPicPr>
        <p:blipFill>
          <a:blip r:embed="rId2"/>
          <a:stretch>
            <a:fillRect/>
          </a:stretch>
        </p:blipFill>
        <p:spPr>
          <a:xfrm>
            <a:off x="571472" y="1357298"/>
            <a:ext cx="4035858" cy="2513011"/>
          </a:xfrm>
        </p:spPr>
      </p:pic>
      <p:pic>
        <p:nvPicPr>
          <p:cNvPr id="5" name="Picture 4" descr="Delivery time outlier.png"/>
          <p:cNvPicPr>
            <a:picLocks noChangeAspect="1"/>
          </p:cNvPicPr>
          <p:nvPr/>
        </p:nvPicPr>
        <p:blipFill>
          <a:blip r:embed="rId3"/>
          <a:stretch>
            <a:fillRect/>
          </a:stretch>
        </p:blipFill>
        <p:spPr>
          <a:xfrm>
            <a:off x="1000100" y="3857628"/>
            <a:ext cx="3643338" cy="25270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sz="quarter" idx="1"/>
          </p:nvPr>
        </p:nvSpPr>
        <p:spPr/>
        <p:txBody>
          <a:bodyPr/>
          <a:lstStyle/>
          <a:p>
            <a:r>
              <a:rPr lang="en-US" dirty="0"/>
              <a:t>Business question? </a:t>
            </a:r>
            <a:endParaRPr lang="en-US" b="0" dirty="0" smtClean="0"/>
          </a:p>
          <a:p>
            <a:r>
              <a:rPr lang="en-US" dirty="0"/>
              <a:t>Predict future sales, are there any trends?  </a:t>
            </a:r>
            <a:endParaRPr lang="en-US" b="0" dirty="0" smtClean="0"/>
          </a:p>
          <a:p>
            <a:r>
              <a:rPr lang="en-US" dirty="0"/>
              <a:t>Popular/</a:t>
            </a:r>
            <a:r>
              <a:rPr lang="en-US" dirty="0" err="1"/>
              <a:t>prefered</a:t>
            </a:r>
            <a:r>
              <a:rPr lang="en-US" dirty="0"/>
              <a:t> products that are purchased through ecommerce. </a:t>
            </a:r>
            <a:endParaRPr lang="en-US" b="0" dirty="0" smtClean="0"/>
          </a:p>
          <a:p>
            <a:r>
              <a:rPr lang="en-US" dirty="0"/>
              <a:t>Which cities have the most customers and are delivery a concern to buyers?</a:t>
            </a:r>
            <a:endParaRPr lang="en-US" b="0" dirty="0" smtClean="0"/>
          </a:p>
          <a:p>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question? </a:t>
            </a:r>
            <a:endParaRPr lang="en-US" dirty="0"/>
          </a:p>
        </p:txBody>
      </p:sp>
      <p:sp>
        <p:nvSpPr>
          <p:cNvPr id="3" name="Content Placeholder 2"/>
          <p:cNvSpPr>
            <a:spLocks noGrp="1"/>
          </p:cNvSpPr>
          <p:nvPr>
            <p:ph sz="quarter" idx="1"/>
          </p:nvPr>
        </p:nvSpPr>
        <p:spPr/>
        <p:txBody>
          <a:bodyPr/>
          <a:lstStyle/>
          <a:p>
            <a:r>
              <a:rPr lang="en-US" dirty="0" smtClean="0"/>
              <a:t>Does </a:t>
            </a:r>
            <a:r>
              <a:rPr lang="en-US" dirty="0"/>
              <a:t>the price of the column affect the sale. </a:t>
            </a:r>
            <a:endParaRPr lang="en-US" b="0" dirty="0" smtClean="0"/>
          </a:p>
          <a:p>
            <a:r>
              <a:rPr lang="en-US" dirty="0"/>
              <a:t>Which seller can we keep, </a:t>
            </a:r>
            <a:endParaRPr lang="en-US" b="0" dirty="0" smtClean="0"/>
          </a:p>
          <a:p>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a:t>
            </a:r>
            <a:endParaRPr lang="en-US" dirty="0"/>
          </a:p>
        </p:txBody>
      </p:sp>
      <p:sp>
        <p:nvSpPr>
          <p:cNvPr id="3" name="Content Placeholder 2"/>
          <p:cNvSpPr>
            <a:spLocks noGrp="1"/>
          </p:cNvSpPr>
          <p:nvPr>
            <p:ph sz="quarter" idx="1"/>
          </p:nvPr>
        </p:nvSpPr>
        <p:spPr/>
        <p:txBody>
          <a:bodyPr/>
          <a:lstStyle/>
          <a:p>
            <a:r>
              <a:rPr lang="en-US" dirty="0" smtClean="0"/>
              <a:t>Plot the seller graph that we seek which seller have the most sales </a:t>
            </a:r>
          </a:p>
          <a:p>
            <a:r>
              <a:rPr lang="en-US" dirty="0" smtClean="0"/>
              <a:t>Plot the products category and see </a:t>
            </a:r>
            <a:r>
              <a:rPr lang="en-US" smtClean="0"/>
              <a:t>which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a:t>
            </a:r>
            <a:r>
              <a:rPr lang="en-US" dirty="0" err="1" smtClean="0"/>
              <a:t>dataframe</a:t>
            </a:r>
            <a:r>
              <a:rPr lang="en-US" dirty="0" smtClean="0"/>
              <a:t> </a:t>
            </a:r>
            <a:r>
              <a:rPr lang="en-US" dirty="0" err="1" smtClean="0"/>
              <a:t>varible</a:t>
            </a:r>
            <a:r>
              <a:rPr lang="en-US" dirty="0" smtClean="0"/>
              <a:t> to keep all these info. </a:t>
            </a:r>
            <a:r>
              <a:rPr lang="en-US" dirty="0" err="1" smtClean="0"/>
              <a:t>Geolocation</a:t>
            </a:r>
            <a:r>
              <a:rPr lang="en-US" dirty="0" smtClean="0"/>
              <a:t> merging Coding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000" dirty="0" smtClean="0"/>
              <a:t>Merging all the file except </a:t>
            </a:r>
            <a:r>
              <a:rPr lang="en-US" sz="2000" dirty="0" err="1" smtClean="0"/>
              <a:t>geolocation</a:t>
            </a:r>
            <a:r>
              <a:rPr lang="en-US" sz="2000" dirty="0" smtClean="0"/>
              <a:t> file</a:t>
            </a:r>
          </a:p>
          <a:p>
            <a:r>
              <a:rPr lang="en-US" sz="2000" dirty="0" err="1" smtClean="0"/>
              <a:t>merge_df</a:t>
            </a:r>
            <a:r>
              <a:rPr lang="en-US" sz="2000" dirty="0" smtClean="0"/>
              <a:t> = </a:t>
            </a:r>
            <a:r>
              <a:rPr lang="en-US" sz="2000" dirty="0" err="1" smtClean="0"/>
              <a:t>pd.merge</a:t>
            </a:r>
            <a:r>
              <a:rPr lang="en-US" sz="2000" dirty="0" smtClean="0"/>
              <a:t>(</a:t>
            </a:r>
            <a:r>
              <a:rPr lang="en-US" sz="2000" dirty="0" err="1" smtClean="0"/>
              <a:t>order_items</a:t>
            </a:r>
            <a:r>
              <a:rPr lang="en-US" sz="2000" dirty="0" smtClean="0"/>
              <a:t>, orders, </a:t>
            </a:r>
            <a:r>
              <a:rPr lang="en-US" sz="2000" dirty="0" err="1" smtClean="0"/>
              <a:t>left_on</a:t>
            </a:r>
            <a:r>
              <a:rPr lang="en-US" sz="2000" dirty="0" smtClean="0"/>
              <a:t>='</a:t>
            </a:r>
            <a:r>
              <a:rPr lang="en-US" sz="2000" dirty="0" err="1" smtClean="0"/>
              <a:t>order_id</a:t>
            </a:r>
            <a:r>
              <a:rPr lang="en-US" sz="2000" dirty="0" smtClean="0"/>
              <a:t>', </a:t>
            </a:r>
            <a:r>
              <a:rPr lang="en-US" sz="2000" dirty="0" err="1" smtClean="0"/>
              <a:t>right_on</a:t>
            </a:r>
            <a:r>
              <a:rPr lang="en-US" sz="2000" dirty="0" smtClean="0"/>
              <a:t>='</a:t>
            </a:r>
            <a:r>
              <a:rPr lang="en-US" sz="2000" dirty="0" err="1" smtClean="0"/>
              <a:t>order_id</a:t>
            </a:r>
            <a:r>
              <a:rPr lang="en-US" sz="2000" dirty="0" smtClean="0"/>
              <a:t>', how='left') </a:t>
            </a:r>
          </a:p>
          <a:p>
            <a:r>
              <a:rPr lang="en-US" sz="2000" dirty="0" err="1" smtClean="0"/>
              <a:t>merge_df</a:t>
            </a:r>
            <a:r>
              <a:rPr lang="en-US" sz="2000" dirty="0" smtClean="0"/>
              <a:t> = </a:t>
            </a:r>
            <a:r>
              <a:rPr lang="en-US" sz="2000" dirty="0" err="1" smtClean="0"/>
              <a:t>pd.merge</a:t>
            </a:r>
            <a:r>
              <a:rPr lang="en-US" sz="2000" dirty="0" smtClean="0"/>
              <a:t>(</a:t>
            </a:r>
            <a:r>
              <a:rPr lang="en-US" sz="2000" dirty="0" err="1" smtClean="0"/>
              <a:t>merge_df</a:t>
            </a:r>
            <a:r>
              <a:rPr lang="en-US" sz="2000" dirty="0" smtClean="0"/>
              <a:t>, customers[['</a:t>
            </a:r>
            <a:r>
              <a:rPr lang="en-US" sz="2000" dirty="0" err="1" smtClean="0"/>
              <a:t>customer_id</a:t>
            </a:r>
            <a:r>
              <a:rPr lang="en-US" sz="2000" dirty="0" smtClean="0"/>
              <a:t>', '</a:t>
            </a:r>
            <a:r>
              <a:rPr lang="en-US" sz="2000" dirty="0" err="1" smtClean="0"/>
              <a:t>customer_zip_code_prefix</a:t>
            </a:r>
            <a:r>
              <a:rPr lang="en-US" sz="2000" dirty="0" smtClean="0"/>
              <a:t>']], how='</a:t>
            </a:r>
            <a:r>
              <a:rPr lang="en-US" sz="2000" dirty="0" err="1" smtClean="0"/>
              <a:t>left',left_on</a:t>
            </a:r>
            <a:r>
              <a:rPr lang="en-US" sz="2000" dirty="0" smtClean="0"/>
              <a:t>='</a:t>
            </a:r>
            <a:r>
              <a:rPr lang="en-US" sz="2000" dirty="0" err="1" smtClean="0"/>
              <a:t>customer_id',right_on</a:t>
            </a:r>
            <a:r>
              <a:rPr lang="en-US" sz="2000" dirty="0" smtClean="0"/>
              <a:t>='</a:t>
            </a:r>
            <a:r>
              <a:rPr lang="en-US" sz="2000" dirty="0" err="1" smtClean="0"/>
              <a:t>customer_id</a:t>
            </a:r>
            <a:r>
              <a:rPr lang="en-US" sz="2000" dirty="0" smtClean="0"/>
              <a:t>') </a:t>
            </a:r>
          </a:p>
          <a:p>
            <a:r>
              <a:rPr lang="en-US" sz="2000" dirty="0" smtClean="0">
                <a:solidFill>
                  <a:srgbClr val="FF0000"/>
                </a:solidFill>
              </a:rPr>
              <a:t>geo = </a:t>
            </a:r>
            <a:r>
              <a:rPr lang="en-US" sz="2000" dirty="0" err="1" smtClean="0">
                <a:solidFill>
                  <a:srgbClr val="FF0000"/>
                </a:solidFill>
              </a:rPr>
              <a:t>geolocation.groupby</a:t>
            </a:r>
            <a:r>
              <a:rPr lang="en-US" sz="2000" dirty="0" smtClean="0">
                <a:solidFill>
                  <a:srgbClr val="FF0000"/>
                </a:solidFill>
              </a:rPr>
              <a:t>('</a:t>
            </a:r>
            <a:r>
              <a:rPr lang="en-US" sz="2000" dirty="0" err="1" smtClean="0">
                <a:solidFill>
                  <a:srgbClr val="FF0000"/>
                </a:solidFill>
              </a:rPr>
              <a:t>geolocation_zip_code_prefix</a:t>
            </a:r>
            <a:r>
              <a:rPr lang="en-US" sz="2000" dirty="0" smtClean="0">
                <a:solidFill>
                  <a:srgbClr val="FF0000"/>
                </a:solidFill>
              </a:rPr>
              <a:t>').mean().</a:t>
            </a:r>
            <a:r>
              <a:rPr lang="en-US" sz="2000" dirty="0" err="1" smtClean="0">
                <a:solidFill>
                  <a:srgbClr val="FF0000"/>
                </a:solidFill>
              </a:rPr>
              <a:t>reset_index</a:t>
            </a:r>
            <a:r>
              <a:rPr lang="en-US" sz="2000" dirty="0" smtClean="0">
                <a:solidFill>
                  <a:srgbClr val="FF0000"/>
                </a:solidFill>
              </a:rPr>
              <a:t>()</a:t>
            </a:r>
          </a:p>
          <a:p>
            <a:r>
              <a:rPr lang="en-US" sz="2000" dirty="0" err="1" smtClean="0">
                <a:solidFill>
                  <a:srgbClr val="FF0000"/>
                </a:solidFill>
              </a:rPr>
              <a:t>merge_df</a:t>
            </a:r>
            <a:r>
              <a:rPr lang="en-US" sz="2000" dirty="0" smtClean="0">
                <a:solidFill>
                  <a:srgbClr val="FF0000"/>
                </a:solidFill>
              </a:rPr>
              <a:t> = </a:t>
            </a:r>
            <a:r>
              <a:rPr lang="en-US" sz="2000" dirty="0" err="1" smtClean="0">
                <a:solidFill>
                  <a:srgbClr val="FF0000"/>
                </a:solidFill>
              </a:rPr>
              <a:t>pd.merge</a:t>
            </a:r>
            <a:r>
              <a:rPr lang="en-US" sz="2000" dirty="0" smtClean="0">
                <a:solidFill>
                  <a:srgbClr val="FF0000"/>
                </a:solidFill>
              </a:rPr>
              <a:t>(</a:t>
            </a:r>
            <a:r>
              <a:rPr lang="en-US" sz="2000" dirty="0" err="1" smtClean="0">
                <a:solidFill>
                  <a:srgbClr val="FF0000"/>
                </a:solidFill>
              </a:rPr>
              <a:t>merge_df</a:t>
            </a:r>
            <a:r>
              <a:rPr lang="en-US" sz="2000" dirty="0" smtClean="0">
                <a:solidFill>
                  <a:srgbClr val="FF0000"/>
                </a:solidFill>
              </a:rPr>
              <a:t>, geo[['</a:t>
            </a:r>
            <a:r>
              <a:rPr lang="en-US" sz="2000" dirty="0" err="1" smtClean="0">
                <a:solidFill>
                  <a:srgbClr val="FF0000"/>
                </a:solidFill>
              </a:rPr>
              <a:t>geolocation_zip_code_prefix</a:t>
            </a:r>
            <a:r>
              <a:rPr lang="en-US" sz="2000" dirty="0" smtClean="0">
                <a:solidFill>
                  <a:srgbClr val="FF0000"/>
                </a:solidFill>
              </a:rPr>
              <a:t>', '</a:t>
            </a:r>
            <a:r>
              <a:rPr lang="en-US" sz="2000" dirty="0" err="1" smtClean="0">
                <a:solidFill>
                  <a:srgbClr val="FF0000"/>
                </a:solidFill>
              </a:rPr>
              <a:t>geolocation_lat</a:t>
            </a:r>
            <a:r>
              <a:rPr lang="en-US" sz="2000" dirty="0" smtClean="0">
                <a:solidFill>
                  <a:srgbClr val="FF0000"/>
                </a:solidFill>
              </a:rPr>
              <a:t>', '</a:t>
            </a:r>
            <a:r>
              <a:rPr lang="en-US" sz="2000" dirty="0" err="1" smtClean="0">
                <a:solidFill>
                  <a:srgbClr val="FF0000"/>
                </a:solidFill>
              </a:rPr>
              <a:t>geolocation_lng</a:t>
            </a:r>
            <a:r>
              <a:rPr lang="en-US" sz="2000" dirty="0" smtClean="0">
                <a:solidFill>
                  <a:srgbClr val="FF0000"/>
                </a:solidFill>
              </a:rPr>
              <a:t>']], how='left', </a:t>
            </a:r>
            <a:r>
              <a:rPr lang="en-US" sz="2000" dirty="0" err="1" smtClean="0">
                <a:solidFill>
                  <a:srgbClr val="FF0000"/>
                </a:solidFill>
              </a:rPr>
              <a:t>left_on</a:t>
            </a:r>
            <a:r>
              <a:rPr lang="en-US" sz="2000" dirty="0" smtClean="0">
                <a:solidFill>
                  <a:srgbClr val="FF0000"/>
                </a:solidFill>
              </a:rPr>
              <a:t>='</a:t>
            </a:r>
            <a:r>
              <a:rPr lang="en-US" sz="2000" dirty="0" err="1" smtClean="0">
                <a:solidFill>
                  <a:srgbClr val="FF0000"/>
                </a:solidFill>
              </a:rPr>
              <a:t>seller_zip_code_prefix</a:t>
            </a:r>
            <a:r>
              <a:rPr lang="en-US" sz="2000" dirty="0" smtClean="0">
                <a:solidFill>
                  <a:srgbClr val="FF0000"/>
                </a:solidFill>
              </a:rPr>
              <a:t>', </a:t>
            </a:r>
            <a:r>
              <a:rPr lang="en-US" sz="2000" dirty="0" err="1" smtClean="0">
                <a:solidFill>
                  <a:srgbClr val="FF0000"/>
                </a:solidFill>
              </a:rPr>
              <a:t>right_on</a:t>
            </a:r>
            <a:r>
              <a:rPr lang="en-US" sz="2000" dirty="0" smtClean="0">
                <a:solidFill>
                  <a:srgbClr val="FF0000"/>
                </a:solidFill>
              </a:rPr>
              <a:t>='</a:t>
            </a:r>
            <a:r>
              <a:rPr lang="en-US" sz="2000" dirty="0" err="1" smtClean="0">
                <a:solidFill>
                  <a:srgbClr val="FF0000"/>
                </a:solidFill>
              </a:rPr>
              <a:t>geolocation_zip_code_prefix</a:t>
            </a:r>
            <a:r>
              <a:rPr lang="en-US" sz="2000" dirty="0" smtClean="0">
                <a:solidFill>
                  <a:srgbClr val="FF0000"/>
                </a:solidFill>
              </a:rPr>
              <a:t>').rename(columns={'</a:t>
            </a:r>
            <a:r>
              <a:rPr lang="en-US" sz="2000" dirty="0" err="1" smtClean="0">
                <a:solidFill>
                  <a:srgbClr val="FF0000"/>
                </a:solidFill>
              </a:rPr>
              <a:t>geolocation_lat</a:t>
            </a:r>
            <a:r>
              <a:rPr lang="en-US" sz="2000" dirty="0" smtClean="0">
                <a:solidFill>
                  <a:srgbClr val="FF0000"/>
                </a:solidFill>
              </a:rPr>
              <a:t>': '</a:t>
            </a:r>
            <a:r>
              <a:rPr lang="en-US" sz="2000" dirty="0" err="1" smtClean="0">
                <a:solidFill>
                  <a:srgbClr val="FF0000"/>
                </a:solidFill>
              </a:rPr>
              <a:t>seller_lat</a:t>
            </a:r>
            <a:r>
              <a:rPr lang="en-US" sz="2000" dirty="0" smtClean="0">
                <a:solidFill>
                  <a:srgbClr val="FF0000"/>
                </a:solidFill>
              </a:rPr>
              <a:t>', '</a:t>
            </a:r>
            <a:r>
              <a:rPr lang="en-US" sz="2000" dirty="0" err="1" smtClean="0">
                <a:solidFill>
                  <a:srgbClr val="FF0000"/>
                </a:solidFill>
              </a:rPr>
              <a:t>geolocation_lng</a:t>
            </a:r>
            <a:r>
              <a:rPr lang="en-US" sz="2000" dirty="0" smtClean="0">
                <a:solidFill>
                  <a:srgbClr val="FF0000"/>
                </a:solidFill>
              </a:rPr>
              <a:t>': '</a:t>
            </a:r>
            <a:r>
              <a:rPr lang="en-US" sz="2000" dirty="0" err="1" smtClean="0">
                <a:solidFill>
                  <a:srgbClr val="FF0000"/>
                </a:solidFill>
              </a:rPr>
              <a:t>seller_lon</a:t>
            </a:r>
            <a:r>
              <a:rPr lang="en-US" sz="2000" dirty="0" smtClean="0">
                <a:solidFill>
                  <a:srgbClr val="FF0000"/>
                </a:solidFill>
              </a:rPr>
              <a:t>'}) </a:t>
            </a:r>
          </a:p>
          <a:p>
            <a:r>
              <a:rPr lang="en-US" sz="2000" dirty="0" err="1" smtClean="0"/>
              <a:t>merge_df</a:t>
            </a:r>
            <a:r>
              <a:rPr lang="en-US" sz="2000" dirty="0" smtClean="0"/>
              <a:t> = </a:t>
            </a:r>
            <a:r>
              <a:rPr lang="en-US" sz="2000" dirty="0" err="1" smtClean="0"/>
              <a:t>pd.merge</a:t>
            </a:r>
            <a:r>
              <a:rPr lang="en-US" sz="2000" dirty="0" smtClean="0"/>
              <a:t>(</a:t>
            </a:r>
            <a:r>
              <a:rPr lang="en-US" sz="2000" dirty="0" err="1" smtClean="0"/>
              <a:t>merge_df</a:t>
            </a:r>
            <a:r>
              <a:rPr lang="en-US" sz="2000" dirty="0" smtClean="0"/>
              <a:t>, geo[['</a:t>
            </a:r>
            <a:r>
              <a:rPr lang="en-US" sz="2000" dirty="0" err="1" smtClean="0"/>
              <a:t>geolocation_zip_code_prefix</a:t>
            </a:r>
            <a:r>
              <a:rPr lang="en-US" sz="2000" dirty="0" smtClean="0"/>
              <a:t>', '</a:t>
            </a:r>
            <a:r>
              <a:rPr lang="en-US" sz="2000" dirty="0" err="1" smtClean="0"/>
              <a:t>geolocation_lat</a:t>
            </a:r>
            <a:r>
              <a:rPr lang="en-US" sz="2000" dirty="0" smtClean="0"/>
              <a:t>', '</a:t>
            </a:r>
            <a:r>
              <a:rPr lang="en-US" sz="2000" dirty="0" err="1" smtClean="0"/>
              <a:t>geolocation_lng</a:t>
            </a:r>
            <a:r>
              <a:rPr lang="en-US" sz="2000" dirty="0" smtClean="0"/>
              <a:t>']], how='inner', </a:t>
            </a:r>
            <a:r>
              <a:rPr lang="en-US" sz="2000" dirty="0" err="1" smtClean="0"/>
              <a:t>left_on</a:t>
            </a:r>
            <a:r>
              <a:rPr lang="en-US" sz="2000" dirty="0" smtClean="0"/>
              <a:t>='</a:t>
            </a:r>
            <a:r>
              <a:rPr lang="en-US" sz="2000" dirty="0" err="1" smtClean="0"/>
              <a:t>customer_zip_code_prefix</a:t>
            </a:r>
            <a:r>
              <a:rPr lang="en-US" sz="2000" dirty="0" smtClean="0"/>
              <a:t>', </a:t>
            </a:r>
            <a:r>
              <a:rPr lang="en-US" sz="2000" dirty="0" err="1" smtClean="0"/>
              <a:t>right_on</a:t>
            </a:r>
            <a:r>
              <a:rPr lang="en-US" sz="2000" dirty="0" smtClean="0"/>
              <a:t>='</a:t>
            </a:r>
            <a:r>
              <a:rPr lang="en-US" sz="2000" dirty="0" err="1" smtClean="0"/>
              <a:t>geolocation_zip_code_prefix</a:t>
            </a:r>
            <a:r>
              <a:rPr lang="en-US" sz="2000" dirty="0" smtClean="0"/>
              <a:t>').rename(columns={'</a:t>
            </a:r>
            <a:r>
              <a:rPr lang="en-US" sz="2000" dirty="0" err="1" smtClean="0"/>
              <a:t>geolocation_lat</a:t>
            </a:r>
            <a:r>
              <a:rPr lang="en-US" sz="2000" dirty="0" smtClean="0"/>
              <a:t>': '</a:t>
            </a:r>
            <a:r>
              <a:rPr lang="en-US" sz="2000" dirty="0" err="1" smtClean="0"/>
              <a:t>customer_lat</a:t>
            </a:r>
            <a:r>
              <a:rPr lang="en-US" sz="2000" dirty="0" smtClean="0"/>
              <a:t>', '</a:t>
            </a:r>
            <a:r>
              <a:rPr lang="en-US" sz="2000" dirty="0" err="1" smtClean="0"/>
              <a:t>geolocation_lng</a:t>
            </a:r>
            <a:r>
              <a:rPr lang="en-US" sz="2000" dirty="0" smtClean="0"/>
              <a:t>': '</a:t>
            </a:r>
            <a:r>
              <a:rPr lang="en-US" sz="2000" dirty="0" err="1" smtClean="0"/>
              <a:t>customer_lon</a:t>
            </a:r>
            <a:r>
              <a:rPr lang="en-US" sz="2000" dirty="0" smtClean="0"/>
              <a:t>'})</a:t>
            </a:r>
            <a:endParaRPr lang="en-US" sz="20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column </a:t>
            </a:r>
            <a:endParaRPr lang="en-US" dirty="0"/>
          </a:p>
        </p:txBody>
      </p:sp>
      <p:sp>
        <p:nvSpPr>
          <p:cNvPr id="3" name="Content Placeholder 2"/>
          <p:cNvSpPr>
            <a:spLocks noGrp="1"/>
          </p:cNvSpPr>
          <p:nvPr>
            <p:ph sz="quarter" idx="1"/>
          </p:nvPr>
        </p:nvSpPr>
        <p:spPr/>
        <p:txBody>
          <a:bodyPr>
            <a:normAutofit fontScale="92500"/>
          </a:bodyPr>
          <a:lstStyle/>
          <a:p>
            <a:r>
              <a:rPr lang="en-US" dirty="0" err="1" smtClean="0"/>
              <a:t>merge_df</a:t>
            </a:r>
            <a:r>
              <a:rPr lang="en-US" dirty="0" smtClean="0"/>
              <a:t>['</a:t>
            </a:r>
            <a:r>
              <a:rPr lang="en-US" dirty="0" smtClean="0">
                <a:solidFill>
                  <a:srgbClr val="FF0000"/>
                </a:solidFill>
              </a:rPr>
              <a:t>product_volume_cm3</a:t>
            </a:r>
            <a:r>
              <a:rPr lang="en-US" dirty="0" smtClean="0"/>
              <a:t>']=</a:t>
            </a:r>
            <a:r>
              <a:rPr lang="en-US" dirty="0" err="1" smtClean="0"/>
              <a:t>merge_df.product_length_cm</a:t>
            </a:r>
            <a:r>
              <a:rPr lang="en-US" dirty="0" smtClean="0"/>
              <a:t> * </a:t>
            </a:r>
            <a:r>
              <a:rPr lang="en-US" dirty="0" err="1" smtClean="0"/>
              <a:t>merge_df.product_height_cm</a:t>
            </a:r>
            <a:r>
              <a:rPr lang="en-US" dirty="0" smtClean="0"/>
              <a:t> * </a:t>
            </a:r>
            <a:r>
              <a:rPr lang="en-US" dirty="0" err="1" smtClean="0"/>
              <a:t>merge_df.product_width_cm</a:t>
            </a:r>
            <a:r>
              <a:rPr lang="en-US" dirty="0" smtClean="0"/>
              <a:t> </a:t>
            </a:r>
          </a:p>
          <a:p>
            <a:r>
              <a:rPr lang="en-US" dirty="0" err="1" smtClean="0"/>
              <a:t>merge_df.order_delivered_customer_date</a:t>
            </a:r>
            <a:r>
              <a:rPr lang="en-US" dirty="0" smtClean="0"/>
              <a:t> = </a:t>
            </a:r>
            <a:r>
              <a:rPr lang="en-US" dirty="0" err="1" smtClean="0">
                <a:solidFill>
                  <a:srgbClr val="FF0000"/>
                </a:solidFill>
              </a:rPr>
              <a:t>pd.to_datetime</a:t>
            </a:r>
            <a:r>
              <a:rPr lang="en-US" dirty="0" smtClean="0"/>
              <a:t>(</a:t>
            </a:r>
            <a:r>
              <a:rPr lang="en-US" dirty="0" err="1" smtClean="0"/>
              <a:t>merge_df.</a:t>
            </a:r>
            <a:r>
              <a:rPr lang="en-US" dirty="0" err="1" smtClean="0">
                <a:solidFill>
                  <a:srgbClr val="FF0000"/>
                </a:solidFill>
              </a:rPr>
              <a:t>order_delivered_customer_date</a:t>
            </a:r>
            <a:r>
              <a:rPr lang="en-US" dirty="0" smtClean="0"/>
              <a:t>) </a:t>
            </a:r>
          </a:p>
          <a:p>
            <a:r>
              <a:rPr lang="en-US" dirty="0" err="1" smtClean="0"/>
              <a:t>merge_df.order_delivered_carrier_date</a:t>
            </a:r>
            <a:r>
              <a:rPr lang="en-US" dirty="0" smtClean="0"/>
              <a:t> = </a:t>
            </a:r>
            <a:r>
              <a:rPr lang="en-US" dirty="0" err="1" smtClean="0">
                <a:solidFill>
                  <a:srgbClr val="FF0000"/>
                </a:solidFill>
              </a:rPr>
              <a:t>pd.to_datetime</a:t>
            </a:r>
            <a:r>
              <a:rPr lang="en-US" dirty="0" smtClean="0"/>
              <a:t>(</a:t>
            </a:r>
            <a:r>
              <a:rPr lang="en-US" dirty="0" err="1" smtClean="0"/>
              <a:t>merge_df.</a:t>
            </a:r>
            <a:r>
              <a:rPr lang="en-US" dirty="0" err="1" smtClean="0">
                <a:solidFill>
                  <a:srgbClr val="FF0000"/>
                </a:solidFill>
              </a:rPr>
              <a:t>order_delivered_carrier_date</a:t>
            </a:r>
            <a:r>
              <a:rPr lang="en-US" dirty="0" smtClean="0"/>
              <a:t>) </a:t>
            </a:r>
          </a:p>
          <a:p>
            <a:r>
              <a:rPr lang="en-US" dirty="0" err="1" smtClean="0"/>
              <a:t>merge_df.order_purchase_timestamp</a:t>
            </a:r>
            <a:r>
              <a:rPr lang="en-US" dirty="0" smtClean="0"/>
              <a:t> = </a:t>
            </a:r>
            <a:r>
              <a:rPr lang="en-US" dirty="0" err="1" smtClean="0">
                <a:solidFill>
                  <a:srgbClr val="FF0000"/>
                </a:solidFill>
              </a:rPr>
              <a:t>pd.to_datetime</a:t>
            </a:r>
            <a:r>
              <a:rPr lang="en-US" dirty="0" smtClean="0"/>
              <a:t>(</a:t>
            </a:r>
            <a:r>
              <a:rPr lang="en-US" dirty="0" err="1" smtClean="0"/>
              <a:t>merge_df.</a:t>
            </a:r>
            <a:r>
              <a:rPr lang="en-US" dirty="0" err="1" smtClean="0">
                <a:solidFill>
                  <a:srgbClr val="FF0000"/>
                </a:solidFill>
              </a:rPr>
              <a:t>order_purchase_timestamp</a:t>
            </a:r>
            <a:r>
              <a:rPr lang="en-US" dirty="0" smtClean="0"/>
              <a:t>) </a:t>
            </a:r>
          </a:p>
          <a:p>
            <a:r>
              <a:rPr lang="en-US" dirty="0" err="1" smtClean="0"/>
              <a:t>merge_df.order_estimated_delivery_date</a:t>
            </a:r>
            <a:r>
              <a:rPr lang="en-US" dirty="0" smtClean="0"/>
              <a:t> = </a:t>
            </a:r>
            <a:r>
              <a:rPr lang="en-US" dirty="0" err="1" smtClean="0">
                <a:solidFill>
                  <a:srgbClr val="FF0000"/>
                </a:solidFill>
              </a:rPr>
              <a:t>pd.to_datetime</a:t>
            </a:r>
            <a:r>
              <a:rPr lang="en-US" dirty="0" smtClean="0"/>
              <a:t>(</a:t>
            </a:r>
            <a:r>
              <a:rPr lang="en-US" dirty="0" err="1" smtClean="0"/>
              <a:t>merge_df.</a:t>
            </a:r>
            <a:r>
              <a:rPr lang="en-US" dirty="0" err="1" smtClean="0">
                <a:solidFill>
                  <a:srgbClr val="FF0000"/>
                </a:solidFill>
              </a:rPr>
              <a:t>order_estimated_delivery_date</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Olist</a:t>
            </a:r>
            <a:r>
              <a:rPr lang="en-US" dirty="0" smtClean="0"/>
              <a:t>, a Brazilian e-commerce marketplace </a:t>
            </a:r>
            <a:r>
              <a:rPr lang="en-US" dirty="0" smtClean="0"/>
              <a:t>integrator</a:t>
            </a:r>
          </a:p>
          <a:p>
            <a:r>
              <a:rPr lang="en-US" dirty="0" smtClean="0"/>
              <a:t>Is </a:t>
            </a:r>
            <a:r>
              <a:rPr lang="en-US" dirty="0" smtClean="0"/>
              <a:t>an online e-commerce site aggregation platform designed to facilitate direct sales on e-commerce sites of </a:t>
            </a:r>
            <a:r>
              <a:rPr lang="en-US" dirty="0" smtClean="0"/>
              <a:t>Brazil</a:t>
            </a:r>
          </a:p>
          <a:p>
            <a:r>
              <a:rPr lang="en-US" dirty="0" smtClean="0"/>
              <a:t>The </a:t>
            </a:r>
            <a:r>
              <a:rPr lang="en-US" dirty="0" smtClean="0"/>
              <a:t>company's platform connects entrepreneurs with major online retailers and allows shopkeepers to advertise and sell in the marketplaces without complication, enabling retail companies to reach out to the international marketplaces, improve the shopping experience and modify their purchasing </a:t>
            </a:r>
            <a:r>
              <a:rPr lang="en-US" dirty="0" smtClean="0"/>
              <a:t>behavior</a:t>
            </a:r>
          </a:p>
          <a:p>
            <a:r>
              <a:rPr lang="en-US" dirty="0" err="1" smtClean="0"/>
              <a:t>Olist</a:t>
            </a:r>
            <a:r>
              <a:rPr lang="en-US" dirty="0" smtClean="0"/>
              <a:t> </a:t>
            </a:r>
            <a:r>
              <a:rPr lang="en-US" dirty="0" smtClean="0"/>
              <a:t>connects small businesses from all over Brazil to channels without hassle and with a single contract. Those merchants are able to sell their products through the </a:t>
            </a:r>
            <a:r>
              <a:rPr lang="en-US" dirty="0" err="1" smtClean="0"/>
              <a:t>Olist</a:t>
            </a:r>
            <a:r>
              <a:rPr lang="en-US" dirty="0" smtClean="0"/>
              <a:t> Store and ship them directly to the customers using </a:t>
            </a:r>
            <a:r>
              <a:rPr lang="en-US" dirty="0" err="1" smtClean="0"/>
              <a:t>Olist</a:t>
            </a:r>
            <a:r>
              <a:rPr lang="en-US" dirty="0" smtClean="0"/>
              <a:t> logistics </a:t>
            </a:r>
            <a:r>
              <a:rPr lang="en-US" dirty="0" smtClean="0"/>
              <a:t>partners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 the columns into specifics timeframe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merge_df</a:t>
            </a:r>
            <a:r>
              <a:rPr lang="en-US" dirty="0" smtClean="0"/>
              <a:t>['</a:t>
            </a:r>
            <a:r>
              <a:rPr lang="en-US" dirty="0" err="1" smtClean="0"/>
              <a:t>purchase_month</a:t>
            </a:r>
            <a:r>
              <a:rPr lang="en-US" dirty="0" smtClean="0"/>
              <a:t>']=</a:t>
            </a:r>
            <a:r>
              <a:rPr lang="en-US" dirty="0" err="1" smtClean="0"/>
              <a:t>merge_df.order_purchase_</a:t>
            </a:r>
            <a:r>
              <a:rPr lang="en-US" dirty="0" err="1" smtClean="0">
                <a:solidFill>
                  <a:srgbClr val="FF0000"/>
                </a:solidFill>
              </a:rPr>
              <a:t>timestamp.dt.month</a:t>
            </a:r>
            <a:r>
              <a:rPr lang="en-US" dirty="0" smtClean="0">
                <a:solidFill>
                  <a:srgbClr val="FF0000"/>
                </a:solidFill>
              </a:rPr>
              <a:t> </a:t>
            </a:r>
          </a:p>
          <a:p>
            <a:r>
              <a:rPr lang="en-US" dirty="0" err="1" smtClean="0"/>
              <a:t>merge_df</a:t>
            </a:r>
            <a:r>
              <a:rPr lang="en-US" dirty="0" smtClean="0"/>
              <a:t>['</a:t>
            </a:r>
            <a:r>
              <a:rPr lang="en-US" dirty="0" err="1" smtClean="0"/>
              <a:t>purchase_day_of_week</a:t>
            </a:r>
            <a:r>
              <a:rPr lang="en-US" dirty="0" smtClean="0"/>
              <a:t>']=</a:t>
            </a:r>
            <a:r>
              <a:rPr lang="en-US" dirty="0" err="1" smtClean="0"/>
              <a:t>merge_df.order_purchase_</a:t>
            </a:r>
            <a:r>
              <a:rPr lang="en-US" dirty="0" err="1" smtClean="0">
                <a:solidFill>
                  <a:srgbClr val="FF0000"/>
                </a:solidFill>
              </a:rPr>
              <a:t>timestamp.dt.day_of_week</a:t>
            </a:r>
            <a:r>
              <a:rPr lang="en-US" dirty="0" smtClean="0"/>
              <a:t> </a:t>
            </a:r>
          </a:p>
          <a:p>
            <a:r>
              <a:rPr lang="en-US" dirty="0" err="1" smtClean="0"/>
              <a:t>merge_df</a:t>
            </a:r>
            <a:r>
              <a:rPr lang="en-US" dirty="0" smtClean="0"/>
              <a:t>['</a:t>
            </a:r>
            <a:r>
              <a:rPr lang="en-US" dirty="0" err="1" smtClean="0"/>
              <a:t>actual_delivery_time</a:t>
            </a:r>
            <a:r>
              <a:rPr lang="en-US" dirty="0" smtClean="0"/>
              <a:t>']=(merge_df.</a:t>
            </a:r>
            <a:r>
              <a:rPr lang="en-US" dirty="0" smtClean="0">
                <a:solidFill>
                  <a:srgbClr val="FF0000"/>
                </a:solidFill>
              </a:rPr>
              <a:t>order_delivered_customer_date-merge_df</a:t>
            </a:r>
            <a:r>
              <a:rPr lang="en-US" dirty="0" smtClean="0"/>
              <a:t>.</a:t>
            </a:r>
            <a:r>
              <a:rPr lang="en-US" dirty="0" smtClean="0">
                <a:solidFill>
                  <a:srgbClr val="FF0000"/>
                </a:solidFill>
              </a:rPr>
              <a:t>order_purchase_timestamp</a:t>
            </a:r>
            <a:r>
              <a:rPr lang="en-US" dirty="0" smtClean="0"/>
              <a:t>)</a:t>
            </a:r>
            <a:r>
              <a:rPr lang="en-US" dirty="0" smtClean="0">
                <a:solidFill>
                  <a:srgbClr val="FF0000"/>
                </a:solidFill>
              </a:rPr>
              <a:t>.</a:t>
            </a:r>
            <a:r>
              <a:rPr lang="en-US" dirty="0" err="1" smtClean="0">
                <a:solidFill>
                  <a:srgbClr val="FF0000"/>
                </a:solidFill>
              </a:rPr>
              <a:t>dt.days</a:t>
            </a:r>
            <a:r>
              <a:rPr lang="en-US" dirty="0" smtClean="0">
                <a:solidFill>
                  <a:srgbClr val="FF0000"/>
                </a:solidFill>
              </a:rPr>
              <a:t> </a:t>
            </a:r>
          </a:p>
          <a:p>
            <a:r>
              <a:rPr lang="en-US" dirty="0" err="1" smtClean="0"/>
              <a:t>merge_df</a:t>
            </a:r>
            <a:r>
              <a:rPr lang="en-US" dirty="0" smtClean="0"/>
              <a:t>['</a:t>
            </a:r>
            <a:r>
              <a:rPr lang="en-US" dirty="0" err="1" smtClean="0"/>
              <a:t>carrier_delivery_time</a:t>
            </a:r>
            <a:r>
              <a:rPr lang="en-US" dirty="0" smtClean="0"/>
              <a:t>']=(merge_df.</a:t>
            </a:r>
            <a:r>
              <a:rPr lang="en-US" dirty="0" smtClean="0">
                <a:solidFill>
                  <a:srgbClr val="FF0000"/>
                </a:solidFill>
              </a:rPr>
              <a:t>order_delivered_carrier_date-merge_df</a:t>
            </a:r>
            <a:r>
              <a:rPr lang="en-US" dirty="0" smtClean="0"/>
              <a:t>.order_purchase_timestamp).</a:t>
            </a:r>
            <a:r>
              <a:rPr lang="en-US" dirty="0" err="1" smtClean="0">
                <a:solidFill>
                  <a:srgbClr val="FF0000"/>
                </a:solidFill>
              </a:rPr>
              <a:t>dt.days</a:t>
            </a:r>
            <a:r>
              <a:rPr lang="en-US" dirty="0" smtClean="0"/>
              <a:t> </a:t>
            </a:r>
          </a:p>
          <a:p>
            <a:r>
              <a:rPr lang="en-US" dirty="0" err="1" smtClean="0"/>
              <a:t>merge_df</a:t>
            </a:r>
            <a:r>
              <a:rPr lang="en-US" dirty="0" smtClean="0"/>
              <a:t>['</a:t>
            </a:r>
            <a:r>
              <a:rPr lang="en-US" dirty="0" err="1" smtClean="0"/>
              <a:t>estimated_delivery_time</a:t>
            </a:r>
            <a:r>
              <a:rPr lang="en-US" dirty="0" smtClean="0"/>
              <a:t>']=(merge_df.</a:t>
            </a:r>
            <a:r>
              <a:rPr lang="en-US" dirty="0" smtClean="0">
                <a:solidFill>
                  <a:srgbClr val="FF0000"/>
                </a:solidFill>
              </a:rPr>
              <a:t>order_estimated_delivery_date-merge_df</a:t>
            </a:r>
            <a:r>
              <a:rPr lang="en-US" dirty="0" smtClean="0"/>
              <a:t>.order_purchase_timestamp).</a:t>
            </a:r>
            <a:r>
              <a:rPr lang="en-US" dirty="0" err="1" smtClean="0">
                <a:solidFill>
                  <a:srgbClr val="FF0000"/>
                </a:solidFill>
              </a:rPr>
              <a:t>dt.days</a:t>
            </a:r>
            <a:r>
              <a:rPr lang="en-US" dirty="0" smtClean="0"/>
              <a:t> </a:t>
            </a:r>
          </a:p>
          <a:p>
            <a:r>
              <a:rPr lang="en-US" dirty="0" err="1" smtClean="0"/>
              <a:t>merge_df</a:t>
            </a:r>
            <a:r>
              <a:rPr lang="en-US" dirty="0" smtClean="0"/>
              <a:t>['distance'] = </a:t>
            </a:r>
            <a:r>
              <a:rPr lang="en-US" dirty="0" err="1" smtClean="0"/>
              <a:t>merge_</a:t>
            </a:r>
            <a:r>
              <a:rPr lang="en-US" dirty="0" err="1" smtClean="0">
                <a:solidFill>
                  <a:srgbClr val="FF0000"/>
                </a:solidFill>
              </a:rPr>
              <a:t>df.apply</a:t>
            </a:r>
            <a:r>
              <a:rPr lang="en-US" dirty="0" smtClean="0">
                <a:solidFill>
                  <a:srgbClr val="FF0000"/>
                </a:solidFill>
              </a:rPr>
              <a:t>( lambda row</a:t>
            </a:r>
            <a:r>
              <a:rPr lang="en-US" dirty="0" smtClean="0"/>
              <a:t>: </a:t>
            </a:r>
            <a:r>
              <a:rPr lang="en-US" dirty="0" err="1" smtClean="0">
                <a:solidFill>
                  <a:srgbClr val="FF0000"/>
                </a:solidFill>
              </a:rPr>
              <a:t>haversine_distance</a:t>
            </a:r>
            <a:r>
              <a:rPr lang="en-US" dirty="0" smtClean="0"/>
              <a:t>( row['</a:t>
            </a:r>
            <a:r>
              <a:rPr lang="en-US" dirty="0" err="1" smtClean="0"/>
              <a:t>seller_lat</a:t>
            </a:r>
            <a:r>
              <a:rPr lang="en-US" dirty="0" smtClean="0"/>
              <a:t>'], row['</a:t>
            </a:r>
            <a:r>
              <a:rPr lang="en-US" dirty="0" err="1" smtClean="0"/>
              <a:t>seller_lon</a:t>
            </a:r>
            <a:r>
              <a:rPr lang="en-US" dirty="0" smtClean="0"/>
              <a:t>'], row['</a:t>
            </a:r>
            <a:r>
              <a:rPr lang="en-US" dirty="0" err="1" smtClean="0"/>
              <a:t>customer_lat</a:t>
            </a:r>
            <a:r>
              <a:rPr lang="en-US" dirty="0" smtClean="0"/>
              <a:t>'], row['</a:t>
            </a:r>
            <a:r>
              <a:rPr lang="en-US" dirty="0" err="1" smtClean="0"/>
              <a:t>customer_lon</a:t>
            </a:r>
            <a:r>
              <a:rPr lang="en-US" dirty="0" smtClean="0"/>
              <a:t>'], ), axis=1,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sz="quarter" idx="1"/>
          </p:nvPr>
        </p:nvSpPr>
        <p:spPr/>
        <p:txBody>
          <a:bodyPr>
            <a:normAutofit/>
          </a:bodyPr>
          <a:lstStyle/>
          <a:p>
            <a:r>
              <a:rPr lang="en-US" dirty="0" smtClean="0"/>
              <a:t>Correlation </a:t>
            </a:r>
            <a:r>
              <a:rPr lang="en-US" dirty="0" err="1" smtClean="0"/>
              <a:t>heatmap</a:t>
            </a:r>
            <a:r>
              <a:rPr lang="en-US" dirty="0" smtClean="0"/>
              <a:t> </a:t>
            </a:r>
          </a:p>
          <a:p>
            <a:pPr lvl="1"/>
            <a:r>
              <a:rPr lang="en-US" dirty="0" err="1" smtClean="0"/>
              <a:t>sns.heatmap</a:t>
            </a:r>
            <a:r>
              <a:rPr lang="en-US" dirty="0" smtClean="0"/>
              <a:t>(</a:t>
            </a:r>
            <a:r>
              <a:rPr lang="en-US" dirty="0" err="1" smtClean="0"/>
              <a:t>merge_df</a:t>
            </a:r>
            <a:r>
              <a:rPr lang="en-US" dirty="0" smtClean="0"/>
              <a:t>[</a:t>
            </a:r>
            <a:r>
              <a:rPr lang="en-US" dirty="0" err="1" smtClean="0"/>
              <a:t>merge_df.columns</a:t>
            </a:r>
            <a:r>
              <a:rPr lang="en-US" dirty="0" smtClean="0"/>
              <a:t>[::-1]].</a:t>
            </a:r>
            <a:r>
              <a:rPr lang="en-US" dirty="0" err="1" smtClean="0"/>
              <a:t>corr</a:t>
            </a:r>
            <a:r>
              <a:rPr lang="en-US" dirty="0" smtClean="0"/>
              <a:t>(), </a:t>
            </a:r>
            <a:r>
              <a:rPr lang="en-US" dirty="0" err="1" smtClean="0"/>
              <a:t>cmap</a:t>
            </a:r>
            <a:r>
              <a:rPr lang="en-US" dirty="0" smtClean="0"/>
              <a:t>=</a:t>
            </a:r>
            <a:r>
              <a:rPr lang="en-US" dirty="0" err="1" smtClean="0"/>
              <a:t>sns.diverging_palette</a:t>
            </a:r>
            <a:r>
              <a:rPr lang="en-US" dirty="0" smtClean="0"/>
              <a:t>(20, 220, n=200), </a:t>
            </a:r>
            <a:r>
              <a:rPr lang="en-US" dirty="0" err="1" smtClean="0"/>
              <a:t>annot</a:t>
            </a:r>
            <a:r>
              <a:rPr lang="en-US" dirty="0" smtClean="0"/>
              <a:t>=True, mask=mask, center = 0, ) </a:t>
            </a:r>
          </a:p>
          <a:p>
            <a:pPr lvl="1"/>
            <a:r>
              <a:rPr lang="en-US" dirty="0" err="1" smtClean="0"/>
              <a:t>plt.title</a:t>
            </a:r>
            <a:r>
              <a:rPr lang="en-US" dirty="0" smtClean="0"/>
              <a:t>("</a:t>
            </a:r>
            <a:r>
              <a:rPr lang="en-US" dirty="0" err="1" smtClean="0"/>
              <a:t>Heatmap</a:t>
            </a:r>
            <a:r>
              <a:rPr lang="en-US" dirty="0" smtClean="0"/>
              <a:t> of all the Features", </a:t>
            </a:r>
            <a:r>
              <a:rPr lang="en-US" dirty="0" err="1" smtClean="0"/>
              <a:t>fontsize</a:t>
            </a:r>
            <a:r>
              <a:rPr lang="en-US" dirty="0" smtClean="0"/>
              <a:t> = 30)</a:t>
            </a:r>
          </a:p>
          <a:p>
            <a:r>
              <a:rPr lang="en-US" dirty="0" smtClean="0"/>
              <a:t>Target </a:t>
            </a:r>
            <a:r>
              <a:rPr lang="en-US" dirty="0" smtClean="0">
                <a:solidFill>
                  <a:srgbClr val="FF0000"/>
                </a:solidFill>
              </a:rPr>
              <a:t>(X)</a:t>
            </a:r>
            <a:r>
              <a:rPr lang="en-US" dirty="0" smtClean="0"/>
              <a:t> = '</a:t>
            </a:r>
            <a:r>
              <a:rPr lang="en-US" dirty="0" err="1" smtClean="0"/>
              <a:t>estimated_delivery_time</a:t>
            </a:r>
            <a:r>
              <a:rPr lang="en-US" dirty="0" smtClean="0"/>
              <a:t>' </a:t>
            </a:r>
          </a:p>
          <a:p>
            <a:r>
              <a:rPr lang="en-US" dirty="0" smtClean="0"/>
              <a:t>features </a:t>
            </a:r>
            <a:r>
              <a:rPr lang="en-US" dirty="0" smtClean="0">
                <a:solidFill>
                  <a:srgbClr val="FF0000"/>
                </a:solidFill>
              </a:rPr>
              <a:t>(y)</a:t>
            </a:r>
            <a:r>
              <a:rPr lang="en-US" dirty="0" smtClean="0"/>
              <a:t>= ['</a:t>
            </a:r>
            <a:r>
              <a:rPr lang="en-US" dirty="0" err="1" smtClean="0"/>
              <a:t>freight_value</a:t>
            </a:r>
            <a:r>
              <a:rPr lang="en-US" dirty="0" smtClean="0"/>
              <a:t>', 'product_volume_cm3', '</a:t>
            </a:r>
            <a:r>
              <a:rPr lang="en-US" dirty="0" err="1" smtClean="0"/>
              <a:t>product_weight_g</a:t>
            </a:r>
            <a:r>
              <a:rPr lang="en-US" dirty="0" smtClean="0"/>
              <a:t>', </a:t>
            </a:r>
            <a:r>
              <a:rPr lang="en-US" i="1" dirty="0" smtClean="0"/>
              <a:t>#'</a:t>
            </a:r>
            <a:r>
              <a:rPr lang="en-US" i="1" dirty="0" err="1" smtClean="0"/>
              <a:t>purchase_day_of_week</a:t>
            </a:r>
            <a:r>
              <a:rPr lang="en-US" i="1" dirty="0" smtClean="0"/>
              <a:t>', #'price',</a:t>
            </a:r>
            <a:r>
              <a:rPr lang="en-US" dirty="0" smtClean="0"/>
              <a:t> </a:t>
            </a:r>
            <a:r>
              <a:rPr lang="en-US" i="1" dirty="0" smtClean="0"/>
              <a:t>#'</a:t>
            </a:r>
            <a:r>
              <a:rPr lang="en-US" i="1" dirty="0" err="1" smtClean="0"/>
              <a:t>estimated_delivery_time</a:t>
            </a:r>
            <a:r>
              <a:rPr lang="en-US" i="1" dirty="0" smtClean="0"/>
              <a:t>',</a:t>
            </a:r>
            <a:r>
              <a:rPr lang="en-US" dirty="0" smtClean="0"/>
              <a:t> '</a:t>
            </a:r>
            <a:r>
              <a:rPr lang="en-US" dirty="0" err="1" smtClean="0"/>
              <a:t>carrier_delivery_time</a:t>
            </a:r>
            <a:r>
              <a:rPr lang="en-US" dirty="0" smtClean="0"/>
              <a:t>', 'distance'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model </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X = </a:t>
            </a:r>
            <a:r>
              <a:rPr lang="en-US" dirty="0" err="1" smtClean="0"/>
              <a:t>merge_df</a:t>
            </a:r>
            <a:r>
              <a:rPr lang="en-US" dirty="0" smtClean="0"/>
              <a:t>[features] y = </a:t>
            </a:r>
            <a:r>
              <a:rPr lang="en-US" dirty="0" err="1" smtClean="0"/>
              <a:t>merge_df</a:t>
            </a:r>
            <a:r>
              <a:rPr lang="en-US" dirty="0" smtClean="0"/>
              <a:t>[target] </a:t>
            </a:r>
          </a:p>
          <a:p>
            <a:r>
              <a:rPr lang="en-US" dirty="0" err="1" smtClean="0"/>
              <a:t>X_data</a:t>
            </a:r>
            <a:r>
              <a:rPr lang="en-US" dirty="0" smtClean="0"/>
              <a:t> = </a:t>
            </a:r>
            <a:r>
              <a:rPr lang="en-US" dirty="0" err="1" smtClean="0"/>
              <a:t>StandardScaler</a:t>
            </a:r>
            <a:r>
              <a:rPr lang="en-US" dirty="0" smtClean="0"/>
              <a:t>().</a:t>
            </a:r>
            <a:r>
              <a:rPr lang="en-US" dirty="0" err="1" smtClean="0"/>
              <a:t>fit_transform</a:t>
            </a:r>
            <a:r>
              <a:rPr lang="en-US" dirty="0" smtClean="0"/>
              <a:t>(X) </a:t>
            </a:r>
          </a:p>
          <a:p>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a:t>
            </a:r>
            <a:r>
              <a:rPr lang="en-US" dirty="0" err="1" smtClean="0"/>
              <a:t>X_data</a:t>
            </a:r>
            <a:r>
              <a:rPr lang="en-US" dirty="0" smtClean="0"/>
              <a:t>, y, </a:t>
            </a:r>
            <a:r>
              <a:rPr lang="en-US" dirty="0" err="1" smtClean="0"/>
              <a:t>test_size</a:t>
            </a:r>
            <a:r>
              <a:rPr lang="en-US" dirty="0" smtClean="0"/>
              <a:t>=0.2, </a:t>
            </a:r>
            <a:r>
              <a:rPr lang="en-US" dirty="0" err="1" smtClean="0"/>
              <a:t>random_state</a:t>
            </a:r>
            <a:r>
              <a:rPr lang="en-US" dirty="0" smtClean="0"/>
              <a:t> = 14) </a:t>
            </a:r>
          </a:p>
          <a:p>
            <a:r>
              <a:rPr lang="en-US" dirty="0" smtClean="0"/>
              <a:t>models = [ ['Lasso: ', Lasso()], ['Ridge: ', Ridge()], ['</a:t>
            </a:r>
            <a:r>
              <a:rPr lang="en-US" dirty="0" err="1" smtClean="0"/>
              <a:t>KNeighborsRegressor</a:t>
            </a:r>
            <a:r>
              <a:rPr lang="en-US" dirty="0" smtClean="0"/>
              <a:t>: ', </a:t>
            </a:r>
            <a:r>
              <a:rPr lang="en-US" dirty="0" err="1" smtClean="0"/>
              <a:t>neighbors.KNeighborsRegressor</a:t>
            </a:r>
            <a:r>
              <a:rPr lang="en-US" dirty="0" smtClean="0"/>
              <a:t>()], ['</a:t>
            </a:r>
            <a:r>
              <a:rPr lang="en-US" dirty="0" err="1" smtClean="0"/>
              <a:t>RandomForest</a:t>
            </a:r>
            <a:r>
              <a:rPr lang="en-US" dirty="0" smtClean="0"/>
              <a:t> ',</a:t>
            </a:r>
            <a:r>
              <a:rPr lang="en-US" dirty="0" err="1" smtClean="0"/>
              <a:t>RandomForestRegressor</a:t>
            </a:r>
            <a:r>
              <a:rPr lang="en-US" dirty="0" smtClean="0"/>
              <a:t>()], ['</a:t>
            </a:r>
            <a:r>
              <a:rPr lang="en-US" dirty="0" err="1" smtClean="0"/>
              <a:t>ExtraTreeRegressor</a:t>
            </a:r>
            <a:r>
              <a:rPr lang="en-US" dirty="0" smtClean="0"/>
              <a:t> :',</a:t>
            </a:r>
            <a:r>
              <a:rPr lang="en-US" dirty="0" err="1" smtClean="0"/>
              <a:t>ExtraTreesRegressor</a:t>
            </a:r>
            <a:r>
              <a:rPr lang="en-US" dirty="0" smtClean="0"/>
              <a:t>()], ['</a:t>
            </a:r>
            <a:r>
              <a:rPr lang="en-US" dirty="0" err="1" smtClean="0"/>
              <a:t>GradientBoostingRegressor</a:t>
            </a:r>
            <a:r>
              <a:rPr lang="en-US" dirty="0" smtClean="0"/>
              <a:t>: ', </a:t>
            </a:r>
            <a:r>
              <a:rPr lang="en-US" dirty="0" err="1" smtClean="0"/>
              <a:t>GradientBoostingRegressor</a:t>
            </a:r>
            <a:r>
              <a:rPr lang="en-US" dirty="0" smtClean="0"/>
              <a:t>()] , ['</a:t>
            </a:r>
            <a:r>
              <a:rPr lang="en-US" dirty="0" err="1" smtClean="0"/>
              <a:t>XGBoost</a:t>
            </a:r>
            <a:r>
              <a:rPr lang="en-US" dirty="0" smtClean="0"/>
              <a:t>: ', </a:t>
            </a:r>
            <a:r>
              <a:rPr lang="en-US" dirty="0" err="1" smtClean="0"/>
              <a:t>XGBRegressor</a:t>
            </a:r>
            <a:r>
              <a:rPr lang="en-US" dirty="0" smtClean="0"/>
              <a:t>()] , </a:t>
            </a:r>
            <a:r>
              <a:rPr lang="en-US" i="1" dirty="0" smtClean="0"/>
              <a:t>#['</a:t>
            </a:r>
            <a:r>
              <a:rPr lang="en-US" i="1" dirty="0" err="1" smtClean="0"/>
              <a:t>MLPRegressor</a:t>
            </a:r>
            <a:r>
              <a:rPr lang="en-US" i="1" dirty="0" smtClean="0"/>
              <a:t>: ', </a:t>
            </a:r>
            <a:r>
              <a:rPr lang="en-US" i="1" dirty="0" err="1" smtClean="0"/>
              <a:t>MLPRegressor</a:t>
            </a:r>
            <a:r>
              <a:rPr lang="en-US" i="1" dirty="0" smtClean="0"/>
              <a:t>( activation='</a:t>
            </a:r>
            <a:r>
              <a:rPr lang="en-US" i="1" dirty="0" err="1" smtClean="0"/>
              <a:t>relu</a:t>
            </a:r>
            <a:r>
              <a:rPr lang="en-US" i="1" dirty="0" smtClean="0"/>
              <a:t>', solver='</a:t>
            </a:r>
            <a:r>
              <a:rPr lang="en-US" i="1" dirty="0" err="1" smtClean="0"/>
              <a:t>adam',learning_rate</a:t>
            </a:r>
            <a:r>
              <a:rPr lang="en-US" i="1" dirty="0" smtClean="0"/>
              <a:t>='</a:t>
            </a:r>
            <a:r>
              <a:rPr lang="en-US" i="1" dirty="0" err="1" smtClean="0"/>
              <a:t>adaptive',max_iter</a:t>
            </a:r>
            <a:r>
              <a:rPr lang="en-US" i="1" dirty="0" smtClean="0"/>
              <a:t>=10000,learning_rate_init=0.01,alpha=0.01)]</a:t>
            </a:r>
            <a:r>
              <a:rPr lang="en-US" dirty="0" smtClean="0"/>
              <a:t> ] </a:t>
            </a:r>
          </a:p>
          <a:p>
            <a:r>
              <a:rPr lang="en-US" dirty="0" err="1" smtClean="0"/>
              <a:t>model_data</a:t>
            </a:r>
            <a:r>
              <a:rPr lang="en-US" dirty="0" smtClean="0"/>
              <a:t> = [] for </a:t>
            </a:r>
            <a:r>
              <a:rPr lang="en-US" dirty="0" err="1" smtClean="0"/>
              <a:t>name,curr_model</a:t>
            </a:r>
            <a:r>
              <a:rPr lang="en-US" dirty="0" smtClean="0"/>
              <a:t> </a:t>
            </a:r>
            <a:r>
              <a:rPr lang="en-US" b="1" dirty="0" smtClean="0"/>
              <a:t>in</a:t>
            </a:r>
            <a:r>
              <a:rPr lang="en-US" dirty="0" smtClean="0"/>
              <a:t> models : </a:t>
            </a:r>
          </a:p>
          <a:p>
            <a:pPr lvl="1"/>
            <a:r>
              <a:rPr lang="en-US" dirty="0" err="1" smtClean="0"/>
              <a:t>curr_model_data</a:t>
            </a:r>
            <a:r>
              <a:rPr lang="en-US" dirty="0" smtClean="0"/>
              <a:t> = {} </a:t>
            </a:r>
          </a:p>
          <a:p>
            <a:pPr lvl="1"/>
            <a:r>
              <a:rPr lang="en-US" dirty="0" err="1" smtClean="0"/>
              <a:t>curr_model.random_state</a:t>
            </a:r>
            <a:r>
              <a:rPr lang="en-US" dirty="0" smtClean="0"/>
              <a:t> = 100 </a:t>
            </a:r>
          </a:p>
          <a:p>
            <a:pPr lvl="1"/>
            <a:r>
              <a:rPr lang="en-US" dirty="0" err="1" smtClean="0"/>
              <a:t>curr_model_data</a:t>
            </a:r>
            <a:r>
              <a:rPr lang="en-US" dirty="0" smtClean="0"/>
              <a:t>["Name"] = name </a:t>
            </a:r>
          </a:p>
          <a:p>
            <a:pPr lvl="1"/>
            <a:r>
              <a:rPr lang="en-US" dirty="0" smtClean="0"/>
              <a:t>start = </a:t>
            </a:r>
            <a:r>
              <a:rPr lang="en-US" dirty="0" err="1" smtClean="0"/>
              <a:t>time.time</a:t>
            </a:r>
            <a:r>
              <a:rPr lang="en-US" dirty="0" smtClean="0"/>
              <a:t>() </a:t>
            </a:r>
          </a:p>
          <a:p>
            <a:pPr lvl="1"/>
            <a:r>
              <a:rPr lang="en-US" dirty="0" smtClean="0"/>
              <a:t>curr_model.fit(</a:t>
            </a:r>
            <a:r>
              <a:rPr lang="en-US" dirty="0" err="1" smtClean="0"/>
              <a:t>X_train,y_train</a:t>
            </a:r>
            <a:r>
              <a:rPr lang="en-US" dirty="0" smtClean="0"/>
              <a:t>) </a:t>
            </a:r>
          </a:p>
          <a:p>
            <a:pPr lvl="1"/>
            <a:r>
              <a:rPr lang="en-US" dirty="0" smtClean="0"/>
              <a:t>end = </a:t>
            </a:r>
            <a:r>
              <a:rPr lang="en-US" dirty="0" err="1" smtClean="0"/>
              <a:t>time.time</a:t>
            </a:r>
            <a:r>
              <a:rPr lang="en-US" dirty="0" smtClean="0"/>
              <a:t>() </a:t>
            </a:r>
          </a:p>
          <a:p>
            <a:pPr lvl="1"/>
            <a:r>
              <a:rPr lang="en-US" dirty="0" err="1" smtClean="0"/>
              <a:t>curr_model_data</a:t>
            </a:r>
            <a:r>
              <a:rPr lang="en-US" dirty="0" smtClean="0"/>
              <a:t>["</a:t>
            </a:r>
            <a:r>
              <a:rPr lang="en-US" dirty="0" err="1" smtClean="0"/>
              <a:t>Train_Time</a:t>
            </a:r>
            <a:r>
              <a:rPr lang="en-US" dirty="0" smtClean="0"/>
              <a:t>"] = end - start </a:t>
            </a:r>
          </a:p>
          <a:p>
            <a:pPr lvl="1"/>
            <a:r>
              <a:rPr lang="en-US" dirty="0" err="1" smtClean="0"/>
              <a:t>curr_model_data</a:t>
            </a:r>
            <a:r>
              <a:rPr lang="en-US" dirty="0" smtClean="0"/>
              <a:t>["Train_R2_Score"] = metrics.r2_score(</a:t>
            </a:r>
            <a:r>
              <a:rPr lang="en-US" dirty="0" err="1" smtClean="0"/>
              <a:t>y_train,curr_model.predict</a:t>
            </a:r>
            <a:r>
              <a:rPr lang="en-US" dirty="0" smtClean="0"/>
              <a:t>(</a:t>
            </a:r>
            <a:r>
              <a:rPr lang="en-US" dirty="0" err="1" smtClean="0"/>
              <a:t>X_train</a:t>
            </a:r>
            <a:r>
              <a:rPr lang="en-US" dirty="0" smtClean="0"/>
              <a:t>)) </a:t>
            </a:r>
          </a:p>
          <a:p>
            <a:pPr lvl="1"/>
            <a:r>
              <a:rPr lang="en-US" dirty="0" err="1" smtClean="0"/>
              <a:t>curr_model_data</a:t>
            </a:r>
            <a:r>
              <a:rPr lang="en-US" dirty="0" smtClean="0"/>
              <a:t>["Test_R2_Score"] = metrics.r2_score(</a:t>
            </a:r>
            <a:r>
              <a:rPr lang="en-US" dirty="0" err="1" smtClean="0"/>
              <a:t>y_test,curr_model.predict</a:t>
            </a:r>
            <a:r>
              <a:rPr lang="en-US" dirty="0" smtClean="0"/>
              <a:t>(</a:t>
            </a:r>
            <a:r>
              <a:rPr lang="en-US" dirty="0" err="1" smtClean="0"/>
              <a:t>X_test</a:t>
            </a:r>
            <a:r>
              <a:rPr lang="en-US" dirty="0" smtClean="0"/>
              <a:t>)) </a:t>
            </a:r>
          </a:p>
          <a:p>
            <a:pPr lvl="1"/>
            <a:r>
              <a:rPr lang="en-US" dirty="0" err="1" smtClean="0"/>
              <a:t>curr_model_data</a:t>
            </a:r>
            <a:r>
              <a:rPr lang="en-US" dirty="0" smtClean="0"/>
              <a:t>["</a:t>
            </a:r>
            <a:r>
              <a:rPr lang="en-US" dirty="0" err="1" smtClean="0"/>
              <a:t>Test_RMSE</a:t>
            </a:r>
            <a:r>
              <a:rPr lang="en-US" dirty="0" smtClean="0"/>
              <a:t>"] = </a:t>
            </a:r>
            <a:r>
              <a:rPr lang="en-US" dirty="0" err="1" smtClean="0"/>
              <a:t>sqrt</a:t>
            </a:r>
            <a:r>
              <a:rPr lang="en-US" dirty="0" smtClean="0"/>
              <a:t>(</a:t>
            </a:r>
            <a:r>
              <a:rPr lang="en-US" dirty="0" err="1" smtClean="0"/>
              <a:t>mean_squared_error</a:t>
            </a:r>
            <a:r>
              <a:rPr lang="en-US" dirty="0" smtClean="0"/>
              <a:t>(</a:t>
            </a:r>
            <a:r>
              <a:rPr lang="en-US" dirty="0" err="1" smtClean="0"/>
              <a:t>y_test,curr_model.predict</a:t>
            </a:r>
            <a:r>
              <a:rPr lang="en-US" dirty="0" smtClean="0"/>
              <a:t>(</a:t>
            </a:r>
            <a:r>
              <a:rPr lang="en-US" dirty="0" err="1" smtClean="0"/>
              <a:t>X_test</a:t>
            </a:r>
            <a:r>
              <a:rPr lang="en-US" dirty="0" smtClean="0"/>
              <a:t>)))/100 </a:t>
            </a:r>
            <a:r>
              <a:rPr lang="en-US" dirty="0" err="1" smtClean="0"/>
              <a:t>model_data.append</a:t>
            </a:r>
            <a:r>
              <a:rPr lang="en-US" dirty="0" smtClean="0"/>
              <a:t>(</a:t>
            </a:r>
            <a:r>
              <a:rPr lang="en-US" dirty="0" err="1" smtClean="0"/>
              <a:t>curr_model_data</a:t>
            </a:r>
            <a:r>
              <a:rPr lang="en-US" dirty="0" smtClean="0"/>
              <a:t>)</a:t>
            </a:r>
          </a:p>
          <a:p>
            <a:pPr lvl="1"/>
            <a:endParaRPr lang="en-US" dirty="0" smtClean="0"/>
          </a:p>
          <a:p>
            <a:r>
              <a:rPr lang="en-US" dirty="0" err="1" smtClean="0"/>
              <a:t>model_scores</a:t>
            </a:r>
            <a:r>
              <a:rPr lang="en-US" dirty="0" smtClean="0"/>
              <a:t> = </a:t>
            </a:r>
            <a:r>
              <a:rPr lang="en-US" dirty="0" err="1" smtClean="0"/>
              <a:t>pd.DataFrame</a:t>
            </a:r>
            <a:r>
              <a:rPr lang="en-US" dirty="0" smtClean="0"/>
              <a:t>(</a:t>
            </a:r>
            <a:r>
              <a:rPr lang="en-US" dirty="0" err="1" smtClean="0"/>
              <a:t>model_data</a:t>
            </a:r>
            <a:r>
              <a:rPr lang="en-US" dirty="0" smtClean="0"/>
              <a:t>) </a:t>
            </a:r>
            <a:r>
              <a:rPr lang="en-US" dirty="0" err="1" smtClean="0"/>
              <a:t>model_scores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graph</a:t>
            </a:r>
            <a:endParaRPr lang="en-US" dirty="0"/>
          </a:p>
        </p:txBody>
      </p:sp>
      <p:sp>
        <p:nvSpPr>
          <p:cNvPr id="3" name="Content Placeholder 2"/>
          <p:cNvSpPr>
            <a:spLocks noGrp="1"/>
          </p:cNvSpPr>
          <p:nvPr>
            <p:ph sz="quarter" idx="1"/>
          </p:nvPr>
        </p:nvSpPr>
        <p:spPr/>
        <p:txBody>
          <a:bodyPr/>
          <a:lstStyle/>
          <a:p>
            <a:r>
              <a:rPr lang="en-US" dirty="0" err="1" smtClean="0"/>
              <a:t>model_scores.plot</a:t>
            </a:r>
            <a:r>
              <a:rPr lang="en-US" dirty="0" smtClean="0"/>
              <a:t>(x="Name", y=['Train_R2_Score', 'Test_R2_Score', '</a:t>
            </a:r>
            <a:r>
              <a:rPr lang="en-US" dirty="0" err="1" smtClean="0"/>
              <a:t>Test_RMSE</a:t>
            </a:r>
            <a:r>
              <a:rPr lang="en-US" dirty="0" smtClean="0"/>
              <a:t>'], kind="bar" , title = 'R2 Score Results' , </a:t>
            </a:r>
            <a:r>
              <a:rPr lang="en-US" dirty="0" err="1" smtClean="0"/>
              <a:t>figsize</a:t>
            </a:r>
            <a:r>
              <a:rPr lang="en-US" dirty="0" smtClean="0"/>
              <a:t>= (10,8))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Regressor</a:t>
            </a:r>
            <a:r>
              <a:rPr lang="en-US" dirty="0" smtClean="0"/>
              <a:t> model </a:t>
            </a:r>
            <a:endParaRPr lang="en-US" dirty="0"/>
          </a:p>
        </p:txBody>
      </p:sp>
      <p:sp>
        <p:nvSpPr>
          <p:cNvPr id="3" name="Content Placeholder 2"/>
          <p:cNvSpPr>
            <a:spLocks noGrp="1"/>
          </p:cNvSpPr>
          <p:nvPr>
            <p:ph sz="quarter" idx="1"/>
          </p:nvPr>
        </p:nvSpPr>
        <p:spPr/>
        <p:txBody>
          <a:bodyPr/>
          <a:lstStyle/>
          <a:p>
            <a:r>
              <a:rPr lang="en-US" dirty="0" err="1" smtClean="0"/>
              <a:t>regressor</a:t>
            </a:r>
            <a:r>
              <a:rPr lang="en-US" dirty="0" smtClean="0"/>
              <a:t> = </a:t>
            </a:r>
            <a:r>
              <a:rPr lang="en-US" dirty="0" err="1" smtClean="0"/>
              <a:t>RandomForestRegressor</a:t>
            </a:r>
            <a:r>
              <a:rPr lang="en-US" dirty="0" smtClean="0"/>
              <a:t>(</a:t>
            </a:r>
            <a:r>
              <a:rPr lang="en-US" dirty="0" err="1" smtClean="0"/>
              <a:t>n_estimators</a:t>
            </a:r>
            <a:r>
              <a:rPr lang="en-US" dirty="0" smtClean="0"/>
              <a:t>=200, </a:t>
            </a:r>
            <a:r>
              <a:rPr lang="en-US" dirty="0" err="1" smtClean="0"/>
              <a:t>random_state</a:t>
            </a:r>
            <a:r>
              <a:rPr lang="en-US" dirty="0" smtClean="0"/>
              <a:t>=0) regressor.fit(</a:t>
            </a:r>
            <a:r>
              <a:rPr lang="en-US" dirty="0" err="1" smtClean="0"/>
              <a:t>X_train</a:t>
            </a:r>
            <a:r>
              <a:rPr lang="en-US" dirty="0" smtClean="0"/>
              <a:t>, </a:t>
            </a:r>
            <a:r>
              <a:rPr lang="en-US" dirty="0" err="1" smtClean="0"/>
              <a:t>y_train</a:t>
            </a:r>
            <a:r>
              <a:rPr lang="en-US" dirty="0" smtClean="0"/>
              <a:t>) </a:t>
            </a:r>
            <a:r>
              <a:rPr lang="en-US" dirty="0" err="1" smtClean="0"/>
              <a:t>y_pred</a:t>
            </a:r>
            <a:r>
              <a:rPr lang="en-US" dirty="0" smtClean="0"/>
              <a:t> = </a:t>
            </a:r>
            <a:r>
              <a:rPr lang="en-US" dirty="0" err="1" smtClean="0"/>
              <a:t>regressor.predict</a:t>
            </a:r>
            <a:r>
              <a:rPr lang="en-US" dirty="0" smtClean="0"/>
              <a:t>(</a:t>
            </a:r>
            <a:r>
              <a:rPr lang="en-US" dirty="0" err="1" smtClean="0"/>
              <a:t>X_test</a:t>
            </a:r>
            <a:r>
              <a:rPr lang="en-US" dirty="0" smtClean="0"/>
              <a:t>)</a:t>
            </a:r>
          </a:p>
          <a:p>
            <a:r>
              <a:rPr lang="en-US" dirty="0" smtClean="0"/>
              <a:t>print("Random Forest </a:t>
            </a:r>
            <a:r>
              <a:rPr lang="en-US" dirty="0" err="1" smtClean="0"/>
              <a:t>Regressor's</a:t>
            </a:r>
            <a:r>
              <a:rPr lang="en-US" dirty="0" smtClean="0"/>
              <a:t> Mean Absolute Error: " + </a:t>
            </a:r>
            <a:r>
              <a:rPr lang="en-US" dirty="0" err="1" smtClean="0"/>
              <a:t>str</a:t>
            </a:r>
            <a:r>
              <a:rPr lang="en-US" dirty="0" smtClean="0"/>
              <a:t>(</a:t>
            </a:r>
            <a:r>
              <a:rPr lang="en-US" dirty="0" err="1" smtClean="0"/>
              <a:t>mean_absolute_error</a:t>
            </a:r>
            <a:r>
              <a:rPr lang="en-US" dirty="0" smtClean="0"/>
              <a:t>(</a:t>
            </a:r>
            <a:r>
              <a:rPr lang="en-US" dirty="0" err="1" smtClean="0"/>
              <a:t>y_pred</a:t>
            </a:r>
            <a:r>
              <a:rPr lang="en-US" dirty="0" smtClean="0"/>
              <a:t>, </a:t>
            </a:r>
            <a:r>
              <a:rPr lang="en-US" dirty="0" err="1" smtClean="0"/>
              <a:t>y_test</a:t>
            </a:r>
            <a:r>
              <a:rPr lang="en-US" dirty="0" smtClean="0"/>
              <a:t>))) </a:t>
            </a:r>
            <a:r>
              <a:rPr lang="en-US" dirty="0" err="1" smtClean="0"/>
              <a:t>y.describe</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curve </a:t>
            </a:r>
            <a:endParaRPr lang="en-US" dirty="0"/>
          </a:p>
        </p:txBody>
      </p:sp>
      <p:sp>
        <p:nvSpPr>
          <p:cNvPr id="3" name="Content Placeholder 2"/>
          <p:cNvSpPr>
            <a:spLocks noGrp="1"/>
          </p:cNvSpPr>
          <p:nvPr>
            <p:ph sz="quarter" idx="1"/>
          </p:nvPr>
        </p:nvSpPr>
        <p:spPr/>
        <p:txBody>
          <a:bodyPr>
            <a:normAutofit/>
          </a:bodyPr>
          <a:lstStyle/>
          <a:p>
            <a:r>
              <a:rPr lang="en-US" dirty="0" smtClean="0"/>
              <a:t>from </a:t>
            </a:r>
            <a:r>
              <a:rPr lang="en-US" dirty="0" err="1" smtClean="0"/>
              <a:t>sklearn.model_selection</a:t>
            </a:r>
            <a:r>
              <a:rPr lang="en-US" dirty="0" smtClean="0"/>
              <a:t> import </a:t>
            </a:r>
            <a:r>
              <a:rPr lang="en-US" dirty="0" err="1" smtClean="0"/>
              <a:t>ShuffleSplit</a:t>
            </a:r>
            <a:r>
              <a:rPr lang="en-US" dirty="0" smtClean="0"/>
              <a:t> from </a:t>
            </a:r>
            <a:r>
              <a:rPr lang="en-US" dirty="0" err="1" smtClean="0"/>
              <a:t>sklearn.model_selection</a:t>
            </a:r>
            <a:r>
              <a:rPr lang="en-US" dirty="0" smtClean="0"/>
              <a:t> import </a:t>
            </a:r>
            <a:r>
              <a:rPr lang="en-US" dirty="0" err="1" smtClean="0"/>
              <a:t>learning_curve</a:t>
            </a:r>
            <a:r>
              <a:rPr lang="en-US" dirty="0" smtClean="0"/>
              <a:t> </a:t>
            </a:r>
          </a:p>
          <a:p>
            <a:r>
              <a:rPr lang="en-US" dirty="0" err="1" smtClean="0"/>
              <a:t>cv</a:t>
            </a:r>
            <a:r>
              <a:rPr lang="en-US" dirty="0" smtClean="0"/>
              <a:t> = </a:t>
            </a:r>
            <a:r>
              <a:rPr lang="en-US" dirty="0" err="1" smtClean="0"/>
              <a:t>ShuffleSplit</a:t>
            </a:r>
            <a:r>
              <a:rPr lang="en-US" dirty="0" smtClean="0"/>
              <a:t>(</a:t>
            </a:r>
            <a:r>
              <a:rPr lang="en-US" dirty="0" err="1" smtClean="0"/>
              <a:t>n_splits</a:t>
            </a:r>
            <a:r>
              <a:rPr lang="en-US" dirty="0" smtClean="0"/>
              <a:t>=100, </a:t>
            </a:r>
            <a:r>
              <a:rPr lang="en-US" dirty="0" err="1" smtClean="0"/>
              <a:t>test_size</a:t>
            </a:r>
            <a:r>
              <a:rPr lang="en-US" dirty="0" smtClean="0"/>
              <a:t>=0.2, </a:t>
            </a:r>
            <a:r>
              <a:rPr lang="en-US" dirty="0" err="1" smtClean="0"/>
              <a:t>random_state</a:t>
            </a:r>
            <a:r>
              <a:rPr lang="en-US" dirty="0" smtClean="0"/>
              <a:t>=0) </a:t>
            </a:r>
          </a:p>
          <a:p>
            <a:r>
              <a:rPr lang="en-US" dirty="0" smtClean="0"/>
              <a:t>estimator = </a:t>
            </a:r>
            <a:r>
              <a:rPr lang="en-US" dirty="0" err="1" smtClean="0"/>
              <a:t>RandomForestRegressor</a:t>
            </a:r>
            <a:r>
              <a:rPr lang="en-US" dirty="0" smtClean="0"/>
              <a:t>() </a:t>
            </a:r>
            <a:r>
              <a:rPr lang="en-US" dirty="0" err="1" smtClean="0"/>
              <a:t>train_sizes</a:t>
            </a:r>
            <a:r>
              <a:rPr lang="en-US" dirty="0" smtClean="0"/>
              <a:t>, </a:t>
            </a:r>
            <a:r>
              <a:rPr lang="en-US" dirty="0" err="1" smtClean="0"/>
              <a:t>train_scores</a:t>
            </a:r>
            <a:r>
              <a:rPr lang="en-US" dirty="0" smtClean="0"/>
              <a:t>, </a:t>
            </a:r>
            <a:r>
              <a:rPr lang="en-US" dirty="0" err="1" smtClean="0"/>
              <a:t>test_scores</a:t>
            </a:r>
            <a:r>
              <a:rPr lang="en-US" dirty="0" smtClean="0"/>
              <a:t>, </a:t>
            </a:r>
            <a:r>
              <a:rPr lang="en-US" dirty="0" err="1" smtClean="0"/>
              <a:t>fit_times</a:t>
            </a:r>
            <a:r>
              <a:rPr lang="en-US" dirty="0" smtClean="0"/>
              <a:t>, _ = </a:t>
            </a:r>
            <a:r>
              <a:rPr lang="en-US" dirty="0" err="1" smtClean="0"/>
              <a:t>learning_curve</a:t>
            </a:r>
            <a:r>
              <a:rPr lang="en-US" dirty="0" smtClean="0"/>
              <a:t>(</a:t>
            </a:r>
            <a:r>
              <a:rPr lang="en-US" dirty="0" err="1" smtClean="0"/>
              <a:t>estimator,X_train,pd.Series.ravel</a:t>
            </a:r>
            <a:r>
              <a:rPr lang="en-US" dirty="0" smtClean="0"/>
              <a:t>(</a:t>
            </a:r>
            <a:r>
              <a:rPr lang="en-US" dirty="0" err="1" smtClean="0"/>
              <a:t>y_train</a:t>
            </a:r>
            <a:r>
              <a:rPr lang="en-US" dirty="0" smtClean="0"/>
              <a:t>), </a:t>
            </a:r>
            <a:r>
              <a:rPr lang="en-US" dirty="0" err="1" smtClean="0"/>
              <a:t>cv</a:t>
            </a:r>
            <a:r>
              <a:rPr lang="en-US" dirty="0" smtClean="0"/>
              <a:t>=</a:t>
            </a:r>
            <a:r>
              <a:rPr lang="en-US" dirty="0" err="1" smtClean="0"/>
              <a:t>cv</a:t>
            </a:r>
            <a:r>
              <a:rPr lang="en-US" dirty="0" smtClean="0"/>
              <a:t>, </a:t>
            </a:r>
            <a:r>
              <a:rPr lang="en-US" dirty="0" err="1" smtClean="0"/>
              <a:t>n_jobs</a:t>
            </a:r>
            <a:r>
              <a:rPr lang="en-US" dirty="0" smtClean="0"/>
              <a:t>=4, </a:t>
            </a:r>
          </a:p>
          <a:p>
            <a:r>
              <a:rPr lang="en-US" dirty="0" err="1" smtClean="0"/>
              <a:t>train_sizes</a:t>
            </a:r>
            <a:r>
              <a:rPr lang="en-US" dirty="0" smtClean="0"/>
              <a:t>=</a:t>
            </a:r>
            <a:r>
              <a:rPr lang="en-US" dirty="0" err="1" smtClean="0"/>
              <a:t>np.linspace</a:t>
            </a:r>
            <a:r>
              <a:rPr lang="en-US" dirty="0" smtClean="0"/>
              <a:t>(.1, 1.0, 5), </a:t>
            </a:r>
            <a:r>
              <a:rPr lang="en-US" dirty="0" err="1" smtClean="0"/>
              <a:t>return_times</a:t>
            </a:r>
            <a:r>
              <a:rPr lang="en-US" dirty="0" smtClean="0"/>
              <a:t>=True)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curve set up</a:t>
            </a:r>
            <a:endParaRPr lang="en-US" dirty="0"/>
          </a:p>
        </p:txBody>
      </p:sp>
      <p:sp>
        <p:nvSpPr>
          <p:cNvPr id="3" name="Content Placeholder 2"/>
          <p:cNvSpPr>
            <a:spLocks noGrp="1"/>
          </p:cNvSpPr>
          <p:nvPr>
            <p:ph sz="quarter" idx="1"/>
          </p:nvPr>
        </p:nvSpPr>
        <p:spPr/>
        <p:txBody>
          <a:bodyPr>
            <a:normAutofit/>
          </a:bodyPr>
          <a:lstStyle/>
          <a:p>
            <a:r>
              <a:rPr lang="en-US" dirty="0" smtClean="0"/>
              <a:t>_, axes = </a:t>
            </a:r>
            <a:r>
              <a:rPr lang="en-US" dirty="0" err="1" smtClean="0"/>
              <a:t>plt.subplots</a:t>
            </a:r>
            <a:r>
              <a:rPr lang="en-US" dirty="0" smtClean="0"/>
              <a:t>(1, 3, </a:t>
            </a:r>
            <a:r>
              <a:rPr lang="en-US" dirty="0" err="1" smtClean="0"/>
              <a:t>figsize</a:t>
            </a:r>
            <a:r>
              <a:rPr lang="en-US" dirty="0" smtClean="0"/>
              <a:t>=(20, 5)) </a:t>
            </a:r>
          </a:p>
          <a:p>
            <a:r>
              <a:rPr lang="en-US" dirty="0" err="1" smtClean="0"/>
              <a:t>train_scores_mean</a:t>
            </a:r>
            <a:r>
              <a:rPr lang="en-US" dirty="0" smtClean="0"/>
              <a:t> = </a:t>
            </a:r>
            <a:r>
              <a:rPr lang="en-US" dirty="0" err="1" smtClean="0"/>
              <a:t>np.mean</a:t>
            </a:r>
            <a:r>
              <a:rPr lang="en-US" dirty="0" smtClean="0"/>
              <a:t>(</a:t>
            </a:r>
            <a:r>
              <a:rPr lang="en-US" dirty="0" err="1" smtClean="0"/>
              <a:t>train_scores</a:t>
            </a:r>
            <a:r>
              <a:rPr lang="en-US" dirty="0" smtClean="0"/>
              <a:t>, axis=1) </a:t>
            </a:r>
          </a:p>
          <a:p>
            <a:r>
              <a:rPr lang="en-US" dirty="0" err="1" smtClean="0"/>
              <a:t>train_scores_std</a:t>
            </a:r>
            <a:r>
              <a:rPr lang="en-US" dirty="0" smtClean="0"/>
              <a:t> = np.std(</a:t>
            </a:r>
            <a:r>
              <a:rPr lang="en-US" dirty="0" err="1" smtClean="0"/>
              <a:t>train_scores</a:t>
            </a:r>
            <a:r>
              <a:rPr lang="en-US" dirty="0" smtClean="0"/>
              <a:t>, axis=1) </a:t>
            </a:r>
          </a:p>
          <a:p>
            <a:r>
              <a:rPr lang="en-US" dirty="0" err="1" smtClean="0"/>
              <a:t>test_scores_mean</a:t>
            </a:r>
            <a:r>
              <a:rPr lang="en-US" dirty="0" smtClean="0"/>
              <a:t> = </a:t>
            </a:r>
            <a:r>
              <a:rPr lang="en-US" dirty="0" err="1" smtClean="0"/>
              <a:t>np.mean</a:t>
            </a:r>
            <a:r>
              <a:rPr lang="en-US" dirty="0" smtClean="0"/>
              <a:t>(</a:t>
            </a:r>
            <a:r>
              <a:rPr lang="en-US" dirty="0" err="1" smtClean="0"/>
              <a:t>test_scores</a:t>
            </a:r>
            <a:r>
              <a:rPr lang="en-US" dirty="0" smtClean="0"/>
              <a:t>, axis=1) </a:t>
            </a:r>
          </a:p>
          <a:p>
            <a:r>
              <a:rPr lang="en-US" dirty="0" err="1" smtClean="0"/>
              <a:t>test_scores_std</a:t>
            </a:r>
            <a:r>
              <a:rPr lang="en-US" dirty="0" smtClean="0"/>
              <a:t> = np.std(</a:t>
            </a:r>
            <a:r>
              <a:rPr lang="en-US" dirty="0" err="1" smtClean="0"/>
              <a:t>test_scores</a:t>
            </a:r>
            <a:r>
              <a:rPr lang="en-US" dirty="0" smtClean="0"/>
              <a:t>, axis=1) </a:t>
            </a:r>
          </a:p>
          <a:p>
            <a:r>
              <a:rPr lang="en-US" dirty="0" err="1" smtClean="0"/>
              <a:t>fit_times_mean</a:t>
            </a:r>
            <a:r>
              <a:rPr lang="en-US" dirty="0" smtClean="0"/>
              <a:t> = </a:t>
            </a:r>
            <a:r>
              <a:rPr lang="en-US" dirty="0" err="1" smtClean="0"/>
              <a:t>np.mean</a:t>
            </a:r>
            <a:r>
              <a:rPr lang="en-US" dirty="0" smtClean="0"/>
              <a:t>(</a:t>
            </a:r>
            <a:r>
              <a:rPr lang="en-US" dirty="0" err="1" smtClean="0"/>
              <a:t>fit_times</a:t>
            </a:r>
            <a:r>
              <a:rPr lang="en-US" dirty="0" smtClean="0"/>
              <a:t>, axis=1) </a:t>
            </a:r>
          </a:p>
          <a:p>
            <a:r>
              <a:rPr lang="en-US" dirty="0" err="1" smtClean="0"/>
              <a:t>fit_times_std</a:t>
            </a:r>
            <a:r>
              <a:rPr lang="en-US" dirty="0" smtClean="0"/>
              <a:t> = np.std(</a:t>
            </a:r>
            <a:r>
              <a:rPr lang="en-US" dirty="0" err="1" smtClean="0"/>
              <a:t>fit_times</a:t>
            </a:r>
            <a:r>
              <a:rPr lang="en-US" dirty="0" smtClean="0"/>
              <a:t>, axis=1)</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learning curve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axes[0].grid() axes[0].</a:t>
            </a:r>
            <a:r>
              <a:rPr lang="en-US" dirty="0" err="1" smtClean="0"/>
              <a:t>fill_between</a:t>
            </a:r>
            <a:r>
              <a:rPr lang="en-US" dirty="0" smtClean="0"/>
              <a:t>(</a:t>
            </a:r>
            <a:r>
              <a:rPr lang="en-US" dirty="0" err="1" smtClean="0"/>
              <a:t>train_sizes</a:t>
            </a:r>
            <a:r>
              <a:rPr lang="en-US" dirty="0" smtClean="0"/>
              <a:t>, </a:t>
            </a:r>
            <a:r>
              <a:rPr lang="en-US" dirty="0" err="1" smtClean="0"/>
              <a:t>train_scores_mean</a:t>
            </a:r>
            <a:r>
              <a:rPr lang="en-US" dirty="0" smtClean="0"/>
              <a:t> - </a:t>
            </a:r>
            <a:r>
              <a:rPr lang="en-US" dirty="0" err="1" smtClean="0"/>
              <a:t>train_scores_std</a:t>
            </a:r>
            <a:r>
              <a:rPr lang="en-US" dirty="0" smtClean="0"/>
              <a:t>, </a:t>
            </a:r>
            <a:r>
              <a:rPr lang="en-US" dirty="0" err="1" smtClean="0"/>
              <a:t>train_scores_mean</a:t>
            </a:r>
            <a:r>
              <a:rPr lang="en-US" dirty="0" smtClean="0"/>
              <a:t> + </a:t>
            </a:r>
            <a:r>
              <a:rPr lang="en-US" dirty="0" err="1" smtClean="0"/>
              <a:t>train_scores_std</a:t>
            </a:r>
            <a:r>
              <a:rPr lang="en-US" dirty="0" smtClean="0"/>
              <a:t>, alpha=0.1, color="r") </a:t>
            </a:r>
          </a:p>
          <a:p>
            <a:r>
              <a:rPr lang="en-US" dirty="0" smtClean="0"/>
              <a:t>axes[0].</a:t>
            </a:r>
            <a:r>
              <a:rPr lang="en-US" dirty="0" err="1" smtClean="0"/>
              <a:t>fill_between</a:t>
            </a:r>
            <a:r>
              <a:rPr lang="en-US" dirty="0" smtClean="0"/>
              <a:t>(</a:t>
            </a:r>
            <a:r>
              <a:rPr lang="en-US" dirty="0" err="1" smtClean="0"/>
              <a:t>train_sizes</a:t>
            </a:r>
            <a:r>
              <a:rPr lang="en-US" dirty="0" smtClean="0"/>
              <a:t>, </a:t>
            </a:r>
            <a:r>
              <a:rPr lang="en-US" dirty="0" err="1" smtClean="0"/>
              <a:t>test_scores_mean</a:t>
            </a:r>
            <a:r>
              <a:rPr lang="en-US" dirty="0" smtClean="0"/>
              <a:t> - </a:t>
            </a:r>
            <a:r>
              <a:rPr lang="en-US" dirty="0" err="1" smtClean="0"/>
              <a:t>test_scores_std</a:t>
            </a:r>
            <a:r>
              <a:rPr lang="en-US" dirty="0" smtClean="0"/>
              <a:t>, </a:t>
            </a:r>
            <a:r>
              <a:rPr lang="en-US" dirty="0" err="1" smtClean="0"/>
              <a:t>test_scores_mean</a:t>
            </a:r>
            <a:r>
              <a:rPr lang="en-US" dirty="0" smtClean="0"/>
              <a:t> + </a:t>
            </a:r>
            <a:r>
              <a:rPr lang="en-US" dirty="0" err="1" smtClean="0"/>
              <a:t>test_scores_std</a:t>
            </a:r>
            <a:r>
              <a:rPr lang="en-US" dirty="0" smtClean="0"/>
              <a:t>, alpha=0.1, color="g") </a:t>
            </a:r>
          </a:p>
          <a:p>
            <a:r>
              <a:rPr lang="en-US" dirty="0" smtClean="0"/>
              <a:t>axes[0].plot(</a:t>
            </a:r>
            <a:r>
              <a:rPr lang="en-US" dirty="0" err="1" smtClean="0"/>
              <a:t>train_sizes</a:t>
            </a:r>
            <a:r>
              <a:rPr lang="en-US" dirty="0" smtClean="0"/>
              <a:t>, </a:t>
            </a:r>
            <a:r>
              <a:rPr lang="en-US" dirty="0" err="1" smtClean="0"/>
              <a:t>train_scores_mean</a:t>
            </a:r>
            <a:r>
              <a:rPr lang="en-US" dirty="0" smtClean="0"/>
              <a:t>, 'o-', color="r", label="Training score") </a:t>
            </a:r>
          </a:p>
          <a:p>
            <a:r>
              <a:rPr lang="en-US" dirty="0" smtClean="0"/>
              <a:t>axes[0].plot(</a:t>
            </a:r>
            <a:r>
              <a:rPr lang="en-US" dirty="0" err="1" smtClean="0"/>
              <a:t>train_sizes</a:t>
            </a:r>
            <a:r>
              <a:rPr lang="en-US" dirty="0" smtClean="0"/>
              <a:t>, </a:t>
            </a:r>
            <a:r>
              <a:rPr lang="en-US" dirty="0" err="1" smtClean="0"/>
              <a:t>test_scores_mean</a:t>
            </a:r>
            <a:r>
              <a:rPr lang="en-US" dirty="0" smtClean="0"/>
              <a:t>, 'o-', color="g", label="Cross-validation score") </a:t>
            </a:r>
          </a:p>
          <a:p>
            <a:r>
              <a:rPr lang="en-US" dirty="0" smtClean="0"/>
              <a:t>axes[0].legend(loc="best")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learning curve </a:t>
            </a:r>
            <a:endParaRPr lang="en-US" dirty="0"/>
          </a:p>
        </p:txBody>
      </p:sp>
      <p:sp>
        <p:nvSpPr>
          <p:cNvPr id="3" name="Content Placeholder 2"/>
          <p:cNvSpPr>
            <a:spLocks noGrp="1"/>
          </p:cNvSpPr>
          <p:nvPr>
            <p:ph sz="quarter" idx="1"/>
          </p:nvPr>
        </p:nvSpPr>
        <p:spPr/>
        <p:txBody>
          <a:bodyPr>
            <a:normAutofit/>
          </a:bodyPr>
          <a:lstStyle/>
          <a:p>
            <a:r>
              <a:rPr lang="en-US" i="1" dirty="0" smtClean="0">
                <a:solidFill>
                  <a:srgbClr val="FF0000"/>
                </a:solidFill>
              </a:rPr>
              <a:t># Plot </a:t>
            </a:r>
            <a:r>
              <a:rPr lang="en-US" i="1" dirty="0" err="1" smtClean="0">
                <a:solidFill>
                  <a:srgbClr val="FF0000"/>
                </a:solidFill>
              </a:rPr>
              <a:t>n_samples</a:t>
            </a:r>
            <a:r>
              <a:rPr lang="en-US" i="1" dirty="0" smtClean="0">
                <a:solidFill>
                  <a:srgbClr val="FF0000"/>
                </a:solidFill>
              </a:rPr>
              <a:t> </a:t>
            </a:r>
            <a:r>
              <a:rPr lang="en-US" i="1" dirty="0" err="1" smtClean="0">
                <a:solidFill>
                  <a:srgbClr val="FF0000"/>
                </a:solidFill>
              </a:rPr>
              <a:t>vs</a:t>
            </a:r>
            <a:r>
              <a:rPr lang="en-US" i="1" dirty="0" smtClean="0">
                <a:solidFill>
                  <a:srgbClr val="FF0000"/>
                </a:solidFill>
              </a:rPr>
              <a:t> </a:t>
            </a:r>
            <a:r>
              <a:rPr lang="en-US" i="1" dirty="0" err="1" smtClean="0">
                <a:solidFill>
                  <a:srgbClr val="FF0000"/>
                </a:solidFill>
              </a:rPr>
              <a:t>fit_times</a:t>
            </a:r>
            <a:r>
              <a:rPr lang="en-US" dirty="0" smtClean="0">
                <a:solidFill>
                  <a:srgbClr val="FF0000"/>
                </a:solidFill>
              </a:rPr>
              <a:t> </a:t>
            </a:r>
          </a:p>
          <a:p>
            <a:r>
              <a:rPr lang="en-US" dirty="0" smtClean="0"/>
              <a:t>axes[1].grid() axes[1].plot(</a:t>
            </a:r>
            <a:r>
              <a:rPr lang="en-US" dirty="0" err="1" smtClean="0"/>
              <a:t>train_sizes</a:t>
            </a:r>
            <a:r>
              <a:rPr lang="en-US" dirty="0" smtClean="0"/>
              <a:t>, </a:t>
            </a:r>
            <a:r>
              <a:rPr lang="en-US" dirty="0" err="1" smtClean="0"/>
              <a:t>fit_times_mean</a:t>
            </a:r>
            <a:r>
              <a:rPr lang="en-US" dirty="0" smtClean="0"/>
              <a:t>, 'o-') </a:t>
            </a:r>
          </a:p>
          <a:p>
            <a:r>
              <a:rPr lang="en-US" dirty="0" smtClean="0"/>
              <a:t>axes[1].</a:t>
            </a:r>
            <a:r>
              <a:rPr lang="en-US" dirty="0" err="1" smtClean="0"/>
              <a:t>fill_between</a:t>
            </a:r>
            <a:r>
              <a:rPr lang="en-US" dirty="0" smtClean="0"/>
              <a:t>(</a:t>
            </a:r>
            <a:r>
              <a:rPr lang="en-US" dirty="0" err="1" smtClean="0"/>
              <a:t>train_sizes</a:t>
            </a:r>
            <a:r>
              <a:rPr lang="en-US" dirty="0" smtClean="0"/>
              <a:t>, </a:t>
            </a:r>
            <a:r>
              <a:rPr lang="en-US" dirty="0" err="1" smtClean="0"/>
              <a:t>fit_times_mean</a:t>
            </a:r>
            <a:r>
              <a:rPr lang="en-US" dirty="0" smtClean="0"/>
              <a:t> - </a:t>
            </a:r>
            <a:r>
              <a:rPr lang="en-US" dirty="0" err="1" smtClean="0"/>
              <a:t>fit_times_std</a:t>
            </a:r>
            <a:r>
              <a:rPr lang="en-US" dirty="0" smtClean="0"/>
              <a:t>, </a:t>
            </a:r>
            <a:r>
              <a:rPr lang="en-US" dirty="0" err="1" smtClean="0"/>
              <a:t>fit_times_mean</a:t>
            </a:r>
            <a:r>
              <a:rPr lang="en-US" dirty="0" smtClean="0"/>
              <a:t> + </a:t>
            </a:r>
            <a:r>
              <a:rPr lang="en-US" dirty="0" err="1" smtClean="0"/>
              <a:t>fit_times_std</a:t>
            </a:r>
            <a:r>
              <a:rPr lang="en-US" dirty="0" smtClean="0"/>
              <a:t>, alpha=0.1) </a:t>
            </a:r>
          </a:p>
          <a:p>
            <a:r>
              <a:rPr lang="en-US" dirty="0" smtClean="0"/>
              <a:t>axes[1].</a:t>
            </a:r>
            <a:r>
              <a:rPr lang="en-US" dirty="0" err="1" smtClean="0"/>
              <a:t>set_xlabel</a:t>
            </a:r>
            <a:r>
              <a:rPr lang="en-US" dirty="0" smtClean="0"/>
              <a:t>("Training examples") </a:t>
            </a:r>
          </a:p>
          <a:p>
            <a:r>
              <a:rPr lang="en-US" dirty="0" smtClean="0"/>
              <a:t>axes[1].</a:t>
            </a:r>
            <a:r>
              <a:rPr lang="en-US" dirty="0" err="1" smtClean="0"/>
              <a:t>set_ylabel</a:t>
            </a:r>
            <a:r>
              <a:rPr lang="en-US" dirty="0" smtClean="0"/>
              <a:t>("</a:t>
            </a:r>
            <a:r>
              <a:rPr lang="en-US" dirty="0" err="1" smtClean="0"/>
              <a:t>fit_times</a:t>
            </a:r>
            <a:r>
              <a:rPr lang="en-US" dirty="0" smtClean="0"/>
              <a:t>") </a:t>
            </a:r>
          </a:p>
          <a:p>
            <a:r>
              <a:rPr lang="en-US" dirty="0" smtClean="0"/>
              <a:t>axes[1].</a:t>
            </a:r>
            <a:r>
              <a:rPr lang="en-US" dirty="0" err="1" smtClean="0"/>
              <a:t>set_title</a:t>
            </a:r>
            <a:r>
              <a:rPr lang="en-US" dirty="0" smtClean="0"/>
              <a:t>("Scalability of the model")</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learning curve </a:t>
            </a:r>
            <a:endParaRPr lang="en-US" dirty="0"/>
          </a:p>
        </p:txBody>
      </p:sp>
      <p:sp>
        <p:nvSpPr>
          <p:cNvPr id="3" name="Content Placeholder 2"/>
          <p:cNvSpPr>
            <a:spLocks noGrp="1"/>
          </p:cNvSpPr>
          <p:nvPr>
            <p:ph sz="quarter" idx="1"/>
          </p:nvPr>
        </p:nvSpPr>
        <p:spPr/>
        <p:txBody>
          <a:bodyPr>
            <a:normAutofit/>
          </a:bodyPr>
          <a:lstStyle/>
          <a:p>
            <a:r>
              <a:rPr lang="en-US" i="1" dirty="0" smtClean="0">
                <a:solidFill>
                  <a:srgbClr val="FF0000"/>
                </a:solidFill>
              </a:rPr>
              <a:t># Plot </a:t>
            </a:r>
            <a:r>
              <a:rPr lang="en-US" i="1" dirty="0" err="1" smtClean="0">
                <a:solidFill>
                  <a:srgbClr val="FF0000"/>
                </a:solidFill>
              </a:rPr>
              <a:t>fit_time</a:t>
            </a:r>
            <a:r>
              <a:rPr lang="en-US" i="1" dirty="0" smtClean="0">
                <a:solidFill>
                  <a:srgbClr val="FF0000"/>
                </a:solidFill>
              </a:rPr>
              <a:t> </a:t>
            </a:r>
            <a:r>
              <a:rPr lang="en-US" i="1" dirty="0" err="1" smtClean="0">
                <a:solidFill>
                  <a:srgbClr val="FF0000"/>
                </a:solidFill>
              </a:rPr>
              <a:t>vs</a:t>
            </a:r>
            <a:r>
              <a:rPr lang="en-US" i="1" dirty="0" smtClean="0">
                <a:solidFill>
                  <a:srgbClr val="FF0000"/>
                </a:solidFill>
              </a:rPr>
              <a:t> score</a:t>
            </a:r>
            <a:r>
              <a:rPr lang="en-US" dirty="0" smtClean="0">
                <a:solidFill>
                  <a:srgbClr val="FF0000"/>
                </a:solidFill>
              </a:rPr>
              <a:t> </a:t>
            </a:r>
          </a:p>
          <a:p>
            <a:r>
              <a:rPr lang="en-US" dirty="0" smtClean="0"/>
              <a:t>axes[2].grid() </a:t>
            </a:r>
          </a:p>
          <a:p>
            <a:r>
              <a:rPr lang="en-US" dirty="0" smtClean="0"/>
              <a:t>axes[2].plot(</a:t>
            </a:r>
            <a:r>
              <a:rPr lang="en-US" dirty="0" err="1" smtClean="0"/>
              <a:t>fit_times_mean</a:t>
            </a:r>
            <a:r>
              <a:rPr lang="en-US" dirty="0" smtClean="0"/>
              <a:t>, </a:t>
            </a:r>
            <a:r>
              <a:rPr lang="en-US" dirty="0" err="1" smtClean="0"/>
              <a:t>test_scores_mean</a:t>
            </a:r>
            <a:r>
              <a:rPr lang="en-US" dirty="0" smtClean="0"/>
              <a:t>, 'o-') </a:t>
            </a:r>
          </a:p>
          <a:p>
            <a:r>
              <a:rPr lang="en-US" dirty="0" smtClean="0"/>
              <a:t>axes[2].</a:t>
            </a:r>
            <a:r>
              <a:rPr lang="en-US" dirty="0" err="1" smtClean="0"/>
              <a:t>fill_between</a:t>
            </a:r>
            <a:r>
              <a:rPr lang="en-US" dirty="0" smtClean="0"/>
              <a:t>(</a:t>
            </a:r>
            <a:r>
              <a:rPr lang="en-US" dirty="0" err="1" smtClean="0"/>
              <a:t>fit_times_mean</a:t>
            </a:r>
            <a:r>
              <a:rPr lang="en-US" dirty="0" smtClean="0"/>
              <a:t>, </a:t>
            </a:r>
            <a:r>
              <a:rPr lang="en-US" dirty="0" err="1" smtClean="0"/>
              <a:t>test_scores_mean</a:t>
            </a:r>
            <a:r>
              <a:rPr lang="en-US" dirty="0" smtClean="0"/>
              <a:t> - </a:t>
            </a:r>
            <a:r>
              <a:rPr lang="en-US" dirty="0" err="1" smtClean="0"/>
              <a:t>test_scores_std</a:t>
            </a:r>
            <a:r>
              <a:rPr lang="en-US" dirty="0" smtClean="0"/>
              <a:t>, </a:t>
            </a:r>
            <a:r>
              <a:rPr lang="en-US" dirty="0" err="1" smtClean="0"/>
              <a:t>test_scores_mean</a:t>
            </a:r>
            <a:r>
              <a:rPr lang="en-US" dirty="0" smtClean="0"/>
              <a:t> + </a:t>
            </a:r>
            <a:r>
              <a:rPr lang="en-US" dirty="0" err="1" smtClean="0"/>
              <a:t>test_scores_std</a:t>
            </a:r>
            <a:r>
              <a:rPr lang="en-US" dirty="0" smtClean="0"/>
              <a:t>, alpha=0.1) </a:t>
            </a:r>
          </a:p>
          <a:p>
            <a:r>
              <a:rPr lang="en-US" dirty="0" smtClean="0"/>
              <a:t>axes[2].</a:t>
            </a:r>
            <a:r>
              <a:rPr lang="en-US" dirty="0" err="1" smtClean="0"/>
              <a:t>set_xlabel</a:t>
            </a:r>
            <a:r>
              <a:rPr lang="en-US" dirty="0" smtClean="0"/>
              <a:t>("</a:t>
            </a:r>
            <a:r>
              <a:rPr lang="en-US" dirty="0" err="1" smtClean="0"/>
              <a:t>fit_times</a:t>
            </a:r>
            <a:r>
              <a:rPr lang="en-US" dirty="0" smtClean="0"/>
              <a:t>") </a:t>
            </a:r>
          </a:p>
          <a:p>
            <a:r>
              <a:rPr lang="en-US" dirty="0" smtClean="0"/>
              <a:t>axes[2].</a:t>
            </a:r>
            <a:r>
              <a:rPr lang="en-US" dirty="0" err="1" smtClean="0"/>
              <a:t>set_ylabel</a:t>
            </a:r>
            <a:r>
              <a:rPr lang="en-US" dirty="0" smtClean="0"/>
              <a:t>("Score") </a:t>
            </a:r>
          </a:p>
          <a:p>
            <a:r>
              <a:rPr lang="en-US" dirty="0" smtClean="0"/>
              <a:t>axes[2].</a:t>
            </a:r>
            <a:r>
              <a:rPr lang="en-US" dirty="0" err="1" smtClean="0"/>
              <a:t>set_title</a:t>
            </a:r>
            <a:r>
              <a:rPr lang="en-US" dirty="0" smtClean="0"/>
              <a:t>("Performance of the model")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Question </a:t>
            </a:r>
            <a:endParaRPr lang="en-US" dirty="0"/>
          </a:p>
        </p:txBody>
      </p:sp>
      <p:sp>
        <p:nvSpPr>
          <p:cNvPr id="5" name="TextBox 4"/>
          <p:cNvSpPr txBox="1"/>
          <p:nvPr/>
        </p:nvSpPr>
        <p:spPr>
          <a:xfrm>
            <a:off x="214282" y="3571876"/>
            <a:ext cx="8286808" cy="2893100"/>
          </a:xfrm>
          <a:prstGeom prst="rect">
            <a:avLst/>
          </a:prstGeom>
          <a:noFill/>
        </p:spPr>
        <p:txBody>
          <a:bodyPr wrap="square" rtlCol="0">
            <a:spAutoFit/>
          </a:bodyPr>
          <a:lstStyle/>
          <a:p>
            <a:pPr algn="ctr"/>
            <a:r>
              <a:rPr lang="en-US" sz="2600" dirty="0" smtClean="0"/>
              <a:t>Seller Segmentation</a:t>
            </a:r>
          </a:p>
          <a:p>
            <a:pPr marL="914400" lvl="1" indent="-457200">
              <a:buFont typeface="+mj-lt"/>
              <a:buAutoNum type="arabicPeriod"/>
            </a:pPr>
            <a:r>
              <a:rPr lang="en-US" sz="2300" dirty="0" smtClean="0"/>
              <a:t>To create a better e-commerce platform for user to buy or sell product?</a:t>
            </a:r>
          </a:p>
          <a:p>
            <a:pPr marL="914400" lvl="1" indent="-457200">
              <a:buFont typeface="+mj-lt"/>
              <a:buAutoNum type="arabicPeriod"/>
            </a:pPr>
            <a:r>
              <a:rPr lang="en-US" sz="2300" dirty="0" smtClean="0"/>
              <a:t>Do we need to remove seller who are inactive in the platform?</a:t>
            </a:r>
          </a:p>
          <a:p>
            <a:pPr marL="914400" lvl="1" indent="-457200">
              <a:buFont typeface="+mj-lt"/>
              <a:buAutoNum type="arabicPeriod"/>
            </a:pPr>
            <a:endParaRPr lang="en-US" sz="2300" dirty="0" smtClean="0"/>
          </a:p>
          <a:p>
            <a:pPr marL="914400" lvl="1" indent="-457200">
              <a:buFont typeface="+mj-lt"/>
              <a:buAutoNum type="arabicPeriod"/>
            </a:pPr>
            <a:endParaRPr lang="en-US" sz="2300" dirty="0" smtClean="0"/>
          </a:p>
          <a:p>
            <a:endParaRPr lang="en-US" dirty="0"/>
          </a:p>
        </p:txBody>
      </p:sp>
      <p:sp>
        <p:nvSpPr>
          <p:cNvPr id="6" name="TextBox 5"/>
          <p:cNvSpPr txBox="1"/>
          <p:nvPr/>
        </p:nvSpPr>
        <p:spPr>
          <a:xfrm>
            <a:off x="357158" y="1285860"/>
            <a:ext cx="8286808" cy="1831271"/>
          </a:xfrm>
          <a:prstGeom prst="rect">
            <a:avLst/>
          </a:prstGeom>
          <a:noFill/>
        </p:spPr>
        <p:txBody>
          <a:bodyPr wrap="square" rtlCol="0">
            <a:spAutoFit/>
          </a:bodyPr>
          <a:lstStyle/>
          <a:p>
            <a:pPr algn="ctr">
              <a:buNone/>
            </a:pPr>
            <a:r>
              <a:rPr lang="en-US" sz="2600" dirty="0" smtClean="0"/>
              <a:t>Customer Segmentation </a:t>
            </a:r>
          </a:p>
          <a:p>
            <a:pPr marL="731520" lvl="1" indent="-457200">
              <a:buFont typeface="+mj-lt"/>
              <a:buAutoNum type="arabicPeriod"/>
            </a:pPr>
            <a:r>
              <a:rPr lang="en-US" sz="2300" dirty="0" smtClean="0"/>
              <a:t>How should we </a:t>
            </a:r>
            <a:r>
              <a:rPr lang="en-US" sz="2300" dirty="0" smtClean="0"/>
              <a:t>priorities customers? </a:t>
            </a:r>
            <a:endParaRPr lang="en-US" sz="2300" dirty="0" smtClean="0"/>
          </a:p>
          <a:p>
            <a:pPr marL="731520" lvl="1" indent="-457200">
              <a:buFont typeface="+mj-lt"/>
              <a:buAutoNum type="arabicPeriod"/>
            </a:pPr>
            <a:r>
              <a:rPr lang="en-US" sz="2300" dirty="0" smtClean="0"/>
              <a:t>What should we do to bring in more sales?</a:t>
            </a:r>
            <a:endParaRPr lang="en-US" sz="2300" dirty="0" smtClean="0"/>
          </a:p>
          <a:p>
            <a:pPr marL="914400" lvl="1" indent="-457200">
              <a:buFont typeface="+mj-lt"/>
              <a:buAutoNum type="arabicPeriod"/>
            </a:pPr>
            <a:endParaRPr lang="en-US" sz="23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42844" y="910592"/>
          <a:ext cx="1643075" cy="1935863"/>
        </p:xfrm>
        <a:graphic>
          <a:graphicData uri="http://schemas.openxmlformats.org/drawingml/2006/table">
            <a:tbl>
              <a:tblPr firstRow="1" bandRow="1">
                <a:tableStyleId>{5C22544A-7EE6-4342-B048-85BDC9FD1C3A}</a:tableStyleId>
              </a:tblPr>
              <a:tblGrid>
                <a:gridCol w="226631"/>
                <a:gridCol w="1416444"/>
              </a:tblGrid>
              <a:tr h="305183">
                <a:tc gridSpan="2">
                  <a:txBody>
                    <a:bodyPr/>
                    <a:lstStyle/>
                    <a:p>
                      <a:pPr algn="ctr"/>
                      <a:r>
                        <a:rPr lang="en-US" sz="1400" dirty="0" smtClean="0"/>
                        <a:t>Customer Data </a:t>
                      </a:r>
                      <a:endParaRPr lang="en-US" sz="1400" dirty="0"/>
                    </a:p>
                  </a:txBody>
                  <a:tcPr/>
                </a:tc>
                <a:tc hMerge="1">
                  <a:txBody>
                    <a:bodyPr/>
                    <a:lstStyle/>
                    <a:p>
                      <a:endParaRPr lang="en-US" dirty="0"/>
                    </a:p>
                  </a:txBody>
                  <a:tcPr/>
                </a:tc>
              </a:tr>
              <a:tr h="235539">
                <a:tc>
                  <a:txBody>
                    <a:bodyPr/>
                    <a:lstStyle/>
                    <a:p>
                      <a:r>
                        <a:rPr lang="en-US" sz="1100" b="1" dirty="0" smtClean="0"/>
                        <a:t>1</a:t>
                      </a:r>
                      <a:endParaRPr lang="en-US" sz="1100" b="1" dirty="0"/>
                    </a:p>
                  </a:txBody>
                  <a:tcPr/>
                </a:tc>
                <a:tc>
                  <a:txBody>
                    <a:bodyPr/>
                    <a:lstStyle/>
                    <a:p>
                      <a:r>
                        <a:rPr lang="en-US" sz="1100" b="1" dirty="0" err="1" smtClean="0"/>
                        <a:t>customer_id</a:t>
                      </a:r>
                      <a:endParaRPr lang="en-US" sz="1100" b="1" dirty="0"/>
                    </a:p>
                  </a:txBody>
                  <a:tcPr/>
                </a:tc>
              </a:tr>
              <a:tr h="235539">
                <a:tc>
                  <a:txBody>
                    <a:bodyPr/>
                    <a:lstStyle/>
                    <a:p>
                      <a:r>
                        <a:rPr lang="en-US" sz="1100" b="1" dirty="0" smtClean="0"/>
                        <a:t>2</a:t>
                      </a:r>
                      <a:endParaRPr lang="en-US" sz="1100" b="1" dirty="0"/>
                    </a:p>
                  </a:txBody>
                  <a:tcPr/>
                </a:tc>
                <a:tc>
                  <a:txBody>
                    <a:bodyPr/>
                    <a:lstStyle/>
                    <a:p>
                      <a:r>
                        <a:rPr lang="en-US" sz="1100" b="1" dirty="0" err="1" smtClean="0"/>
                        <a:t>customer_unique_id</a:t>
                      </a:r>
                      <a:endParaRPr lang="en-US" sz="1100" b="1" dirty="0"/>
                    </a:p>
                  </a:txBody>
                  <a:tcPr/>
                </a:tc>
              </a:tr>
              <a:tr h="252861">
                <a:tc>
                  <a:txBody>
                    <a:bodyPr/>
                    <a:lstStyle/>
                    <a:p>
                      <a:r>
                        <a:rPr lang="en-US" sz="1100" b="1" dirty="0" smtClean="0"/>
                        <a:t>3</a:t>
                      </a:r>
                      <a:endParaRPr lang="en-US" sz="1100" b="1" dirty="0"/>
                    </a:p>
                  </a:txBody>
                  <a:tcPr/>
                </a:tc>
                <a:tc>
                  <a:txBody>
                    <a:bodyPr/>
                    <a:lstStyle/>
                    <a:p>
                      <a:r>
                        <a:rPr lang="en-US" sz="1100" b="1" dirty="0" err="1" smtClean="0"/>
                        <a:t>customer_zip_code_prefix</a:t>
                      </a:r>
                      <a:endParaRPr lang="en-US" sz="1100" b="1" dirty="0"/>
                    </a:p>
                  </a:txBody>
                  <a:tcPr/>
                </a:tc>
              </a:tr>
              <a:tr h="235539">
                <a:tc>
                  <a:txBody>
                    <a:bodyPr/>
                    <a:lstStyle/>
                    <a:p>
                      <a:r>
                        <a:rPr lang="en-US" sz="1100" b="1" dirty="0" smtClean="0"/>
                        <a:t>4</a:t>
                      </a:r>
                      <a:endParaRPr lang="en-US" sz="1100" b="1" dirty="0"/>
                    </a:p>
                  </a:txBody>
                  <a:tcPr/>
                </a:tc>
                <a:tc>
                  <a:txBody>
                    <a:bodyPr/>
                    <a:lstStyle/>
                    <a:p>
                      <a:r>
                        <a:rPr lang="en-US" sz="1100" b="1" dirty="0" err="1" smtClean="0"/>
                        <a:t>customer_city</a:t>
                      </a:r>
                      <a:endParaRPr lang="en-US" sz="1100" b="1" dirty="0"/>
                    </a:p>
                  </a:txBody>
                  <a:tcPr/>
                </a:tc>
              </a:tr>
              <a:tr h="235539">
                <a:tc>
                  <a:txBody>
                    <a:bodyPr/>
                    <a:lstStyle/>
                    <a:p>
                      <a:r>
                        <a:rPr lang="en-US" sz="1100" b="1" dirty="0" smtClean="0"/>
                        <a:t>5</a:t>
                      </a:r>
                      <a:endParaRPr lang="en-US" sz="1100" b="1" dirty="0"/>
                    </a:p>
                  </a:txBody>
                  <a:tcPr/>
                </a:tc>
                <a:tc>
                  <a:txBody>
                    <a:bodyPr/>
                    <a:lstStyle/>
                    <a:p>
                      <a:r>
                        <a:rPr lang="en-US" sz="1100" b="1" dirty="0" err="1" smtClean="0"/>
                        <a:t>customer_state</a:t>
                      </a:r>
                      <a:endParaRPr lang="en-US" sz="1100" b="1" dirty="0"/>
                    </a:p>
                  </a:txBody>
                  <a:tcPr/>
                </a:tc>
              </a:tr>
            </a:tbl>
          </a:graphicData>
        </a:graphic>
      </p:graphicFrame>
      <p:graphicFrame>
        <p:nvGraphicFramePr>
          <p:cNvPr id="5" name="Table 4"/>
          <p:cNvGraphicFramePr>
            <a:graphicFrameLocks noGrp="1"/>
          </p:cNvGraphicFramePr>
          <p:nvPr/>
        </p:nvGraphicFramePr>
        <p:xfrm>
          <a:off x="285720" y="4286256"/>
          <a:ext cx="1785950" cy="1810362"/>
        </p:xfrm>
        <a:graphic>
          <a:graphicData uri="http://schemas.openxmlformats.org/drawingml/2006/table">
            <a:tbl>
              <a:tblPr firstRow="1" bandRow="1">
                <a:tableStyleId>{5C22544A-7EE6-4342-B048-85BDC9FD1C3A}</a:tableStyleId>
              </a:tblPr>
              <a:tblGrid>
                <a:gridCol w="309109"/>
                <a:gridCol w="1476841"/>
              </a:tblGrid>
              <a:tr h="345910">
                <a:tc gridSpan="2">
                  <a:txBody>
                    <a:bodyPr/>
                    <a:lstStyle/>
                    <a:p>
                      <a:pPr algn="ctr"/>
                      <a:r>
                        <a:rPr lang="en-US" sz="1400" dirty="0" err="1" smtClean="0"/>
                        <a:t>Geolocation</a:t>
                      </a:r>
                      <a:r>
                        <a:rPr lang="en-US" sz="1400" dirty="0" smtClean="0"/>
                        <a:t> Data </a:t>
                      </a:r>
                      <a:endParaRPr lang="en-US" sz="1400" dirty="0"/>
                    </a:p>
                  </a:txBody>
                  <a:tcPr/>
                </a:tc>
                <a:tc hMerge="1">
                  <a:txBody>
                    <a:bodyPr/>
                    <a:lstStyle/>
                    <a:p>
                      <a:endParaRPr lang="en-US" dirty="0"/>
                    </a:p>
                  </a:txBody>
                  <a:tcPr/>
                </a:tc>
              </a:tr>
              <a:tr h="259433">
                <a:tc>
                  <a:txBody>
                    <a:bodyPr/>
                    <a:lstStyle/>
                    <a:p>
                      <a:r>
                        <a:rPr lang="en-US" sz="1100" b="1" dirty="0" smtClean="0"/>
                        <a:t>1</a:t>
                      </a:r>
                      <a:endParaRPr lang="en-US" sz="1100" b="1" dirty="0"/>
                    </a:p>
                  </a:txBody>
                  <a:tcPr/>
                </a:tc>
                <a:tc>
                  <a:txBody>
                    <a:bodyPr/>
                    <a:lstStyle/>
                    <a:p>
                      <a:r>
                        <a:rPr lang="en-US" sz="1100" b="1" dirty="0" err="1" smtClean="0"/>
                        <a:t>geolocation_zip_code_prefix</a:t>
                      </a:r>
                      <a:endParaRPr lang="en-US" sz="1100" b="1" dirty="0"/>
                    </a:p>
                  </a:txBody>
                  <a:tcPr/>
                </a:tc>
              </a:tr>
              <a:tr h="259433">
                <a:tc>
                  <a:txBody>
                    <a:bodyPr/>
                    <a:lstStyle/>
                    <a:p>
                      <a:r>
                        <a:rPr lang="en-US" sz="1100" b="1" dirty="0" smtClean="0"/>
                        <a:t>2</a:t>
                      </a:r>
                      <a:endParaRPr lang="en-US" sz="1100" b="1" dirty="0"/>
                    </a:p>
                  </a:txBody>
                  <a:tcPr/>
                </a:tc>
                <a:tc>
                  <a:txBody>
                    <a:bodyPr/>
                    <a:lstStyle/>
                    <a:p>
                      <a:r>
                        <a:rPr lang="en-US" sz="1100" b="1" dirty="0" err="1" smtClean="0"/>
                        <a:t>geolocation_lat</a:t>
                      </a:r>
                      <a:endParaRPr lang="en-US" sz="1100" b="1" dirty="0"/>
                    </a:p>
                  </a:txBody>
                  <a:tcPr/>
                </a:tc>
              </a:tr>
              <a:tr h="259433">
                <a:tc>
                  <a:txBody>
                    <a:bodyPr/>
                    <a:lstStyle/>
                    <a:p>
                      <a:r>
                        <a:rPr lang="en-US" sz="1100" b="1" dirty="0" smtClean="0"/>
                        <a:t>3</a:t>
                      </a:r>
                      <a:endParaRPr lang="en-US" sz="1100" b="1" dirty="0"/>
                    </a:p>
                  </a:txBody>
                  <a:tcPr/>
                </a:tc>
                <a:tc>
                  <a:txBody>
                    <a:bodyPr/>
                    <a:lstStyle/>
                    <a:p>
                      <a:r>
                        <a:rPr lang="en-US" sz="1100" b="1" dirty="0" err="1" smtClean="0"/>
                        <a:t>geolocation_lng</a:t>
                      </a:r>
                      <a:endParaRPr lang="en-US" sz="1100" b="1" dirty="0"/>
                    </a:p>
                  </a:txBody>
                  <a:tcPr/>
                </a:tc>
              </a:tr>
              <a:tr h="259433">
                <a:tc>
                  <a:txBody>
                    <a:bodyPr/>
                    <a:lstStyle/>
                    <a:p>
                      <a:r>
                        <a:rPr lang="en-US" sz="1100" b="1" dirty="0" smtClean="0"/>
                        <a:t>4</a:t>
                      </a:r>
                      <a:endParaRPr lang="en-US" sz="1100" b="1" dirty="0"/>
                    </a:p>
                  </a:txBody>
                  <a:tcPr/>
                </a:tc>
                <a:tc>
                  <a:txBody>
                    <a:bodyPr/>
                    <a:lstStyle/>
                    <a:p>
                      <a:r>
                        <a:rPr lang="en-US" sz="1100" b="1" dirty="0" err="1" smtClean="0"/>
                        <a:t>geolocation_city</a:t>
                      </a:r>
                      <a:endParaRPr lang="en-US" sz="1100" b="1" dirty="0"/>
                    </a:p>
                  </a:txBody>
                  <a:tcPr/>
                </a:tc>
              </a:tr>
              <a:tr h="259433">
                <a:tc>
                  <a:txBody>
                    <a:bodyPr/>
                    <a:lstStyle/>
                    <a:p>
                      <a:r>
                        <a:rPr lang="en-US" sz="1100" b="1" dirty="0" smtClean="0"/>
                        <a:t>5</a:t>
                      </a:r>
                      <a:endParaRPr lang="en-US" sz="1100" b="1" dirty="0"/>
                    </a:p>
                  </a:txBody>
                  <a:tcPr/>
                </a:tc>
                <a:tc>
                  <a:txBody>
                    <a:bodyPr/>
                    <a:lstStyle/>
                    <a:p>
                      <a:r>
                        <a:rPr lang="en-US" sz="1100" b="1" dirty="0" err="1" smtClean="0"/>
                        <a:t>geolocation_state</a:t>
                      </a:r>
                      <a:endParaRPr lang="en-US" sz="1100" b="1" dirty="0"/>
                    </a:p>
                  </a:txBody>
                  <a:tcPr/>
                </a:tc>
              </a:tr>
            </a:tbl>
          </a:graphicData>
        </a:graphic>
      </p:graphicFrame>
      <p:graphicFrame>
        <p:nvGraphicFramePr>
          <p:cNvPr id="6" name="Table 5"/>
          <p:cNvGraphicFramePr>
            <a:graphicFrameLocks noGrp="1"/>
          </p:cNvGraphicFramePr>
          <p:nvPr/>
        </p:nvGraphicFramePr>
        <p:xfrm>
          <a:off x="5214942" y="500042"/>
          <a:ext cx="1526416" cy="2499360"/>
        </p:xfrm>
        <a:graphic>
          <a:graphicData uri="http://schemas.openxmlformats.org/drawingml/2006/table">
            <a:tbl>
              <a:tblPr firstRow="1" bandRow="1">
                <a:tableStyleId>{5C22544A-7EE6-4342-B048-85BDC9FD1C3A}</a:tableStyleId>
              </a:tblPr>
              <a:tblGrid>
                <a:gridCol w="208280"/>
                <a:gridCol w="1318136"/>
              </a:tblGrid>
              <a:tr h="250033">
                <a:tc gridSpan="2">
                  <a:txBody>
                    <a:bodyPr/>
                    <a:lstStyle/>
                    <a:p>
                      <a:pPr algn="ctr"/>
                      <a:r>
                        <a:rPr lang="en-US" sz="1400" dirty="0" err="1" smtClean="0"/>
                        <a:t>Order_items</a:t>
                      </a:r>
                      <a:r>
                        <a:rPr lang="en-US" sz="1400" dirty="0" smtClean="0"/>
                        <a:t> Data </a:t>
                      </a:r>
                      <a:endParaRPr lang="en-US" sz="1400" dirty="0"/>
                    </a:p>
                  </a:txBody>
                  <a:tcPr/>
                </a:tc>
                <a:tc hMerge="1">
                  <a:txBody>
                    <a:bodyPr/>
                    <a:lstStyle/>
                    <a:p>
                      <a:endParaRPr lang="en-US" dirty="0"/>
                    </a:p>
                  </a:txBody>
                  <a:tcPr/>
                </a:tc>
              </a:tr>
              <a:tr h="250033">
                <a:tc>
                  <a:txBody>
                    <a:bodyPr/>
                    <a:lstStyle/>
                    <a:p>
                      <a:r>
                        <a:rPr lang="en-US" sz="1100" b="1" dirty="0" smtClean="0"/>
                        <a:t>1</a:t>
                      </a:r>
                    </a:p>
                  </a:txBody>
                  <a:tcPr/>
                </a:tc>
                <a:tc>
                  <a:txBody>
                    <a:bodyPr/>
                    <a:lstStyle/>
                    <a:p>
                      <a:r>
                        <a:rPr lang="en-US" sz="1100" b="1" dirty="0" err="1" smtClean="0"/>
                        <a:t>order_id</a:t>
                      </a:r>
                      <a:endParaRPr lang="en-US" sz="1100" b="1" dirty="0"/>
                    </a:p>
                  </a:txBody>
                  <a:tcPr/>
                </a:tc>
              </a:tr>
              <a:tr h="250033">
                <a:tc>
                  <a:txBody>
                    <a:bodyPr/>
                    <a:lstStyle/>
                    <a:p>
                      <a:r>
                        <a:rPr lang="en-US" sz="1100" b="1" dirty="0" smtClean="0"/>
                        <a:t>2</a:t>
                      </a:r>
                      <a:endParaRPr lang="en-US" sz="1100" b="1" dirty="0"/>
                    </a:p>
                  </a:txBody>
                  <a:tcPr/>
                </a:tc>
                <a:tc>
                  <a:txBody>
                    <a:bodyPr/>
                    <a:lstStyle/>
                    <a:p>
                      <a:r>
                        <a:rPr lang="en-US" sz="1100" b="1" dirty="0" err="1" smtClean="0"/>
                        <a:t>order_item_id</a:t>
                      </a:r>
                      <a:endParaRPr lang="en-US" sz="1100" b="1" dirty="0"/>
                    </a:p>
                  </a:txBody>
                  <a:tcPr/>
                </a:tc>
              </a:tr>
              <a:tr h="250033">
                <a:tc>
                  <a:txBody>
                    <a:bodyPr/>
                    <a:lstStyle/>
                    <a:p>
                      <a:r>
                        <a:rPr lang="en-US" sz="1100" b="1" dirty="0" smtClean="0"/>
                        <a:t>3</a:t>
                      </a:r>
                      <a:endParaRPr lang="en-US" sz="1100" b="1" dirty="0"/>
                    </a:p>
                  </a:txBody>
                  <a:tcPr/>
                </a:tc>
                <a:tc>
                  <a:txBody>
                    <a:bodyPr/>
                    <a:lstStyle/>
                    <a:p>
                      <a:r>
                        <a:rPr lang="en-US" sz="1100" b="1" dirty="0" err="1" smtClean="0"/>
                        <a:t>product_id</a:t>
                      </a:r>
                      <a:endParaRPr lang="en-US" sz="1100" b="1" dirty="0"/>
                    </a:p>
                  </a:txBody>
                  <a:tcPr/>
                </a:tc>
              </a:tr>
              <a:tr h="250033">
                <a:tc>
                  <a:txBody>
                    <a:bodyPr/>
                    <a:lstStyle/>
                    <a:p>
                      <a:r>
                        <a:rPr lang="en-US" sz="1100" b="1" dirty="0" smtClean="0"/>
                        <a:t>4</a:t>
                      </a:r>
                      <a:endParaRPr lang="en-US" sz="1100" b="1" dirty="0"/>
                    </a:p>
                  </a:txBody>
                  <a:tcPr/>
                </a:tc>
                <a:tc>
                  <a:txBody>
                    <a:bodyPr/>
                    <a:lstStyle/>
                    <a:p>
                      <a:r>
                        <a:rPr lang="en-US" sz="1100" b="1" dirty="0" err="1" smtClean="0"/>
                        <a:t>seller_id</a:t>
                      </a:r>
                      <a:endParaRPr lang="en-US" sz="1100" b="1" dirty="0"/>
                    </a:p>
                  </a:txBody>
                  <a:tcPr/>
                </a:tc>
              </a:tr>
              <a:tr h="250033">
                <a:tc>
                  <a:txBody>
                    <a:bodyPr/>
                    <a:lstStyle/>
                    <a:p>
                      <a:r>
                        <a:rPr lang="en-US" sz="1100" b="1" dirty="0" smtClean="0"/>
                        <a:t>5</a:t>
                      </a:r>
                      <a:endParaRPr lang="en-US" sz="1100" b="1" dirty="0"/>
                    </a:p>
                  </a:txBody>
                  <a:tcPr/>
                </a:tc>
                <a:tc>
                  <a:txBody>
                    <a:bodyPr/>
                    <a:lstStyle/>
                    <a:p>
                      <a:r>
                        <a:rPr lang="en-US" sz="1100" b="1" dirty="0" err="1" smtClean="0"/>
                        <a:t>shipping_limit_date</a:t>
                      </a:r>
                      <a:endParaRPr lang="en-US" sz="1100" b="1" dirty="0"/>
                    </a:p>
                  </a:txBody>
                  <a:tcPr/>
                </a:tc>
              </a:tr>
              <a:tr h="250033">
                <a:tc>
                  <a:txBody>
                    <a:bodyPr/>
                    <a:lstStyle/>
                    <a:p>
                      <a:r>
                        <a:rPr lang="en-US" sz="1100" b="1" dirty="0" smtClean="0"/>
                        <a:t>6</a:t>
                      </a:r>
                      <a:endParaRPr lang="en-US" sz="1100" b="1" dirty="0"/>
                    </a:p>
                  </a:txBody>
                  <a:tcPr/>
                </a:tc>
                <a:tc>
                  <a:txBody>
                    <a:bodyPr/>
                    <a:lstStyle/>
                    <a:p>
                      <a:r>
                        <a:rPr lang="en-US" sz="1100" b="1" dirty="0" smtClean="0"/>
                        <a:t>price</a:t>
                      </a:r>
                      <a:endParaRPr lang="en-US" sz="1100" b="1" dirty="0"/>
                    </a:p>
                  </a:txBody>
                  <a:tcPr/>
                </a:tc>
              </a:tr>
              <a:tr h="250033">
                <a:tc>
                  <a:txBody>
                    <a:bodyPr/>
                    <a:lstStyle/>
                    <a:p>
                      <a:r>
                        <a:rPr lang="en-US" sz="1100" b="1" dirty="0" smtClean="0"/>
                        <a:t>7</a:t>
                      </a:r>
                      <a:endParaRPr lang="en-US" sz="1100" b="1" dirty="0"/>
                    </a:p>
                  </a:txBody>
                  <a:tcPr/>
                </a:tc>
                <a:tc>
                  <a:txBody>
                    <a:bodyPr/>
                    <a:lstStyle/>
                    <a:p>
                      <a:r>
                        <a:rPr lang="en-US" sz="1100" b="1" dirty="0" err="1" smtClean="0"/>
                        <a:t>freight_value</a:t>
                      </a:r>
                      <a:endParaRPr lang="en-US" sz="1100" b="1" dirty="0"/>
                    </a:p>
                  </a:txBody>
                  <a:tcPr/>
                </a:tc>
              </a:tr>
            </a:tbl>
          </a:graphicData>
        </a:graphic>
      </p:graphicFrame>
      <p:graphicFrame>
        <p:nvGraphicFramePr>
          <p:cNvPr id="7" name="Table 6"/>
          <p:cNvGraphicFramePr>
            <a:graphicFrameLocks noGrp="1"/>
          </p:cNvGraphicFramePr>
          <p:nvPr/>
        </p:nvGraphicFramePr>
        <p:xfrm>
          <a:off x="7143768" y="1285860"/>
          <a:ext cx="1857388" cy="2135512"/>
        </p:xfrm>
        <a:graphic>
          <a:graphicData uri="http://schemas.openxmlformats.org/drawingml/2006/table">
            <a:tbl>
              <a:tblPr firstRow="1" bandRow="1">
                <a:tableStyleId>{5C22544A-7EE6-4342-B048-85BDC9FD1C3A}</a:tableStyleId>
              </a:tblPr>
              <a:tblGrid>
                <a:gridCol w="233760"/>
                <a:gridCol w="1623628"/>
              </a:tblGrid>
              <a:tr h="297658">
                <a:tc gridSpan="2">
                  <a:txBody>
                    <a:bodyPr/>
                    <a:lstStyle/>
                    <a:p>
                      <a:pPr algn="ctr"/>
                      <a:r>
                        <a:rPr lang="en-US" sz="1400" dirty="0" err="1" smtClean="0"/>
                        <a:t>Payment</a:t>
                      </a:r>
                      <a:r>
                        <a:rPr lang="en-US" sz="1400" baseline="0" dirty="0" err="1" smtClean="0"/>
                        <a:t>_detail</a:t>
                      </a:r>
                      <a:r>
                        <a:rPr lang="en-US" sz="1400" baseline="0" dirty="0" smtClean="0"/>
                        <a:t> Data </a:t>
                      </a:r>
                      <a:endParaRPr lang="en-US" sz="1400" dirty="0"/>
                    </a:p>
                  </a:txBody>
                  <a:tcPr/>
                </a:tc>
                <a:tc hMerge="1">
                  <a:txBody>
                    <a:bodyPr/>
                    <a:lstStyle/>
                    <a:p>
                      <a:endParaRPr lang="en-US" dirty="0"/>
                    </a:p>
                  </a:txBody>
                  <a:tcPr/>
                </a:tc>
              </a:tr>
              <a:tr h="297658">
                <a:tc>
                  <a:txBody>
                    <a:bodyPr/>
                    <a:lstStyle/>
                    <a:p>
                      <a:r>
                        <a:rPr lang="en-US" sz="1100" b="1" dirty="0" smtClean="0"/>
                        <a:t>1</a:t>
                      </a:r>
                      <a:endParaRPr lang="en-US" sz="1100" b="1" dirty="0"/>
                    </a:p>
                  </a:txBody>
                  <a:tcPr/>
                </a:tc>
                <a:tc>
                  <a:txBody>
                    <a:bodyPr/>
                    <a:lstStyle/>
                    <a:p>
                      <a:r>
                        <a:rPr lang="en-US" sz="1100" b="1" dirty="0" err="1" smtClean="0"/>
                        <a:t>order_id</a:t>
                      </a:r>
                      <a:endParaRPr lang="en-US" sz="1100" b="1" dirty="0"/>
                    </a:p>
                  </a:txBody>
                  <a:tcPr/>
                </a:tc>
              </a:tr>
              <a:tr h="297658">
                <a:tc>
                  <a:txBody>
                    <a:bodyPr/>
                    <a:lstStyle/>
                    <a:p>
                      <a:r>
                        <a:rPr lang="en-US" sz="1100" b="1" dirty="0" smtClean="0"/>
                        <a:t>2</a:t>
                      </a:r>
                      <a:endParaRPr lang="en-US" sz="1100" b="1" dirty="0"/>
                    </a:p>
                  </a:txBody>
                  <a:tcPr/>
                </a:tc>
                <a:tc>
                  <a:txBody>
                    <a:bodyPr/>
                    <a:lstStyle/>
                    <a:p>
                      <a:r>
                        <a:rPr lang="en-US" sz="1100" b="1" dirty="0" err="1" smtClean="0"/>
                        <a:t>payment_sequential</a:t>
                      </a:r>
                      <a:endParaRPr lang="en-US" sz="1100" b="1" dirty="0"/>
                    </a:p>
                  </a:txBody>
                  <a:tcPr/>
                </a:tc>
              </a:tr>
              <a:tr h="297658">
                <a:tc>
                  <a:txBody>
                    <a:bodyPr/>
                    <a:lstStyle/>
                    <a:p>
                      <a:r>
                        <a:rPr lang="en-US" sz="1100" b="1" dirty="0" smtClean="0"/>
                        <a:t>3</a:t>
                      </a:r>
                      <a:endParaRPr lang="en-US" sz="1100" b="1" dirty="0"/>
                    </a:p>
                  </a:txBody>
                  <a:tcPr/>
                </a:tc>
                <a:tc>
                  <a:txBody>
                    <a:bodyPr/>
                    <a:lstStyle/>
                    <a:p>
                      <a:r>
                        <a:rPr lang="en-US" sz="1100" b="1" dirty="0" err="1" smtClean="0"/>
                        <a:t>payment_type</a:t>
                      </a:r>
                      <a:endParaRPr lang="en-US" sz="1100" b="1" dirty="0"/>
                    </a:p>
                  </a:txBody>
                  <a:tcPr/>
                </a:tc>
              </a:tr>
              <a:tr h="297658">
                <a:tc>
                  <a:txBody>
                    <a:bodyPr/>
                    <a:lstStyle/>
                    <a:p>
                      <a:r>
                        <a:rPr lang="en-US" sz="1100" b="1" dirty="0" smtClean="0"/>
                        <a:t>4</a:t>
                      </a:r>
                      <a:endParaRPr lang="en-US" sz="1100" b="1" dirty="0"/>
                    </a:p>
                  </a:txBody>
                  <a:tcPr/>
                </a:tc>
                <a:tc>
                  <a:txBody>
                    <a:bodyPr/>
                    <a:lstStyle/>
                    <a:p>
                      <a:r>
                        <a:rPr lang="en-US" sz="1100" b="1" dirty="0" err="1" smtClean="0"/>
                        <a:t>payment_installments</a:t>
                      </a:r>
                      <a:endParaRPr lang="en-US" sz="1100" b="1" dirty="0"/>
                    </a:p>
                  </a:txBody>
                  <a:tcPr/>
                </a:tc>
              </a:tr>
              <a:tr h="297658">
                <a:tc>
                  <a:txBody>
                    <a:bodyPr/>
                    <a:lstStyle/>
                    <a:p>
                      <a:r>
                        <a:rPr lang="en-US" sz="1100" b="1" dirty="0" smtClean="0"/>
                        <a:t>5</a:t>
                      </a:r>
                      <a:endParaRPr lang="en-US" sz="1100" b="1" dirty="0"/>
                    </a:p>
                  </a:txBody>
                  <a:tcPr/>
                </a:tc>
                <a:tc>
                  <a:txBody>
                    <a:bodyPr/>
                    <a:lstStyle/>
                    <a:p>
                      <a:r>
                        <a:rPr lang="en-US" sz="1100" b="1" dirty="0" err="1" smtClean="0"/>
                        <a:t>payment_value</a:t>
                      </a:r>
                      <a:endParaRPr lang="en-US" sz="1100" b="1" dirty="0"/>
                    </a:p>
                  </a:txBody>
                  <a:tcPr/>
                </a:tc>
              </a:tr>
            </a:tbl>
          </a:graphicData>
        </a:graphic>
      </p:graphicFrame>
      <p:graphicFrame>
        <p:nvGraphicFramePr>
          <p:cNvPr id="8" name="Table 7"/>
          <p:cNvGraphicFramePr>
            <a:graphicFrameLocks noGrp="1"/>
          </p:cNvGraphicFramePr>
          <p:nvPr/>
        </p:nvGraphicFramePr>
        <p:xfrm>
          <a:off x="2285984" y="696278"/>
          <a:ext cx="2357454" cy="2712720"/>
        </p:xfrm>
        <a:graphic>
          <a:graphicData uri="http://schemas.openxmlformats.org/drawingml/2006/table">
            <a:tbl>
              <a:tblPr firstRow="1" bandRow="1">
                <a:tableStyleId>{5C22544A-7EE6-4342-B048-85BDC9FD1C3A}</a:tableStyleId>
              </a:tblPr>
              <a:tblGrid>
                <a:gridCol w="254860"/>
                <a:gridCol w="2102594"/>
              </a:tblGrid>
              <a:tr h="254002">
                <a:tc gridSpan="2">
                  <a:txBody>
                    <a:bodyPr/>
                    <a:lstStyle/>
                    <a:p>
                      <a:pPr algn="ctr"/>
                      <a:r>
                        <a:rPr lang="en-US" sz="1400" dirty="0" smtClean="0"/>
                        <a:t>Order Data</a:t>
                      </a:r>
                      <a:endParaRPr lang="en-US" sz="1400" dirty="0"/>
                    </a:p>
                  </a:txBody>
                  <a:tcPr/>
                </a:tc>
                <a:tc hMerge="1">
                  <a:txBody>
                    <a:bodyPr/>
                    <a:lstStyle/>
                    <a:p>
                      <a:endParaRPr lang="en-US" dirty="0"/>
                    </a:p>
                  </a:txBody>
                  <a:tcPr/>
                </a:tc>
              </a:tr>
              <a:tr h="254002">
                <a:tc>
                  <a:txBody>
                    <a:bodyPr/>
                    <a:lstStyle/>
                    <a:p>
                      <a:r>
                        <a:rPr lang="en-US" sz="1100" b="1" dirty="0" smtClean="0"/>
                        <a:t>1</a:t>
                      </a:r>
                      <a:endParaRPr lang="en-US" sz="1100" b="1" dirty="0"/>
                    </a:p>
                  </a:txBody>
                  <a:tcPr/>
                </a:tc>
                <a:tc>
                  <a:txBody>
                    <a:bodyPr/>
                    <a:lstStyle/>
                    <a:p>
                      <a:r>
                        <a:rPr lang="en-US" sz="1100" b="1" dirty="0" err="1" smtClean="0"/>
                        <a:t>order_id</a:t>
                      </a:r>
                      <a:endParaRPr lang="en-US" sz="1100" b="1" dirty="0"/>
                    </a:p>
                  </a:txBody>
                  <a:tcPr/>
                </a:tc>
              </a:tr>
              <a:tr h="254002">
                <a:tc>
                  <a:txBody>
                    <a:bodyPr/>
                    <a:lstStyle/>
                    <a:p>
                      <a:r>
                        <a:rPr lang="en-US" sz="1100" b="1" dirty="0" smtClean="0"/>
                        <a:t>2</a:t>
                      </a:r>
                      <a:endParaRPr lang="en-US" sz="1100" b="1" dirty="0"/>
                    </a:p>
                  </a:txBody>
                  <a:tcPr/>
                </a:tc>
                <a:tc>
                  <a:txBody>
                    <a:bodyPr/>
                    <a:lstStyle/>
                    <a:p>
                      <a:r>
                        <a:rPr lang="en-US" sz="1100" b="1" dirty="0" err="1" smtClean="0"/>
                        <a:t>customer_id</a:t>
                      </a:r>
                      <a:endParaRPr lang="en-US" sz="1100" b="1" dirty="0"/>
                    </a:p>
                  </a:txBody>
                  <a:tcPr/>
                </a:tc>
              </a:tr>
              <a:tr h="254002">
                <a:tc>
                  <a:txBody>
                    <a:bodyPr/>
                    <a:lstStyle/>
                    <a:p>
                      <a:r>
                        <a:rPr lang="en-US" sz="1100" b="1" dirty="0" smtClean="0"/>
                        <a:t>3</a:t>
                      </a:r>
                      <a:endParaRPr lang="en-US" sz="1100" b="1" dirty="0"/>
                    </a:p>
                  </a:txBody>
                  <a:tcPr/>
                </a:tc>
                <a:tc>
                  <a:txBody>
                    <a:bodyPr/>
                    <a:lstStyle/>
                    <a:p>
                      <a:r>
                        <a:rPr lang="en-US" sz="1100" b="1" dirty="0" err="1" smtClean="0"/>
                        <a:t>order_status</a:t>
                      </a:r>
                      <a:endParaRPr lang="en-US" sz="1100" b="1" dirty="0"/>
                    </a:p>
                  </a:txBody>
                  <a:tcPr/>
                </a:tc>
              </a:tr>
              <a:tr h="254002">
                <a:tc>
                  <a:txBody>
                    <a:bodyPr/>
                    <a:lstStyle/>
                    <a:p>
                      <a:r>
                        <a:rPr lang="en-US" sz="1100" b="1" dirty="0" smtClean="0"/>
                        <a:t>4</a:t>
                      </a:r>
                      <a:endParaRPr lang="en-US" sz="1100" b="1" dirty="0"/>
                    </a:p>
                  </a:txBody>
                  <a:tcPr/>
                </a:tc>
                <a:tc>
                  <a:txBody>
                    <a:bodyPr/>
                    <a:lstStyle/>
                    <a:p>
                      <a:r>
                        <a:rPr lang="en-US" sz="1100" b="1" dirty="0" err="1" smtClean="0"/>
                        <a:t>order_purchase_timestamp</a:t>
                      </a:r>
                      <a:endParaRPr lang="en-US" sz="1100" b="1" dirty="0"/>
                    </a:p>
                  </a:txBody>
                  <a:tcPr/>
                </a:tc>
              </a:tr>
              <a:tr h="254002">
                <a:tc>
                  <a:txBody>
                    <a:bodyPr/>
                    <a:lstStyle/>
                    <a:p>
                      <a:r>
                        <a:rPr lang="en-US" sz="1100" b="1" dirty="0" smtClean="0"/>
                        <a:t>5</a:t>
                      </a:r>
                      <a:endParaRPr lang="en-US" sz="1100" b="1" dirty="0"/>
                    </a:p>
                  </a:txBody>
                  <a:tcPr/>
                </a:tc>
                <a:tc>
                  <a:txBody>
                    <a:bodyPr/>
                    <a:lstStyle/>
                    <a:p>
                      <a:r>
                        <a:rPr lang="en-US" sz="1100" b="1" dirty="0" err="1" smtClean="0"/>
                        <a:t>order_approved_at</a:t>
                      </a:r>
                      <a:endParaRPr lang="en-US" sz="1100" b="1" dirty="0"/>
                    </a:p>
                  </a:txBody>
                  <a:tcPr/>
                </a:tc>
              </a:tr>
              <a:tr h="254002">
                <a:tc>
                  <a:txBody>
                    <a:bodyPr/>
                    <a:lstStyle/>
                    <a:p>
                      <a:r>
                        <a:rPr lang="en-US" sz="1100" b="1" dirty="0" smtClean="0"/>
                        <a:t>6</a:t>
                      </a:r>
                      <a:endParaRPr lang="en-US" sz="1100" b="1" dirty="0"/>
                    </a:p>
                  </a:txBody>
                  <a:tcPr/>
                </a:tc>
                <a:tc>
                  <a:txBody>
                    <a:bodyPr/>
                    <a:lstStyle/>
                    <a:p>
                      <a:r>
                        <a:rPr lang="en-US" sz="1100" b="1" dirty="0" err="1" smtClean="0"/>
                        <a:t>order_delivered_carrier_date</a:t>
                      </a:r>
                      <a:endParaRPr lang="en-US" sz="1100" b="1" dirty="0"/>
                    </a:p>
                  </a:txBody>
                  <a:tcPr/>
                </a:tc>
              </a:tr>
              <a:tr h="254002">
                <a:tc>
                  <a:txBody>
                    <a:bodyPr/>
                    <a:lstStyle/>
                    <a:p>
                      <a:r>
                        <a:rPr lang="en-US" sz="1100" b="1" dirty="0" smtClean="0"/>
                        <a:t>7</a:t>
                      </a:r>
                      <a:endParaRPr lang="en-US" sz="1100" b="1" dirty="0"/>
                    </a:p>
                  </a:txBody>
                  <a:tcPr/>
                </a:tc>
                <a:tc>
                  <a:txBody>
                    <a:bodyPr/>
                    <a:lstStyle/>
                    <a:p>
                      <a:r>
                        <a:rPr lang="en-US" sz="1100" b="1" dirty="0" err="1" smtClean="0"/>
                        <a:t>order_delivered_customer_date</a:t>
                      </a:r>
                      <a:endParaRPr lang="en-US" sz="1100" b="1" dirty="0"/>
                    </a:p>
                  </a:txBody>
                  <a:tcPr/>
                </a:tc>
              </a:tr>
              <a:tr h="254002">
                <a:tc>
                  <a:txBody>
                    <a:bodyPr/>
                    <a:lstStyle/>
                    <a:p>
                      <a:r>
                        <a:rPr lang="en-US" sz="1100" b="1" dirty="0" smtClean="0"/>
                        <a:t>8</a:t>
                      </a:r>
                      <a:endParaRPr lang="en-US" sz="1100" b="1" dirty="0"/>
                    </a:p>
                  </a:txBody>
                  <a:tcPr/>
                </a:tc>
                <a:tc>
                  <a:txBody>
                    <a:bodyPr/>
                    <a:lstStyle/>
                    <a:p>
                      <a:r>
                        <a:rPr lang="en-US" sz="1100" b="1" dirty="0" err="1" smtClean="0"/>
                        <a:t>order_estimated_delivery_date</a:t>
                      </a:r>
                      <a:endParaRPr lang="en-US" sz="1100" b="1" dirty="0"/>
                    </a:p>
                  </a:txBody>
                  <a:tcPr/>
                </a:tc>
              </a:tr>
            </a:tbl>
          </a:graphicData>
        </a:graphic>
      </p:graphicFrame>
      <p:graphicFrame>
        <p:nvGraphicFramePr>
          <p:cNvPr id="9" name="Table 8"/>
          <p:cNvGraphicFramePr>
            <a:graphicFrameLocks noGrp="1"/>
          </p:cNvGraphicFramePr>
          <p:nvPr/>
        </p:nvGraphicFramePr>
        <p:xfrm>
          <a:off x="6643702" y="3728616"/>
          <a:ext cx="2071702" cy="2530536"/>
        </p:xfrm>
        <a:graphic>
          <a:graphicData uri="http://schemas.openxmlformats.org/drawingml/2006/table">
            <a:tbl>
              <a:tblPr firstRow="1" bandRow="1">
                <a:tableStyleId>{5C22544A-7EE6-4342-B048-85BDC9FD1C3A}</a:tableStyleId>
              </a:tblPr>
              <a:tblGrid>
                <a:gridCol w="229527"/>
                <a:gridCol w="1842175"/>
              </a:tblGrid>
              <a:tr h="238257">
                <a:tc gridSpan="2">
                  <a:txBody>
                    <a:bodyPr/>
                    <a:lstStyle/>
                    <a:p>
                      <a:pPr algn="ctr"/>
                      <a:r>
                        <a:rPr lang="en-US" sz="1400" dirty="0" smtClean="0"/>
                        <a:t>Review Data</a:t>
                      </a:r>
                      <a:endParaRPr lang="en-US" sz="1400" dirty="0"/>
                    </a:p>
                  </a:txBody>
                  <a:tcPr/>
                </a:tc>
                <a:tc hMerge="1">
                  <a:txBody>
                    <a:bodyPr/>
                    <a:lstStyle/>
                    <a:p>
                      <a:endParaRPr lang="en-US" dirty="0"/>
                    </a:p>
                  </a:txBody>
                  <a:tcPr/>
                </a:tc>
              </a:tr>
              <a:tr h="238257">
                <a:tc>
                  <a:txBody>
                    <a:bodyPr/>
                    <a:lstStyle/>
                    <a:p>
                      <a:r>
                        <a:rPr lang="en-US" sz="1100" b="1" dirty="0" smtClean="0"/>
                        <a:t>1</a:t>
                      </a:r>
                      <a:endParaRPr lang="en-US" sz="1100" b="1" dirty="0"/>
                    </a:p>
                  </a:txBody>
                  <a:tcPr/>
                </a:tc>
                <a:tc>
                  <a:txBody>
                    <a:bodyPr/>
                    <a:lstStyle/>
                    <a:p>
                      <a:r>
                        <a:rPr lang="en-US" sz="1100" b="1" dirty="0" err="1" smtClean="0"/>
                        <a:t>review_id</a:t>
                      </a:r>
                      <a:endParaRPr lang="en-US" sz="1100" b="1" dirty="0"/>
                    </a:p>
                  </a:txBody>
                  <a:tcPr/>
                </a:tc>
              </a:tr>
              <a:tr h="238257">
                <a:tc>
                  <a:txBody>
                    <a:bodyPr/>
                    <a:lstStyle/>
                    <a:p>
                      <a:r>
                        <a:rPr lang="en-US" sz="1100" b="1" dirty="0" smtClean="0"/>
                        <a:t>2</a:t>
                      </a:r>
                      <a:endParaRPr lang="en-US" sz="1100" b="1" dirty="0"/>
                    </a:p>
                  </a:txBody>
                  <a:tcPr/>
                </a:tc>
                <a:tc>
                  <a:txBody>
                    <a:bodyPr/>
                    <a:lstStyle/>
                    <a:p>
                      <a:r>
                        <a:rPr lang="en-US" sz="1100" b="1" dirty="0" err="1" smtClean="0"/>
                        <a:t>order_id</a:t>
                      </a:r>
                      <a:endParaRPr lang="en-US" sz="1100" b="1" dirty="0"/>
                    </a:p>
                  </a:txBody>
                  <a:tcPr/>
                </a:tc>
              </a:tr>
              <a:tr h="238257">
                <a:tc>
                  <a:txBody>
                    <a:bodyPr/>
                    <a:lstStyle/>
                    <a:p>
                      <a:r>
                        <a:rPr lang="en-US" sz="1100" b="1" dirty="0" smtClean="0"/>
                        <a:t>3</a:t>
                      </a:r>
                      <a:endParaRPr lang="en-US" sz="1100" b="1" dirty="0"/>
                    </a:p>
                  </a:txBody>
                  <a:tcPr/>
                </a:tc>
                <a:tc>
                  <a:txBody>
                    <a:bodyPr/>
                    <a:lstStyle/>
                    <a:p>
                      <a:r>
                        <a:rPr lang="en-US" sz="1100" b="1" dirty="0" err="1" smtClean="0"/>
                        <a:t>review_score</a:t>
                      </a:r>
                      <a:endParaRPr lang="en-US" sz="1100" b="1" dirty="0"/>
                    </a:p>
                  </a:txBody>
                  <a:tcPr/>
                </a:tc>
              </a:tr>
              <a:tr h="297528">
                <a:tc>
                  <a:txBody>
                    <a:bodyPr/>
                    <a:lstStyle/>
                    <a:p>
                      <a:r>
                        <a:rPr lang="en-US" sz="1100" b="1" dirty="0" smtClean="0"/>
                        <a:t>4</a:t>
                      </a:r>
                      <a:endParaRPr lang="en-US" sz="1100" b="1" dirty="0"/>
                    </a:p>
                  </a:txBody>
                  <a:tcPr/>
                </a:tc>
                <a:tc>
                  <a:txBody>
                    <a:bodyPr/>
                    <a:lstStyle/>
                    <a:p>
                      <a:r>
                        <a:rPr lang="en-US" sz="1100" b="1" dirty="0" err="1" smtClean="0"/>
                        <a:t>review_comment_title</a:t>
                      </a:r>
                      <a:endParaRPr lang="en-US" sz="1100" b="1" dirty="0"/>
                    </a:p>
                  </a:txBody>
                  <a:tcPr/>
                </a:tc>
              </a:tr>
              <a:tr h="297528">
                <a:tc>
                  <a:txBody>
                    <a:bodyPr/>
                    <a:lstStyle/>
                    <a:p>
                      <a:r>
                        <a:rPr lang="en-US" sz="1100" b="1" dirty="0" smtClean="0"/>
                        <a:t>5</a:t>
                      </a:r>
                      <a:endParaRPr lang="en-US" sz="1100" b="1" dirty="0"/>
                    </a:p>
                  </a:txBody>
                  <a:tcPr/>
                </a:tc>
                <a:tc>
                  <a:txBody>
                    <a:bodyPr/>
                    <a:lstStyle/>
                    <a:p>
                      <a:r>
                        <a:rPr lang="en-US" sz="1100" b="1" dirty="0" err="1" smtClean="0"/>
                        <a:t>review_comment_message</a:t>
                      </a:r>
                      <a:endParaRPr lang="en-US" sz="1100" b="1" dirty="0"/>
                    </a:p>
                  </a:txBody>
                  <a:tcPr/>
                </a:tc>
              </a:tr>
              <a:tr h="297528">
                <a:tc>
                  <a:txBody>
                    <a:bodyPr/>
                    <a:lstStyle/>
                    <a:p>
                      <a:r>
                        <a:rPr lang="en-US" sz="1100" b="1" dirty="0" smtClean="0"/>
                        <a:t>6</a:t>
                      </a:r>
                      <a:endParaRPr lang="en-US" sz="1100" b="1" dirty="0"/>
                    </a:p>
                  </a:txBody>
                  <a:tcPr/>
                </a:tc>
                <a:tc>
                  <a:txBody>
                    <a:bodyPr/>
                    <a:lstStyle/>
                    <a:p>
                      <a:r>
                        <a:rPr lang="en-US" sz="1100" b="1" dirty="0" err="1" smtClean="0"/>
                        <a:t>review_creation_date</a:t>
                      </a:r>
                      <a:endParaRPr lang="en-US" sz="1100" b="1" dirty="0"/>
                    </a:p>
                  </a:txBody>
                  <a:tcPr/>
                </a:tc>
              </a:tr>
              <a:tr h="297528">
                <a:tc>
                  <a:txBody>
                    <a:bodyPr/>
                    <a:lstStyle/>
                    <a:p>
                      <a:r>
                        <a:rPr lang="en-US" sz="1100" b="1" dirty="0" smtClean="0"/>
                        <a:t>7</a:t>
                      </a:r>
                      <a:endParaRPr lang="en-US" sz="1100" b="1" dirty="0"/>
                    </a:p>
                  </a:txBody>
                  <a:tcPr/>
                </a:tc>
                <a:tc>
                  <a:txBody>
                    <a:bodyPr/>
                    <a:lstStyle/>
                    <a:p>
                      <a:r>
                        <a:rPr lang="en-US" sz="1100" b="1" dirty="0" err="1" smtClean="0"/>
                        <a:t>review_answer_timestamp</a:t>
                      </a:r>
                      <a:endParaRPr lang="en-US" sz="1100" b="1" dirty="0"/>
                    </a:p>
                  </a:txBody>
                  <a:tcPr/>
                </a:tc>
              </a:tr>
            </a:tbl>
          </a:graphicData>
        </a:graphic>
      </p:graphicFrame>
      <p:graphicFrame>
        <p:nvGraphicFramePr>
          <p:cNvPr id="10" name="Table 9"/>
          <p:cNvGraphicFramePr>
            <a:graphicFrameLocks noGrp="1"/>
          </p:cNvGraphicFramePr>
          <p:nvPr/>
        </p:nvGraphicFramePr>
        <p:xfrm>
          <a:off x="2786050" y="3571876"/>
          <a:ext cx="1868421" cy="2971800"/>
        </p:xfrm>
        <a:graphic>
          <a:graphicData uri="http://schemas.openxmlformats.org/drawingml/2006/table">
            <a:tbl>
              <a:tblPr firstRow="1" bandRow="1">
                <a:tableStyleId>{5C22544A-7EE6-4342-B048-85BDC9FD1C3A}</a:tableStyleId>
              </a:tblPr>
              <a:tblGrid>
                <a:gridCol w="208280"/>
                <a:gridCol w="1660141"/>
              </a:tblGrid>
              <a:tr h="264097">
                <a:tc gridSpan="2">
                  <a:txBody>
                    <a:bodyPr/>
                    <a:lstStyle/>
                    <a:p>
                      <a:pPr algn="ctr"/>
                      <a:r>
                        <a:rPr lang="en-US" sz="1400" dirty="0" smtClean="0"/>
                        <a:t>Products Data  </a:t>
                      </a:r>
                      <a:endParaRPr lang="en-US" sz="1400" dirty="0"/>
                    </a:p>
                  </a:txBody>
                  <a:tcPr/>
                </a:tc>
                <a:tc hMerge="1">
                  <a:txBody>
                    <a:bodyPr/>
                    <a:lstStyle/>
                    <a:p>
                      <a:endParaRPr lang="en-US" dirty="0"/>
                    </a:p>
                  </a:txBody>
                  <a:tcPr/>
                </a:tc>
              </a:tr>
              <a:tr h="224658">
                <a:tc>
                  <a:txBody>
                    <a:bodyPr/>
                    <a:lstStyle/>
                    <a:p>
                      <a:r>
                        <a:rPr lang="en-US" sz="1100" b="1" dirty="0" smtClean="0"/>
                        <a:t>1</a:t>
                      </a:r>
                      <a:endParaRPr lang="en-US" sz="1100" b="1" dirty="0"/>
                    </a:p>
                  </a:txBody>
                  <a:tcPr/>
                </a:tc>
                <a:tc>
                  <a:txBody>
                    <a:bodyPr/>
                    <a:lstStyle/>
                    <a:p>
                      <a:r>
                        <a:rPr lang="en-US" sz="1100" b="1" dirty="0" err="1" smtClean="0"/>
                        <a:t>product_id</a:t>
                      </a:r>
                      <a:endParaRPr lang="en-US" sz="1100" b="1" dirty="0"/>
                    </a:p>
                  </a:txBody>
                  <a:tcPr/>
                </a:tc>
              </a:tr>
              <a:tr h="224658">
                <a:tc>
                  <a:txBody>
                    <a:bodyPr/>
                    <a:lstStyle/>
                    <a:p>
                      <a:r>
                        <a:rPr lang="en-US" sz="1100" b="1" dirty="0" smtClean="0"/>
                        <a:t>2</a:t>
                      </a:r>
                      <a:endParaRPr lang="en-US" sz="1100" b="1" dirty="0"/>
                    </a:p>
                  </a:txBody>
                  <a:tcPr/>
                </a:tc>
                <a:tc>
                  <a:txBody>
                    <a:bodyPr/>
                    <a:lstStyle/>
                    <a:p>
                      <a:r>
                        <a:rPr lang="en-US" sz="1100" b="1" dirty="0" err="1" smtClean="0"/>
                        <a:t>product_category_name</a:t>
                      </a:r>
                      <a:endParaRPr lang="en-US" sz="1100" b="1" dirty="0"/>
                    </a:p>
                  </a:txBody>
                  <a:tcPr/>
                </a:tc>
              </a:tr>
              <a:tr h="224658">
                <a:tc>
                  <a:txBody>
                    <a:bodyPr/>
                    <a:lstStyle/>
                    <a:p>
                      <a:r>
                        <a:rPr lang="en-US" sz="1100" b="1" dirty="0" smtClean="0"/>
                        <a:t>3</a:t>
                      </a:r>
                      <a:endParaRPr lang="en-US" sz="1100" b="1" dirty="0"/>
                    </a:p>
                  </a:txBody>
                  <a:tcPr/>
                </a:tc>
                <a:tc>
                  <a:txBody>
                    <a:bodyPr/>
                    <a:lstStyle/>
                    <a:p>
                      <a:r>
                        <a:rPr lang="en-US" sz="1100" b="1" dirty="0" err="1" smtClean="0"/>
                        <a:t>product_name_lenght</a:t>
                      </a:r>
                      <a:endParaRPr lang="en-US" sz="1100" b="1" dirty="0"/>
                    </a:p>
                  </a:txBody>
                  <a:tcPr/>
                </a:tc>
              </a:tr>
              <a:tr h="224658">
                <a:tc>
                  <a:txBody>
                    <a:bodyPr/>
                    <a:lstStyle/>
                    <a:p>
                      <a:r>
                        <a:rPr lang="en-US" sz="1100" b="1" dirty="0" smtClean="0"/>
                        <a:t>4</a:t>
                      </a:r>
                      <a:endParaRPr lang="en-US" sz="1100" b="1" dirty="0"/>
                    </a:p>
                  </a:txBody>
                  <a:tcPr/>
                </a:tc>
                <a:tc>
                  <a:txBody>
                    <a:bodyPr/>
                    <a:lstStyle/>
                    <a:p>
                      <a:r>
                        <a:rPr lang="en-US" sz="1100" b="1" dirty="0" err="1" smtClean="0"/>
                        <a:t>product_description_lenght</a:t>
                      </a:r>
                      <a:endParaRPr lang="en-US" sz="1100" b="1" dirty="0"/>
                    </a:p>
                  </a:txBody>
                  <a:tcPr/>
                </a:tc>
              </a:tr>
              <a:tr h="224658">
                <a:tc>
                  <a:txBody>
                    <a:bodyPr/>
                    <a:lstStyle/>
                    <a:p>
                      <a:r>
                        <a:rPr lang="en-US" sz="1100" b="1" dirty="0" smtClean="0"/>
                        <a:t>5</a:t>
                      </a:r>
                      <a:endParaRPr lang="en-US" sz="1100" b="1" dirty="0"/>
                    </a:p>
                  </a:txBody>
                  <a:tcPr/>
                </a:tc>
                <a:tc>
                  <a:txBody>
                    <a:bodyPr/>
                    <a:lstStyle/>
                    <a:p>
                      <a:r>
                        <a:rPr lang="en-US" sz="1100" b="1" dirty="0" err="1" smtClean="0"/>
                        <a:t>product_photos_qty</a:t>
                      </a:r>
                      <a:endParaRPr lang="en-US" sz="1100" b="1" dirty="0"/>
                    </a:p>
                  </a:txBody>
                  <a:tcPr/>
                </a:tc>
              </a:tr>
              <a:tr h="224658">
                <a:tc>
                  <a:txBody>
                    <a:bodyPr/>
                    <a:lstStyle/>
                    <a:p>
                      <a:r>
                        <a:rPr lang="en-US" sz="1100" b="1" dirty="0" smtClean="0"/>
                        <a:t>6</a:t>
                      </a:r>
                      <a:endParaRPr lang="en-US" sz="1100" b="1" dirty="0"/>
                    </a:p>
                  </a:txBody>
                  <a:tcPr/>
                </a:tc>
                <a:tc>
                  <a:txBody>
                    <a:bodyPr/>
                    <a:lstStyle/>
                    <a:p>
                      <a:r>
                        <a:rPr lang="en-US" sz="1100" b="1" dirty="0" err="1" smtClean="0"/>
                        <a:t>product_weight_g</a:t>
                      </a:r>
                      <a:endParaRPr lang="en-US" sz="1100" b="1" dirty="0"/>
                    </a:p>
                  </a:txBody>
                  <a:tcPr/>
                </a:tc>
              </a:tr>
              <a:tr h="224658">
                <a:tc>
                  <a:txBody>
                    <a:bodyPr/>
                    <a:lstStyle/>
                    <a:p>
                      <a:r>
                        <a:rPr lang="en-US" sz="1100" b="1" dirty="0" smtClean="0"/>
                        <a:t>7</a:t>
                      </a:r>
                      <a:endParaRPr lang="en-US" sz="1100" b="1" dirty="0"/>
                    </a:p>
                  </a:txBody>
                  <a:tcPr/>
                </a:tc>
                <a:tc>
                  <a:txBody>
                    <a:bodyPr/>
                    <a:lstStyle/>
                    <a:p>
                      <a:r>
                        <a:rPr lang="en-US" sz="1100" b="1" dirty="0" err="1" smtClean="0"/>
                        <a:t>product_length_cm</a:t>
                      </a:r>
                      <a:endParaRPr lang="en-US" sz="1100" b="1" dirty="0"/>
                    </a:p>
                  </a:txBody>
                  <a:tcPr/>
                </a:tc>
              </a:tr>
              <a:tr h="224658">
                <a:tc>
                  <a:txBody>
                    <a:bodyPr/>
                    <a:lstStyle/>
                    <a:p>
                      <a:r>
                        <a:rPr lang="en-US" sz="1100" b="1" dirty="0" smtClean="0"/>
                        <a:t>8</a:t>
                      </a:r>
                      <a:endParaRPr lang="en-US" sz="1100" b="1" dirty="0"/>
                    </a:p>
                  </a:txBody>
                  <a:tcPr/>
                </a:tc>
                <a:tc>
                  <a:txBody>
                    <a:bodyPr/>
                    <a:lstStyle/>
                    <a:p>
                      <a:r>
                        <a:rPr lang="en-US" sz="1100" b="1" dirty="0" err="1" smtClean="0"/>
                        <a:t>product_height_cm</a:t>
                      </a:r>
                      <a:endParaRPr lang="en-US" sz="1100" b="1" dirty="0"/>
                    </a:p>
                  </a:txBody>
                  <a:tcPr/>
                </a:tc>
              </a:tr>
              <a:tr h="224658">
                <a:tc>
                  <a:txBody>
                    <a:bodyPr/>
                    <a:lstStyle/>
                    <a:p>
                      <a:r>
                        <a:rPr lang="en-US" sz="1100" b="1" dirty="0" smtClean="0"/>
                        <a:t>9</a:t>
                      </a:r>
                      <a:endParaRPr lang="en-US" sz="1100" b="1" dirty="0"/>
                    </a:p>
                  </a:txBody>
                  <a:tcPr/>
                </a:tc>
                <a:tc>
                  <a:txBody>
                    <a:bodyPr/>
                    <a:lstStyle/>
                    <a:p>
                      <a:r>
                        <a:rPr lang="en-US" sz="1100" b="1" dirty="0" err="1" smtClean="0"/>
                        <a:t>product_width_cm</a:t>
                      </a:r>
                      <a:endParaRPr lang="en-US" sz="1100" b="1" dirty="0"/>
                    </a:p>
                  </a:txBody>
                  <a:tcPr/>
                </a:tc>
              </a:tr>
            </a:tbl>
          </a:graphicData>
        </a:graphic>
      </p:graphicFrame>
      <p:sp>
        <p:nvSpPr>
          <p:cNvPr id="11" name="Right Arrow 10"/>
          <p:cNvSpPr/>
          <p:nvPr/>
        </p:nvSpPr>
        <p:spPr>
          <a:xfrm rot="10800000" flipV="1">
            <a:off x="1857356" y="1643050"/>
            <a:ext cx="28575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714876" y="1500174"/>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p:cNvSpPr/>
          <p:nvPr/>
        </p:nvSpPr>
        <p:spPr>
          <a:xfrm>
            <a:off x="6858016" y="857232"/>
            <a:ext cx="714380" cy="357190"/>
          </a:xfrm>
          <a:prstGeom prst="bentUp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a:off x="6786578" y="2357430"/>
            <a:ext cx="357190" cy="1285884"/>
          </a:xfrm>
          <a:prstGeom prst="bentUp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5643570" y="3071810"/>
            <a:ext cx="285752" cy="1571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5072066" y="4786322"/>
          <a:ext cx="1332708" cy="1508760"/>
        </p:xfrm>
        <a:graphic>
          <a:graphicData uri="http://schemas.openxmlformats.org/drawingml/2006/table">
            <a:tbl>
              <a:tblPr firstRow="1" bandRow="1">
                <a:tableStyleId>{5C22544A-7EE6-4342-B048-85BDC9FD1C3A}</a:tableStyleId>
              </a:tblPr>
              <a:tblGrid>
                <a:gridCol w="208280"/>
                <a:gridCol w="1124428"/>
              </a:tblGrid>
              <a:tr h="257177">
                <a:tc gridSpan="2">
                  <a:txBody>
                    <a:bodyPr/>
                    <a:lstStyle/>
                    <a:p>
                      <a:pPr algn="ctr"/>
                      <a:r>
                        <a:rPr lang="en-US" sz="1400" dirty="0" smtClean="0"/>
                        <a:t>Seller Data</a:t>
                      </a:r>
                      <a:endParaRPr lang="en-US" sz="1400" dirty="0"/>
                    </a:p>
                  </a:txBody>
                  <a:tcPr/>
                </a:tc>
                <a:tc hMerge="1">
                  <a:txBody>
                    <a:bodyPr/>
                    <a:lstStyle/>
                    <a:p>
                      <a:endParaRPr lang="en-US" dirty="0"/>
                    </a:p>
                  </a:txBody>
                  <a:tcPr/>
                </a:tc>
              </a:tr>
              <a:tr h="257177">
                <a:tc>
                  <a:txBody>
                    <a:bodyPr/>
                    <a:lstStyle/>
                    <a:p>
                      <a:r>
                        <a:rPr lang="en-US" sz="1100" b="1" dirty="0" smtClean="0"/>
                        <a:t>1</a:t>
                      </a:r>
                      <a:endParaRPr lang="en-US" sz="1100" b="1" dirty="0"/>
                    </a:p>
                  </a:txBody>
                  <a:tcPr/>
                </a:tc>
                <a:tc>
                  <a:txBody>
                    <a:bodyPr/>
                    <a:lstStyle/>
                    <a:p>
                      <a:r>
                        <a:rPr lang="en-US" sz="1100" b="1" dirty="0" err="1" smtClean="0"/>
                        <a:t>seller_id</a:t>
                      </a:r>
                      <a:r>
                        <a:rPr lang="en-US" sz="1100" b="1" dirty="0" smtClean="0"/>
                        <a:t> </a:t>
                      </a:r>
                      <a:endParaRPr lang="en-US" sz="1100" b="1" dirty="0"/>
                    </a:p>
                  </a:txBody>
                  <a:tcPr/>
                </a:tc>
              </a:tr>
              <a:tr h="257177">
                <a:tc>
                  <a:txBody>
                    <a:bodyPr/>
                    <a:lstStyle/>
                    <a:p>
                      <a:r>
                        <a:rPr lang="en-US" sz="1100" b="1" dirty="0" smtClean="0"/>
                        <a:t>2</a:t>
                      </a:r>
                      <a:endParaRPr lang="en-US" sz="1100" b="1" dirty="0"/>
                    </a:p>
                  </a:txBody>
                  <a:tcPr/>
                </a:tc>
                <a:tc>
                  <a:txBody>
                    <a:bodyPr/>
                    <a:lstStyle/>
                    <a:p>
                      <a:r>
                        <a:rPr lang="en-US" sz="1100" b="1" dirty="0" err="1" smtClean="0"/>
                        <a:t>seller_zip_code_prefix</a:t>
                      </a:r>
                      <a:endParaRPr lang="en-US" sz="1100" b="1" dirty="0"/>
                    </a:p>
                  </a:txBody>
                  <a:tcPr/>
                </a:tc>
              </a:tr>
              <a:tr h="257177">
                <a:tc>
                  <a:txBody>
                    <a:bodyPr/>
                    <a:lstStyle/>
                    <a:p>
                      <a:r>
                        <a:rPr lang="en-US" sz="1100" b="1" dirty="0" smtClean="0"/>
                        <a:t>3</a:t>
                      </a:r>
                      <a:endParaRPr lang="en-US" sz="1100" b="1" dirty="0"/>
                    </a:p>
                  </a:txBody>
                  <a:tcPr/>
                </a:tc>
                <a:tc>
                  <a:txBody>
                    <a:bodyPr/>
                    <a:lstStyle/>
                    <a:p>
                      <a:r>
                        <a:rPr lang="en-US" sz="1100" b="1" dirty="0" err="1" smtClean="0"/>
                        <a:t>seller_city</a:t>
                      </a:r>
                      <a:r>
                        <a:rPr lang="en-US" sz="1100" b="1" dirty="0" smtClean="0"/>
                        <a:t> </a:t>
                      </a:r>
                      <a:endParaRPr lang="en-US" sz="1100" b="1" dirty="0"/>
                    </a:p>
                  </a:txBody>
                  <a:tcPr/>
                </a:tc>
              </a:tr>
              <a:tr h="257177">
                <a:tc>
                  <a:txBody>
                    <a:bodyPr/>
                    <a:lstStyle/>
                    <a:p>
                      <a:r>
                        <a:rPr lang="en-US" sz="1100" b="1" dirty="0" smtClean="0"/>
                        <a:t>4</a:t>
                      </a:r>
                      <a:endParaRPr lang="en-US" sz="1100" b="1" dirty="0"/>
                    </a:p>
                  </a:txBody>
                  <a:tcPr/>
                </a:tc>
                <a:tc>
                  <a:txBody>
                    <a:bodyPr/>
                    <a:lstStyle/>
                    <a:p>
                      <a:r>
                        <a:rPr lang="en-US" sz="1100" b="1" dirty="0" err="1" smtClean="0"/>
                        <a:t>seller_state</a:t>
                      </a:r>
                      <a:endParaRPr lang="en-US" sz="1100" b="1" dirty="0"/>
                    </a:p>
                  </a:txBody>
                  <a:tcPr/>
                </a:tc>
              </a:tr>
            </a:tbl>
          </a:graphicData>
        </a:graphic>
      </p:graphicFrame>
      <p:sp>
        <p:nvSpPr>
          <p:cNvPr id="20" name="Bent-Up Arrow 19"/>
          <p:cNvSpPr/>
          <p:nvPr/>
        </p:nvSpPr>
        <p:spPr>
          <a:xfrm rot="16200000">
            <a:off x="4179093" y="3536155"/>
            <a:ext cx="1500197" cy="571506"/>
          </a:xfrm>
          <a:prstGeom prst="bentUp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42910" y="285728"/>
            <a:ext cx="3286148" cy="369332"/>
          </a:xfrm>
          <a:prstGeom prst="rect">
            <a:avLst/>
          </a:prstGeom>
          <a:noFill/>
        </p:spPr>
        <p:txBody>
          <a:bodyPr wrap="square" rtlCol="0">
            <a:spAutoFit/>
          </a:bodyPr>
          <a:lstStyle/>
          <a:p>
            <a:r>
              <a:rPr lang="en-US" dirty="0" smtClean="0"/>
              <a:t>Data Description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t>
            </a:r>
            <a:endParaRPr lang="en-US" dirty="0"/>
          </a:p>
        </p:txBody>
      </p:sp>
      <p:sp>
        <p:nvSpPr>
          <p:cNvPr id="3" name="Content Placeholder 2"/>
          <p:cNvSpPr>
            <a:spLocks noGrp="1"/>
          </p:cNvSpPr>
          <p:nvPr>
            <p:ph sz="quarter" idx="1"/>
          </p:nvPr>
        </p:nvSpPr>
        <p:spPr>
          <a:xfrm>
            <a:off x="5357818" y="1219200"/>
            <a:ext cx="3328982" cy="4937760"/>
          </a:xfrm>
        </p:spPr>
        <p:txBody>
          <a:bodyPr/>
          <a:lstStyle/>
          <a:p>
            <a:r>
              <a:rPr lang="en-US" sz="2800" dirty="0" smtClean="0"/>
              <a:t>Data date range: October 2016 </a:t>
            </a:r>
            <a:r>
              <a:rPr lang="en-US" sz="2800" dirty="0" smtClean="0"/>
              <a:t>to </a:t>
            </a:r>
            <a:r>
              <a:rPr lang="en-US" sz="2800" dirty="0" smtClean="0"/>
              <a:t> August 2018</a:t>
            </a:r>
            <a:endParaRPr lang="en-US" sz="2800" dirty="0" smtClean="0"/>
          </a:p>
          <a:p>
            <a:r>
              <a:rPr lang="en-US" sz="2800" dirty="0" smtClean="0"/>
              <a:t>Data consist of 119143 rows and 39 </a:t>
            </a:r>
            <a:r>
              <a:rPr lang="en-US" sz="2800" dirty="0" smtClean="0"/>
              <a:t>columns</a:t>
            </a:r>
          </a:p>
          <a:p>
            <a:r>
              <a:rPr lang="en-US" sz="2800" dirty="0" smtClean="0"/>
              <a:t>Drop </a:t>
            </a:r>
            <a:r>
              <a:rPr lang="en-US" sz="2800" dirty="0" err="1" smtClean="0"/>
              <a:t>NaN</a:t>
            </a:r>
            <a:r>
              <a:rPr lang="en-US" sz="2800" dirty="0" smtClean="0"/>
              <a:t> value </a:t>
            </a:r>
          </a:p>
          <a:p>
            <a:r>
              <a:rPr lang="en-US" sz="2800" dirty="0" smtClean="0"/>
              <a:t>Drop 11 columns which I will not use </a:t>
            </a:r>
          </a:p>
          <a:p>
            <a:endParaRPr lang="en-US" dirty="0"/>
          </a:p>
        </p:txBody>
      </p:sp>
      <p:pic>
        <p:nvPicPr>
          <p:cNvPr id="6" name="Picture 5" descr="Row and columns.png"/>
          <p:cNvPicPr>
            <a:picLocks noChangeAspect="1"/>
          </p:cNvPicPr>
          <p:nvPr/>
        </p:nvPicPr>
        <p:blipFill>
          <a:blip r:embed="rId2"/>
          <a:stretch>
            <a:fillRect/>
          </a:stretch>
        </p:blipFill>
        <p:spPr>
          <a:xfrm>
            <a:off x="357158" y="1214422"/>
            <a:ext cx="4919133" cy="35719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t>
            </a:r>
            <a:endParaRPr lang="en-US" dirty="0"/>
          </a:p>
        </p:txBody>
      </p:sp>
      <p:sp>
        <p:nvSpPr>
          <p:cNvPr id="5" name="Content Placeholder 4"/>
          <p:cNvSpPr>
            <a:spLocks noGrp="1"/>
          </p:cNvSpPr>
          <p:nvPr>
            <p:ph sz="quarter" idx="1"/>
          </p:nvPr>
        </p:nvSpPr>
        <p:spPr>
          <a:xfrm>
            <a:off x="5429256" y="1219200"/>
            <a:ext cx="3257544" cy="4937760"/>
          </a:xfrm>
        </p:spPr>
        <p:txBody>
          <a:bodyPr/>
          <a:lstStyle/>
          <a:p>
            <a:r>
              <a:rPr lang="en-US" dirty="0" smtClean="0"/>
              <a:t>Add column to separate customer purchase the months and years</a:t>
            </a:r>
          </a:p>
          <a:p>
            <a:r>
              <a:rPr lang="en-US" dirty="0" smtClean="0"/>
              <a:t>Add column to calculate </a:t>
            </a:r>
            <a:r>
              <a:rPr lang="en-US" dirty="0" err="1" smtClean="0"/>
              <a:t>Recency</a:t>
            </a:r>
            <a:r>
              <a:rPr lang="en-US" dirty="0" smtClean="0"/>
              <a:t>, Monetary and Frequency </a:t>
            </a:r>
          </a:p>
          <a:p>
            <a:pPr>
              <a:buNone/>
            </a:pPr>
            <a:endParaRPr lang="en-US" dirty="0"/>
          </a:p>
        </p:txBody>
      </p:sp>
      <p:pic>
        <p:nvPicPr>
          <p:cNvPr id="6" name="Picture 5" descr="Customer rmf data table.png"/>
          <p:cNvPicPr>
            <a:picLocks noChangeAspect="1"/>
          </p:cNvPicPr>
          <p:nvPr/>
        </p:nvPicPr>
        <p:blipFill>
          <a:blip r:embed="rId2"/>
          <a:stretch>
            <a:fillRect/>
          </a:stretch>
        </p:blipFill>
        <p:spPr>
          <a:xfrm>
            <a:off x="2071670" y="1142984"/>
            <a:ext cx="3000396" cy="2224114"/>
          </a:xfrm>
          <a:prstGeom prst="rect">
            <a:avLst/>
          </a:prstGeom>
        </p:spPr>
      </p:pic>
      <p:pic>
        <p:nvPicPr>
          <p:cNvPr id="7" name="Picture 6" descr="Seller rmf data table.png"/>
          <p:cNvPicPr>
            <a:picLocks noChangeAspect="1"/>
          </p:cNvPicPr>
          <p:nvPr/>
        </p:nvPicPr>
        <p:blipFill>
          <a:blip r:embed="rId3"/>
          <a:stretch>
            <a:fillRect/>
          </a:stretch>
        </p:blipFill>
        <p:spPr>
          <a:xfrm>
            <a:off x="2000232" y="3643314"/>
            <a:ext cx="3000396" cy="2411032"/>
          </a:xfrm>
          <a:prstGeom prst="rect">
            <a:avLst/>
          </a:prstGeom>
        </p:spPr>
      </p:pic>
      <p:sp>
        <p:nvSpPr>
          <p:cNvPr id="8" name="TextBox 7"/>
          <p:cNvSpPr txBox="1"/>
          <p:nvPr/>
        </p:nvSpPr>
        <p:spPr>
          <a:xfrm>
            <a:off x="357158" y="1785926"/>
            <a:ext cx="1643074" cy="646331"/>
          </a:xfrm>
          <a:prstGeom prst="rect">
            <a:avLst/>
          </a:prstGeom>
          <a:noFill/>
        </p:spPr>
        <p:txBody>
          <a:bodyPr wrap="square" rtlCol="0">
            <a:spAutoFit/>
          </a:bodyPr>
          <a:lstStyle/>
          <a:p>
            <a:r>
              <a:rPr lang="en-US" dirty="0" smtClean="0"/>
              <a:t>Customer RFM data table </a:t>
            </a:r>
            <a:endParaRPr lang="en-US" dirty="0"/>
          </a:p>
        </p:txBody>
      </p:sp>
      <p:sp>
        <p:nvSpPr>
          <p:cNvPr id="9" name="TextBox 8"/>
          <p:cNvSpPr txBox="1"/>
          <p:nvPr/>
        </p:nvSpPr>
        <p:spPr>
          <a:xfrm>
            <a:off x="285720" y="4568619"/>
            <a:ext cx="1643074" cy="646331"/>
          </a:xfrm>
          <a:prstGeom prst="rect">
            <a:avLst/>
          </a:prstGeom>
          <a:noFill/>
        </p:spPr>
        <p:txBody>
          <a:bodyPr wrap="square" rtlCol="0">
            <a:spAutoFit/>
          </a:bodyPr>
          <a:lstStyle/>
          <a:p>
            <a:r>
              <a:rPr lang="en-US" dirty="0" smtClean="0"/>
              <a:t>Seller RFM data table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trend </a:t>
            </a:r>
            <a:endParaRPr lang="en-US" dirty="0"/>
          </a:p>
        </p:txBody>
      </p:sp>
      <p:pic>
        <p:nvPicPr>
          <p:cNvPr id="6" name="Content Placeholder 5" descr="growing trend.png"/>
          <p:cNvPicPr>
            <a:picLocks noGrp="1" noChangeAspect="1"/>
          </p:cNvPicPr>
          <p:nvPr>
            <p:ph sz="quarter" idx="1"/>
          </p:nvPr>
        </p:nvPicPr>
        <p:blipFill>
          <a:blip r:embed="rId2"/>
          <a:stretch>
            <a:fillRect/>
          </a:stretch>
        </p:blipFill>
        <p:spPr>
          <a:xfrm>
            <a:off x="500034" y="1214422"/>
            <a:ext cx="8001056" cy="550072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Segmentation</a:t>
            </a:r>
            <a:endParaRPr lang="en-US" dirty="0"/>
          </a:p>
        </p:txBody>
      </p:sp>
      <p:sp>
        <p:nvSpPr>
          <p:cNvPr id="3" name="Content Placeholder 2"/>
          <p:cNvSpPr>
            <a:spLocks noGrp="1"/>
          </p:cNvSpPr>
          <p:nvPr>
            <p:ph sz="quarter" idx="1"/>
          </p:nvPr>
        </p:nvSpPr>
        <p:spPr/>
        <p:txBody>
          <a:bodyPr/>
          <a:lstStyle/>
          <a:p>
            <a:r>
              <a:rPr lang="en-US" dirty="0" smtClean="0"/>
              <a:t>Using RFM analysis </a:t>
            </a:r>
          </a:p>
          <a:p>
            <a:endParaRPr lang="en-US" dirty="0"/>
          </a:p>
        </p:txBody>
      </p:sp>
      <p:pic>
        <p:nvPicPr>
          <p:cNvPr id="4" name="Picture 3" descr="customer rfm analysis.png"/>
          <p:cNvPicPr>
            <a:picLocks noChangeAspect="1"/>
          </p:cNvPicPr>
          <p:nvPr/>
        </p:nvPicPr>
        <p:blipFill>
          <a:blip r:embed="rId2"/>
          <a:stretch>
            <a:fillRect/>
          </a:stretch>
        </p:blipFill>
        <p:spPr>
          <a:xfrm>
            <a:off x="400132" y="1785926"/>
            <a:ext cx="8315272" cy="47863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K Means </a:t>
            </a:r>
            <a:endParaRPr lang="en-US" dirty="0"/>
          </a:p>
        </p:txBody>
      </p:sp>
      <p:pic>
        <p:nvPicPr>
          <p:cNvPr id="4" name="Content Placeholder 3" descr="customer elbow method.png"/>
          <p:cNvPicPr>
            <a:picLocks noGrp="1" noChangeAspect="1"/>
          </p:cNvPicPr>
          <p:nvPr>
            <p:ph sz="quarter" idx="1"/>
          </p:nvPr>
        </p:nvPicPr>
        <p:blipFill>
          <a:blip r:embed="rId2"/>
          <a:stretch>
            <a:fillRect/>
          </a:stretch>
        </p:blipFill>
        <p:spPr>
          <a:xfrm>
            <a:off x="428596" y="1214422"/>
            <a:ext cx="8229600" cy="4225550"/>
          </a:xfrm>
        </p:spPr>
      </p:pic>
      <p:sp>
        <p:nvSpPr>
          <p:cNvPr id="5" name="TextBox 4"/>
          <p:cNvSpPr txBox="1"/>
          <p:nvPr/>
        </p:nvSpPr>
        <p:spPr>
          <a:xfrm>
            <a:off x="1000100" y="5429264"/>
            <a:ext cx="2084225" cy="369332"/>
          </a:xfrm>
          <a:prstGeom prst="rect">
            <a:avLst/>
          </a:prstGeom>
          <a:noFill/>
        </p:spPr>
        <p:txBody>
          <a:bodyPr wrap="none" rtlCol="0">
            <a:spAutoFit/>
          </a:bodyPr>
          <a:lstStyle/>
          <a:p>
            <a:r>
              <a:rPr lang="en-US" dirty="0" smtClean="0"/>
              <a:t>Optimal K value is 4</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5368</TotalTime>
  <Words>1350</Words>
  <Application>Microsoft Office PowerPoint</Application>
  <PresentationFormat>On-screen Show (4:3)</PresentationFormat>
  <Paragraphs>252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Origin</vt:lpstr>
      <vt:lpstr>Project 2 Brazilian E-Commerce Public Dataset by Olist </vt:lpstr>
      <vt:lpstr>Background</vt:lpstr>
      <vt:lpstr>Business Question </vt:lpstr>
      <vt:lpstr>Slide 4</vt:lpstr>
      <vt:lpstr>Data Description </vt:lpstr>
      <vt:lpstr>Data Description </vt:lpstr>
      <vt:lpstr>Growing trend </vt:lpstr>
      <vt:lpstr>Customer Segmentation</vt:lpstr>
      <vt:lpstr>Customer K Means </vt:lpstr>
      <vt:lpstr>Customer K Means </vt:lpstr>
      <vt:lpstr>Seller Segmentation</vt:lpstr>
      <vt:lpstr>Seller Segmentation: K Mean</vt:lpstr>
      <vt:lpstr>Seller Segmentation: K Mean</vt:lpstr>
      <vt:lpstr>Seller Segmentation: Delivery Status </vt:lpstr>
      <vt:lpstr>Question </vt:lpstr>
      <vt:lpstr>Data question? </vt:lpstr>
      <vt:lpstr>Things to do </vt:lpstr>
      <vt:lpstr>New dataframe varible to keep all these info. Geolocation merging Coding </vt:lpstr>
      <vt:lpstr>Adding column </vt:lpstr>
      <vt:lpstr>Convert the columns into specifics timeframe</vt:lpstr>
      <vt:lpstr>Feature selection</vt:lpstr>
      <vt:lpstr>Set up model </vt:lpstr>
      <vt:lpstr>Plot graph</vt:lpstr>
      <vt:lpstr>Regressor model </vt:lpstr>
      <vt:lpstr>Learning curve </vt:lpstr>
      <vt:lpstr>Learning curve set up</vt:lpstr>
      <vt:lpstr>Plot learning curve </vt:lpstr>
      <vt:lpstr>Plot learning curve </vt:lpstr>
      <vt:lpstr>Plot learning curve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2021-12-09T10:18:13Z</dcterms:created>
  <dcterms:modified xsi:type="dcterms:W3CDTF">2022-01-08T04:58:39Z</dcterms:modified>
</cp:coreProperties>
</file>