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4" r:id="rId5"/>
    <p:sldId id="268" r:id="rId6"/>
    <p:sldId id="275" r:id="rId7"/>
    <p:sldId id="259" r:id="rId8"/>
    <p:sldId id="260" r:id="rId9"/>
    <p:sldId id="262" r:id="rId10"/>
    <p:sldId id="276" r:id="rId11"/>
    <p:sldId id="280" r:id="rId12"/>
    <p:sldId id="277" r:id="rId13"/>
    <p:sldId id="278" r:id="rId14"/>
    <p:sldId id="279" r:id="rId15"/>
    <p:sldId id="264" r:id="rId16"/>
    <p:sldId id="281" r:id="rId17"/>
    <p:sldId id="282" r:id="rId18"/>
    <p:sldId id="285" r:id="rId19"/>
    <p:sldId id="286" r:id="rId20"/>
    <p:sldId id="284" r:id="rId21"/>
    <p:sldId id="266" r:id="rId22"/>
    <p:sldId id="283" r:id="rId23"/>
    <p:sldId id="287" r:id="rId24"/>
    <p:sldId id="288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C50017-14B7-474B-B554-5DF5A74EF54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500306"/>
            <a:ext cx="8077200" cy="100013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Price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5143512"/>
            <a:ext cx="8077200" cy="785236"/>
          </a:xfrm>
        </p:spPr>
        <p:txBody>
          <a:bodyPr/>
          <a:lstStyle/>
          <a:p>
            <a:pPr algn="ctr"/>
            <a:r>
              <a:rPr lang="en-US" dirty="0" smtClean="0"/>
              <a:t>Capstone Project:</a:t>
            </a:r>
            <a:endParaRPr lang="en-US" dirty="0" smtClean="0"/>
          </a:p>
          <a:p>
            <a:pPr algn="ctr"/>
            <a:r>
              <a:rPr lang="en-US" dirty="0" smtClean="0"/>
              <a:t>Zhou Zhen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5786" y="3286124"/>
            <a:ext cx="8077200" cy="100013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Algorithm Trading Signal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– Moving Average (MA)</a:t>
            </a:r>
            <a:endParaRPr lang="en-US" sz="3600" dirty="0"/>
          </a:p>
        </p:txBody>
      </p:sp>
      <p:pic>
        <p:nvPicPr>
          <p:cNvPr id="9" name="Content Placeholder 8" descr="InkedMA Graph_L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16" y="1857364"/>
            <a:ext cx="8273888" cy="4071966"/>
          </a:xfrm>
        </p:spPr>
      </p:pic>
      <p:pic>
        <p:nvPicPr>
          <p:cNvPr id="10" name="Picture 9" descr="MA Graph 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44" y="2223505"/>
            <a:ext cx="2280966" cy="235105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– Simple Moving Average (SMA)</a:t>
            </a:r>
            <a:endParaRPr lang="en-US" sz="3600" dirty="0"/>
          </a:p>
        </p:txBody>
      </p:sp>
      <p:pic>
        <p:nvPicPr>
          <p:cNvPr id="6" name="Content Placeholder 5" descr="SMA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9650"/>
            <a:ext cx="8229600" cy="4056325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– Exponential Moving Average (EMA) </a:t>
            </a:r>
            <a:endParaRPr lang="en-US" sz="3600" dirty="0"/>
          </a:p>
        </p:txBody>
      </p:sp>
      <p:pic>
        <p:nvPicPr>
          <p:cNvPr id="7" name="Content Placeholder 6" descr="EMA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95069" cy="4187173"/>
          </a:xfrm>
        </p:spPr>
      </p:pic>
      <p:sp>
        <p:nvSpPr>
          <p:cNvPr id="8" name="Down Arrow 7"/>
          <p:cNvSpPr/>
          <p:nvPr/>
        </p:nvSpPr>
        <p:spPr>
          <a:xfrm>
            <a:off x="8001024" y="2214554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</a:t>
            </a:r>
            <a:r>
              <a:rPr lang="en-US" sz="3600" dirty="0" smtClean="0"/>
              <a:t> – Bollinger Band (BB) </a:t>
            </a:r>
            <a:endParaRPr lang="en-US" sz="3600" dirty="0"/>
          </a:p>
        </p:txBody>
      </p:sp>
      <p:pic>
        <p:nvPicPr>
          <p:cNvPr id="9" name="Content Placeholder 8" descr="bollinger ba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928802"/>
            <a:ext cx="8495069" cy="4187173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906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MI</a:t>
            </a:r>
            <a:r>
              <a:rPr lang="en-US" sz="3600" dirty="0" smtClean="0"/>
              <a:t> – Moving </a:t>
            </a:r>
            <a:r>
              <a:rPr lang="en-US" sz="3600" dirty="0" smtClean="0"/>
              <a:t>Average Convergence Divergence</a:t>
            </a:r>
            <a:r>
              <a:rPr lang="en-US" sz="3600" dirty="0" smtClean="0"/>
              <a:t> (MACD)</a:t>
            </a:r>
            <a:endParaRPr lang="en-US" sz="3600" dirty="0"/>
          </a:p>
        </p:txBody>
      </p:sp>
      <p:pic>
        <p:nvPicPr>
          <p:cNvPr id="6" name="Content Placeholder 5" descr="mac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0711"/>
            <a:ext cx="8229600" cy="3974203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When I add the technical indicators, there will be null value in the data.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I did a </a:t>
            </a:r>
            <a:r>
              <a:rPr lang="en-US" sz="2400" dirty="0" err="1" smtClean="0"/>
              <a:t>fillna</a:t>
            </a:r>
            <a:r>
              <a:rPr lang="en-US" sz="2400" dirty="0" smtClean="0"/>
              <a:t>(0</a:t>
            </a:r>
            <a:r>
              <a:rPr lang="en-US" sz="2400" dirty="0" smtClean="0"/>
              <a:t>, </a:t>
            </a:r>
            <a:r>
              <a:rPr lang="en-US" sz="2400" dirty="0" err="1" smtClean="0"/>
              <a:t>inplace</a:t>
            </a:r>
            <a:r>
              <a:rPr lang="en-US" sz="2400" dirty="0" smtClean="0"/>
              <a:t>=True</a:t>
            </a:r>
            <a:r>
              <a:rPr lang="en-US" sz="24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There is no Duplicate data  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6" name="Picture 5" descr="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72" y="3429000"/>
            <a:ext cx="6656714" cy="3375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Train Test Split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This is a Time Series </a:t>
            </a:r>
            <a:r>
              <a:rPr lang="en-US" sz="2400" dirty="0" smtClean="0"/>
              <a:t>data that is </a:t>
            </a:r>
            <a:r>
              <a:rPr lang="en-US" sz="2400" dirty="0" err="1" smtClean="0"/>
              <a:t>recoreded</a:t>
            </a:r>
            <a:r>
              <a:rPr lang="en-US" sz="2400" dirty="0" smtClean="0"/>
              <a:t> over consistent interval </a:t>
            </a:r>
            <a:r>
              <a:rPr lang="en-US" sz="2400" smtClean="0"/>
              <a:t>of time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Train my training data from </a:t>
            </a:r>
            <a:r>
              <a:rPr lang="en-US" sz="2400" dirty="0" smtClean="0"/>
              <a:t>2017 </a:t>
            </a:r>
            <a:r>
              <a:rPr lang="en-US" sz="2400" dirty="0" smtClean="0"/>
              <a:t>to 2021 December 31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Test my Test data from </a:t>
            </a:r>
            <a:r>
              <a:rPr lang="en-US" sz="2400" dirty="0" smtClean="0"/>
              <a:t>01 January 2022 </a:t>
            </a:r>
            <a:r>
              <a:rPr lang="en-US" sz="2400" dirty="0" smtClean="0"/>
              <a:t>to </a:t>
            </a:r>
            <a:r>
              <a:rPr lang="en-US" sz="2400" dirty="0" smtClean="0"/>
              <a:t>28 February 2022</a:t>
            </a:r>
            <a:r>
              <a:rPr lang="en-US" sz="24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Use </a:t>
            </a:r>
            <a:r>
              <a:rPr lang="en-US" sz="2400" dirty="0" err="1" smtClean="0"/>
              <a:t>MinMaxScaler</a:t>
            </a:r>
            <a:r>
              <a:rPr lang="en-US" sz="2400" dirty="0" smtClean="0"/>
              <a:t> to normalize my data </a:t>
            </a:r>
            <a:endParaRPr lang="en-US" sz="2400" dirty="0" smtClean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5" name="Picture 4" descr="train test 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133643"/>
            <a:ext cx="6627044" cy="2510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– Linear Regression</a:t>
            </a:r>
            <a:endParaRPr lang="en-US" dirty="0"/>
          </a:p>
        </p:txBody>
      </p:sp>
      <p:pic>
        <p:nvPicPr>
          <p:cNvPr id="5" name="Content Placeholder 4" descr="LR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928802"/>
            <a:ext cx="8266443" cy="4074485"/>
          </a:xfrm>
        </p:spPr>
      </p:pic>
      <p:pic>
        <p:nvPicPr>
          <p:cNvPr id="6" name="Picture 5" descr="LR graph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574" y="2357430"/>
            <a:ext cx="2464210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- SVR</a:t>
            </a:r>
            <a:endParaRPr lang="en-US" dirty="0"/>
          </a:p>
        </p:txBody>
      </p:sp>
      <p:pic>
        <p:nvPicPr>
          <p:cNvPr id="5" name="Content Placeholder 4" descr="svr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801567"/>
            <a:ext cx="8229600" cy="4056325"/>
          </a:xfrm>
        </p:spPr>
      </p:pic>
      <p:pic>
        <p:nvPicPr>
          <p:cNvPr id="6" name="Picture 5" descr="svr graph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2000240"/>
            <a:ext cx="2108653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– Random Tree Forest </a:t>
            </a:r>
            <a:endParaRPr lang="en-US" dirty="0"/>
          </a:p>
        </p:txBody>
      </p:sp>
      <p:pic>
        <p:nvPicPr>
          <p:cNvPr id="8" name="Content Placeholder 7" descr="RFG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1567"/>
            <a:ext cx="8229600" cy="4056325"/>
          </a:xfrm>
        </p:spPr>
      </p:pic>
      <p:pic>
        <p:nvPicPr>
          <p:cNvPr id="9" name="Picture 8" descr="RFG graph 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2170785"/>
            <a:ext cx="2800845" cy="3266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6434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600" dirty="0" err="1" smtClean="0"/>
              <a:t>Bitcoin</a:t>
            </a:r>
            <a:r>
              <a:rPr lang="en-US" sz="2600" dirty="0" smtClean="0"/>
              <a:t> </a:t>
            </a:r>
            <a:r>
              <a:rPr lang="en-US" sz="2600" dirty="0" smtClean="0"/>
              <a:t>was invented in 2008 by an unknown person or a group of people using the name Satoshi </a:t>
            </a:r>
            <a:r>
              <a:rPr lang="en-US" sz="2600" dirty="0" err="1" smtClean="0"/>
              <a:t>Nakamoto</a:t>
            </a:r>
            <a:r>
              <a:rPr lang="en-US" sz="2600" dirty="0" smtClean="0"/>
              <a:t>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600" dirty="0" smtClean="0"/>
              <a:t>It is </a:t>
            </a:r>
            <a:r>
              <a:rPr lang="en-US" sz="2600" dirty="0" smtClean="0"/>
              <a:t>a </a:t>
            </a:r>
            <a:r>
              <a:rPr lang="en-US" sz="2600" dirty="0" smtClean="0"/>
              <a:t>decentralized digital currency, </a:t>
            </a:r>
            <a:r>
              <a:rPr lang="en-US" sz="2600" dirty="0" smtClean="0"/>
              <a:t>without </a:t>
            </a:r>
            <a:r>
              <a:rPr lang="en-US" sz="2600" dirty="0" smtClean="0"/>
              <a:t>a central</a:t>
            </a:r>
            <a:r>
              <a:rPr lang="en-US" sz="2600" dirty="0" smtClean="0"/>
              <a:t> </a:t>
            </a:r>
            <a:r>
              <a:rPr lang="en-US" sz="2600" dirty="0" smtClean="0"/>
              <a:t>bank or </a:t>
            </a:r>
            <a:r>
              <a:rPr lang="en-US" sz="2600" dirty="0" smtClean="0"/>
              <a:t>single administrator, that can be sent </a:t>
            </a:r>
            <a:r>
              <a:rPr lang="en-US" sz="2600" dirty="0" smtClean="0"/>
              <a:t>to anyone on the </a:t>
            </a:r>
            <a:r>
              <a:rPr lang="en-US" sz="2600" dirty="0" err="1" smtClean="0"/>
              <a:t>B</a:t>
            </a:r>
            <a:r>
              <a:rPr lang="en-US" sz="2600" dirty="0" err="1" smtClean="0"/>
              <a:t>itcoin</a:t>
            </a:r>
            <a:r>
              <a:rPr lang="en-US" sz="2600" dirty="0" smtClean="0"/>
              <a:t> network.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600" dirty="0" err="1" smtClean="0"/>
              <a:t>Bitcoin</a:t>
            </a:r>
            <a:r>
              <a:rPr lang="en-US" sz="2600" dirty="0" smtClean="0"/>
              <a:t> have limited supply, capped by mathematical algorithm which make it impossible for anyone </a:t>
            </a:r>
            <a:r>
              <a:rPr lang="en-US" sz="2600" dirty="0" smtClean="0"/>
              <a:t>to dilute it’s value through inflation.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600" dirty="0" smtClean="0"/>
              <a:t>Currently </a:t>
            </a:r>
            <a:r>
              <a:rPr lang="en-US" sz="2600" dirty="0" err="1" smtClean="0"/>
              <a:t>Bitcoin</a:t>
            </a:r>
            <a:r>
              <a:rPr lang="en-US" sz="2600" dirty="0" smtClean="0"/>
              <a:t> are dominate by speculative trading and it’s demand </a:t>
            </a:r>
            <a:r>
              <a:rPr lang="en-US" sz="2600" dirty="0" smtClean="0"/>
              <a:t>is more than supply, which impacts price and increases volatility.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- LSTM</a:t>
            </a:r>
            <a:endParaRPr lang="en-US" dirty="0"/>
          </a:p>
        </p:txBody>
      </p:sp>
      <p:pic>
        <p:nvPicPr>
          <p:cNvPr id="11" name="Content Placeholder 10" descr="LSTM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845336"/>
            <a:ext cx="8140800" cy="4012556"/>
          </a:xfrm>
        </p:spPr>
      </p:pic>
      <p:pic>
        <p:nvPicPr>
          <p:cNvPr id="4" name="Picture 3" descr="LSTM graph 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26" y="2071677"/>
            <a:ext cx="2523788" cy="3573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14818"/>
            <a:ext cx="8229600" cy="18596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+mj-lt"/>
              </a:rPr>
              <a:t>Lower the value the better the model can fit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+mj-lt"/>
              </a:rPr>
              <a:t>Base </a:t>
            </a:r>
            <a:r>
              <a:rPr lang="en-US" sz="2400" dirty="0" smtClean="0">
                <a:latin typeface="+mj-lt"/>
              </a:rPr>
              <a:t>on the </a:t>
            </a:r>
            <a:r>
              <a:rPr lang="en-US" sz="2400" dirty="0" smtClean="0">
                <a:latin typeface="+mj-lt"/>
              </a:rPr>
              <a:t>model evaluation LSTM perform the best in average for all 3 columns.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+mj-lt"/>
              </a:rPr>
              <a:t>I will use LSTM to predict the future </a:t>
            </a:r>
            <a:r>
              <a:rPr lang="en-US" sz="2400" dirty="0" err="1" smtClean="0">
                <a:latin typeface="+mj-lt"/>
              </a:rPr>
              <a:t>bitcoin</a:t>
            </a:r>
            <a:r>
              <a:rPr lang="en-US" sz="2400" dirty="0" smtClean="0">
                <a:latin typeface="+mj-lt"/>
              </a:rPr>
              <a:t> price 1`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714488"/>
          <a:ext cx="80724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862"/>
                <a:gridCol w="2000874"/>
                <a:gridCol w="2000874"/>
                <a:gridCol w="18628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557.76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r>
                        <a:rPr lang="en-US" baseline="0" dirty="0" smtClean="0"/>
                        <a:t> regression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1391.92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1194.43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945.85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LSTM Prediction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use the last 30days of dataset to predict the future 30days. </a:t>
            </a:r>
            <a:endParaRPr lang="en-US" sz="2400" dirty="0"/>
          </a:p>
        </p:txBody>
      </p:sp>
      <p:pic>
        <p:nvPicPr>
          <p:cNvPr id="7" name="Picture 6" descr="Future price predi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357430"/>
            <a:ext cx="8072462" cy="3978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Trading using MACD Signal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6256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MACD is a trend-following leading indicator that is calculated by subtracting two </a:t>
            </a:r>
            <a:r>
              <a:rPr lang="en-US" sz="2400" dirty="0" smtClean="0"/>
              <a:t>EMA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 MACD consist of 3 components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MACD - subtracting </a:t>
            </a:r>
            <a:r>
              <a:rPr lang="en-US" sz="2400" dirty="0" smtClean="0"/>
              <a:t>EMA 12 – EMA 26 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MACD_Signal</a:t>
            </a:r>
            <a:r>
              <a:rPr lang="en-US" sz="2400" dirty="0" smtClean="0"/>
              <a:t> - 9 period of EMA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MACD_Histogram</a:t>
            </a:r>
            <a:r>
              <a:rPr lang="en-US" sz="2400" dirty="0" smtClean="0"/>
              <a:t> – MACD subtract </a:t>
            </a:r>
            <a:r>
              <a:rPr lang="en-US" sz="2400" dirty="0" err="1" smtClean="0"/>
              <a:t>MACD_Signal</a:t>
            </a:r>
            <a:r>
              <a:rPr lang="en-US" sz="24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Buying opportunities when MACD is bigger than </a:t>
            </a:r>
            <a:r>
              <a:rPr lang="en-US" sz="2400" dirty="0" err="1" smtClean="0"/>
              <a:t>MACD_Signal</a:t>
            </a:r>
            <a:r>
              <a:rPr lang="en-US" sz="2400" dirty="0" smtClean="0"/>
              <a:t> </a:t>
            </a:r>
            <a:r>
              <a:rPr lang="en-US" sz="2400" dirty="0" smtClean="0"/>
              <a:t>and vice versa for Selling opportunities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Trading using MACD Signal </a:t>
            </a:r>
            <a:endParaRPr lang="en-US" sz="3600" dirty="0"/>
          </a:p>
        </p:txBody>
      </p:sp>
      <p:pic>
        <p:nvPicPr>
          <p:cNvPr id="4" name="Content Placeholder 3" descr="algorithi tra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8"/>
            <a:ext cx="8229600" cy="3974203"/>
          </a:xfrm>
        </p:spPr>
      </p:pic>
      <p:sp>
        <p:nvSpPr>
          <p:cNvPr id="6" name="TextBox 5"/>
          <p:cNvSpPr txBox="1"/>
          <p:nvPr/>
        </p:nvSpPr>
        <p:spPr>
          <a:xfrm>
            <a:off x="571472" y="607220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 start investing in 2017 with $10 thousand dollar, my </a:t>
            </a:r>
            <a:r>
              <a:rPr lang="en-US" dirty="0" smtClean="0"/>
              <a:t>return will be </a:t>
            </a:r>
            <a:r>
              <a:rPr lang="en-US" dirty="0" smtClean="0"/>
              <a:t>$393210.57!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812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Technical indicator provide some hints </a:t>
            </a:r>
            <a:r>
              <a:rPr lang="en-US" sz="2400" dirty="0" err="1" smtClean="0">
                <a:latin typeface="+mj-lt"/>
              </a:rPr>
              <a:t>bitcoin</a:t>
            </a:r>
            <a:r>
              <a:rPr lang="en-US" sz="2400" dirty="0" smtClean="0">
                <a:latin typeface="+mj-lt"/>
              </a:rPr>
              <a:t> price might be going downtrend. </a:t>
            </a:r>
          </a:p>
          <a:p>
            <a:r>
              <a:rPr lang="en-US" sz="2400" dirty="0" smtClean="0">
                <a:latin typeface="+mj-lt"/>
              </a:rPr>
              <a:t>The last MACD signal did not indicate any buying opportunity </a:t>
            </a:r>
          </a:p>
          <a:p>
            <a:r>
              <a:rPr lang="en-US" sz="2400" dirty="0" smtClean="0">
                <a:latin typeface="+mj-lt"/>
              </a:rPr>
              <a:t>From the </a:t>
            </a:r>
            <a:r>
              <a:rPr lang="en-US" sz="2400" dirty="0" smtClean="0">
                <a:latin typeface="+mj-lt"/>
              </a:rPr>
              <a:t>LSTM Chart, I predict that </a:t>
            </a:r>
            <a:r>
              <a:rPr lang="en-US" sz="2400" dirty="0" err="1" smtClean="0">
                <a:latin typeface="+mj-lt"/>
              </a:rPr>
              <a:t>bitcoin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may be bearish for the rest of the year in 2022.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928802"/>
            <a:ext cx="8229600" cy="3857636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Q&amp;A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251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After the all-time high of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with a market capitalization of more than 1,000 Billion dollars in April 2021 and </a:t>
            </a:r>
            <a:r>
              <a:rPr lang="en-US" sz="2400" dirty="0" smtClean="0"/>
              <a:t>in </a:t>
            </a:r>
            <a:r>
              <a:rPr lang="en-US" sz="2400" dirty="0" smtClean="0"/>
              <a:t>October 2021 </a:t>
            </a:r>
            <a:r>
              <a:rPr lang="en-US" sz="2400" dirty="0" smtClean="0"/>
              <a:t>.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is on the downward trend as of today.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Last year, Cathie wood predicted that the value of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would rise to $500,000 in </a:t>
            </a:r>
            <a:r>
              <a:rPr lang="en-US" sz="2400" dirty="0" smtClean="0"/>
              <a:t>5 years. </a:t>
            </a:r>
            <a:r>
              <a:rPr lang="en-US" sz="2400" dirty="0" smtClean="0"/>
              <a:t>Many people include me want to know whether can we invest in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252728"/>
          </a:xfrm>
        </p:spPr>
        <p:txBody>
          <a:bodyPr/>
          <a:lstStyle/>
          <a:p>
            <a:r>
              <a:rPr lang="en-US" dirty="0" smtClean="0"/>
              <a:t>Strategy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Adding technical indicators into the dataset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Use various regression machine learning model to predict the prices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Evaluate the different model using RMSE, MAE and MAPE  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Using momentum indicators like Moving Average Convergence Divergence (MACD) as algorithm for my trading prediction.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5497313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dirty="0" smtClean="0"/>
              <a:t>isclaimer</a:t>
            </a:r>
            <a:r>
              <a:rPr lang="en-US" b="1" dirty="0" smtClean="0"/>
              <a:t>: This </a:t>
            </a:r>
            <a:r>
              <a:rPr lang="en-US" b="1" dirty="0" smtClean="0"/>
              <a:t>presentation’s </a:t>
            </a:r>
            <a:r>
              <a:rPr lang="en-US" b="1" dirty="0" smtClean="0"/>
              <a:t>sole purpose is to educate people and must be considered as an information piece but not as investment advice 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Closing Price Chart (8years)</a:t>
            </a:r>
            <a:endParaRPr lang="en-US" dirty="0"/>
          </a:p>
        </p:txBody>
      </p:sp>
      <p:pic>
        <p:nvPicPr>
          <p:cNvPr id="10" name="Content Placeholder 9" descr="Bitcoin 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7" y="1928802"/>
            <a:ext cx="8723071" cy="428628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Closing Price Chart (2017)</a:t>
            </a:r>
            <a:endParaRPr lang="en-US" dirty="0"/>
          </a:p>
        </p:txBody>
      </p:sp>
      <p:pic>
        <p:nvPicPr>
          <p:cNvPr id="5" name="Content Placeholder 4" descr="Bitcoin chart 5yea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714488"/>
            <a:ext cx="8882923" cy="4378344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3050"/>
            <a:ext cx="4614866" cy="43251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Imported the data using Yahoo Finance API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The data is from </a:t>
            </a:r>
            <a:r>
              <a:rPr lang="en-US" sz="2400" dirty="0" smtClean="0"/>
              <a:t>2017 </a:t>
            </a:r>
            <a:r>
              <a:rPr lang="en-US" sz="2400" dirty="0" smtClean="0"/>
              <a:t>to </a:t>
            </a:r>
            <a:r>
              <a:rPr lang="en-US" sz="2400" dirty="0" smtClean="0"/>
              <a:t>28-02-2022 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Consist </a:t>
            </a:r>
            <a:r>
              <a:rPr lang="en-US" sz="2400" dirty="0" smtClean="0"/>
              <a:t>1844 rows </a:t>
            </a:r>
            <a:r>
              <a:rPr lang="en-US" sz="2400" dirty="0" smtClean="0"/>
              <a:t>and </a:t>
            </a:r>
            <a:r>
              <a:rPr lang="en-US" sz="2400" dirty="0" smtClean="0"/>
              <a:t>19</a:t>
            </a:r>
            <a:r>
              <a:rPr lang="en-US" sz="2400" dirty="0" smtClean="0"/>
              <a:t> columns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Drop the column ‘Dividends’ and Stock Splits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</p:txBody>
      </p:sp>
      <p:pic>
        <p:nvPicPr>
          <p:cNvPr id="8" name="Picture 7" descr="Data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1785926"/>
            <a:ext cx="3998544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2600" dirty="0" smtClean="0"/>
              <a:t>I add the following Technical indicators (TI)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Moving Average (MA) – 50 days and 200 days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Simple Moving Average – 50 days and 200 days 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Exponential Moving Average – 50 days and 100days </a:t>
            </a:r>
            <a:endParaRPr lang="en-US" sz="2600" dirty="0" smtClean="0"/>
          </a:p>
          <a:p>
            <a:pPr>
              <a:spcAft>
                <a:spcPts val="1200"/>
              </a:spcAft>
            </a:pPr>
            <a:r>
              <a:rPr lang="en-US" sz="2600" dirty="0" smtClean="0"/>
              <a:t>I add the following momentum indicators (MI)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Moving Average Convergence Divergence (MACD) – MACD, MACDHIST, MACDSIGNAL 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Relative Strength </a:t>
            </a:r>
            <a:r>
              <a:rPr lang="en-US" sz="2600" dirty="0" smtClean="0"/>
              <a:t>Index (RSI) – 14 days 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Bollinger Band (BB) – </a:t>
            </a:r>
            <a:r>
              <a:rPr lang="en-US" sz="2600" dirty="0" err="1" smtClean="0"/>
              <a:t>BB_upper</a:t>
            </a:r>
            <a:r>
              <a:rPr lang="en-US" sz="2600" dirty="0" smtClean="0"/>
              <a:t>, </a:t>
            </a:r>
            <a:r>
              <a:rPr lang="en-US" sz="2600" dirty="0" err="1" smtClean="0"/>
              <a:t>BB_middle</a:t>
            </a:r>
            <a:r>
              <a:rPr lang="en-US" sz="2600" dirty="0" smtClean="0"/>
              <a:t>, </a:t>
            </a:r>
            <a:r>
              <a:rPr lang="en-US" sz="2600" dirty="0" err="1" smtClean="0"/>
              <a:t>BB_lower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1"/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– Moving Average (MA)</a:t>
            </a:r>
            <a:endParaRPr lang="en-US" sz="3600" dirty="0"/>
          </a:p>
        </p:txBody>
      </p:sp>
      <p:pic>
        <p:nvPicPr>
          <p:cNvPr id="8" name="Content Placeholder 7" descr="MA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8229600" cy="40563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1038</TotalTime>
  <Words>649</Words>
  <Application>Microsoft Office PowerPoint</Application>
  <PresentationFormat>On-screen Show (4:3)</PresentationFormat>
  <Paragraphs>97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Bitcoin Price Prediction</vt:lpstr>
      <vt:lpstr>Introduction</vt:lpstr>
      <vt:lpstr>Problem Statement </vt:lpstr>
      <vt:lpstr>Strategy  </vt:lpstr>
      <vt:lpstr>Bitcoin Closing Price Chart (8years)</vt:lpstr>
      <vt:lpstr>Bitcoin Closing Price Chart (2017)</vt:lpstr>
      <vt:lpstr>EDA</vt:lpstr>
      <vt:lpstr>EDA</vt:lpstr>
      <vt:lpstr>TI – Moving Average (MA)</vt:lpstr>
      <vt:lpstr>TI – Moving Average (MA)</vt:lpstr>
      <vt:lpstr>TI – Simple Moving Average (SMA)</vt:lpstr>
      <vt:lpstr>TI – Exponential Moving Average (EMA) </vt:lpstr>
      <vt:lpstr>MI – Bollinger Band (BB) </vt:lpstr>
      <vt:lpstr>MI – Moving Average Convergence Divergence (MACD)</vt:lpstr>
      <vt:lpstr>Data Cleaning</vt:lpstr>
      <vt:lpstr>Train Test Split </vt:lpstr>
      <vt:lpstr>Model – Linear Regression</vt:lpstr>
      <vt:lpstr>Model - SVR</vt:lpstr>
      <vt:lpstr>Model – Random Tree Forest </vt:lpstr>
      <vt:lpstr>Model - LSTM</vt:lpstr>
      <vt:lpstr>Model Evaluation </vt:lpstr>
      <vt:lpstr>LSTM Prediction </vt:lpstr>
      <vt:lpstr>Algorithm Trading using MACD Signal </vt:lpstr>
      <vt:lpstr>Algorithm Trading using MACD Signal </vt:lpstr>
      <vt:lpstr>Conclusion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Prediction </dc:title>
  <dc:creator>user</dc:creator>
  <cp:lastModifiedBy>user</cp:lastModifiedBy>
  <cp:revision>18</cp:revision>
  <dcterms:created xsi:type="dcterms:W3CDTF">2022-02-17T03:58:39Z</dcterms:created>
  <dcterms:modified xsi:type="dcterms:W3CDTF">2022-03-19T01:22:03Z</dcterms:modified>
</cp:coreProperties>
</file>