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0"/>
  </p:notesMasterIdLst>
  <p:sldIdLst>
    <p:sldId id="260" r:id="rId2"/>
    <p:sldId id="261" r:id="rId3"/>
    <p:sldId id="262" r:id="rId4"/>
    <p:sldId id="264" r:id="rId5"/>
    <p:sldId id="263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hao Zhou" initials="ZZ" lastIdx="3" clrIdx="0">
    <p:extLst>
      <p:ext uri="{19B8F6BF-5375-455C-9EA6-DF929625EA0E}">
        <p15:presenceInfo xmlns:p15="http://schemas.microsoft.com/office/powerpoint/2012/main" userId="S::sann7383@ox.ac.uk::54de837d-9ffc-4c6e-b21e-0e2b4d6baa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24EC3-B7F8-40CC-A9FF-EF0CAE4C472D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F47BC-506E-45DF-BC74-BCB84BEE6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48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9078-70B5-1C41-9C76-41F84940E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7738" y="296863"/>
            <a:ext cx="10296524" cy="3058986"/>
          </a:xfrm>
        </p:spPr>
        <p:txBody>
          <a:bodyPr anchor="b">
            <a:normAutofit/>
          </a:bodyPr>
          <a:lstStyle>
            <a:lvl1pPr algn="ctr">
              <a:defRPr sz="4900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738" y="3752848"/>
            <a:ext cx="10296524" cy="2305051"/>
          </a:xfrm>
        </p:spPr>
        <p:txBody>
          <a:bodyPr>
            <a:normAutofit/>
          </a:bodyPr>
          <a:lstStyle>
            <a:lvl1pPr marL="0" indent="0" algn="ctr">
              <a:buNone/>
              <a:defRPr sz="31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13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6" y="296864"/>
            <a:ext cx="11233149" cy="534410"/>
          </a:xfrm>
        </p:spPr>
        <p:txBody>
          <a:bodyPr>
            <a:normAutofit/>
          </a:bodyPr>
          <a:lstStyle>
            <a:lvl1pPr>
              <a:defRPr sz="3100" baseline="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6" y="1143000"/>
            <a:ext cx="11233150" cy="4625975"/>
          </a:xfrm>
        </p:spPr>
        <p:txBody>
          <a:bodyPr lIns="0" tIns="72000" rIns="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5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907EC11-732C-C64D-B497-C117BD48FA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803650"/>
            <a:ext cx="12192000" cy="30670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6" y="296863"/>
            <a:ext cx="11233149" cy="68227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395" y="1160462"/>
            <a:ext cx="11232179" cy="4897437"/>
          </a:xfrm>
          <a:prstGeom prst="rect">
            <a:avLst/>
          </a:prstGeom>
        </p:spPr>
        <p:txBody>
          <a:bodyPr vert="horz" lIns="0" tIns="7200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667512" cy="514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107575F-A13F-2D4E-A3BF-51E7135413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9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</p:sldLayoutIdLs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1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85"/>
        </a:lnSpc>
        <a:spcBef>
          <a:spcPts val="0"/>
        </a:spcBef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1778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5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5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82663" indent="-1778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5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3813" indent="-203200" algn="l" defTabSz="914400" rtl="0" eaLnBrk="1" latinLnBrk="0" hangingPunct="1">
        <a:lnSpc>
          <a:spcPts val="2285"/>
        </a:lnSpc>
        <a:spcBef>
          <a:spcPts val="0"/>
        </a:spcBef>
        <a:buFontTx/>
        <a:buBlip>
          <a:blip r:embed="rId5"/>
        </a:buBlip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5" userDrawn="1">
          <p15:clr>
            <a:srgbClr val="5ACBF0"/>
          </p15:clr>
        </p15:guide>
        <p15:guide id="3" orient="horz" pos="187" userDrawn="1">
          <p15:clr>
            <a:srgbClr val="547EBF"/>
          </p15:clr>
        </p15:guide>
        <p15:guide id="4" orient="horz" pos="368" userDrawn="1">
          <p15:clr>
            <a:srgbClr val="5ACBF0"/>
          </p15:clr>
        </p15:guide>
        <p15:guide id="5" orient="horz" pos="550" userDrawn="1">
          <p15:clr>
            <a:srgbClr val="547EBF"/>
          </p15:clr>
        </p15:guide>
        <p15:guide id="6" orient="horz" pos="731" userDrawn="1">
          <p15:clr>
            <a:srgbClr val="547EBF"/>
          </p15:clr>
        </p15:guide>
        <p15:guide id="7" orient="horz" pos="913" userDrawn="1">
          <p15:clr>
            <a:srgbClr val="5ACBF0"/>
          </p15:clr>
        </p15:guide>
        <p15:guide id="8" orient="horz" pos="1094" userDrawn="1">
          <p15:clr>
            <a:srgbClr val="5ACBF0"/>
          </p15:clr>
        </p15:guide>
        <p15:guide id="9" orient="horz" pos="1275" userDrawn="1">
          <p15:clr>
            <a:srgbClr val="5ACBF0"/>
          </p15:clr>
        </p15:guide>
        <p15:guide id="10" orient="horz" pos="1457" userDrawn="1">
          <p15:clr>
            <a:srgbClr val="5ACBF0"/>
          </p15:clr>
        </p15:guide>
        <p15:guide id="11" orient="horz" pos="1638" userDrawn="1">
          <p15:clr>
            <a:srgbClr val="5ACBF0"/>
          </p15:clr>
        </p15:guide>
        <p15:guide id="12" orient="horz" pos="1820" userDrawn="1">
          <p15:clr>
            <a:srgbClr val="5ACBF0"/>
          </p15:clr>
        </p15:guide>
        <p15:guide id="13" orient="horz" pos="2001" userDrawn="1">
          <p15:clr>
            <a:srgbClr val="5ACBF0"/>
          </p15:clr>
        </p15:guide>
        <p15:guide id="14" orient="horz" pos="2183" userDrawn="1">
          <p15:clr>
            <a:srgbClr val="5ACBF0"/>
          </p15:clr>
        </p15:guide>
        <p15:guide id="15" orient="horz" pos="2364" userDrawn="1">
          <p15:clr>
            <a:srgbClr val="5ACBF0"/>
          </p15:clr>
        </p15:guide>
        <p15:guide id="16" orient="horz" pos="2546" userDrawn="1">
          <p15:clr>
            <a:srgbClr val="5ACBF0"/>
          </p15:clr>
        </p15:guide>
        <p15:guide id="17" orient="horz" pos="2727" userDrawn="1">
          <p15:clr>
            <a:srgbClr val="5ACBF0"/>
          </p15:clr>
        </p15:guide>
        <p15:guide id="18" orient="horz" pos="2908" userDrawn="1">
          <p15:clr>
            <a:srgbClr val="5ACBF0"/>
          </p15:clr>
        </p15:guide>
        <p15:guide id="19" orient="horz" pos="3090" userDrawn="1">
          <p15:clr>
            <a:srgbClr val="5ACBF0"/>
          </p15:clr>
        </p15:guide>
        <p15:guide id="20" orient="horz" pos="3271" userDrawn="1">
          <p15:clr>
            <a:srgbClr val="5ACBF0"/>
          </p15:clr>
        </p15:guide>
        <p15:guide id="21" orient="horz" pos="3453" userDrawn="1">
          <p15:clr>
            <a:srgbClr val="5ACBF0"/>
          </p15:clr>
        </p15:guide>
        <p15:guide id="22" orient="horz" pos="3634" userDrawn="1">
          <p15:clr>
            <a:srgbClr val="5ACBF0"/>
          </p15:clr>
        </p15:guide>
        <p15:guide id="23" orient="horz" pos="3816" userDrawn="1">
          <p15:clr>
            <a:srgbClr val="547EBF"/>
          </p15:clr>
        </p15:guide>
        <p15:guide id="24" orient="horz" pos="3997" userDrawn="1">
          <p15:clr>
            <a:srgbClr val="5ACBF0"/>
          </p15:clr>
        </p15:guide>
        <p15:guide id="25" orient="horz" pos="4178" userDrawn="1">
          <p15:clr>
            <a:srgbClr val="5ACBF0"/>
          </p15:clr>
        </p15:guide>
        <p15:guide id="26" pos="3840" userDrawn="1">
          <p15:clr>
            <a:srgbClr val="5ACBF0"/>
          </p15:clr>
        </p15:guide>
        <p15:guide id="27" pos="4135" userDrawn="1">
          <p15:clr>
            <a:srgbClr val="547EBF"/>
          </p15:clr>
        </p15:guide>
        <p15:guide id="28" pos="4430" userDrawn="1">
          <p15:clr>
            <a:srgbClr val="5ACBF0"/>
          </p15:clr>
        </p15:guide>
        <p15:guide id="29" pos="4725" userDrawn="1">
          <p15:clr>
            <a:srgbClr val="5ACBF0"/>
          </p15:clr>
        </p15:guide>
        <p15:guide id="30" pos="5019" userDrawn="1">
          <p15:clr>
            <a:srgbClr val="5ACBF0"/>
          </p15:clr>
        </p15:guide>
        <p15:guide id="31" pos="5314" userDrawn="1">
          <p15:clr>
            <a:srgbClr val="5ACBF0"/>
          </p15:clr>
        </p15:guide>
        <p15:guide id="32" pos="5609" userDrawn="1">
          <p15:clr>
            <a:srgbClr val="5ACBF0"/>
          </p15:clr>
        </p15:guide>
        <p15:guide id="33" pos="5904" userDrawn="1">
          <p15:clr>
            <a:srgbClr val="5ACBF0"/>
          </p15:clr>
        </p15:guide>
        <p15:guide id="34" pos="6199" userDrawn="1">
          <p15:clr>
            <a:srgbClr val="5ACBF0"/>
          </p15:clr>
        </p15:guide>
        <p15:guide id="35" pos="6494" userDrawn="1">
          <p15:clr>
            <a:srgbClr val="5ACBF0"/>
          </p15:clr>
        </p15:guide>
        <p15:guide id="36" pos="6788" userDrawn="1">
          <p15:clr>
            <a:srgbClr val="5ACBF0"/>
          </p15:clr>
        </p15:guide>
        <p15:guide id="37" pos="7083" userDrawn="1">
          <p15:clr>
            <a:srgbClr val="5ACBF0"/>
          </p15:clr>
        </p15:guide>
        <p15:guide id="38" pos="7378" userDrawn="1">
          <p15:clr>
            <a:srgbClr val="547EBF"/>
          </p15:clr>
        </p15:guide>
        <p15:guide id="39" pos="7673" userDrawn="1">
          <p15:clr>
            <a:srgbClr val="5ACBF0"/>
          </p15:clr>
        </p15:guide>
        <p15:guide id="40" pos="3545" userDrawn="1">
          <p15:clr>
            <a:srgbClr val="547EBF"/>
          </p15:clr>
        </p15:guide>
        <p15:guide id="41" pos="3250" userDrawn="1">
          <p15:clr>
            <a:srgbClr val="5ACBF0"/>
          </p15:clr>
        </p15:guide>
        <p15:guide id="42" pos="2955" userDrawn="1">
          <p15:clr>
            <a:srgbClr val="5ACBF0"/>
          </p15:clr>
        </p15:guide>
        <p15:guide id="43" pos="2661" userDrawn="1">
          <p15:clr>
            <a:srgbClr val="5ACBF0"/>
          </p15:clr>
        </p15:guide>
        <p15:guide id="44" pos="2366" userDrawn="1">
          <p15:clr>
            <a:srgbClr val="5ACBF0"/>
          </p15:clr>
        </p15:guide>
        <p15:guide id="45" pos="2071" userDrawn="1">
          <p15:clr>
            <a:srgbClr val="5ACBF0"/>
          </p15:clr>
        </p15:guide>
        <p15:guide id="46" pos="1776" userDrawn="1">
          <p15:clr>
            <a:srgbClr val="5ACBF0"/>
          </p15:clr>
        </p15:guide>
        <p15:guide id="47" pos="1481" userDrawn="1">
          <p15:clr>
            <a:srgbClr val="5ACBF0"/>
          </p15:clr>
        </p15:guide>
        <p15:guide id="48" pos="1186" userDrawn="1">
          <p15:clr>
            <a:srgbClr val="5ACBF0"/>
          </p15:clr>
        </p15:guide>
        <p15:guide id="49" pos="892" userDrawn="1">
          <p15:clr>
            <a:srgbClr val="5ACBF0"/>
          </p15:clr>
        </p15:guide>
        <p15:guide id="50" pos="597" userDrawn="1">
          <p15:clr>
            <a:srgbClr val="5ACBF0"/>
          </p15:clr>
        </p15:guide>
        <p15:guide id="51" pos="302" userDrawn="1">
          <p15:clr>
            <a:srgbClr val="547EBF"/>
          </p15:clr>
        </p15:guide>
        <p15:guide id="52" pos="7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5ACF-747F-6145-A308-B911FD724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511" y="1901136"/>
            <a:ext cx="8556978" cy="19499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BBOX </a:t>
            </a:r>
            <a:br>
              <a:rPr lang="en-US" sz="4000" dirty="0"/>
            </a:br>
            <a:r>
              <a:rPr lang="en-US" altLang="zh-CN" sz="4000" dirty="0"/>
              <a:t>data observation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2C71F-5D24-8943-9B9D-1C6AFC2C2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Zihao Zhou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zihao.zhou@eng.ox.ac.uk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09C07-C4B7-3646-B3E1-3E2903D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22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194EF-35A6-4A02-9240-91457E72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DD4AA-D0DA-4144-B9EE-5729062A29BC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Try divide cells based on area (by ‘</a:t>
            </a:r>
            <a:r>
              <a:rPr lang="en-GB" dirty="0" err="1"/>
              <a:t>panel_voltage</a:t>
            </a:r>
            <a:r>
              <a:rPr lang="en-GB" dirty="0"/>
              <a:t>’)</a:t>
            </a:r>
          </a:p>
        </p:txBody>
      </p:sp>
      <p:pic>
        <p:nvPicPr>
          <p:cNvPr id="7" name="Picture 6" descr="A picture containing candelabrum, pencil&#10;&#10;Description automatically generated">
            <a:extLst>
              <a:ext uri="{FF2B5EF4-FFF2-40B4-BE49-F238E27FC236}">
                <a16:creationId xmlns:a16="http://schemas.microsoft.com/office/drawing/2014/main" id="{D55D02F0-129E-4D3B-A42A-9008F8810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3" y="843412"/>
            <a:ext cx="6732769" cy="5171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770B7-74D1-49DD-A6D8-C47AA9DBDEF8}"/>
              </a:ext>
            </a:extLst>
          </p:cNvPr>
          <p:cNvSpPr txBox="1"/>
          <p:nvPr/>
        </p:nvSpPr>
        <p:spPr>
          <a:xfrm>
            <a:off x="7531015" y="2400300"/>
            <a:ext cx="4049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cells seems share same time for sunny weather which indicate their </a:t>
            </a:r>
            <a:r>
              <a:rPr lang="en-GB" b="1" dirty="0">
                <a:solidFill>
                  <a:srgbClr val="FF0000"/>
                </a:solidFill>
              </a:rPr>
              <a:t>locations are relatively same</a:t>
            </a:r>
          </a:p>
          <a:p>
            <a:endParaRPr lang="en-GB" dirty="0"/>
          </a:p>
          <a:p>
            <a:r>
              <a:rPr lang="en-GB" dirty="0"/>
              <a:t>Abnormal cell index: 153 (range from 0)</a:t>
            </a:r>
          </a:p>
        </p:txBody>
      </p:sp>
    </p:spTree>
    <p:extLst>
      <p:ext uri="{BB962C8B-B14F-4D97-AF65-F5344CB8AC3E}">
        <p14:creationId xmlns:p14="http://schemas.microsoft.com/office/powerpoint/2010/main" val="7014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E056-9638-46C8-9500-E8FD627C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A32D0-04D5-429B-9C4F-31096BA5D63A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2.1.1 Try divide cells based on outer usage 1 (by ‘</a:t>
            </a:r>
            <a:r>
              <a:rPr lang="en-GB" dirty="0" err="1"/>
              <a:t>usb_current</a:t>
            </a:r>
            <a:r>
              <a:rPr lang="en-GB" dirty="0"/>
              <a:t>’)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9EA31-8799-4340-A842-2C752487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550" y="989919"/>
            <a:ext cx="2190750" cy="371475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27FBA4E-3D96-4595-81B7-BA24B3C3C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" y="742803"/>
            <a:ext cx="6787944" cy="52334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F83B07-E478-4C53-923D-CC336F41787D}"/>
              </a:ext>
            </a:extLst>
          </p:cNvPr>
          <p:cNvSpPr txBox="1"/>
          <p:nvPr/>
        </p:nvSpPr>
        <p:spPr>
          <a:xfrm>
            <a:off x="8009164" y="1583872"/>
            <a:ext cx="346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this specific day, usage pattern </a:t>
            </a:r>
            <a:r>
              <a:rPr lang="en-GB" b="1" dirty="0">
                <a:solidFill>
                  <a:srgbClr val="FF0000"/>
                </a:solidFill>
              </a:rPr>
              <a:t>differences locate on time 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94A08-8102-461C-8B1D-06E4DB213A31}"/>
              </a:ext>
            </a:extLst>
          </p:cNvPr>
          <p:cNvSpPr txBox="1"/>
          <p:nvPr/>
        </p:nvSpPr>
        <p:spPr>
          <a:xfrm>
            <a:off x="8009164" y="2898321"/>
            <a:ext cx="3467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Cluster 0: heavily used in morning (5 am – 2 pm)</a:t>
            </a:r>
          </a:p>
          <a:p>
            <a:pPr algn="ctr"/>
            <a:r>
              <a:rPr lang="en-GB" dirty="0"/>
              <a:t>Cluster 1: heavily used in night (5 pm – 11 pm)</a:t>
            </a:r>
          </a:p>
          <a:p>
            <a:pPr algn="ctr"/>
            <a:r>
              <a:rPr lang="en-GB" dirty="0"/>
              <a:t>Cluster 2: Not Clear, many cells are used uniformly intense during the whole day</a:t>
            </a:r>
          </a:p>
          <a:p>
            <a:pPr algn="ctr"/>
            <a:r>
              <a:rPr lang="en-GB" dirty="0"/>
              <a:t>Cluster 3: heavily used in daytime (9 am – 6 pm)</a:t>
            </a:r>
          </a:p>
        </p:txBody>
      </p:sp>
    </p:spTree>
    <p:extLst>
      <p:ext uri="{BB962C8B-B14F-4D97-AF65-F5344CB8AC3E}">
        <p14:creationId xmlns:p14="http://schemas.microsoft.com/office/powerpoint/2010/main" val="272150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D145-122B-40A8-A38B-ED02C8F9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83FE5-7537-413A-A78D-4252496ED2A1}"/>
              </a:ext>
            </a:extLst>
          </p:cNvPr>
          <p:cNvSpPr txBox="1"/>
          <p:nvPr/>
        </p:nvSpPr>
        <p:spPr>
          <a:xfrm>
            <a:off x="528400" y="223283"/>
            <a:ext cx="904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2.1.2 Try divide cells based on outer usage 1 (by ‘</a:t>
            </a:r>
            <a:r>
              <a:rPr lang="en-GB" dirty="0" err="1"/>
              <a:t>usb_current</a:t>
            </a:r>
            <a:r>
              <a:rPr lang="en-GB" dirty="0"/>
              <a:t>’) averaging in 1 hour level</a:t>
            </a:r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706EBD9-CB64-4924-BB78-63BC03E86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00" y="774559"/>
            <a:ext cx="6407172" cy="4973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DA2A4E-57BC-44F2-B1ED-58C85A4C1EED}"/>
              </a:ext>
            </a:extLst>
          </p:cNvPr>
          <p:cNvSpPr txBox="1"/>
          <p:nvPr/>
        </p:nvSpPr>
        <p:spPr>
          <a:xfrm>
            <a:off x="7462157" y="1836964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Also the mentioned usage differences in time are more clear </a:t>
            </a:r>
          </a:p>
        </p:txBody>
      </p:sp>
    </p:spTree>
    <p:extLst>
      <p:ext uri="{BB962C8B-B14F-4D97-AF65-F5344CB8AC3E}">
        <p14:creationId xmlns:p14="http://schemas.microsoft.com/office/powerpoint/2010/main" val="234754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9A49-F5B3-4F2E-B821-D62122B1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C6F90-6366-4A20-A5B1-EC7D2ED17C5C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2.2.1 Try divide cells based on outer usage 2 (by ‘</a:t>
            </a:r>
            <a:r>
              <a:rPr lang="en-GB" dirty="0" err="1"/>
              <a:t>current_out</a:t>
            </a:r>
            <a:r>
              <a:rPr lang="en-GB" dirty="0"/>
              <a:t>’ – ‘</a:t>
            </a:r>
            <a:r>
              <a:rPr lang="en-GB" dirty="0" err="1"/>
              <a:t>usb_current</a:t>
            </a:r>
            <a:r>
              <a:rPr lang="en-GB" dirty="0"/>
              <a:t>’)</a:t>
            </a:r>
          </a:p>
        </p:txBody>
      </p:sp>
      <p:pic>
        <p:nvPicPr>
          <p:cNvPr id="7" name="Picture 6" descr="A picture containing text, shelf, indoor, lots&#10;&#10;Description automatically generated">
            <a:extLst>
              <a:ext uri="{FF2B5EF4-FFF2-40B4-BE49-F238E27FC236}">
                <a16:creationId xmlns:a16="http://schemas.microsoft.com/office/drawing/2014/main" id="{73A2112D-4DC1-474D-8FD9-6ECDF9274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93" y="733332"/>
            <a:ext cx="6946015" cy="53913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099FC1-9569-4630-91D8-7EA229C3D30C}"/>
              </a:ext>
            </a:extLst>
          </p:cNvPr>
          <p:cNvSpPr txBox="1"/>
          <p:nvPr/>
        </p:nvSpPr>
        <p:spPr>
          <a:xfrm>
            <a:off x="8108495" y="1514675"/>
            <a:ext cx="391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Clearly 4 different usage patterns but not</a:t>
            </a:r>
            <a:r>
              <a:rPr lang="zh-CN" altLang="en-US"/>
              <a:t> </a:t>
            </a:r>
            <a:r>
              <a:rPr lang="en-GB"/>
              <a:t>in </a:t>
            </a:r>
            <a:r>
              <a:rPr lang="en-GB" dirty="0"/>
              <a:t>time level, maybe </a:t>
            </a:r>
            <a:r>
              <a:rPr lang="en-GB" b="1" dirty="0">
                <a:solidFill>
                  <a:srgbClr val="FF0000"/>
                </a:solidFill>
              </a:rPr>
              <a:t>in equipment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26F4D7-5E58-4CFD-8C3E-92FBFB378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710" y="855124"/>
            <a:ext cx="2447925" cy="409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20E84-9A66-42D6-BFA1-F2CEE2876B8C}"/>
              </a:ext>
            </a:extLst>
          </p:cNvPr>
          <p:cNvSpPr txBox="1"/>
          <p:nvPr/>
        </p:nvSpPr>
        <p:spPr>
          <a:xfrm>
            <a:off x="7624035" y="2410982"/>
            <a:ext cx="4397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For cluster 0 &amp;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/>
              <a:t>The platforms differences at </a:t>
            </a:r>
          </a:p>
          <a:p>
            <a:pPr algn="ctr"/>
            <a:r>
              <a:rPr lang="en-GB" dirty="0"/>
              <a:t>0.4A (cluster 0 )</a:t>
            </a:r>
          </a:p>
          <a:p>
            <a:pPr algn="ctr"/>
            <a:r>
              <a:rPr lang="en-GB" dirty="0"/>
              <a:t>0.2A(cluster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A5FD4-0BE2-488D-B307-7C401D6F47A8}"/>
              </a:ext>
            </a:extLst>
          </p:cNvPr>
          <p:cNvSpPr txBox="1"/>
          <p:nvPr/>
        </p:nvSpPr>
        <p:spPr>
          <a:xfrm>
            <a:off x="7624035" y="3875666"/>
            <a:ext cx="439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cluster 2 seems have constant usage at 0.2A</a:t>
            </a:r>
          </a:p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65653-C77E-4C8C-BCAC-21B24B5B622E}"/>
              </a:ext>
            </a:extLst>
          </p:cNvPr>
          <p:cNvSpPr txBox="1"/>
          <p:nvPr/>
        </p:nvSpPr>
        <p:spPr>
          <a:xfrm>
            <a:off x="8186654" y="4669971"/>
            <a:ext cx="3277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Does the differences related to different energy-consumption </a:t>
            </a:r>
            <a:r>
              <a:rPr lang="en-GB" dirty="0" err="1">
                <a:solidFill>
                  <a:srgbClr val="FF0000"/>
                </a:solidFill>
              </a:rPr>
              <a:t>equipments</a:t>
            </a:r>
            <a:r>
              <a:rPr lang="en-GB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2801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FDB31-5664-43AA-8B1D-27A457ED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45BFC-3B3D-4796-B8F8-686B6526F551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2.2.1 Try divide cells based on outer usage 2 (by ‘</a:t>
            </a:r>
            <a:r>
              <a:rPr lang="en-GB" dirty="0" err="1"/>
              <a:t>current_out</a:t>
            </a:r>
            <a:r>
              <a:rPr lang="en-GB" dirty="0"/>
              <a:t>’ – ‘</a:t>
            </a:r>
            <a:r>
              <a:rPr lang="en-GB" dirty="0" err="1"/>
              <a:t>usb_current</a:t>
            </a:r>
            <a:r>
              <a:rPr lang="en-GB" dirty="0"/>
              <a:t>’)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3D3F858-126A-422E-84C1-29C5C768D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10" y="884820"/>
            <a:ext cx="6717415" cy="5213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C60CF7-BD50-4D5C-B7B1-DFE47C1D1E2B}"/>
              </a:ext>
            </a:extLst>
          </p:cNvPr>
          <p:cNvSpPr txBox="1"/>
          <p:nvPr/>
        </p:nvSpPr>
        <p:spPr>
          <a:xfrm>
            <a:off x="7968343" y="2547256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Also the mentioned usage differences within one day</a:t>
            </a:r>
          </a:p>
        </p:txBody>
      </p:sp>
    </p:spTree>
    <p:extLst>
      <p:ext uri="{BB962C8B-B14F-4D97-AF65-F5344CB8AC3E}">
        <p14:creationId xmlns:p14="http://schemas.microsoft.com/office/powerpoint/2010/main" val="8408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02D06-6143-443E-BF3D-77DC4090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7A675-853A-45A6-A810-DA3AE83409C9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3.1 Visualization by t-SNE (one week’s data 4-15 2021 to 4-22 2021)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D31BF7F5-4584-4B86-9603-F0B57EC6B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1" y="1306285"/>
            <a:ext cx="3732960" cy="373924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493E7103-5095-414A-ADC4-0915A8802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92" y="1281792"/>
            <a:ext cx="3732960" cy="3739244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788224C4-FB1B-4233-862B-AECBF292A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744" y="1306285"/>
            <a:ext cx="3732960" cy="37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0CE1D-4312-4864-972B-3DCD1000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575F-A13F-2D4E-A3BF-51E71354130A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A4697-9DF3-4A0E-9F56-4256266B0256}"/>
              </a:ext>
            </a:extLst>
          </p:cNvPr>
          <p:cNvSpPr txBox="1"/>
          <p:nvPr/>
        </p:nvSpPr>
        <p:spPr>
          <a:xfrm>
            <a:off x="552893" y="223283"/>
            <a:ext cx="75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3.2 Visualization by t-SNE (one day’s data 4-15 2021 to 4-22 2021)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4ED37D3-5DB5-4BE8-8778-3CEC969F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00" y="1156494"/>
            <a:ext cx="3827412" cy="3733296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FF65224-EB1B-49DB-B361-4662F4494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262" y="1061356"/>
            <a:ext cx="3835476" cy="3841933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FA9CADBB-89BA-4181-B924-092C28E4C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4" y="1052522"/>
            <a:ext cx="3888862" cy="38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88388"/>
      </p:ext>
    </p:extLst>
  </p:cSld>
  <p:clrMapOvr>
    <a:masterClrMapping/>
  </p:clrMapOvr>
</p:sld>
</file>

<file path=ppt/theme/theme1.xml><?xml version="1.0" encoding="utf-8"?>
<a:theme xmlns:a="http://schemas.openxmlformats.org/drawingml/2006/main" name="Battery Intelligence Lab">
  <a:themeElements>
    <a:clrScheme name="Oxford">
      <a:dk1>
        <a:srgbClr val="000000"/>
      </a:dk1>
      <a:lt1>
        <a:srgbClr val="FFFFFF"/>
      </a:lt1>
      <a:dk2>
        <a:srgbClr val="002047"/>
      </a:dk2>
      <a:lt2>
        <a:srgbClr val="E0DED9"/>
      </a:lt2>
      <a:accent1>
        <a:srgbClr val="44687D"/>
      </a:accent1>
      <a:accent2>
        <a:srgbClr val="69913B"/>
      </a:accent2>
      <a:accent3>
        <a:srgbClr val="AAB300"/>
      </a:accent3>
      <a:accent4>
        <a:srgbClr val="CF7930"/>
      </a:accent4>
      <a:accent5>
        <a:srgbClr val="872434"/>
      </a:accent5>
      <a:accent6>
        <a:srgbClr val="BE0F34"/>
      </a:accent6>
      <a:hlink>
        <a:srgbClr val="4891DC"/>
      </a:hlink>
      <a:folHlink>
        <a:srgbClr val="9ECEEB"/>
      </a:folHlink>
    </a:clrScheme>
    <a:fontScheme name="Foundry Sterling">
      <a:majorFont>
        <a:latin typeface="FoundrySterling-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oundrySterling-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ttery Intelligence Lab" id="{5B6C4227-44F7-4140-9B3E-3B2287D65155}" vid="{4DD5DDB1-5EBF-B94F-98DE-12502470CD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315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FoundrySterling-Book</vt:lpstr>
      <vt:lpstr>FoundrySterling-Medium</vt:lpstr>
      <vt:lpstr>Battery Intelligence Lab</vt:lpstr>
      <vt:lpstr>BBOX  data observation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Zihao Zhou</dc:creator>
  <cp:lastModifiedBy>Zihao Zhou</cp:lastModifiedBy>
  <cp:revision>27</cp:revision>
  <dcterms:created xsi:type="dcterms:W3CDTF">2021-10-20T09:10:46Z</dcterms:created>
  <dcterms:modified xsi:type="dcterms:W3CDTF">2022-03-23T16:59:09Z</dcterms:modified>
</cp:coreProperties>
</file>