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07000-F1DF-4E36-8A5A-89B7E8E6E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uk-UA" sz="6000" dirty="0">
                <a:latin typeface="Calibri" panose="020F0502020204030204" pitchFamily="34" charset="0"/>
                <a:cs typeface="Calibri" panose="020F0502020204030204" pitchFamily="34" charset="0"/>
              </a:rPr>
              <a:t>Проект (третій рівень)</a:t>
            </a:r>
            <a:br>
              <a:rPr lang="uk-UA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6000" dirty="0">
                <a:latin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uk-UA" sz="6000" dirty="0">
                <a:latin typeface="Calibri" panose="020F0502020204030204" pitchFamily="34" charset="0"/>
                <a:cs typeface="Calibri" panose="020F0502020204030204" pitchFamily="34" charset="0"/>
              </a:rPr>
              <a:t>Проектування та реалізація 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Web-</a:t>
            </a:r>
            <a:r>
              <a:rPr lang="uk-UA" sz="6000" dirty="0">
                <a:latin typeface="Calibri" panose="020F0502020204030204" pitchFamily="34" charset="0"/>
                <a:cs typeface="Calibri" panose="020F0502020204030204" pitchFamily="34" charset="0"/>
              </a:rPr>
              <a:t>порталу»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F516368-CC13-4743-AEC7-53D8FF0CC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400311" y="3928944"/>
            <a:ext cx="9755187" cy="550333"/>
          </a:xfrm>
        </p:spPr>
        <p:txBody>
          <a:bodyPr/>
          <a:lstStyle/>
          <a:p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Підготували студенти 3 курсу групи КН-19</a:t>
            </a:r>
          </a:p>
          <a:p>
            <a:endParaRPr lang="uk-U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CBAE2-DD9B-4335-A7E0-40E56DA89B97}"/>
              </a:ext>
            </a:extLst>
          </p:cNvPr>
          <p:cNvSpPr txBox="1"/>
          <p:nvPr/>
        </p:nvSpPr>
        <p:spPr>
          <a:xfrm rot="21405111">
            <a:off x="4500121" y="4395500"/>
            <a:ext cx="6800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4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Недолуженко</a:t>
            </a:r>
            <a:r>
              <a:rPr lang="uk-UA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Вадим</a:t>
            </a:r>
          </a:p>
          <a:p>
            <a:pPr algn="r"/>
            <a:r>
              <a:rPr lang="uk-UA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Scram-</a:t>
            </a:r>
            <a:r>
              <a:rPr lang="uk-UA" sz="24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мастер</a:t>
            </a:r>
            <a:r>
              <a:rPr lang="uk-UA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програміст)</a:t>
            </a:r>
          </a:p>
          <a:p>
            <a:pPr algn="r"/>
            <a:r>
              <a:rPr lang="uk-UA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Махно Андрій(програміст) </a:t>
            </a:r>
          </a:p>
          <a:p>
            <a:pPr algn="r"/>
            <a:r>
              <a:rPr lang="uk-UA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Пахолка Михайло(програміст)</a:t>
            </a:r>
          </a:p>
        </p:txBody>
      </p:sp>
    </p:spTree>
    <p:extLst>
      <p:ext uri="{BB962C8B-B14F-4D97-AF65-F5344CB8AC3E}">
        <p14:creationId xmlns:p14="http://schemas.microsoft.com/office/powerpoint/2010/main" val="383870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C129-9FE6-4F57-90A9-E99F3A7A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09817"/>
            <a:ext cx="10396882" cy="1151965"/>
          </a:xfrm>
        </p:spPr>
        <p:txBody>
          <a:bodyPr>
            <a:normAutofit/>
          </a:bodyPr>
          <a:lstStyle/>
          <a:p>
            <a:r>
              <a:rPr lang="uk-UA" sz="3600" b="1" dirty="0">
                <a:latin typeface="Calibri" panose="020F0502020204030204" pitchFamily="34" charset="0"/>
                <a:cs typeface="Calibri" panose="020F0502020204030204" pitchFamily="34" charset="0"/>
              </a:rPr>
              <a:t>Висновок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9D54E25-2EBD-4DF8-BBE0-5A0E791E88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626" y="1526959"/>
            <a:ext cx="10396882" cy="4275909"/>
          </a:xfrm>
        </p:spPr>
        <p:txBody>
          <a:bodyPr>
            <a:noAutofit/>
          </a:bodyPr>
          <a:lstStyle/>
          <a:p>
            <a:pPr marL="6350" marR="43815" indent="449580" algn="just">
              <a:lnSpc>
                <a:spcPct val="100000"/>
              </a:lnSpc>
              <a:spcAft>
                <a:spcPts val="535"/>
              </a:spcAft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Під час виконання проектної роботи ми ознайомилися з ASP.NET, закріпили навички з мови програмування С#. Навчилися застосовувати 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MySQL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та створювати бази даних. А точніше створення таблиці, з’єднання таблиць, заповнення таблиць та підключати бази до проекту.</a:t>
            </a:r>
          </a:p>
          <a:p>
            <a:pPr marL="6350" marR="43815" indent="449580" algn="just">
              <a:lnSpc>
                <a:spcPct val="100000"/>
              </a:lnSpc>
              <a:spcAft>
                <a:spcPts val="535"/>
              </a:spcAft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Під час написання проекту були створена модель, контекст даних, контролер та представлення (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views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 Кожен із них відповідає за свою часину в сайті.</a:t>
            </a:r>
          </a:p>
          <a:p>
            <a:pPr marL="6350" marR="43815" indent="449580" algn="just">
              <a:lnSpc>
                <a:spcPct val="100000"/>
              </a:lnSpc>
              <a:spcAft>
                <a:spcPts val="535"/>
              </a:spcAft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Під кінець роботи з проектом ми закріпили багато різних знань та навичок які допоможуть нам в майбутньому, а саме в написанні та розробці власних застосувань в середовищі 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Visual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Studio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uk-UA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C6E36-A9B5-452E-BC9F-A9B2BE0C139F}"/>
              </a:ext>
            </a:extLst>
          </p:cNvPr>
          <p:cNvSpPr txBox="1"/>
          <p:nvPr/>
        </p:nvSpPr>
        <p:spPr>
          <a:xfrm>
            <a:off x="11080507" y="5802868"/>
            <a:ext cx="58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7375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97C0D-AF0A-409A-88BA-37D9BEBC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60851"/>
            <a:ext cx="10396882" cy="1151965"/>
          </a:xfrm>
        </p:spPr>
        <p:txBody>
          <a:bodyPr>
            <a:normAutofit/>
          </a:bodyPr>
          <a:lstStyle/>
          <a:p>
            <a:r>
              <a:rPr lang="uk-UA" sz="3600" b="1" dirty="0">
                <a:latin typeface="Calibri" panose="020F0502020204030204" pitchFamily="34" charset="0"/>
                <a:cs typeface="Calibri" panose="020F0502020204030204" pitchFamily="34" charset="0"/>
              </a:rPr>
              <a:t>Зміст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0B68D90-4901-4996-8877-77DC5C53A9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312816"/>
            <a:ext cx="10394707" cy="3847627"/>
          </a:xfrm>
        </p:spPr>
        <p:txBody>
          <a:bodyPr>
            <a:normAutofit fontScale="92500" lnSpcReduction="10000"/>
          </a:bodyPr>
          <a:lstStyle/>
          <a:p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Аналіз предметної області</a:t>
            </a:r>
          </a:p>
          <a:p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Постановка задачі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Use case Diagram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ER-diagram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UI-</a:t>
            </a: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дизайн</a:t>
            </a:r>
          </a:p>
          <a:p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запит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Package diagram</a:t>
            </a:r>
            <a:endParaRPr lang="uk-UA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Висновок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29143-B196-4152-AB41-45CC33ACD5CE}"/>
              </a:ext>
            </a:extLst>
          </p:cNvPr>
          <p:cNvSpPr txBox="1"/>
          <p:nvPr/>
        </p:nvSpPr>
        <p:spPr>
          <a:xfrm>
            <a:off x="11080507" y="5802868"/>
            <a:ext cx="7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8076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Зображення, що містить особа, жінка, у приміщенні&#10;&#10;Автоматично згенерований опис">
            <a:extLst>
              <a:ext uri="{FF2B5EF4-FFF2-40B4-BE49-F238E27FC236}">
                <a16:creationId xmlns:a16="http://schemas.microsoft.com/office/drawing/2014/main" id="{C9C05237-6CBC-4AB7-B962-C0140EA872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93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BDC81281-C11D-4E00-8FBA-06356AA3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rot="21420000">
            <a:off x="-153067" y="613608"/>
            <a:ext cx="8044107" cy="5638800"/>
          </a:xfrm>
          <a:custGeom>
            <a:avLst/>
            <a:gdLst/>
            <a:ahLst/>
            <a:cxnLst/>
            <a:rect l="l" t="t" r="r" b="b"/>
            <a:pathLst>
              <a:path w="8044107" h="5638800">
                <a:moveTo>
                  <a:pt x="8044107" y="0"/>
                </a:moveTo>
                <a:lnTo>
                  <a:pt x="8044107" y="5638800"/>
                </a:lnTo>
                <a:lnTo>
                  <a:pt x="0" y="5638800"/>
                </a:lnTo>
                <a:lnTo>
                  <a:pt x="295517" y="0"/>
                </a:ln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DAAEB-BBC8-4FCF-BC8B-308B411B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443391" y="348768"/>
            <a:ext cx="6851188" cy="1151965"/>
          </a:xfrm>
        </p:spPr>
        <p:txBody>
          <a:bodyPr>
            <a:normAutofit/>
          </a:bodyPr>
          <a:lstStyle/>
          <a:p>
            <a:r>
              <a:rPr lang="uk-UA" sz="3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Аналіз предметної області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BC4C9A4-75F6-4B91-91E2-08EBB73872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rot="21420000">
            <a:off x="188646" y="1218975"/>
            <a:ext cx="7522442" cy="485805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uk-UA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Актуальність теми обумовлена необхідністю дізнатися  навчальний план для студентів та вчителів коледжу. Складання «Навчального плану» є великим за обсягом даних і його автоматизація є важливим пунктом в освітніх закладах масового навчання. Після автоматизації «Навчального плану» всі користувачі можуть побачити план своєї та інших груп.</a:t>
            </a:r>
          </a:p>
          <a:p>
            <a:pPr>
              <a:lnSpc>
                <a:spcPct val="110000"/>
              </a:lnSpc>
            </a:pPr>
            <a:r>
              <a:rPr lang="uk-UA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Метою проектної роботи було підняти навички в областях програмування та баз даних, а саме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ASP</a:t>
            </a:r>
            <a: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NET MVC</a:t>
            </a:r>
            <a: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MySQL</a:t>
            </a:r>
            <a: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Java</a:t>
            </a:r>
            <a: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uk-UA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Кінцевим результатом роботи була робоча локальна модель сайту. В якому була реалізована база даних з великою кількістю таблиць. Під кінець ми би хотіли зробити більш кращий дизайн, багаторівневу авторизацію та конкретизування таблиць.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54301-6C68-4E7F-A255-7F6C673CAFAD}"/>
              </a:ext>
            </a:extLst>
          </p:cNvPr>
          <p:cNvSpPr txBox="1"/>
          <p:nvPr/>
        </p:nvSpPr>
        <p:spPr>
          <a:xfrm>
            <a:off x="11486133" y="6089711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190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86399-F2BD-4CBA-A9CA-DE561A58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02" y="153140"/>
            <a:ext cx="10396882" cy="1151965"/>
          </a:xfrm>
        </p:spPr>
        <p:txBody>
          <a:bodyPr>
            <a:normAutofit/>
          </a:bodyPr>
          <a:lstStyle/>
          <a:p>
            <a:r>
              <a:rPr lang="uk-UA" sz="3600" b="1" dirty="0">
                <a:latin typeface="Calibri" panose="020F0502020204030204" pitchFamily="34" charset="0"/>
                <a:cs typeface="Calibri" panose="020F0502020204030204" pitchFamily="34" charset="0"/>
              </a:rPr>
              <a:t>Постановка задачі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58E8F03-3F51-4746-95B2-10B2DA4979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902" y="1234418"/>
            <a:ext cx="10474605" cy="4389164"/>
          </a:xfrm>
        </p:spPr>
        <p:txBody>
          <a:bodyPr>
            <a:noAutofit/>
          </a:bodyPr>
          <a:lstStyle/>
          <a:p>
            <a:pPr marR="43815" algn="just">
              <a:spcAft>
                <a:spcPts val="535"/>
              </a:spcAft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Створення вибірки даних та самої бази</a:t>
            </a:r>
          </a:p>
          <a:p>
            <a:pPr marR="43815" algn="just"/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Заповнення бази даних</a:t>
            </a:r>
          </a:p>
          <a:p>
            <a:pPr marR="43815" algn="just"/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Створення ключів та 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зв’язків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між таблицями</a:t>
            </a:r>
          </a:p>
          <a:p>
            <a:pPr marR="43815" algn="just"/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Підключення бази до проекту</a:t>
            </a:r>
          </a:p>
          <a:p>
            <a:pPr marR="43815" algn="just"/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Створення та заповнення контролерів</a:t>
            </a:r>
          </a:p>
          <a:p>
            <a:pPr marR="43815" algn="just"/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Створення та заповнення уявлення (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view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marR="43815" algn="just"/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Підключення скриптів(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JavaScript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bootstrap</a:t>
            </a: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,…)</a:t>
            </a:r>
          </a:p>
          <a:p>
            <a:pPr marR="43815" algn="just">
              <a:spcAft>
                <a:spcPts val="535"/>
              </a:spcAft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Створення дизайну </a:t>
            </a:r>
            <a:r>
              <a:rPr lang="uk-UA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проекта</a:t>
            </a:r>
            <a:endParaRPr lang="uk-UA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D2600-6DCF-410D-AD2A-4B7246FD1A53}"/>
              </a:ext>
            </a:extLst>
          </p:cNvPr>
          <p:cNvSpPr txBox="1"/>
          <p:nvPr/>
        </p:nvSpPr>
        <p:spPr>
          <a:xfrm>
            <a:off x="11080507" y="5623582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6661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6224D-D738-412E-B2A3-42917E54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76" y="266700"/>
            <a:ext cx="4038599" cy="115196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Use case diagram</a:t>
            </a:r>
            <a:endParaRPr lang="uk-UA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433DAB4D-E91C-4356-BF4A-32685E6CEE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745" y="127837"/>
            <a:ext cx="6395356" cy="54164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04AD84-8741-47B7-ACF8-173C4BFEEE69}"/>
              </a:ext>
            </a:extLst>
          </p:cNvPr>
          <p:cNvSpPr txBox="1"/>
          <p:nvPr/>
        </p:nvSpPr>
        <p:spPr>
          <a:xfrm>
            <a:off x="6891337" y="2367171"/>
            <a:ext cx="46386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Користувач може вибрати будь яку вкладку.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Користувач може вибрати яку групу йому вибрати, який департамент чи курс.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059782-EE95-46BE-B90B-6E06A6ADC5AF}"/>
              </a:ext>
            </a:extLst>
          </p:cNvPr>
          <p:cNvSpPr txBox="1"/>
          <p:nvPr/>
        </p:nvSpPr>
        <p:spPr>
          <a:xfrm>
            <a:off x="11105965" y="5814874"/>
            <a:ext cx="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122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0C720-0D80-4DD2-95C1-8A94E0BE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381" y="0"/>
            <a:ext cx="3072869" cy="719179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-diagram</a:t>
            </a:r>
            <a:endParaRPr lang="uk-UA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90DA5B-5FEF-45C7-A12A-37BBEFC92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52A3FB6B-12CD-47C6-A355-4072D4765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17" y="484808"/>
            <a:ext cx="5853457" cy="46388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41462E-E80C-734B-5D91-F6DF1DA9B3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43543" y="569189"/>
            <a:ext cx="3923930" cy="51668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Діаграма складається з: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Студенти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Групи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Кафедри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Викладачі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Журнал пропусків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Навчальний план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Розклад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Електронний журнал</a:t>
            </a:r>
          </a:p>
          <a:p>
            <a:pPr marR="43815" algn="just">
              <a:lnSpc>
                <a:spcPct val="100000"/>
              </a:lnSpc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Курси</a:t>
            </a:r>
          </a:p>
          <a:p>
            <a:pPr marR="43815" algn="just">
              <a:lnSpc>
                <a:spcPct val="100000"/>
              </a:lnSpc>
              <a:spcAft>
                <a:spcPts val="535"/>
              </a:spcAft>
            </a:pPr>
            <a:r>
              <a:rPr lang="uk-U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Предмети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664BF-8437-4C7D-B126-C7837CE6B0AF}"/>
              </a:ext>
            </a:extLst>
          </p:cNvPr>
          <p:cNvSpPr txBox="1"/>
          <p:nvPr/>
        </p:nvSpPr>
        <p:spPr>
          <a:xfrm>
            <a:off x="11159100" y="5823751"/>
            <a:ext cx="5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970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E32DAA1-2A05-4253-835C-DDE692336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34" y="1"/>
            <a:ext cx="11721533" cy="398062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Місце для вмісту 6">
            <a:extLst>
              <a:ext uri="{FF2B5EF4-FFF2-40B4-BE49-F238E27FC236}">
                <a16:creationId xmlns:a16="http://schemas.microsoft.com/office/drawing/2014/main" id="{4C79DFC1-0CD3-4E87-8B73-9B2CED2D268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" y="564241"/>
            <a:ext cx="5791144" cy="2852138"/>
          </a:xfrm>
          <a:prstGeom prst="rect">
            <a:avLst/>
          </a:prstGeom>
          <a:ln>
            <a:noFill/>
          </a:ln>
        </p:spPr>
      </p:pic>
      <p:pic>
        <p:nvPicPr>
          <p:cNvPr id="9" name="Рисунок 8" descr="Зображення, що містить стіл&#10;&#10;Автоматично згенерований опис">
            <a:extLst>
              <a:ext uri="{FF2B5EF4-FFF2-40B4-BE49-F238E27FC236}">
                <a16:creationId xmlns:a16="http://schemas.microsoft.com/office/drawing/2014/main" id="{628F1920-D05D-49DF-800F-6A01D93FA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589" y="570582"/>
            <a:ext cx="5794811" cy="2839457"/>
          </a:xfrm>
          <a:prstGeom prst="rect">
            <a:avLst/>
          </a:prstGeom>
          <a:ln>
            <a:noFill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E5FF53E-C1D1-4464-82BC-0788DAB58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134" y="4109680"/>
            <a:ext cx="11730000" cy="2299058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FDE30-788C-4FBB-868B-DCC0D043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267829"/>
            <a:ext cx="3373149" cy="16080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UI-</a:t>
            </a:r>
            <a:r>
              <a:rPr lang="en-US" sz="3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дизайн</a:t>
            </a:r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0281A2-D84E-4D49-B0A6-AA54F9E51560}"/>
              </a:ext>
            </a:extLst>
          </p:cNvPr>
          <p:cNvSpPr txBox="1"/>
          <p:nvPr/>
        </p:nvSpPr>
        <p:spPr>
          <a:xfrm>
            <a:off x="685801" y="3505200"/>
            <a:ext cx="3238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Початкова </a:t>
            </a:r>
            <a:r>
              <a:rPr lang="ru-R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стор</a:t>
            </a: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інка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49341F-CE88-47B2-AF65-3242A95418B0}"/>
              </a:ext>
            </a:extLst>
          </p:cNvPr>
          <p:cNvSpPr txBox="1"/>
          <p:nvPr/>
        </p:nvSpPr>
        <p:spPr>
          <a:xfrm>
            <a:off x="7192744" y="3514355"/>
            <a:ext cx="3238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тор</a:t>
            </a: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інка Розкладу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91E5C-5C7F-47D5-B667-5381AAD97A56}"/>
              </a:ext>
            </a:extLst>
          </p:cNvPr>
          <p:cNvSpPr txBox="1"/>
          <p:nvPr/>
        </p:nvSpPr>
        <p:spPr>
          <a:xfrm>
            <a:off x="11217273" y="5875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7515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6">
            <a:extLst>
              <a:ext uri="{FF2B5EF4-FFF2-40B4-BE49-F238E27FC236}">
                <a16:creationId xmlns:a16="http://schemas.microsoft.com/office/drawing/2014/main" id="{56C9FEF2-571A-41A4-8458-15ECC27E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2" name="Freeform 11">
            <a:extLst>
              <a:ext uri="{FF2B5EF4-FFF2-40B4-BE49-F238E27FC236}">
                <a16:creationId xmlns:a16="http://schemas.microsoft.com/office/drawing/2014/main" id="{32218886-CF96-4B72-B065-A5D51EE3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13">
            <a:extLst>
              <a:ext uri="{FF2B5EF4-FFF2-40B4-BE49-F238E27FC236}">
                <a16:creationId xmlns:a16="http://schemas.microsoft.com/office/drawing/2014/main" id="{B3045C5E-93FA-407D-BEA7-12245A36F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Freeform 25">
            <a:extLst>
              <a:ext uri="{FF2B5EF4-FFF2-40B4-BE49-F238E27FC236}">
                <a16:creationId xmlns:a16="http://schemas.microsoft.com/office/drawing/2014/main" id="{3F0B046C-B5DA-47B6-8BB1-4722F4291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Freeform 14">
            <a:extLst>
              <a:ext uri="{FF2B5EF4-FFF2-40B4-BE49-F238E27FC236}">
                <a16:creationId xmlns:a16="http://schemas.microsoft.com/office/drawing/2014/main" id="{5EE9E735-E260-432D-810C-BC6BEF5B1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60" name="5-Point Star 24">
            <a:extLst>
              <a:ext uri="{FF2B5EF4-FFF2-40B4-BE49-F238E27FC236}">
                <a16:creationId xmlns:a16="http://schemas.microsoft.com/office/drawing/2014/main" id="{C35962A4-FCC1-47E8-9B3F-3C2739C0D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F48019B-E2E7-4CFB-A6DC-09441C21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9CAFCCC-31DC-4DAE-82B5-5595D2B6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36666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4DAA766E-8B60-438F-BC33-1F432B72F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04" y="0"/>
            <a:ext cx="530809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02DBC-B282-4A02-AD46-64DC1CBE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30" y="352461"/>
            <a:ext cx="4078370" cy="996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SQL-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запит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9FEC5BA-7EFD-4158-BA8C-2BC672629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162" y="0"/>
            <a:ext cx="525502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570CAD-FC56-46B2-8244-328468021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162" y="5752622"/>
            <a:ext cx="5256685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0E8A866-203B-4593-8421-E6E7604B9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2" y="450792"/>
            <a:ext cx="5634294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BC6336C7-433A-430D-B21D-85A8646D06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6772275" y="519088"/>
            <a:ext cx="4286250" cy="5811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0C84BF-ECBD-4E36-B79E-27DD35DF3102}"/>
              </a:ext>
            </a:extLst>
          </p:cNvPr>
          <p:cNvSpPr txBox="1"/>
          <p:nvPr/>
        </p:nvSpPr>
        <p:spPr>
          <a:xfrm>
            <a:off x="314325" y="1524000"/>
            <a:ext cx="4724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Підключення до моделі через контролер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Створюємо колекцію </a:t>
            </a:r>
            <a:r>
              <a:rPr lang="uk-UA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лістів</a:t>
            </a:r>
            <a:r>
              <a:rPr lang="uk-UA" sz="2200" dirty="0">
                <a:latin typeface="Calibri" panose="020F0502020204030204" pitchFamily="34" charset="0"/>
                <a:cs typeface="Calibri" panose="020F0502020204030204" pitchFamily="34" charset="0"/>
              </a:rPr>
              <a:t> і за допомогою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 запита </a:t>
            </a:r>
            <a:r>
              <a:rPr lang="ru-R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заповнюємо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данними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лісти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&lt;string&gt;</a:t>
            </a:r>
            <a:endParaRPr lang="uk-UA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78B69-013E-4706-9C91-58D31163B69F}"/>
              </a:ext>
            </a:extLst>
          </p:cNvPr>
          <p:cNvSpPr txBox="1"/>
          <p:nvPr/>
        </p:nvSpPr>
        <p:spPr>
          <a:xfrm>
            <a:off x="11424985" y="6031468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8012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6C9FEF2-571A-41A4-8458-15ECC27E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7" name="Freeform 11">
            <a:extLst>
              <a:ext uri="{FF2B5EF4-FFF2-40B4-BE49-F238E27FC236}">
                <a16:creationId xmlns:a16="http://schemas.microsoft.com/office/drawing/2014/main" id="{32218886-CF96-4B72-B065-A5D51EE3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B3045C5E-93FA-407D-BEA7-12245A36F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3F0B046C-B5DA-47B6-8BB1-4722F4291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4">
            <a:extLst>
              <a:ext uri="{FF2B5EF4-FFF2-40B4-BE49-F238E27FC236}">
                <a16:creationId xmlns:a16="http://schemas.microsoft.com/office/drawing/2014/main" id="{5EE9E735-E260-432D-810C-BC6BEF5B1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5" name="5-Point Star 24">
            <a:extLst>
              <a:ext uri="{FF2B5EF4-FFF2-40B4-BE49-F238E27FC236}">
                <a16:creationId xmlns:a16="http://schemas.microsoft.com/office/drawing/2014/main" id="{C35962A4-FCC1-47E8-9B3F-3C2739C0D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D46592B-49C7-4776-8861-50EF9888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A28869F-0B15-40B3-B8C4-C5DBB333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6974"/>
            <a:ext cx="12188952" cy="26010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6A8F8-27C9-4555-BAD6-D20BA51D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47" y="4716401"/>
            <a:ext cx="10805790" cy="1073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800"/>
              <a:t>Package diagram</a:t>
            </a:r>
          </a:p>
        </p:txBody>
      </p:sp>
      <p:sp>
        <p:nvSpPr>
          <p:cNvPr id="51" name="5-Point Star 31">
            <a:extLst>
              <a:ext uri="{FF2B5EF4-FFF2-40B4-BE49-F238E27FC236}">
                <a16:creationId xmlns:a16="http://schemas.microsoft.com/office/drawing/2014/main" id="{5090ACD8-57A5-44C3-BD57-D66A9FF88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787772-8579-47D2-8BD7-B03255E40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54" y="457201"/>
            <a:ext cx="11261749" cy="33438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BD58FB3A-4904-4C7C-B47B-45AF70E754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867229" y="691546"/>
            <a:ext cx="8454425" cy="2874505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F17C79B-E3A6-4819-B3EC-D2610F84D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134" y="4491323"/>
            <a:ext cx="12201086" cy="0"/>
          </a:xfrm>
          <a:prstGeom prst="line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D6ADF1-AE92-444B-B8D5-9C7603301C0A}"/>
              </a:ext>
            </a:extLst>
          </p:cNvPr>
          <p:cNvSpPr txBox="1"/>
          <p:nvPr/>
        </p:nvSpPr>
        <p:spPr>
          <a:xfrm>
            <a:off x="11378723" y="6218793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17153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новна подія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TM04033927[[fn=Основна подія]]</Template>
  <TotalTime>102</TotalTime>
  <Words>393</Words>
  <Application>Microsoft Office PowerPoint</Application>
  <PresentationFormat>Широкий екран</PresentationFormat>
  <Paragraphs>63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Arial</vt:lpstr>
      <vt:lpstr>Calibri</vt:lpstr>
      <vt:lpstr>Impact</vt:lpstr>
      <vt:lpstr>Основна подія</vt:lpstr>
      <vt:lpstr>Проект (третій рівень) «Проектування та реалізація Web-порталу»</vt:lpstr>
      <vt:lpstr>Зміст</vt:lpstr>
      <vt:lpstr>Аналіз предметної області</vt:lpstr>
      <vt:lpstr>Постановка задачі</vt:lpstr>
      <vt:lpstr>Use case diagram</vt:lpstr>
      <vt:lpstr>eR-diagram</vt:lpstr>
      <vt:lpstr>UI-дизайн</vt:lpstr>
      <vt:lpstr>SQL-запит</vt:lpstr>
      <vt:lpstr>Package diagram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(третій рівень) «Проектування та реалізація Web-порталу»</dc:title>
  <dc:creator>Литвин Вадим Олегович</dc:creator>
  <cp:lastModifiedBy>Литвин Вадим Олегович</cp:lastModifiedBy>
  <cp:revision>4</cp:revision>
  <dcterms:created xsi:type="dcterms:W3CDTF">2022-05-26T14:42:41Z</dcterms:created>
  <dcterms:modified xsi:type="dcterms:W3CDTF">2022-06-01T10:15:25Z</dcterms:modified>
</cp:coreProperties>
</file>