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8"/>
  </p:notesMasterIdLst>
  <p:handoutMasterIdLst>
    <p:handoutMasterId r:id="rId19"/>
  </p:handoutMasterIdLst>
  <p:sldIdLst>
    <p:sldId id="256" r:id="rId5"/>
    <p:sldId id="266" r:id="rId6"/>
    <p:sldId id="299" r:id="rId7"/>
    <p:sldId id="271" r:id="rId8"/>
    <p:sldId id="303" r:id="rId9"/>
    <p:sldId id="284" r:id="rId10"/>
    <p:sldId id="304" r:id="rId11"/>
    <p:sldId id="305" r:id="rId12"/>
    <p:sldId id="288" r:id="rId13"/>
    <p:sldId id="306" r:id="rId14"/>
    <p:sldId id="307" r:id="rId15"/>
    <p:sldId id="308"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598" autoAdjust="0"/>
  </p:normalViewPr>
  <p:slideViewPr>
    <p:cSldViewPr snapToGrid="0">
      <p:cViewPr varScale="1">
        <p:scale>
          <a:sx n="86" d="100"/>
          <a:sy n="86" d="100"/>
        </p:scale>
        <p:origin x="72" y="226"/>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5/23/2023</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5/23/2023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5</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8</a:t>
            </a:fld>
            <a:endParaRPr lang="en-US" dirty="0"/>
          </a:p>
        </p:txBody>
      </p:sp>
    </p:spTree>
    <p:extLst>
      <p:ext uri="{BB962C8B-B14F-4D97-AF65-F5344CB8AC3E}">
        <p14:creationId xmlns:p14="http://schemas.microsoft.com/office/powerpoint/2010/main" val="3386666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9</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11</a:t>
            </a:fld>
            <a:endParaRPr lang="en-US" dirty="0"/>
          </a:p>
        </p:txBody>
      </p:sp>
    </p:spTree>
    <p:extLst>
      <p:ext uri="{BB962C8B-B14F-4D97-AF65-F5344CB8AC3E}">
        <p14:creationId xmlns:p14="http://schemas.microsoft.com/office/powerpoint/2010/main" val="1799585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13</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5/23/2023</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5/23/2023</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5/23/2023</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5/23/2023</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5/23/2023</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5/23/2023</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5/23/2023</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5/23/2023</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5/23/2023</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5/23/2023</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CC5D4559-6AE3-461A-A02E-915BACCC2124}" type="datetime1">
              <a:rPr lang="en-US" smtClean="0"/>
              <a:t>5/23/2023</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24" name="Picture Placeholder 11">
            <a:extLst>
              <a:ext uri="{FF2B5EF4-FFF2-40B4-BE49-F238E27FC236}">
                <a16:creationId xmlns:a16="http://schemas.microsoft.com/office/drawing/2014/main" id="{F0EE079C-10D4-4C0C-8F48-80E71610057B}"/>
              </a:ext>
            </a:extLst>
          </p:cNvPr>
          <p:cNvSpPr>
            <a:spLocks noGrp="1"/>
          </p:cNvSpPr>
          <p:nvPr>
            <p:ph type="pic" sz="quarter" idx="14"/>
          </p:nvPr>
        </p:nvSpPr>
        <p:spPr>
          <a:xfrm>
            <a:off x="1791431" y="908329"/>
            <a:ext cx="2029968" cy="2029968"/>
          </a:xfrm>
          <a:prstGeom prst="rect">
            <a:avLst/>
          </a:prstGeom>
        </p:spPr>
        <p:txBody>
          <a:bodyPr/>
          <a:lstStyle>
            <a:lvl1pPr algn="ctr">
              <a:defRPr/>
            </a:lvl1pPr>
          </a:lstStyle>
          <a:p>
            <a:endParaRPr lang="en-US"/>
          </a:p>
        </p:txBody>
      </p:sp>
      <p:sp>
        <p:nvSpPr>
          <p:cNvPr id="25" name="Picture Placeholder 11">
            <a:extLst>
              <a:ext uri="{FF2B5EF4-FFF2-40B4-BE49-F238E27FC236}">
                <a16:creationId xmlns:a16="http://schemas.microsoft.com/office/drawing/2014/main" id="{EF9D7489-BAB3-49B7-B83B-9F6131DC9D62}"/>
              </a:ext>
            </a:extLst>
          </p:cNvPr>
          <p:cNvSpPr>
            <a:spLocks noGrp="1"/>
          </p:cNvSpPr>
          <p:nvPr>
            <p:ph type="pic" sz="quarter" idx="15"/>
          </p:nvPr>
        </p:nvSpPr>
        <p:spPr>
          <a:xfrm>
            <a:off x="4334461" y="908329"/>
            <a:ext cx="2029968" cy="2029968"/>
          </a:xfrm>
          <a:prstGeom prst="rect">
            <a:avLst/>
          </a:prstGeom>
        </p:spPr>
        <p:txBody>
          <a:bodyPr/>
          <a:lstStyle>
            <a:lvl1pPr algn="ctr">
              <a:defRPr/>
            </a:lvl1pPr>
          </a:lstStyle>
          <a:p>
            <a:endParaRPr lang="en-US" dirty="0"/>
          </a:p>
        </p:txBody>
      </p:sp>
      <p:sp>
        <p:nvSpPr>
          <p:cNvPr id="26" name="Picture Placeholder 11">
            <a:extLst>
              <a:ext uri="{FF2B5EF4-FFF2-40B4-BE49-F238E27FC236}">
                <a16:creationId xmlns:a16="http://schemas.microsoft.com/office/drawing/2014/main" id="{BC0EEF5C-B219-4286-B517-426EDF4EAF50}"/>
              </a:ext>
            </a:extLst>
          </p:cNvPr>
          <p:cNvSpPr>
            <a:spLocks noGrp="1"/>
          </p:cNvSpPr>
          <p:nvPr>
            <p:ph type="pic" sz="quarter" idx="16"/>
          </p:nvPr>
        </p:nvSpPr>
        <p:spPr>
          <a:xfrm>
            <a:off x="6877491" y="908329"/>
            <a:ext cx="2029968" cy="2029968"/>
          </a:xfrm>
          <a:prstGeom prst="rect">
            <a:avLst/>
          </a:prstGeom>
        </p:spPr>
        <p:txBody>
          <a:bodyPr/>
          <a:lstStyle>
            <a:lvl1pPr algn="ctr">
              <a:defRPr/>
            </a:lvl1pPr>
          </a:lstStyle>
          <a:p>
            <a:endParaRPr lang="en-US"/>
          </a:p>
        </p:txBody>
      </p:sp>
      <p:sp>
        <p:nvSpPr>
          <p:cNvPr id="32" name="Picture Placeholder 11">
            <a:extLst>
              <a:ext uri="{FF2B5EF4-FFF2-40B4-BE49-F238E27FC236}">
                <a16:creationId xmlns:a16="http://schemas.microsoft.com/office/drawing/2014/main" id="{66462103-08B6-4C6F-88CC-03FF546261B3}"/>
              </a:ext>
            </a:extLst>
          </p:cNvPr>
          <p:cNvSpPr>
            <a:spLocks noGrp="1"/>
          </p:cNvSpPr>
          <p:nvPr>
            <p:ph type="pic" sz="quarter" idx="17"/>
          </p:nvPr>
        </p:nvSpPr>
        <p:spPr>
          <a:xfrm>
            <a:off x="9420521" y="908329"/>
            <a:ext cx="2029968" cy="2029968"/>
          </a:xfrm>
          <a:prstGeom prst="rect">
            <a:avLst/>
          </a:prstGeom>
        </p:spPr>
        <p:txBody>
          <a:bodyPr/>
          <a:lstStyle>
            <a:lvl1pPr algn="ctr">
              <a:defRPr/>
            </a:lvl1pPr>
          </a:lstStyle>
          <a:p>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672599757"/>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CC5D4559-6AE3-461A-A02E-915BACCC2124}" type="datetime1">
              <a:rPr lang="en-US" smtClean="0"/>
              <a:t>5/23/2023</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AAE613A3-7427-4A9A-9B2A-23B005FA5F48}" type="datetime1">
              <a:rPr lang="en-US" smtClean="0"/>
              <a:t>5/23/2023</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074198" y="1057522"/>
            <a:ext cx="5674945" cy="2173433"/>
          </a:xfrm>
        </p:spPr>
        <p:txBody>
          <a:bodyPr vert="horz" lIns="109728" tIns="109728" rIns="109728" bIns="91440" rtlCol="0" anchor="ctr">
            <a:normAutofit/>
          </a:bodyPr>
          <a:lstStyle/>
          <a:p>
            <a:pPr algn="l"/>
            <a:r>
              <a:rPr lang="en-US" b="0" i="0" dirty="0">
                <a:solidFill>
                  <a:srgbClr val="333333"/>
                </a:solidFill>
                <a:effectLst/>
                <a:latin typeface="Open Sans" panose="020B0606030504020204" pitchFamily="34" charset="0"/>
              </a:rPr>
              <a:t>Key Performance Indicators</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646643" y="3751119"/>
            <a:ext cx="4985065" cy="1606163"/>
          </a:xfrm>
        </p:spPr>
        <p:txBody>
          <a:bodyPr vert="horz" lIns="109728" tIns="109728" rIns="109728" bIns="91440" rtlCol="0" anchor="t">
            <a:normAutofit/>
          </a:bodyPr>
          <a:lstStyle/>
          <a:p>
            <a:r>
              <a:rPr lang="en-US" dirty="0"/>
              <a:t>Performance management department</a:t>
            </a:r>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859936" y="-2"/>
            <a:ext cx="5332064" cy="6858002"/>
          </a:xfrm>
        </p:spPr>
      </p:pic>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186DD79-F4CA-4DD7-9C78-AC180665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495508"/>
            <a:ext cx="4426072" cy="43680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426072" cy="15144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514475"/>
            <a:ext cx="7765922" cy="43569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0132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1" y="5863306"/>
            <a:ext cx="12192001" cy="99469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80746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عنصر نائب للمحتوى 5">
            <a:extLst>
              <a:ext uri="{FF2B5EF4-FFF2-40B4-BE49-F238E27FC236}">
                <a16:creationId xmlns:a16="http://schemas.microsoft.com/office/drawing/2014/main" id="{DB457752-272B-777A-5284-A776EE03748E}"/>
              </a:ext>
            </a:extLst>
          </p:cNvPr>
          <p:cNvSpPr>
            <a:spLocks noGrp="1"/>
          </p:cNvSpPr>
          <p:nvPr>
            <p:ph idx="1"/>
          </p:nvPr>
        </p:nvSpPr>
        <p:spPr>
          <a:xfrm>
            <a:off x="5117909" y="1952825"/>
            <a:ext cx="6431173" cy="3635693"/>
          </a:xfrm>
        </p:spPr>
        <p:txBody>
          <a:bodyPr vert="horz" lIns="109728" tIns="109728" rIns="109728" bIns="91440" rtlCol="0" anchor="ctr">
            <a:normAutofit fontScale="92500" lnSpcReduction="20000"/>
          </a:bodyPr>
          <a:lstStyle/>
          <a:p>
            <a:pPr algn="l"/>
            <a:r>
              <a:rPr lang="en-US" b="1" i="0" dirty="0">
                <a:effectLst/>
                <a:latin typeface="Libre Franklin" pitchFamily="2" charset="0"/>
              </a:rPr>
              <a:t>Ask yourself the following questions to help you to understand the context and define effective KPIs:</a:t>
            </a:r>
          </a:p>
          <a:p>
            <a:pPr algn="l">
              <a:buFont typeface="Arial" panose="020B0604020202020204" pitchFamily="34" charset="0"/>
              <a:buChar char="•"/>
            </a:pPr>
            <a:r>
              <a:rPr lang="en-US" b="0" i="0" dirty="0">
                <a:effectLst/>
                <a:latin typeface="Libre Franklin" pitchFamily="2" charset="0"/>
              </a:rPr>
              <a:t>What is your organization's vision? What's the strategy for achieving that vision?</a:t>
            </a:r>
          </a:p>
          <a:p>
            <a:pPr algn="l">
              <a:buFont typeface="Arial" panose="020B0604020202020204" pitchFamily="34" charset="0"/>
              <a:buChar char="•"/>
            </a:pPr>
            <a:r>
              <a:rPr lang="en-US" b="0" i="0" dirty="0">
                <a:effectLst/>
                <a:latin typeface="Libre Franklin" pitchFamily="2" charset="0"/>
              </a:rPr>
              <a:t>Which metrics will indicate that you are successfully pursuing your vision and strategy?</a:t>
            </a:r>
          </a:p>
          <a:p>
            <a:pPr algn="l">
              <a:buFont typeface="Arial" panose="020B0604020202020204" pitchFamily="34" charset="0"/>
              <a:buChar char="•"/>
            </a:pPr>
            <a:r>
              <a:rPr lang="en-US" b="0" i="0" dirty="0">
                <a:effectLst/>
                <a:latin typeface="Libre Franklin" pitchFamily="2" charset="0"/>
              </a:rPr>
              <a:t>How many metrics should you have?</a:t>
            </a:r>
          </a:p>
          <a:p>
            <a:pPr algn="l">
              <a:buFont typeface="Arial" panose="020B0604020202020204" pitchFamily="34" charset="0"/>
              <a:buChar char="•"/>
            </a:pPr>
            <a:r>
              <a:rPr lang="en-US" b="0" i="0" dirty="0">
                <a:effectLst/>
                <a:latin typeface="Libre Franklin" pitchFamily="2" charset="0"/>
              </a:rPr>
              <a:t>What should you use as a benchmark?</a:t>
            </a:r>
          </a:p>
          <a:p>
            <a:pPr algn="l">
              <a:buFont typeface="Arial" panose="020B0604020202020204" pitchFamily="34" charset="0"/>
              <a:buChar char="•"/>
            </a:pPr>
            <a:r>
              <a:rPr lang="en-US" b="0" i="0" dirty="0">
                <a:effectLst/>
                <a:latin typeface="Libre Franklin" pitchFamily="2" charset="0"/>
              </a:rPr>
              <a:t>How could the metrics be cheated, and how will you guard against this?</a:t>
            </a:r>
          </a:p>
        </p:txBody>
      </p:sp>
      <p:sp>
        <p:nvSpPr>
          <p:cNvPr id="9" name="عنصر نائب لرقم الشريحة 8">
            <a:extLst>
              <a:ext uri="{FF2B5EF4-FFF2-40B4-BE49-F238E27FC236}">
                <a16:creationId xmlns:a16="http://schemas.microsoft.com/office/drawing/2014/main" id="{528B59BB-431B-FEF4-4F0F-102D4EC29F9E}"/>
              </a:ext>
            </a:extLst>
          </p:cNvPr>
          <p:cNvSpPr>
            <a:spLocks noGrp="1"/>
          </p:cNvSpPr>
          <p:nvPr>
            <p:ph type="sldNum" sz="quarter" idx="12"/>
          </p:nvPr>
        </p:nvSpPr>
        <p:spPr>
          <a:xfrm>
            <a:off x="10569202" y="6309360"/>
            <a:ext cx="979879" cy="457200"/>
          </a:xfrm>
        </p:spPr>
        <p:txBody>
          <a:bodyPr vert="horz" lIns="109728" tIns="109728" rIns="109728" bIns="91440" rtlCol="0" anchor="b">
            <a:normAutofit/>
          </a:bodyPr>
          <a:lstStyle/>
          <a:p>
            <a:pPr>
              <a:spcAft>
                <a:spcPts val="600"/>
              </a:spcAft>
            </a:pPr>
            <a:fld id="{FAEF9944-A4F6-4C59-AEBD-678D6480B8EA}" type="slidenum">
              <a:rPr lang="en-US" smtClean="0"/>
              <a:pPr>
                <a:spcAft>
                  <a:spcPts val="600"/>
                </a:spcAft>
              </a:pPr>
              <a:t>10</a:t>
            </a:fld>
            <a:endParaRPr lang="en-US"/>
          </a:p>
        </p:txBody>
      </p:sp>
    </p:spTree>
    <p:extLst>
      <p:ext uri="{BB962C8B-B14F-4D97-AF65-F5344CB8AC3E}">
        <p14:creationId xmlns:p14="http://schemas.microsoft.com/office/powerpoint/2010/main" val="634512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3" name="Rectangle 22">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1500"/>
            <a:ext cx="7534656" cy="511290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4078"/>
            <a:ext cx="4641096"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People in the middle of a circular room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tretch/>
        </p:blipFill>
        <p:spPr>
          <a:xfrm>
            <a:off x="967204" y="1709530"/>
            <a:ext cx="5587953" cy="3729959"/>
          </a:xfrm>
          <a:prstGeom prst="rect">
            <a:avLst/>
          </a:prstGeom>
        </p:spPr>
      </p:pic>
      <p:sp>
        <p:nvSpPr>
          <p:cNvPr id="33" name="Rectangle 32">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7" y="1095508"/>
            <a:ext cx="4606533"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754671" cy="2528515"/>
          </a:xfrm>
        </p:spPr>
        <p:txBody>
          <a:bodyPr vert="horz" lIns="109728" tIns="109728" rIns="109728" bIns="91440" rtlCol="0" anchor="b">
            <a:normAutofit/>
          </a:bodyPr>
          <a:lstStyle/>
          <a:p>
            <a:pPr>
              <a:lnSpc>
                <a:spcPct val="125000"/>
              </a:lnSpc>
            </a:pPr>
            <a:r>
              <a:rPr lang="en-US" b="0" cap="all" dirty="0">
                <a:solidFill>
                  <a:schemeClr val="tx1"/>
                </a:solidFill>
              </a:rPr>
              <a:t>How to Set Individual KPIs</a:t>
            </a:r>
          </a:p>
        </p:txBody>
      </p:sp>
      <p:sp>
        <p:nvSpPr>
          <p:cNvPr id="35" name="Rectangle 34">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7047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186DD79-F4CA-4DD7-9C78-AC180665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495508"/>
            <a:ext cx="4426072" cy="43680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426072" cy="15144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514475"/>
            <a:ext cx="7765922" cy="43569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0132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1" y="5863306"/>
            <a:ext cx="12192001" cy="99469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80746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عنصر نائب للمحتوى 5">
            <a:extLst>
              <a:ext uri="{FF2B5EF4-FFF2-40B4-BE49-F238E27FC236}">
                <a16:creationId xmlns:a16="http://schemas.microsoft.com/office/drawing/2014/main" id="{DB457752-272B-777A-5284-A776EE03748E}"/>
              </a:ext>
            </a:extLst>
          </p:cNvPr>
          <p:cNvSpPr>
            <a:spLocks noGrp="1"/>
          </p:cNvSpPr>
          <p:nvPr>
            <p:ph idx="1"/>
          </p:nvPr>
        </p:nvSpPr>
        <p:spPr>
          <a:xfrm>
            <a:off x="5117909" y="1952825"/>
            <a:ext cx="6431173" cy="3635693"/>
          </a:xfrm>
        </p:spPr>
        <p:txBody>
          <a:bodyPr vert="horz" lIns="109728" tIns="109728" rIns="109728" bIns="91440" rtlCol="0" anchor="ctr">
            <a:normAutofit fontScale="77500" lnSpcReduction="20000"/>
          </a:bodyPr>
          <a:lstStyle/>
          <a:p>
            <a:pPr algn="ctr"/>
            <a:r>
              <a:rPr lang="en-US" sz="2300" b="1" i="0" dirty="0">
                <a:effectLst/>
                <a:latin typeface="Libre Franklin" pitchFamily="2" charset="0"/>
              </a:rPr>
              <a:t>What gets measured gets done</a:t>
            </a:r>
            <a:r>
              <a:rPr lang="en-US" b="0" i="0" dirty="0">
                <a:effectLst/>
                <a:latin typeface="Libre Franklin" pitchFamily="2" charset="0"/>
              </a:rPr>
              <a:t>" </a:t>
            </a:r>
          </a:p>
          <a:p>
            <a:pPr algn="l"/>
            <a:r>
              <a:rPr lang="en-US" b="0" i="0" dirty="0">
                <a:effectLst/>
                <a:latin typeface="Libre Franklin" pitchFamily="2" charset="0"/>
              </a:rPr>
              <a:t>is a common management saying. If you set a goal around a desired outcome, the chances of that outcome occurring are much higher, simply because you have committed to managing and measuring your progress toward it.</a:t>
            </a:r>
          </a:p>
          <a:p>
            <a:pPr algn="l"/>
            <a:r>
              <a:rPr lang="en-US" b="0" i="0" dirty="0">
                <a:effectLst/>
                <a:latin typeface="Libre Franklin" pitchFamily="2" charset="0"/>
              </a:rPr>
              <a:t>When you set goals and KPIs with individual team members, make sure that they align with your team's overall strategy – which, in turn, aligns with the overall strategy of your organization.</a:t>
            </a:r>
          </a:p>
          <a:p>
            <a:pPr algn="l"/>
            <a:r>
              <a:rPr lang="en-US" b="0" i="0" dirty="0">
                <a:effectLst/>
                <a:latin typeface="Libre Franklin" pitchFamily="2" charset="0"/>
              </a:rPr>
              <a:t>Defining an employee's goal with an organizational KPI ensures that their daily activities are well aligned with the goals of the organization. This is the critical link between employee performance and organizational success.</a:t>
            </a:r>
          </a:p>
        </p:txBody>
      </p:sp>
      <p:sp>
        <p:nvSpPr>
          <p:cNvPr id="9" name="عنصر نائب لرقم الشريحة 8">
            <a:extLst>
              <a:ext uri="{FF2B5EF4-FFF2-40B4-BE49-F238E27FC236}">
                <a16:creationId xmlns:a16="http://schemas.microsoft.com/office/drawing/2014/main" id="{528B59BB-431B-FEF4-4F0F-102D4EC29F9E}"/>
              </a:ext>
            </a:extLst>
          </p:cNvPr>
          <p:cNvSpPr>
            <a:spLocks noGrp="1"/>
          </p:cNvSpPr>
          <p:nvPr>
            <p:ph type="sldNum" sz="quarter" idx="12"/>
          </p:nvPr>
        </p:nvSpPr>
        <p:spPr>
          <a:xfrm>
            <a:off x="10569202" y="6309360"/>
            <a:ext cx="979879" cy="457200"/>
          </a:xfrm>
        </p:spPr>
        <p:txBody>
          <a:bodyPr vert="horz" lIns="109728" tIns="109728" rIns="109728" bIns="91440" rtlCol="0" anchor="b">
            <a:normAutofit/>
          </a:bodyPr>
          <a:lstStyle/>
          <a:p>
            <a:pPr>
              <a:spcAft>
                <a:spcPts val="600"/>
              </a:spcAft>
            </a:pPr>
            <a:fld id="{FAEF9944-A4F6-4C59-AEBD-678D6480B8EA}" type="slidenum">
              <a:rPr lang="en-US" smtClean="0"/>
              <a:pPr>
                <a:spcAft>
                  <a:spcPts val="600"/>
                </a:spcAft>
              </a:pPr>
              <a:t>12</a:t>
            </a:fld>
            <a:endParaRPr lang="en-US"/>
          </a:p>
        </p:txBody>
      </p:sp>
    </p:spTree>
    <p:extLst>
      <p:ext uri="{BB962C8B-B14F-4D97-AF65-F5344CB8AC3E}">
        <p14:creationId xmlns:p14="http://schemas.microsoft.com/office/powerpoint/2010/main" val="1005085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solidFill>
                  <a:schemeClr val="tx1"/>
                </a:solidFill>
              </a:rPr>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34" name="Footer Placeholder 33">
            <a:extLst>
              <a:ext uri="{FF2B5EF4-FFF2-40B4-BE49-F238E27FC236}">
                <a16:creationId xmlns:a16="http://schemas.microsoft.com/office/drawing/2014/main" id="{263FD36A-B869-46D7-A4E1-FAA91F31D1C3}"/>
              </a:ext>
            </a:extLst>
          </p:cNvPr>
          <p:cNvSpPr>
            <a:spLocks noGrp="1"/>
          </p:cNvSpPr>
          <p:nvPr>
            <p:ph type="ftr" sz="quarter" idx="11"/>
          </p:nvPr>
        </p:nvSpPr>
        <p:spPr>
          <a:xfrm>
            <a:off x="1525917" y="6309360"/>
            <a:ext cx="4946592" cy="457200"/>
          </a:xfrm>
        </p:spPr>
        <p:txBody>
          <a:bodyPr/>
          <a:lstStyle/>
          <a:p>
            <a:r>
              <a:rPr lang="en-US" dirty="0"/>
              <a:t>Presentation Title</a:t>
            </a:r>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13</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a:normAutofit fontScale="90000"/>
          </a:bodyPr>
          <a:lstStyle/>
          <a:p>
            <a:r>
              <a:rPr lang="en-US" dirty="0"/>
              <a:t>Agenda</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030599"/>
          </a:xfrm>
        </p:spPr>
        <p:txBody>
          <a:bodyPr>
            <a:normAutofit/>
          </a:bodyPr>
          <a:lstStyle/>
          <a:p>
            <a:r>
              <a:rPr lang="en-US" dirty="0"/>
              <a:t>Introduction</a:t>
            </a:r>
          </a:p>
          <a:p>
            <a:r>
              <a:rPr lang="en-US" dirty="0"/>
              <a:t>What is KPI?</a:t>
            </a:r>
          </a:p>
          <a:p>
            <a:r>
              <a:rPr lang="en-US" dirty="0"/>
              <a:t>How to Set Organizational KPIs</a:t>
            </a:r>
          </a:p>
          <a:p>
            <a:r>
              <a:rPr lang="en-US" dirty="0"/>
              <a:t>Setting SMART KPIs</a:t>
            </a:r>
          </a:p>
          <a:p>
            <a:r>
              <a:rPr lang="en-US" dirty="0"/>
              <a:t>How to Set Individual KPIs</a:t>
            </a:r>
          </a:p>
        </p:txBody>
      </p:sp>
      <p:pic>
        <p:nvPicPr>
          <p:cNvPr id="29" name="Picture Placeholder 28" descr="Dashboa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3" name="Footer Placeholder 22">
            <a:extLst>
              <a:ext uri="{FF2B5EF4-FFF2-40B4-BE49-F238E27FC236}">
                <a16:creationId xmlns:a16="http://schemas.microsoft.com/office/drawing/2014/main" id="{C50BB1C4-223C-42B9-AF6A-F40E305B1A0E}"/>
              </a:ext>
            </a:extLst>
          </p:cNvPr>
          <p:cNvSpPr>
            <a:spLocks noGrp="1"/>
          </p:cNvSpPr>
          <p:nvPr>
            <p:ph type="ftr" sz="quarter" idx="11"/>
          </p:nvPr>
        </p:nvSpPr>
        <p:spPr>
          <a:xfrm>
            <a:off x="787178" y="6309360"/>
            <a:ext cx="6623040" cy="457200"/>
          </a:xfrm>
        </p:spPr>
        <p:txBody>
          <a:bodyPr/>
          <a:lstStyle/>
          <a:p>
            <a:r>
              <a:rPr lang="en-US" dirty="0"/>
              <a:t>Presentation Title</a:t>
            </a:r>
          </a:p>
        </p:txBody>
      </p:sp>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a:lstStyle/>
          <a:p>
            <a:r>
              <a:rPr lang="en-US" dirty="0"/>
              <a:t>Introduction</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Picture Placeholder 25" descr="People around a desk working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457717" cy="3767496"/>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a:lstStyle/>
          <a:p>
            <a:r>
              <a:rPr lang="en-US" dirty="0"/>
              <a:t>Presentation Title</a:t>
            </a: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3</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754671" cy="2528515"/>
          </a:xfrm>
        </p:spPr>
        <p:txBody>
          <a:bodyPr/>
          <a:lstStyle/>
          <a:p>
            <a:r>
              <a:rPr lang="en-US" b="0" cap="all" dirty="0">
                <a:solidFill>
                  <a:schemeClr val="tx1"/>
                </a:solidFill>
              </a:rPr>
              <a:t>What is KPI?</a:t>
            </a:r>
          </a:p>
        </p:txBody>
      </p:sp>
      <p:pic>
        <p:nvPicPr>
          <p:cNvPr id="5" name="Picture Placeholder 4" descr="People in the middle of a circular room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277979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5</a:t>
            </a:fld>
            <a:endParaRPr lang="en-US" dirty="0"/>
          </a:p>
        </p:txBody>
      </p:sp>
      <p:sp>
        <p:nvSpPr>
          <p:cNvPr id="9" name="مربع نص 8">
            <a:extLst>
              <a:ext uri="{FF2B5EF4-FFF2-40B4-BE49-F238E27FC236}">
                <a16:creationId xmlns:a16="http://schemas.microsoft.com/office/drawing/2014/main" id="{5B2212C8-BF81-2CD1-7CBB-97C02F48D17B}"/>
              </a:ext>
            </a:extLst>
          </p:cNvPr>
          <p:cNvSpPr txBox="1"/>
          <p:nvPr/>
        </p:nvSpPr>
        <p:spPr>
          <a:xfrm>
            <a:off x="1384916" y="2736502"/>
            <a:ext cx="9255307" cy="2062103"/>
          </a:xfrm>
          <a:prstGeom prst="rect">
            <a:avLst/>
          </a:prstGeom>
          <a:noFill/>
        </p:spPr>
        <p:txBody>
          <a:bodyPr wrap="square">
            <a:spAutoFit/>
          </a:bodyPr>
          <a:lstStyle/>
          <a:p>
            <a:r>
              <a:rPr lang="en-US" sz="3200" spc="150" dirty="0">
                <a:solidFill>
                  <a:schemeClr val="tx1">
                    <a:lumMod val="75000"/>
                    <a:lumOff val="25000"/>
                  </a:schemeClr>
                </a:solidFill>
              </a:rPr>
              <a:t>Key performance indicators (KPIs) are described as precise, quantitative indicators of how well a company is performing in particular business areas.</a:t>
            </a:r>
          </a:p>
        </p:txBody>
      </p:sp>
    </p:spTree>
    <p:extLst>
      <p:ext uri="{BB962C8B-B14F-4D97-AF65-F5344CB8AC3E}">
        <p14:creationId xmlns:p14="http://schemas.microsoft.com/office/powerpoint/2010/main" val="296097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Placeholder 55" descr="Building Skyline">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le 40">
            <a:extLst>
              <a:ext uri="{FF2B5EF4-FFF2-40B4-BE49-F238E27FC236}">
                <a16:creationId xmlns:a16="http://schemas.microsoft.com/office/drawing/2014/main" id="{1B3AD758-B43F-43DC-8A29-B21D2FA57DB1}"/>
              </a:ext>
            </a:extLst>
          </p:cNvPr>
          <p:cNvSpPr>
            <a:spLocks noGrp="1"/>
          </p:cNvSpPr>
          <p:nvPr>
            <p:ph type="title"/>
          </p:nvPr>
        </p:nvSpPr>
        <p:spPr>
          <a:xfrm>
            <a:off x="-1725" y="1095508"/>
            <a:ext cx="4606535" cy="3936931"/>
          </a:xfrm>
        </p:spPr>
        <p:txBody>
          <a:bodyPr anchor="b">
            <a:noAutofit/>
          </a:bodyPr>
          <a:lstStyle/>
          <a:p>
            <a:r>
              <a:rPr lang="en-US" b="0" cap="all" dirty="0">
                <a:solidFill>
                  <a:schemeClr val="tx1"/>
                </a:solidFill>
              </a:rPr>
              <a:t>How to Set Organizational KPIs</a:t>
            </a:r>
            <a:br>
              <a:rPr lang="en-US" b="1" i="0" dirty="0">
                <a:effectLst/>
                <a:latin typeface="Libre Franklin" pitchFamily="2" charset="0"/>
              </a:rPr>
            </a:br>
            <a:endParaRPr lang="en-US" dirty="0"/>
          </a:p>
        </p:txBody>
      </p:sp>
      <p:sp>
        <p:nvSpPr>
          <p:cNvPr id="24" name="Slide Number Placeholder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6</a:t>
            </a:fld>
            <a:endParaRPr lang="en-US" dirty="0"/>
          </a:p>
        </p:txBody>
      </p:sp>
    </p:spTree>
    <p:extLst>
      <p:ext uri="{BB962C8B-B14F-4D97-AF65-F5344CB8AC3E}">
        <p14:creationId xmlns:p14="http://schemas.microsoft.com/office/powerpoint/2010/main" val="3185117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7</a:t>
            </a:fld>
            <a:endParaRPr lang="en-US" dirty="0"/>
          </a:p>
        </p:txBody>
      </p:sp>
      <p:sp>
        <p:nvSpPr>
          <p:cNvPr id="24" name="مربع نص 23">
            <a:extLst>
              <a:ext uri="{FF2B5EF4-FFF2-40B4-BE49-F238E27FC236}">
                <a16:creationId xmlns:a16="http://schemas.microsoft.com/office/drawing/2014/main" id="{B06E42C3-FE1A-5B3B-8F9C-359BE86E1745}"/>
              </a:ext>
            </a:extLst>
          </p:cNvPr>
          <p:cNvSpPr txBox="1"/>
          <p:nvPr/>
        </p:nvSpPr>
        <p:spPr>
          <a:xfrm>
            <a:off x="1242874" y="1861559"/>
            <a:ext cx="7898906" cy="4031873"/>
          </a:xfrm>
          <a:prstGeom prst="rect">
            <a:avLst/>
          </a:prstGeom>
          <a:noFill/>
        </p:spPr>
        <p:txBody>
          <a:bodyPr wrap="square">
            <a:spAutoFit/>
          </a:bodyPr>
          <a:lstStyle/>
          <a:p>
            <a:r>
              <a:rPr lang="en-US" sz="3200" b="0" i="0" dirty="0">
                <a:solidFill>
                  <a:srgbClr val="666666"/>
                </a:solidFill>
                <a:effectLst/>
                <a:latin typeface="Helvetica Neue"/>
              </a:rPr>
              <a:t>An organization's ability to achieve its stated goals and objectives is shown by a Key Performance Indicator (KPI), a quantitative indicator </a:t>
            </a:r>
          </a:p>
          <a:p>
            <a:r>
              <a:rPr lang="en-US" sz="3200" b="0" i="0" dirty="0">
                <a:solidFill>
                  <a:srgbClr val="666666"/>
                </a:solidFill>
                <a:effectLst/>
                <a:latin typeface="Helvetica Neue"/>
              </a:rPr>
              <a:t>This will track your development toward achieving your goal.</a:t>
            </a:r>
          </a:p>
          <a:p>
            <a:r>
              <a:rPr lang="en-US" sz="3200" b="0" i="0" dirty="0">
                <a:solidFill>
                  <a:srgbClr val="666666"/>
                </a:solidFill>
                <a:effectLst/>
                <a:latin typeface="Helvetica Neue"/>
              </a:rPr>
              <a:t>KPIs connect an organization's vision to each person's actions</a:t>
            </a:r>
            <a:endParaRPr lang="ar-SA" sz="3200" dirty="0"/>
          </a:p>
        </p:txBody>
      </p:sp>
    </p:spTree>
    <p:extLst>
      <p:ext uri="{BB962C8B-B14F-4D97-AF65-F5344CB8AC3E}">
        <p14:creationId xmlns:p14="http://schemas.microsoft.com/office/powerpoint/2010/main" val="281054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3" name="Rectangle 22">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1500"/>
            <a:ext cx="7534656" cy="511290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4078"/>
            <a:ext cx="4641096"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People in the middle of a circular room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tretch/>
        </p:blipFill>
        <p:spPr>
          <a:xfrm>
            <a:off x="967204" y="1709530"/>
            <a:ext cx="5587953" cy="3729959"/>
          </a:xfrm>
          <a:prstGeom prst="rect">
            <a:avLst/>
          </a:prstGeom>
        </p:spPr>
      </p:pic>
      <p:sp>
        <p:nvSpPr>
          <p:cNvPr id="33" name="Rectangle 32">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7" y="1095508"/>
            <a:ext cx="4606533"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754671" cy="2528515"/>
          </a:xfrm>
        </p:spPr>
        <p:txBody>
          <a:bodyPr vert="horz" lIns="109728" tIns="109728" rIns="109728" bIns="91440" rtlCol="0" anchor="b">
            <a:normAutofit/>
          </a:bodyPr>
          <a:lstStyle/>
          <a:p>
            <a:pPr>
              <a:lnSpc>
                <a:spcPct val="125000"/>
              </a:lnSpc>
            </a:pPr>
            <a:r>
              <a:rPr lang="en-US" b="0" i="0" cap="all" dirty="0">
                <a:solidFill>
                  <a:schemeClr val="tx1"/>
                </a:solidFill>
                <a:effectLst/>
              </a:rPr>
              <a:t>Setting SMART KPIs</a:t>
            </a:r>
            <a:endParaRPr lang="en-US" b="0" cap="all" dirty="0">
              <a:solidFill>
                <a:schemeClr val="tx1"/>
              </a:solidFill>
            </a:endParaRPr>
          </a:p>
        </p:txBody>
      </p:sp>
      <p:sp>
        <p:nvSpPr>
          <p:cNvPr id="35" name="Rectangle 34">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3247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9" name="Content Placeholder 8">
            <a:extLst>
              <a:ext uri="{FF2B5EF4-FFF2-40B4-BE49-F238E27FC236}">
                <a16:creationId xmlns:a16="http://schemas.microsoft.com/office/drawing/2014/main" id="{957A8109-BBBF-407C-81F8-08088ED99698}"/>
              </a:ext>
            </a:extLst>
          </p:cNvPr>
          <p:cNvSpPr>
            <a:spLocks noGrp="1"/>
          </p:cNvSpPr>
          <p:nvPr>
            <p:ph idx="1"/>
          </p:nvPr>
        </p:nvSpPr>
        <p:spPr>
          <a:xfrm>
            <a:off x="5252383" y="1282984"/>
            <a:ext cx="6172412" cy="3767496"/>
          </a:xfrm>
        </p:spPr>
        <p:txBody>
          <a:bodyPr>
            <a:normAutofit fontScale="85000" lnSpcReduction="10000"/>
          </a:bodyPr>
          <a:lstStyle/>
          <a:p>
            <a:pPr algn="l"/>
            <a:r>
              <a:rPr lang="en-US" sz="1900" b="1" i="0" dirty="0">
                <a:effectLst/>
                <a:latin typeface="Libre Franklin" pitchFamily="2" charset="0"/>
              </a:rPr>
              <a:t>Whatever the nature of your KPIs, you need to make sure that they're SMART. This stands for:</a:t>
            </a:r>
          </a:p>
          <a:p>
            <a:pPr algn="l">
              <a:buFont typeface="Arial" panose="020B0604020202020204" pitchFamily="34" charset="0"/>
              <a:buChar char="•"/>
            </a:pPr>
            <a:r>
              <a:rPr lang="en-US" b="1" i="0" dirty="0">
                <a:effectLst/>
                <a:latin typeface="Libre Franklin" pitchFamily="2" charset="0"/>
              </a:rPr>
              <a:t>S</a:t>
            </a:r>
            <a:r>
              <a:rPr lang="en-US" b="0" i="0" dirty="0">
                <a:effectLst/>
                <a:latin typeface="Libre Franklin" pitchFamily="2" charset="0"/>
              </a:rPr>
              <a:t>pecific: be clear about what each KPI will measure, and why it's important.</a:t>
            </a:r>
          </a:p>
          <a:p>
            <a:pPr algn="l">
              <a:buFont typeface="Arial" panose="020B0604020202020204" pitchFamily="34" charset="0"/>
              <a:buChar char="•"/>
            </a:pPr>
            <a:r>
              <a:rPr lang="en-US" b="1" i="0" dirty="0">
                <a:effectLst/>
                <a:latin typeface="Libre Franklin" pitchFamily="2" charset="0"/>
              </a:rPr>
              <a:t>M</a:t>
            </a:r>
            <a:r>
              <a:rPr lang="en-US" b="0" i="0" dirty="0">
                <a:effectLst/>
                <a:latin typeface="Libre Franklin" pitchFamily="2" charset="0"/>
              </a:rPr>
              <a:t>easurable: the KPI must be measurable to a defined standard.</a:t>
            </a:r>
          </a:p>
          <a:p>
            <a:pPr algn="l">
              <a:buFont typeface="Arial" panose="020B0604020202020204" pitchFamily="34" charset="0"/>
              <a:buChar char="•"/>
            </a:pPr>
            <a:r>
              <a:rPr lang="en-US" b="1" i="0" dirty="0">
                <a:effectLst/>
                <a:latin typeface="Libre Franklin" pitchFamily="2" charset="0"/>
              </a:rPr>
              <a:t>A</a:t>
            </a:r>
            <a:r>
              <a:rPr lang="en-US" b="0" i="0" dirty="0">
                <a:effectLst/>
                <a:latin typeface="Libre Franklin" pitchFamily="2" charset="0"/>
              </a:rPr>
              <a:t>chievable: you must be able to deliver on the KPI.</a:t>
            </a:r>
          </a:p>
          <a:p>
            <a:pPr algn="l">
              <a:buFont typeface="Arial" panose="020B0604020202020204" pitchFamily="34" charset="0"/>
              <a:buChar char="•"/>
            </a:pPr>
            <a:r>
              <a:rPr lang="en-US" b="1" i="0" dirty="0">
                <a:effectLst/>
                <a:latin typeface="Libre Franklin" pitchFamily="2" charset="0"/>
              </a:rPr>
              <a:t>R</a:t>
            </a:r>
            <a:r>
              <a:rPr lang="en-US" b="0" i="0" dirty="0">
                <a:effectLst/>
                <a:latin typeface="Libre Franklin" pitchFamily="2" charset="0"/>
              </a:rPr>
              <a:t>elevant: your KPI must measure something that matters and improves performance.</a:t>
            </a:r>
          </a:p>
          <a:p>
            <a:pPr algn="l">
              <a:buFont typeface="Arial" panose="020B0604020202020204" pitchFamily="34" charset="0"/>
              <a:buChar char="•"/>
            </a:pPr>
            <a:r>
              <a:rPr lang="en-US" b="1" i="0" dirty="0">
                <a:effectLst/>
                <a:latin typeface="Libre Franklin" pitchFamily="2" charset="0"/>
              </a:rPr>
              <a:t>T</a:t>
            </a:r>
            <a:r>
              <a:rPr lang="en-US" b="0" i="0" dirty="0">
                <a:effectLst/>
                <a:latin typeface="Libre Franklin" pitchFamily="2" charset="0"/>
              </a:rPr>
              <a:t>ime-Bound: it's achievable within an agreed time frame.</a:t>
            </a:r>
          </a:p>
        </p:txBody>
      </p:sp>
      <p:sp>
        <p:nvSpPr>
          <p:cNvPr id="17" name="Footer Placeholder 16">
            <a:extLst>
              <a:ext uri="{FF2B5EF4-FFF2-40B4-BE49-F238E27FC236}">
                <a16:creationId xmlns:a16="http://schemas.microsoft.com/office/drawing/2014/main" id="{A7A34B0D-1722-4024-BC6E-2A411B0AF724}"/>
              </a:ext>
            </a:extLst>
          </p:cNvPr>
          <p:cNvSpPr>
            <a:spLocks noGrp="1"/>
          </p:cNvSpPr>
          <p:nvPr>
            <p:ph type="ftr" sz="quarter" idx="11"/>
          </p:nvPr>
        </p:nvSpPr>
        <p:spPr>
          <a:xfrm>
            <a:off x="642917" y="6309360"/>
            <a:ext cx="3271516" cy="457200"/>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9</a:t>
            </a:fld>
            <a:endParaRPr lang="en-US" dirty="0"/>
          </a:p>
        </p:txBody>
      </p:sp>
    </p:spTree>
    <p:extLst>
      <p:ext uri="{BB962C8B-B14F-4D97-AF65-F5344CB8AC3E}">
        <p14:creationId xmlns:p14="http://schemas.microsoft.com/office/powerpoint/2010/main" val="1109332271"/>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093A0A0-A69C-47FE-9FE5-21F06181BF4F}">
  <ds:schemaRefs>
    <ds:schemaRef ds:uri="http://schemas.microsoft.com/sharepoint/v3/contenttype/forms"/>
  </ds:schemaRefs>
</ds:datastoreItem>
</file>

<file path=customXml/itemProps2.xml><?xml version="1.0" encoding="utf-8"?>
<ds:datastoreItem xmlns:ds="http://schemas.openxmlformats.org/officeDocument/2006/customXml" ds:itemID="{DA6507DE-E02C-4320-873D-704EA2AB6C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B374A7-2E79-4FEF-822D-2492B9AD90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0</TotalTime>
  <Words>473</Words>
  <Application>Microsoft Office PowerPoint</Application>
  <PresentationFormat>شاشة عريضة</PresentationFormat>
  <Paragraphs>57</Paragraphs>
  <Slides>13</Slides>
  <Notes>9</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13</vt:i4>
      </vt:variant>
    </vt:vector>
  </HeadingPairs>
  <TitlesOfParts>
    <vt:vector size="21" baseType="lpstr">
      <vt:lpstr>Meiryo</vt:lpstr>
      <vt:lpstr>Arial</vt:lpstr>
      <vt:lpstr>Calibri</vt:lpstr>
      <vt:lpstr>Corbel</vt:lpstr>
      <vt:lpstr>Helvetica Neue</vt:lpstr>
      <vt:lpstr>Libre Franklin</vt:lpstr>
      <vt:lpstr>Open Sans</vt:lpstr>
      <vt:lpstr>ShojiVTI</vt:lpstr>
      <vt:lpstr>Key Performance Indicators</vt:lpstr>
      <vt:lpstr>Agenda</vt:lpstr>
      <vt:lpstr>Introduction</vt:lpstr>
      <vt:lpstr>What is KPI?</vt:lpstr>
      <vt:lpstr>عرض تقديمي في PowerPoint</vt:lpstr>
      <vt:lpstr>How to Set Organizational KPIs </vt:lpstr>
      <vt:lpstr>عرض تقديمي في PowerPoint</vt:lpstr>
      <vt:lpstr>Setting SMART KPIs</vt:lpstr>
      <vt:lpstr>عرض تقديمي في PowerPoint</vt:lpstr>
      <vt:lpstr>عرض تقديمي في PowerPoint</vt:lpstr>
      <vt:lpstr>How to Set Individual KPIs</vt:lpstr>
      <vt:lpstr>عرض تقديمي في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2021-01-27T10:29:50Z</dcterms:created>
  <dcterms:modified xsi:type="dcterms:W3CDTF">2023-05-23T14:31:39Z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