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60" r:id="rId8"/>
    <p:sldId id="276" r:id="rId9"/>
    <p:sldId id="279" r:id="rId10"/>
    <p:sldId id="278" r:id="rId11"/>
    <p:sldId id="277" r:id="rId12"/>
    <p:sldId id="264" r:id="rId13"/>
    <p:sldId id="281" r:id="rId14"/>
    <p:sldId id="28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345" autoAdjust="0"/>
  </p:normalViewPr>
  <p:slideViewPr>
    <p:cSldViewPr snapToGrid="0">
      <p:cViewPr varScale="1">
        <p:scale>
          <a:sx n="69" d="100"/>
          <a:sy n="69" d="100"/>
        </p:scale>
        <p:origin x="567" y="5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95769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01607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effectLst/>
                <a:latin typeface="Times New Roman" panose="02020603050405020304" pitchFamily="18" charset="0"/>
                <a:ea typeface="等线" panose="02010600030101010101" pitchFamily="2" charset="-122"/>
              </a:rPr>
              <a:t>1.Traverse all memory partitions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2.Check that the partition is unallocated and large enough to accommodate the current process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3.Update the starting location and size of the partition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4.If the remaining partition size is less than or equal to the minimum threshold (MIN), set it to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5.Mark the partition as allocated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567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Initializes the best adapted index and size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dirty="0"/>
              <a:t>2.</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Check that the partition is unallocated and large enough to accommodate the current process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3.If the remaining size of the partition is smaller than the current best fit, update the index and size of the best fit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If the best fit partition is found, if the remaining partition size is less than or equal to the set minimum threshold (MIN), set it to 0 and mark the partition as allocated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23926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effectLst/>
                <a:latin typeface="Times New Roman" panose="02020603050405020304" pitchFamily="18" charset="0"/>
                <a:ea typeface="等线" panose="02010600030101010101" pitchFamily="2" charset="-122"/>
              </a:rPr>
              <a:t>Most of it is the same except when you compare the rest.</a:t>
            </a:r>
          </a:p>
          <a:p>
            <a:r>
              <a:rPr lang="en-US" altLang="zh-CN" sz="1800" b="1" dirty="0">
                <a:effectLst/>
                <a:latin typeface="Times New Roman" panose="02020603050405020304" pitchFamily="18" charset="0"/>
                <a:ea typeface="等线" panose="02010600030101010101" pitchFamily="2" charset="-122"/>
              </a:rPr>
              <a:t>If the remaining size of the partition is larger than the current worst fit size, update the index and size of the worst fit</a:t>
            </a:r>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65042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effectLst/>
                <a:latin typeface="Times New Roman" panose="02020603050405020304" pitchFamily="18" charset="0"/>
                <a:ea typeface="等线" panose="02010600030101010101" pitchFamily="2" charset="-122"/>
              </a:rPr>
              <a:t>1.Search from the last assigned location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2.Uses a circular index to calculate the index of the partition you are currently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3. The others are the same as first fit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45580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304800" algn="just">
              <a:lnSpc>
                <a:spcPct val="115000"/>
              </a:lnSpc>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1.The end time of a process is calculated based on the actual start time and size of the process</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304800" algn="just">
              <a:lnSpc>
                <a:spcPct val="115000"/>
              </a:lnSpc>
            </a:pP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2.</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The </a:t>
            </a:r>
            <a:r>
              <a:rPr lang="en-US" altLang="zh-CN" sz="1800" b="1" kern="100" dirty="0" err="1">
                <a:effectLst/>
                <a:latin typeface="Times New Roman" panose="02020603050405020304" pitchFamily="18" charset="0"/>
                <a:ea typeface="等线" panose="02010600030101010101" pitchFamily="2" charset="-122"/>
                <a:cs typeface="Times New Roman" panose="02020603050405020304" pitchFamily="18" charset="0"/>
              </a:rPr>
              <a:t>computeIfAbsent</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method is used to obtain the value if the Series of the process exists in </a:t>
            </a:r>
            <a:r>
              <a:rPr lang="en-US" altLang="zh-CN" sz="1800" b="1" kern="100" dirty="0" err="1">
                <a:effectLst/>
                <a:latin typeface="Times New Roman" panose="02020603050405020304" pitchFamily="18" charset="0"/>
                <a:ea typeface="等线" panose="02010600030101010101" pitchFamily="2" charset="-122"/>
                <a:cs typeface="Times New Roman" panose="02020603050405020304" pitchFamily="18" charset="0"/>
              </a:rPr>
              <a:t>seriesMap</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If it does not exist, a new Series object is created and added to the diagram.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304800" algn="just">
              <a:lnSpc>
                <a:spcPct val="115000"/>
              </a:lnSpc>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3.Add two data points to the Series, indicating the start and end times of the process. The X coordinate of the data point is the time, and the Y coordinate is the process name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304800" algn="just">
              <a:lnSpc>
                <a:spcPct val="115000"/>
              </a:lnSpc>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4.Print updated information to the console, including process name, start time, and end time.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5665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This is the result of our output. Here we encountered a difficulty. The data printed by the console is correct but all processes on the Gantt chart start at 0 and their end times are correct.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367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effectLst/>
                <a:latin typeface="Times New Roman" panose="02020603050405020304" pitchFamily="18" charset="0"/>
                <a:ea typeface="等线" panose="02010600030101010101" pitchFamily="2" charset="-122"/>
              </a:rPr>
              <a:t>This is our GitHub project website</a:t>
            </a:r>
            <a:endParaRPr lang="zh-CN" altLang="en-US" dirty="0"/>
          </a:p>
        </p:txBody>
      </p:sp>
      <p:sp>
        <p:nvSpPr>
          <p:cNvPr id="4" name="灯片编号占位符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4425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zh-CN" altLang="en-US"/>
              <a:t>单击此处编辑母版标题样式</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zh-CN" altLang="en-US"/>
              <a:t>单击此处编辑母版文本样式</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zh-CN" altLang="en-US"/>
              <a:t>单击此处编辑母版标题样式</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zh-CN" altLang="en-US"/>
              <a:t>单击此处编辑母版标题样式</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zh-CN" altLang="en-US"/>
              <a:t>单击此处编辑母版标题样式</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Memory Management Visualizer</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442502" y="5012275"/>
            <a:ext cx="9500507" cy="1607466"/>
          </a:xfrm>
        </p:spPr>
        <p:txBody>
          <a:bodyPr/>
          <a:lstStyle/>
          <a:p>
            <a:r>
              <a:rPr lang="en-US" altLang="zh-CN" dirty="0"/>
              <a:t>Zhu Pengming 1195285</a:t>
            </a:r>
          </a:p>
          <a:p>
            <a:r>
              <a:rPr lang="en-US" dirty="0"/>
              <a:t>Xie </a:t>
            </a:r>
            <a:r>
              <a:rPr lang="en-US" dirty="0" err="1"/>
              <a:t>Yalin</a:t>
            </a:r>
            <a:r>
              <a:rPr lang="en-US" dirty="0"/>
              <a:t> 1195176</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0DF712BA-041D-1C3B-507C-3314C1D63880}"/>
              </a:ext>
            </a:extLst>
          </p:cNvPr>
          <p:cNvPicPr>
            <a:picLocks noGrp="1" noChangeAspect="1"/>
          </p:cNvPicPr>
          <p:nvPr>
            <p:ph idx="1"/>
          </p:nvPr>
        </p:nvPicPr>
        <p:blipFill>
          <a:blip r:embed="rId3"/>
          <a:stretch>
            <a:fillRect/>
          </a:stretch>
        </p:blipFill>
        <p:spPr>
          <a:xfrm>
            <a:off x="5854025" y="2989263"/>
            <a:ext cx="5956974" cy="3367087"/>
          </a:xfrm>
        </p:spPr>
      </p:pic>
      <p:sp>
        <p:nvSpPr>
          <p:cNvPr id="6" name="灯片编号占位符 5">
            <a:extLst>
              <a:ext uri="{FF2B5EF4-FFF2-40B4-BE49-F238E27FC236}">
                <a16:creationId xmlns:a16="http://schemas.microsoft.com/office/drawing/2014/main" id="{FDF7FB05-339B-CFA6-A871-53EF8ACCF430}"/>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0" name="图片 9">
            <a:extLst>
              <a:ext uri="{FF2B5EF4-FFF2-40B4-BE49-F238E27FC236}">
                <a16:creationId xmlns:a16="http://schemas.microsoft.com/office/drawing/2014/main" id="{3EE7C91D-D357-8758-8DC8-BD48B48C9C6E}"/>
              </a:ext>
            </a:extLst>
          </p:cNvPr>
          <p:cNvPicPr>
            <a:picLocks noChangeAspect="1"/>
          </p:cNvPicPr>
          <p:nvPr/>
        </p:nvPicPr>
        <p:blipFill rotWithShape="1">
          <a:blip r:embed="rId4"/>
          <a:srcRect r="39918"/>
          <a:stretch/>
        </p:blipFill>
        <p:spPr>
          <a:xfrm>
            <a:off x="0" y="0"/>
            <a:ext cx="7073496" cy="2824183"/>
          </a:xfrm>
          <a:prstGeom prst="rect">
            <a:avLst/>
          </a:prstGeom>
        </p:spPr>
      </p:pic>
      <p:sp>
        <p:nvSpPr>
          <p:cNvPr id="11" name="文本框 10">
            <a:extLst>
              <a:ext uri="{FF2B5EF4-FFF2-40B4-BE49-F238E27FC236}">
                <a16:creationId xmlns:a16="http://schemas.microsoft.com/office/drawing/2014/main" id="{1C6DD22B-ACED-2A3C-A34F-9D8CF132EF80}"/>
              </a:ext>
            </a:extLst>
          </p:cNvPr>
          <p:cNvSpPr txBox="1"/>
          <p:nvPr/>
        </p:nvSpPr>
        <p:spPr>
          <a:xfrm>
            <a:off x="7383044" y="682579"/>
            <a:ext cx="2898935" cy="923330"/>
          </a:xfrm>
          <a:prstGeom prst="rect">
            <a:avLst/>
          </a:prstGeom>
          <a:noFill/>
        </p:spPr>
        <p:txBody>
          <a:bodyPr wrap="none" rtlCol="0">
            <a:spAutoFit/>
          </a:bodyPr>
          <a:lstStyle/>
          <a:p>
            <a:r>
              <a:rPr lang="en-US" sz="5400" b="1" dirty="0">
                <a:latin typeface="+mj-lt"/>
              </a:rPr>
              <a:t>Difficulty</a:t>
            </a:r>
          </a:p>
        </p:txBody>
      </p:sp>
    </p:spTree>
    <p:extLst>
      <p:ext uri="{BB962C8B-B14F-4D97-AF65-F5344CB8AC3E}">
        <p14:creationId xmlns:p14="http://schemas.microsoft.com/office/powerpoint/2010/main" val="333645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FEDDC15-2B5F-AB61-69FE-E32A630990FB}"/>
              </a:ext>
            </a:extLst>
          </p:cNvPr>
          <p:cNvPicPr>
            <a:picLocks noChangeAspect="1"/>
          </p:cNvPicPr>
          <p:nvPr/>
        </p:nvPicPr>
        <p:blipFill rotWithShape="1">
          <a:blip r:embed="rId3"/>
          <a:srcRect t="12164"/>
          <a:stretch/>
        </p:blipFill>
        <p:spPr>
          <a:xfrm>
            <a:off x="120650" y="240530"/>
            <a:ext cx="11950700" cy="6376940"/>
          </a:xfrm>
          <a:prstGeom prst="rect">
            <a:avLst/>
          </a:prstGeom>
          <a:noFill/>
        </p:spPr>
      </p:pic>
      <p:sp>
        <p:nvSpPr>
          <p:cNvPr id="6" name="日期占位符 5" hidden="1">
            <a:extLst>
              <a:ext uri="{FF2B5EF4-FFF2-40B4-BE49-F238E27FC236}">
                <a16:creationId xmlns:a16="http://schemas.microsoft.com/office/drawing/2014/main" id="{A387DD4F-0ED6-E534-8F2F-2F993B03287A}"/>
              </a:ext>
            </a:extLst>
          </p:cNvPr>
          <p:cNvSpPr>
            <a:spLocks noGrp="1"/>
          </p:cNvSpPr>
          <p:nvPr>
            <p:ph type="dt" sz="half" idx="4294967295"/>
          </p:nvPr>
        </p:nvSpPr>
        <p:spPr>
          <a:xfrm>
            <a:off x="381000" y="6356350"/>
            <a:ext cx="2743200" cy="365125"/>
          </a:xfrm>
        </p:spPr>
        <p:txBody>
          <a:bodyPr/>
          <a:lstStyle/>
          <a:p>
            <a:pPr>
              <a:spcAft>
                <a:spcPts val="600"/>
              </a:spcAft>
            </a:pPr>
            <a:fld id="{4CF75428-5BE0-934D-BB71-675F8E23A386}" type="datetime1">
              <a:rPr lang="en-US" smtClean="0"/>
              <a:pPr>
                <a:spcAft>
                  <a:spcPts val="600"/>
                </a:spcAft>
              </a:pPr>
              <a:t>12/18/2023</a:t>
            </a:fld>
            <a:endParaRPr lang="en-US"/>
          </a:p>
        </p:txBody>
      </p:sp>
      <p:sp>
        <p:nvSpPr>
          <p:cNvPr id="8" name="灯片编号占位符 7" hidden="1">
            <a:extLst>
              <a:ext uri="{FF2B5EF4-FFF2-40B4-BE49-F238E27FC236}">
                <a16:creationId xmlns:a16="http://schemas.microsoft.com/office/drawing/2014/main" id="{4838D72D-69C9-08C3-D713-A9212D87EBF3}"/>
              </a:ext>
            </a:extLst>
          </p:cNvPr>
          <p:cNvSpPr>
            <a:spLocks noGrp="1"/>
          </p:cNvSpPr>
          <p:nvPr>
            <p:ph type="sldNum" sz="quarter" idx="4294967295"/>
          </p:nvPr>
        </p:nvSpPr>
        <p:spPr>
          <a:xfrm>
            <a:off x="9067800" y="6356350"/>
            <a:ext cx="2743200" cy="365125"/>
          </a:xfrm>
        </p:spPr>
        <p:txBody>
          <a:bodyPr/>
          <a:lstStyle/>
          <a:p>
            <a:pPr>
              <a:spcAft>
                <a:spcPts val="600"/>
              </a:spcAft>
            </a:pPr>
            <a:fld id="{294A09A9-5501-47C1-A89A-A340965A2BE2}" type="slidenum">
              <a:rPr lang="en-US" smtClean="0"/>
              <a:pPr>
                <a:spcAft>
                  <a:spcPts val="600"/>
                </a:spcAft>
              </a:pPr>
              <a:t>11</a:t>
            </a:fld>
            <a:endParaRPr lang="en-US"/>
          </a:p>
        </p:txBody>
      </p:sp>
      <p:sp>
        <p:nvSpPr>
          <p:cNvPr id="7" name="页脚占位符 6">
            <a:extLst>
              <a:ext uri="{FF2B5EF4-FFF2-40B4-BE49-F238E27FC236}">
                <a16:creationId xmlns:a16="http://schemas.microsoft.com/office/drawing/2014/main" id="{47F20FA8-E69F-57B3-A61E-53B3617E279A}"/>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Tree>
    <p:extLst>
      <p:ext uri="{BB962C8B-B14F-4D97-AF65-F5344CB8AC3E}">
        <p14:creationId xmlns:p14="http://schemas.microsoft.com/office/powerpoint/2010/main" val="375742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a:t>
            </a:r>
            <a:r>
              <a:rPr lang="en-US" altLang="zh-CN" dirty="0"/>
              <a:t>utline</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42621" y="2485924"/>
            <a:ext cx="9779182" cy="4235551"/>
          </a:xfrm>
        </p:spPr>
        <p:txBody>
          <a:bodyPr vert="horz" lIns="91440" tIns="45720" rIns="91440" bIns="45720" rtlCol="0" anchor="ctr">
            <a:normAutofit fontScale="85000" lnSpcReduction="20000"/>
          </a:bodyPr>
          <a:lstStyle/>
          <a:p>
            <a:endParaRPr lang="en-US" dirty="0"/>
          </a:p>
          <a:p>
            <a:pPr marL="457200" indent="-457200">
              <a:lnSpc>
                <a:spcPct val="120000"/>
              </a:lnSpc>
              <a:buFont typeface="Wingdings" panose="05000000000000000000" pitchFamily="2" charset="2"/>
              <a:buChar char="l"/>
            </a:pPr>
            <a:r>
              <a:rPr lang="en-US" sz="5100" dirty="0"/>
              <a:t>Introduction</a:t>
            </a:r>
          </a:p>
          <a:p>
            <a:pPr marL="457200" indent="-457200">
              <a:lnSpc>
                <a:spcPct val="120000"/>
              </a:lnSpc>
              <a:buFont typeface="Wingdings" panose="05000000000000000000" pitchFamily="2" charset="2"/>
              <a:buChar char="l"/>
            </a:pPr>
            <a:r>
              <a:rPr lang="en-US" sz="5100" dirty="0"/>
              <a:t>Implementation of the allocation algorithm</a:t>
            </a:r>
            <a:endParaRPr lang="en-US" sz="4600" dirty="0"/>
          </a:p>
          <a:p>
            <a:pPr marL="457200" indent="-457200">
              <a:lnSpc>
                <a:spcPct val="120000"/>
              </a:lnSpc>
              <a:buFont typeface="Wingdings" panose="05000000000000000000" pitchFamily="2" charset="2"/>
              <a:buChar char="l"/>
            </a:pPr>
            <a:r>
              <a:rPr lang="en-US" sz="4700" dirty="0"/>
              <a:t>The implementation of the visualization and the problems encountered</a:t>
            </a:r>
          </a:p>
          <a:p>
            <a:pPr marL="457200" indent="-457200">
              <a:lnSpc>
                <a:spcPct val="120000"/>
              </a:lnSpc>
              <a:buFont typeface="Wingdings" panose="05000000000000000000" pitchFamily="2" charset="2"/>
              <a:buChar char="l"/>
            </a:pPr>
            <a:endParaRPr lang="en-US" sz="5100"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numCol="2" anchor="ctr"/>
          <a:lstStyle/>
          <a:p>
            <a:r>
              <a:rPr lang="en-US" altLang="zh-CN" dirty="0"/>
              <a:t>What we did</a:t>
            </a:r>
            <a:br>
              <a:rPr lang="en-US" altLang="zh-CN" dirty="0"/>
            </a:b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A memory management visualization tool built with JavaFX. The tool guides the user to input the number of partitions, partition size, process number and process information through the graphical interface, and then allocates memory according to the memory allocation algorithm selected by the user (First Fit, Next Fit, Best Fit, Worst Fit). At the same time, the memory allocation process is displayed through Gantt graphical charts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12/18/2023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F0F8265-11C5-6D0F-CE11-03F85622CDFA}"/>
              </a:ext>
            </a:extLst>
          </p:cNvPr>
          <p:cNvSpPr txBox="1"/>
          <p:nvPr/>
        </p:nvSpPr>
        <p:spPr>
          <a:xfrm>
            <a:off x="492937" y="-214764"/>
            <a:ext cx="624591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dirty="0">
                <a:solidFill>
                  <a:schemeClr val="bg1"/>
                </a:solidFill>
                <a:latin typeface="+mj-lt"/>
                <a:ea typeface="+mj-ea"/>
                <a:cs typeface="+mj-cs"/>
              </a:rPr>
              <a:t>So how does it work</a:t>
            </a:r>
          </a:p>
        </p:txBody>
      </p:sp>
      <p:sp>
        <p:nvSpPr>
          <p:cNvPr id="5" name="文本框 4">
            <a:extLst>
              <a:ext uri="{FF2B5EF4-FFF2-40B4-BE49-F238E27FC236}">
                <a16:creationId xmlns:a16="http://schemas.microsoft.com/office/drawing/2014/main" id="{C2E5C418-3295-DBC7-D77F-BFB3A170B702}"/>
              </a:ext>
            </a:extLst>
          </p:cNvPr>
          <p:cNvSpPr txBox="1"/>
          <p:nvPr/>
        </p:nvSpPr>
        <p:spPr>
          <a:xfrm>
            <a:off x="582877" y="2594694"/>
            <a:ext cx="6245912" cy="1406101"/>
          </a:xfrm>
          <a:prstGeom prst="rect">
            <a:avLst/>
          </a:prstGeom>
        </p:spPr>
        <p:txBody>
          <a:bodyPr vert="horz" lIns="91440" tIns="45720" rIns="91440" bIns="45720" rtlCol="0">
            <a:noAutofit/>
          </a:bodyPr>
          <a:lstStyle/>
          <a:p>
            <a:pPr>
              <a:lnSpc>
                <a:spcPct val="90000"/>
              </a:lnSpc>
              <a:spcBef>
                <a:spcPts val="1000"/>
              </a:spcBef>
            </a:pPr>
            <a:r>
              <a:rPr lang="en-US" dirty="0">
                <a:solidFill>
                  <a:schemeClr val="bg1"/>
                </a:solidFill>
              </a:rPr>
              <a:t>Once the user has selected a memory allocation algorithm, the algorithms select an appropriate Partition in the Partition[] array and assign it to the process entered by the user. Once the appropriate partition has been selected, the relevant partition information is recorded in PCB[]. A process control block is a data structure that stores and manages process information, including process name and size. We can then visualize the algorithm’s results by iterating over the partitioned array that stores and manages process information, including process name and size. We can then visualize the results of the algorithm by iterating over the partitioned array</a:t>
            </a:r>
          </a:p>
        </p:txBody>
      </p:sp>
      <p:sp>
        <p:nvSpPr>
          <p:cNvPr id="6" name="Slide Number Placeholder 5" hidden="1">
            <a:extLst>
              <a:ext uri="{FF2B5EF4-FFF2-40B4-BE49-F238E27FC236}">
                <a16:creationId xmlns:a16="http://schemas.microsoft.com/office/drawing/2014/main" id="{50B6C709-8794-DF4E-A15C-6E648F09DD12}"/>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ltLang="zh-CN" dirty="0"/>
              <a:t>First fit algorithm</a:t>
            </a:r>
            <a:br>
              <a:rPr lang="en-US" altLang="zh-CN" dirty="0"/>
            </a:b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文本框 3">
            <a:extLst>
              <a:ext uri="{FF2B5EF4-FFF2-40B4-BE49-F238E27FC236}">
                <a16:creationId xmlns:a16="http://schemas.microsoft.com/office/drawing/2014/main" id="{8810FBDD-CA24-BB64-CB35-5BBC5C14D986}"/>
              </a:ext>
            </a:extLst>
          </p:cNvPr>
          <p:cNvSpPr txBox="1"/>
          <p:nvPr/>
        </p:nvSpPr>
        <p:spPr>
          <a:xfrm>
            <a:off x="704764" y="1397889"/>
            <a:ext cx="7143815" cy="1232902"/>
          </a:xfrm>
          <a:prstGeom prst="rect">
            <a:avLst/>
          </a:prstGeom>
          <a:noFill/>
        </p:spPr>
        <p:txBody>
          <a:bodyPr wrap="none" rtlCol="0">
            <a:spAutoFit/>
          </a:bodyPr>
          <a:lstStyle/>
          <a:p>
            <a:pPr>
              <a:lnSpc>
                <a:spcPct val="200000"/>
              </a:lnSpc>
            </a:pPr>
            <a:r>
              <a:rPr lang="en-US" altLang="zh-CN" sz="2000" dirty="0"/>
              <a:t>The first fit searches for suitable-sized partitions from scratch, </a:t>
            </a:r>
          </a:p>
          <a:p>
            <a:pPr>
              <a:lnSpc>
                <a:spcPct val="200000"/>
              </a:lnSpc>
            </a:pPr>
            <a:r>
              <a:rPr lang="en-US" altLang="zh-CN" sz="2000" dirty="0"/>
              <a:t>and the algorithm overhead is small.</a:t>
            </a:r>
            <a:endParaRPr lang="zh-CN" altLang="en-US" sz="2000" dirty="0"/>
          </a:p>
        </p:txBody>
      </p:sp>
      <p:pic>
        <p:nvPicPr>
          <p:cNvPr id="5" name="图片 4">
            <a:extLst>
              <a:ext uri="{FF2B5EF4-FFF2-40B4-BE49-F238E27FC236}">
                <a16:creationId xmlns:a16="http://schemas.microsoft.com/office/drawing/2014/main" id="{050A9CF2-B8D7-58F4-ED80-0565075ECB2A}"/>
              </a:ext>
            </a:extLst>
          </p:cNvPr>
          <p:cNvPicPr>
            <a:picLocks noChangeAspect="1"/>
          </p:cNvPicPr>
          <p:nvPr/>
        </p:nvPicPr>
        <p:blipFill>
          <a:blip r:embed="rId3"/>
          <a:stretch>
            <a:fillRect/>
          </a:stretch>
        </p:blipFill>
        <p:spPr>
          <a:xfrm>
            <a:off x="2214310" y="2881417"/>
            <a:ext cx="8767827" cy="3538563"/>
          </a:xfrm>
          <a:prstGeom prst="rect">
            <a:avLst/>
          </a:prstGeom>
        </p:spPr>
      </p:pic>
    </p:spTree>
    <p:extLst>
      <p:ext uri="{BB962C8B-B14F-4D97-AF65-F5344CB8AC3E}">
        <p14:creationId xmlns:p14="http://schemas.microsoft.com/office/powerpoint/2010/main" val="52395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ltLang="zh-CN" dirty="0"/>
              <a:t>Best fit algorithm</a:t>
            </a:r>
            <a:br>
              <a:rPr lang="en-US" altLang="zh-CN" dirty="0"/>
            </a:b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4" name="文本框 3">
            <a:extLst>
              <a:ext uri="{FF2B5EF4-FFF2-40B4-BE49-F238E27FC236}">
                <a16:creationId xmlns:a16="http://schemas.microsoft.com/office/drawing/2014/main" id="{8810FBDD-CA24-BB64-CB35-5BBC5C14D986}"/>
              </a:ext>
            </a:extLst>
          </p:cNvPr>
          <p:cNvSpPr txBox="1"/>
          <p:nvPr/>
        </p:nvSpPr>
        <p:spPr>
          <a:xfrm>
            <a:off x="539932" y="1090112"/>
            <a:ext cx="8973419" cy="617348"/>
          </a:xfrm>
          <a:prstGeom prst="rect">
            <a:avLst/>
          </a:prstGeom>
          <a:noFill/>
        </p:spPr>
        <p:txBody>
          <a:bodyPr wrap="none" rtlCol="0">
            <a:spAutoFit/>
          </a:bodyPr>
          <a:lstStyle/>
          <a:p>
            <a:pPr>
              <a:lnSpc>
                <a:spcPct val="200000"/>
              </a:lnSpc>
            </a:pPr>
            <a:r>
              <a:rPr lang="en-US" altLang="zh-CN" sz="2000" dirty="0"/>
              <a:t>The best fit selects the most suitable partition, but the sorting overhead is high.</a:t>
            </a:r>
          </a:p>
        </p:txBody>
      </p:sp>
      <p:pic>
        <p:nvPicPr>
          <p:cNvPr id="6" name="图片 5">
            <a:extLst>
              <a:ext uri="{FF2B5EF4-FFF2-40B4-BE49-F238E27FC236}">
                <a16:creationId xmlns:a16="http://schemas.microsoft.com/office/drawing/2014/main" id="{C8D79CB0-8C68-3458-E2A3-2C71795C9151}"/>
              </a:ext>
            </a:extLst>
          </p:cNvPr>
          <p:cNvPicPr>
            <a:picLocks noChangeAspect="1"/>
          </p:cNvPicPr>
          <p:nvPr/>
        </p:nvPicPr>
        <p:blipFill>
          <a:blip r:embed="rId3"/>
          <a:stretch>
            <a:fillRect/>
          </a:stretch>
        </p:blipFill>
        <p:spPr>
          <a:xfrm>
            <a:off x="3327394" y="1841810"/>
            <a:ext cx="7766374" cy="4697102"/>
          </a:xfrm>
          <a:prstGeom prst="rect">
            <a:avLst/>
          </a:prstGeom>
        </p:spPr>
      </p:pic>
    </p:spTree>
    <p:extLst>
      <p:ext uri="{BB962C8B-B14F-4D97-AF65-F5344CB8AC3E}">
        <p14:creationId xmlns:p14="http://schemas.microsoft.com/office/powerpoint/2010/main" val="266478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ltLang="zh-CN" dirty="0"/>
              <a:t>Worst fit algorithm</a:t>
            </a:r>
            <a:br>
              <a:rPr lang="en-US" altLang="zh-CN" dirty="0"/>
            </a:b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文本框 3">
            <a:extLst>
              <a:ext uri="{FF2B5EF4-FFF2-40B4-BE49-F238E27FC236}">
                <a16:creationId xmlns:a16="http://schemas.microsoft.com/office/drawing/2014/main" id="{8810FBDD-CA24-BB64-CB35-5BBC5C14D986}"/>
              </a:ext>
            </a:extLst>
          </p:cNvPr>
          <p:cNvSpPr txBox="1"/>
          <p:nvPr/>
        </p:nvSpPr>
        <p:spPr>
          <a:xfrm>
            <a:off x="688550" y="1158375"/>
            <a:ext cx="10293587" cy="1232902"/>
          </a:xfrm>
          <a:prstGeom prst="rect">
            <a:avLst/>
          </a:prstGeom>
          <a:noFill/>
        </p:spPr>
        <p:txBody>
          <a:bodyPr wrap="none" rtlCol="0">
            <a:spAutoFit/>
          </a:bodyPr>
          <a:lstStyle/>
          <a:p>
            <a:pPr>
              <a:lnSpc>
                <a:spcPct val="200000"/>
              </a:lnSpc>
            </a:pPr>
            <a:r>
              <a:rPr lang="en-US" altLang="zh-CN" sz="2000" dirty="0"/>
              <a:t>The worst fit selects the largest partition, reducing external fragmentation, but may lead to </a:t>
            </a:r>
          </a:p>
          <a:p>
            <a:pPr>
              <a:lnSpc>
                <a:spcPct val="200000"/>
              </a:lnSpc>
            </a:pPr>
            <a:r>
              <a:rPr lang="en-US" altLang="zh-CN" sz="2000" dirty="0"/>
              <a:t>starvation.</a:t>
            </a:r>
            <a:endParaRPr lang="zh-CN" altLang="en-US" sz="2000" dirty="0"/>
          </a:p>
        </p:txBody>
      </p:sp>
      <p:pic>
        <p:nvPicPr>
          <p:cNvPr id="6" name="图片 5">
            <a:extLst>
              <a:ext uri="{FF2B5EF4-FFF2-40B4-BE49-F238E27FC236}">
                <a16:creationId xmlns:a16="http://schemas.microsoft.com/office/drawing/2014/main" id="{95A96852-EC15-C95D-4B41-B76FFA2ABB38}"/>
              </a:ext>
            </a:extLst>
          </p:cNvPr>
          <p:cNvPicPr>
            <a:picLocks noChangeAspect="1"/>
          </p:cNvPicPr>
          <p:nvPr/>
        </p:nvPicPr>
        <p:blipFill>
          <a:blip r:embed="rId3"/>
          <a:stretch>
            <a:fillRect/>
          </a:stretch>
        </p:blipFill>
        <p:spPr>
          <a:xfrm>
            <a:off x="3025979" y="1774826"/>
            <a:ext cx="8036762" cy="4868006"/>
          </a:xfrm>
          <a:prstGeom prst="rect">
            <a:avLst/>
          </a:prstGeom>
        </p:spPr>
      </p:pic>
    </p:spTree>
    <p:extLst>
      <p:ext uri="{BB962C8B-B14F-4D97-AF65-F5344CB8AC3E}">
        <p14:creationId xmlns:p14="http://schemas.microsoft.com/office/powerpoint/2010/main" val="296939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ltLang="zh-CN" dirty="0"/>
              <a:t>Next fit algorithm</a:t>
            </a:r>
            <a:br>
              <a:rPr lang="en-US" altLang="zh-CN" dirty="0"/>
            </a:b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文本框 3">
            <a:extLst>
              <a:ext uri="{FF2B5EF4-FFF2-40B4-BE49-F238E27FC236}">
                <a16:creationId xmlns:a16="http://schemas.microsoft.com/office/drawing/2014/main" id="{8810FBDD-CA24-BB64-CB35-5BBC5C14D986}"/>
              </a:ext>
            </a:extLst>
          </p:cNvPr>
          <p:cNvSpPr txBox="1"/>
          <p:nvPr/>
        </p:nvSpPr>
        <p:spPr>
          <a:xfrm>
            <a:off x="625534" y="1397889"/>
            <a:ext cx="7025321" cy="617348"/>
          </a:xfrm>
          <a:prstGeom prst="rect">
            <a:avLst/>
          </a:prstGeom>
          <a:noFill/>
        </p:spPr>
        <p:txBody>
          <a:bodyPr wrap="none" rtlCol="0">
            <a:spAutoFit/>
          </a:bodyPr>
          <a:lstStyle/>
          <a:p>
            <a:pPr>
              <a:lnSpc>
                <a:spcPct val="200000"/>
              </a:lnSpc>
            </a:pPr>
            <a:r>
              <a:rPr lang="en-US" altLang="zh-CN" sz="2000" dirty="0"/>
              <a:t>Next fit is the first fit improve and reduce algorithm overhead.</a:t>
            </a:r>
            <a:endParaRPr lang="zh-CN" altLang="en-US" sz="2000" dirty="0"/>
          </a:p>
        </p:txBody>
      </p:sp>
      <p:pic>
        <p:nvPicPr>
          <p:cNvPr id="6" name="图片 5">
            <a:extLst>
              <a:ext uri="{FF2B5EF4-FFF2-40B4-BE49-F238E27FC236}">
                <a16:creationId xmlns:a16="http://schemas.microsoft.com/office/drawing/2014/main" id="{671C34B8-7EC8-AEC0-B513-2844DBE5D648}"/>
              </a:ext>
            </a:extLst>
          </p:cNvPr>
          <p:cNvPicPr>
            <a:picLocks noChangeAspect="1"/>
          </p:cNvPicPr>
          <p:nvPr/>
        </p:nvPicPr>
        <p:blipFill>
          <a:blip r:embed="rId3"/>
          <a:stretch>
            <a:fillRect/>
          </a:stretch>
        </p:blipFill>
        <p:spPr>
          <a:xfrm>
            <a:off x="2409436" y="2147856"/>
            <a:ext cx="8982141" cy="4329144"/>
          </a:xfrm>
          <a:prstGeom prst="rect">
            <a:avLst/>
          </a:prstGeom>
        </p:spPr>
      </p:pic>
    </p:spTree>
    <p:extLst>
      <p:ext uri="{BB962C8B-B14F-4D97-AF65-F5344CB8AC3E}">
        <p14:creationId xmlns:p14="http://schemas.microsoft.com/office/powerpoint/2010/main" val="223900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Visualization </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4" name="图片 3">
            <a:extLst>
              <a:ext uri="{FF2B5EF4-FFF2-40B4-BE49-F238E27FC236}">
                <a16:creationId xmlns:a16="http://schemas.microsoft.com/office/drawing/2014/main" id="{C48DF937-2CFD-1BC3-1670-4FD9AE04FE6F}"/>
              </a:ext>
            </a:extLst>
          </p:cNvPr>
          <p:cNvPicPr>
            <a:picLocks noChangeAspect="1"/>
          </p:cNvPicPr>
          <p:nvPr/>
        </p:nvPicPr>
        <p:blipFill>
          <a:blip r:embed="rId3"/>
          <a:stretch>
            <a:fillRect/>
          </a:stretch>
        </p:blipFill>
        <p:spPr>
          <a:xfrm>
            <a:off x="1974026" y="2039350"/>
            <a:ext cx="8243948" cy="4033039"/>
          </a:xfrm>
          <a:prstGeom prst="rect">
            <a:avLst/>
          </a:prstGeom>
        </p:spPr>
      </p:pic>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376</TotalTime>
  <Words>716</Words>
  <Application>Microsoft Office PowerPoint</Application>
  <PresentationFormat>宽屏</PresentationFormat>
  <Paragraphs>67</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Arial</vt:lpstr>
      <vt:lpstr>Calibri</vt:lpstr>
      <vt:lpstr>Tenorite</vt:lpstr>
      <vt:lpstr>Times New Roman</vt:lpstr>
      <vt:lpstr>Wingdings</vt:lpstr>
      <vt:lpstr>Office 主题​​</vt:lpstr>
      <vt:lpstr>Memory Management Visualizer</vt:lpstr>
      <vt:lpstr>Outline</vt:lpstr>
      <vt:lpstr>What we did </vt:lpstr>
      <vt:lpstr>PowerPoint 演示文稿</vt:lpstr>
      <vt:lpstr>First fit algorithm </vt:lpstr>
      <vt:lpstr>Best fit algorithm </vt:lpstr>
      <vt:lpstr>Worst fit algorithm </vt:lpstr>
      <vt:lpstr>Next fit algorithm </vt:lpstr>
      <vt:lpstr>Visualization </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Visualizer</dc:title>
  <dc:creator>Pengming Zhu</dc:creator>
  <cp:lastModifiedBy>Pengming Zhu</cp:lastModifiedBy>
  <cp:revision>7</cp:revision>
  <dcterms:created xsi:type="dcterms:W3CDTF">2023-12-16T06:44:37Z</dcterms:created>
  <dcterms:modified xsi:type="dcterms:W3CDTF">2023-12-18T00:53:45Z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