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/>
    <p:restoredTop sz="94712"/>
  </p:normalViewPr>
  <p:slideViewPr>
    <p:cSldViewPr snapToGrid="0">
      <p:cViewPr varScale="1">
        <p:scale>
          <a:sx n="138" d="100"/>
          <a:sy n="13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4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54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4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60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60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290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3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904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4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88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30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1DF2C-16DA-414E-AA67-09DCC0A57CD9}" type="datetimeFigureOut">
              <a:rPr lang="en-CN" smtClean="0"/>
              <a:t>2025/4/1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F408D-54D9-DB4C-90D9-4F1C7E212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63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939C8-A42B-0C8B-43E5-426D5CA8DE5D}"/>
              </a:ext>
            </a:extLst>
          </p:cNvPr>
          <p:cNvSpPr txBox="1"/>
          <p:nvPr/>
        </p:nvSpPr>
        <p:spPr>
          <a:xfrm>
            <a:off x="1442361" y="0"/>
            <a:ext cx="625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1C2024"/>
                </a:solidFill>
                <a:effectLst/>
                <a:latin typeface="Inter"/>
              </a:rPr>
              <a:t>Performance of POW-QMIX with Different Alpha Parameters in Matrix Experiments </a:t>
            </a:r>
            <a:endParaRPr lang="en-US" altLang="zh-CN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B3A4C-CBAB-1F5E-60AE-125C0EB1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0" y="2396745"/>
            <a:ext cx="4232153" cy="284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0552A-A5D0-B047-845E-B9A32365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96745"/>
            <a:ext cx="4368240" cy="284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F2B3B-B71A-2557-A522-ABD6D446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263" y="552161"/>
            <a:ext cx="35433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23454-93BC-9CEA-AF5E-D20C8CC528C5}"/>
              </a:ext>
            </a:extLst>
          </p:cNvPr>
          <p:cNvSpPr txBox="1"/>
          <p:nvPr/>
        </p:nvSpPr>
        <p:spPr>
          <a:xfrm>
            <a:off x="3861012" y="1562677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(a)</a:t>
            </a:r>
            <a:r>
              <a:rPr lang="zh-CN" altLang="en-US" sz="1350" dirty="0"/>
              <a:t> </a:t>
            </a:r>
            <a:r>
              <a:rPr lang="en-US" sz="1400" dirty="0"/>
              <a:t>Payoff Matrix</a:t>
            </a:r>
            <a:endParaRPr lang="en-CN" sz="1350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393801F-4E4D-A45B-7F7D-AD85A63DB6C7}"/>
              </a:ext>
            </a:extLst>
          </p:cNvPr>
          <p:cNvSpPr txBox="1"/>
          <p:nvPr/>
        </p:nvSpPr>
        <p:spPr>
          <a:xfrm>
            <a:off x="514599" y="5394085"/>
            <a:ext cx="361733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/>
              <a:t>(b)</a:t>
            </a:r>
            <a:r>
              <a:rPr lang="zh-CN" altLang="en-US" sz="1350" dirty="0"/>
              <a:t> </a:t>
            </a:r>
            <a:r>
              <a:rPr lang="en-US" altLang="zh-CN" sz="1400" dirty="0"/>
              <a:t>R</a:t>
            </a:r>
            <a:r>
              <a:rPr lang="en-US" sz="1400" dirty="0"/>
              <a:t>econstructed Joint and Individual Values</a:t>
            </a:r>
            <a:endParaRPr lang="en-CN" sz="1350" dirty="0"/>
          </a:p>
          <a:p>
            <a:pPr algn="ctr"/>
            <a:r>
              <a:rPr lang="en-US" sz="1350" dirty="0"/>
              <a:t>A</a:t>
            </a:r>
            <a:r>
              <a:rPr lang="en-CN" sz="1350" dirty="0"/>
              <a:t>lpha</a:t>
            </a:r>
            <a:r>
              <a:rPr lang="zh-CN" altLang="en-US" sz="1350" dirty="0"/>
              <a:t> </a:t>
            </a:r>
            <a:r>
              <a:rPr lang="en-US" altLang="zh-CN" sz="1350" dirty="0"/>
              <a:t>=</a:t>
            </a:r>
            <a:r>
              <a:rPr lang="zh-CN" altLang="en-US" sz="1350" dirty="0"/>
              <a:t> </a:t>
            </a:r>
            <a:r>
              <a:rPr lang="en-US" altLang="zh-CN" sz="1350" dirty="0"/>
              <a:t>0</a:t>
            </a:r>
            <a:endParaRPr lang="en-US" sz="1400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393801F-4E4D-A45B-7F7D-AD85A63DB6C7}"/>
              </a:ext>
            </a:extLst>
          </p:cNvPr>
          <p:cNvSpPr txBox="1"/>
          <p:nvPr/>
        </p:nvSpPr>
        <p:spPr>
          <a:xfrm>
            <a:off x="5044991" y="5394084"/>
            <a:ext cx="36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/>
              <a:t>(c)</a:t>
            </a:r>
            <a:r>
              <a:rPr lang="zh-CN" altLang="en-US" sz="1350" dirty="0"/>
              <a:t> </a:t>
            </a:r>
            <a:r>
              <a:rPr lang="en-US" altLang="zh-CN" sz="1400" dirty="0"/>
              <a:t>R</a:t>
            </a:r>
            <a:r>
              <a:rPr lang="en-US" sz="1400" dirty="0"/>
              <a:t>econstructed Joint and Individual Values</a:t>
            </a:r>
          </a:p>
          <a:p>
            <a:pPr algn="ctr"/>
            <a:r>
              <a:rPr lang="en-US" sz="1400" dirty="0"/>
              <a:t>Alpha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0.1</a:t>
            </a:r>
            <a:endParaRPr lang="en-CN" sz="1350" dirty="0"/>
          </a:p>
        </p:txBody>
      </p:sp>
    </p:spTree>
    <p:extLst>
      <p:ext uri="{BB962C8B-B14F-4D97-AF65-F5344CB8AC3E}">
        <p14:creationId xmlns:p14="http://schemas.microsoft.com/office/powerpoint/2010/main" val="16464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8015F-502B-33F4-E390-5DD5A35E4BA9}"/>
              </a:ext>
            </a:extLst>
          </p:cNvPr>
          <p:cNvSpPr txBox="1"/>
          <p:nvPr/>
        </p:nvSpPr>
        <p:spPr>
          <a:xfrm>
            <a:off x="1445277" y="44304"/>
            <a:ext cx="6317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50" dirty="0"/>
              <a:t>Performance</a:t>
            </a:r>
            <a:r>
              <a:rPr lang="zh-CN" altLang="en-US" sz="1350" dirty="0"/>
              <a:t> </a:t>
            </a:r>
            <a:r>
              <a:rPr lang="en-US" altLang="zh-CN" sz="1350" dirty="0"/>
              <a:t>of</a:t>
            </a:r>
            <a:r>
              <a:rPr lang="zh-CN" altLang="en-US" sz="1350" dirty="0"/>
              <a:t> </a:t>
            </a:r>
            <a:r>
              <a:rPr lang="en-US" altLang="zh-CN" sz="1350" dirty="0"/>
              <a:t>CW-QMIX</a:t>
            </a:r>
            <a:r>
              <a:rPr lang="zh-CN" altLang="en-US" sz="1350" dirty="0"/>
              <a:t> </a:t>
            </a:r>
            <a:r>
              <a:rPr lang="en-US" altLang="zh-CN" sz="1350" dirty="0"/>
              <a:t>and</a:t>
            </a:r>
            <a:r>
              <a:rPr lang="zh-CN" altLang="en-US" sz="1350" dirty="0"/>
              <a:t> </a:t>
            </a:r>
            <a:r>
              <a:rPr lang="en-US" altLang="zh-CN" sz="1350" dirty="0"/>
              <a:t>OW-QMIX</a:t>
            </a:r>
            <a:r>
              <a:rPr lang="zh-CN" altLang="en-US" sz="1350" dirty="0"/>
              <a:t> </a:t>
            </a:r>
            <a:r>
              <a:rPr lang="en-US" altLang="zh-CN" sz="1350" dirty="0"/>
              <a:t>on</a:t>
            </a:r>
            <a:r>
              <a:rPr lang="zh-CN" altLang="en-US" sz="1350" dirty="0"/>
              <a:t> </a:t>
            </a:r>
            <a:r>
              <a:rPr lang="en-US" altLang="zh-CN" sz="1350" dirty="0"/>
              <a:t>SMACv2</a:t>
            </a:r>
            <a:r>
              <a:rPr lang="zh-CN" altLang="en-US" sz="1350" dirty="0"/>
              <a:t> </a:t>
            </a:r>
            <a:r>
              <a:rPr lang="en-US" altLang="zh-CN" sz="1350" dirty="0"/>
              <a:t>Benchmark</a:t>
            </a:r>
            <a:r>
              <a:rPr lang="zh-CN" altLang="en-US" sz="1350" dirty="0"/>
              <a:t> </a:t>
            </a:r>
            <a:r>
              <a:rPr lang="en-US" altLang="zh-CN" sz="1350" dirty="0"/>
              <a:t>(4</a:t>
            </a:r>
            <a:r>
              <a:rPr lang="zh-CN" altLang="en-US" sz="1350" dirty="0"/>
              <a:t> </a:t>
            </a:r>
            <a:r>
              <a:rPr lang="en-US" altLang="zh-CN" sz="1350" dirty="0"/>
              <a:t>random</a:t>
            </a:r>
            <a:r>
              <a:rPr lang="zh-CN" altLang="en-US" sz="1350" dirty="0"/>
              <a:t> </a:t>
            </a:r>
            <a:r>
              <a:rPr lang="en-US" altLang="zh-CN" sz="1350" dirty="0"/>
              <a:t>seeds)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3801F-4E4D-A45B-7F7D-AD85A63DB6C7}"/>
              </a:ext>
            </a:extLst>
          </p:cNvPr>
          <p:cNvSpPr txBox="1"/>
          <p:nvPr/>
        </p:nvSpPr>
        <p:spPr>
          <a:xfrm>
            <a:off x="1588688" y="352406"/>
            <a:ext cx="1149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(a)</a:t>
            </a:r>
            <a:r>
              <a:rPr lang="zh-CN" altLang="en-US" sz="1350" dirty="0"/>
              <a:t> </a:t>
            </a:r>
            <a:r>
              <a:rPr lang="en-US" altLang="zh-CN" sz="1350" dirty="0"/>
              <a:t>CW-QMIX</a:t>
            </a:r>
            <a:endParaRPr lang="en-CN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0F0F-9222-3CFC-3074-7095B128D831}"/>
              </a:ext>
            </a:extLst>
          </p:cNvPr>
          <p:cNvSpPr txBox="1"/>
          <p:nvPr/>
        </p:nvSpPr>
        <p:spPr>
          <a:xfrm>
            <a:off x="6507485" y="348233"/>
            <a:ext cx="1162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(b)</a:t>
            </a:r>
            <a:r>
              <a:rPr lang="zh-CN" altLang="en-US" sz="1350" dirty="0"/>
              <a:t> </a:t>
            </a:r>
            <a:r>
              <a:rPr lang="en-US" altLang="zh-CN" sz="1350" dirty="0"/>
              <a:t>OW-QMIX</a:t>
            </a:r>
            <a:endParaRPr lang="en-CN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12A10-D9AF-570E-C92E-49B8C7F73786}"/>
              </a:ext>
            </a:extLst>
          </p:cNvPr>
          <p:cNvCxnSpPr>
            <a:cxnSpLocks/>
          </p:cNvCxnSpPr>
          <p:nvPr/>
        </p:nvCxnSpPr>
        <p:spPr>
          <a:xfrm>
            <a:off x="4603898" y="648315"/>
            <a:ext cx="0" cy="578047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aph showing the time of a graph&#10;&#10;AI-generated content may be incorrect.">
            <a:extLst>
              <a:ext uri="{FF2B5EF4-FFF2-40B4-BE49-F238E27FC236}">
                <a16:creationId xmlns:a16="http://schemas.microsoft.com/office/drawing/2014/main" id="{980DD9C2-8676-ACF4-AB0B-23F2A985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6" y="4597125"/>
            <a:ext cx="3177565" cy="2034417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79F6CA2A-EA0F-360C-6CD4-D8D3D023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6" y="2589213"/>
            <a:ext cx="3177568" cy="2007912"/>
          </a:xfrm>
          <a:prstGeom prst="rect">
            <a:avLst/>
          </a:prstGeom>
        </p:spPr>
      </p:pic>
      <p:pic>
        <p:nvPicPr>
          <p:cNvPr id="14" name="Picture 1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C6E1C28-BA84-12A9-3B7E-9AE39FC95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04" y="648315"/>
            <a:ext cx="3028790" cy="1940898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C18B89F6-3C98-5A64-86AC-C2E2848E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170" y="4512382"/>
            <a:ext cx="3038894" cy="1947373"/>
          </a:xfrm>
          <a:prstGeom prst="rect">
            <a:avLst/>
          </a:prstGeom>
        </p:spPr>
      </p:pic>
      <p:pic>
        <p:nvPicPr>
          <p:cNvPr id="18" name="Picture 17" descr="A graph showing the growth of the stock market&#10;&#10;AI-generated content may be incorrect.">
            <a:extLst>
              <a:ext uri="{FF2B5EF4-FFF2-40B4-BE49-F238E27FC236}">
                <a16:creationId xmlns:a16="http://schemas.microsoft.com/office/drawing/2014/main" id="{AAEE025F-C138-ECC2-2338-3D2A1FBC5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175" y="2589213"/>
            <a:ext cx="3032689" cy="1923169"/>
          </a:xfrm>
          <a:prstGeom prst="rect">
            <a:avLst/>
          </a:prstGeom>
        </p:spPr>
      </p:pic>
      <p:pic>
        <p:nvPicPr>
          <p:cNvPr id="20" name="Picture 19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7F61C99-83B8-C894-A2CB-194F60D49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176" y="648315"/>
            <a:ext cx="3032693" cy="19473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E0C54B-C7BD-A8CF-413D-3CC3D03849E4}"/>
              </a:ext>
            </a:extLst>
          </p:cNvPr>
          <p:cNvSpPr txBox="1"/>
          <p:nvPr/>
        </p:nvSpPr>
        <p:spPr>
          <a:xfrm>
            <a:off x="3742561" y="1464876"/>
            <a:ext cx="77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CN" sz="1400" dirty="0"/>
              <a:t>rotoss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77745-2663-3E6D-56EC-5D0CF5074A32}"/>
              </a:ext>
            </a:extLst>
          </p:cNvPr>
          <p:cNvSpPr txBox="1"/>
          <p:nvPr/>
        </p:nvSpPr>
        <p:spPr>
          <a:xfrm>
            <a:off x="3798762" y="3439280"/>
            <a:ext cx="660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Terran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AE0C54B-C7BD-A8CF-413D-3CC3D03849E4}"/>
              </a:ext>
            </a:extLst>
          </p:cNvPr>
          <p:cNvSpPr txBox="1"/>
          <p:nvPr/>
        </p:nvSpPr>
        <p:spPr>
          <a:xfrm>
            <a:off x="3833116" y="5413684"/>
            <a:ext cx="51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sz="1400" dirty="0"/>
              <a:t>Zerg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6B41B-35C8-8261-4771-3CA7C71B3408}"/>
              </a:ext>
            </a:extLst>
          </p:cNvPr>
          <p:cNvSpPr txBox="1"/>
          <p:nvPr/>
        </p:nvSpPr>
        <p:spPr>
          <a:xfrm>
            <a:off x="8371288" y="1473740"/>
            <a:ext cx="77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CN" sz="1400" dirty="0"/>
              <a:t>rotoss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4C5FF1-68B6-F09B-73EA-402D2A786AF5}"/>
              </a:ext>
            </a:extLst>
          </p:cNvPr>
          <p:cNvSpPr txBox="1"/>
          <p:nvPr/>
        </p:nvSpPr>
        <p:spPr>
          <a:xfrm>
            <a:off x="8427489" y="3440162"/>
            <a:ext cx="660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Terran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1235632F-F271-D2E2-225B-695B97BD8B74}"/>
              </a:ext>
            </a:extLst>
          </p:cNvPr>
          <p:cNvSpPr txBox="1"/>
          <p:nvPr/>
        </p:nvSpPr>
        <p:spPr>
          <a:xfrm>
            <a:off x="8542864" y="5413684"/>
            <a:ext cx="51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sz="1400" dirty="0"/>
              <a:t>Zerg</a:t>
            </a:r>
          </a:p>
        </p:txBody>
      </p:sp>
    </p:spTree>
    <p:extLst>
      <p:ext uri="{BB962C8B-B14F-4D97-AF65-F5344CB8AC3E}">
        <p14:creationId xmlns:p14="http://schemas.microsoft.com/office/powerpoint/2010/main" val="24135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9E873-CB2F-BC10-7DE4-C1F5AC26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FB363-F4E0-0DD9-54D4-9248B5AF7DAF}"/>
              </a:ext>
            </a:extLst>
          </p:cNvPr>
          <p:cNvSpPr txBox="1"/>
          <p:nvPr/>
        </p:nvSpPr>
        <p:spPr>
          <a:xfrm>
            <a:off x="2404592" y="44304"/>
            <a:ext cx="44367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350" dirty="0"/>
              <a:t>Performance</a:t>
            </a:r>
            <a:r>
              <a:rPr lang="zh-CN" altLang="en-US" sz="1350" dirty="0"/>
              <a:t> </a:t>
            </a:r>
            <a:r>
              <a:rPr lang="en-US" altLang="zh-CN" sz="1350" dirty="0"/>
              <a:t>of</a:t>
            </a:r>
            <a:r>
              <a:rPr lang="zh-CN" altLang="en-US" sz="1350" dirty="0"/>
              <a:t> </a:t>
            </a:r>
            <a:r>
              <a:rPr lang="en-CN" altLang="zh-CN" sz="1350" dirty="0"/>
              <a:t>QTRAN</a:t>
            </a:r>
            <a:r>
              <a:rPr lang="zh-CN" altLang="en-US" sz="1350" dirty="0"/>
              <a:t> </a:t>
            </a:r>
            <a:r>
              <a:rPr lang="en-US" altLang="zh-CN" sz="1350" dirty="0"/>
              <a:t>on</a:t>
            </a:r>
            <a:r>
              <a:rPr lang="zh-CN" altLang="en-US" sz="1350" dirty="0"/>
              <a:t> </a:t>
            </a:r>
            <a:r>
              <a:rPr lang="en-US" altLang="zh-CN" sz="1350" dirty="0"/>
              <a:t>Benchmarks</a:t>
            </a:r>
            <a:r>
              <a:rPr lang="zh-CN" altLang="en-US" sz="1350" dirty="0"/>
              <a:t> </a:t>
            </a:r>
            <a:r>
              <a:rPr lang="en-US" altLang="zh-CN" sz="1350" dirty="0"/>
              <a:t>(4</a:t>
            </a:r>
            <a:r>
              <a:rPr lang="zh-CN" altLang="en-US" sz="1350" dirty="0"/>
              <a:t> </a:t>
            </a:r>
            <a:r>
              <a:rPr lang="en-US" altLang="zh-CN" sz="1350" dirty="0"/>
              <a:t>random</a:t>
            </a:r>
            <a:r>
              <a:rPr lang="zh-CN" altLang="en-US" sz="1350" dirty="0"/>
              <a:t> </a:t>
            </a:r>
            <a:r>
              <a:rPr lang="en-US" altLang="zh-CN" sz="1350" dirty="0"/>
              <a:t>seeds)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6F833-2EFC-2B77-5FF9-0F48D26230D1}"/>
              </a:ext>
            </a:extLst>
          </p:cNvPr>
          <p:cNvSpPr txBox="1"/>
          <p:nvPr/>
        </p:nvSpPr>
        <p:spPr>
          <a:xfrm>
            <a:off x="1588688" y="352406"/>
            <a:ext cx="14294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(a)</a:t>
            </a:r>
            <a:r>
              <a:rPr lang="zh-CN" altLang="en-US" sz="1350" dirty="0"/>
              <a:t> </a:t>
            </a:r>
            <a:r>
              <a:rPr lang="en-US" altLang="zh-CN" sz="1350" dirty="0"/>
              <a:t>Predator-Prey</a:t>
            </a:r>
            <a:endParaRPr lang="en-CN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DB3C3-B913-9C6F-E806-9C871D4433CD}"/>
              </a:ext>
            </a:extLst>
          </p:cNvPr>
          <p:cNvSpPr txBox="1"/>
          <p:nvPr/>
        </p:nvSpPr>
        <p:spPr>
          <a:xfrm>
            <a:off x="6507485" y="348233"/>
            <a:ext cx="1045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(b)</a:t>
            </a:r>
            <a:r>
              <a:rPr lang="zh-CN" altLang="en-US" sz="1350" dirty="0"/>
              <a:t> </a:t>
            </a:r>
            <a:r>
              <a:rPr lang="en-US" altLang="zh-CN" sz="1350" dirty="0"/>
              <a:t>SMACv2</a:t>
            </a:r>
            <a:endParaRPr lang="en-CN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CEF0ED-BE23-4F8D-E8E6-71E41936DB05}"/>
              </a:ext>
            </a:extLst>
          </p:cNvPr>
          <p:cNvCxnSpPr>
            <a:cxnSpLocks/>
          </p:cNvCxnSpPr>
          <p:nvPr/>
        </p:nvCxnSpPr>
        <p:spPr>
          <a:xfrm>
            <a:off x="4603898" y="648315"/>
            <a:ext cx="0" cy="578047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9B740D-BA4D-CD30-3AE2-47BEAFFFD97B}"/>
              </a:ext>
            </a:extLst>
          </p:cNvPr>
          <p:cNvSpPr txBox="1"/>
          <p:nvPr/>
        </p:nvSpPr>
        <p:spPr>
          <a:xfrm>
            <a:off x="724484" y="2456789"/>
            <a:ext cx="3360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*</a:t>
            </a:r>
            <a:r>
              <a:rPr lang="en-US" sz="1100" b="0" i="0" dirty="0">
                <a:solidFill>
                  <a:srgbClr val="1C2024"/>
                </a:solidFill>
                <a:effectLst/>
                <a:latin typeface="Inter"/>
              </a:rPr>
              <a:t> The final performance for penalties of -3/-4/-5 is all 0.</a:t>
            </a:r>
            <a:endParaRPr lang="en-C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3D86A-531A-712F-B886-6998A52C284A}"/>
              </a:ext>
            </a:extLst>
          </p:cNvPr>
          <p:cNvSpPr txBox="1"/>
          <p:nvPr/>
        </p:nvSpPr>
        <p:spPr>
          <a:xfrm>
            <a:off x="3350793" y="3845304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Test</a:t>
            </a:r>
            <a:r>
              <a:rPr lang="zh-CN" altLang="en-US" sz="1100" dirty="0"/>
              <a:t> </a:t>
            </a:r>
            <a:r>
              <a:rPr lang="en-US" altLang="zh-CN" sz="1100" dirty="0"/>
              <a:t>Success</a:t>
            </a:r>
            <a:r>
              <a:rPr lang="zh-CN" altLang="en-US" sz="1100" dirty="0"/>
              <a:t> </a:t>
            </a:r>
            <a:r>
              <a:rPr lang="en-US" altLang="zh-CN" sz="1100" dirty="0"/>
              <a:t>Rate</a:t>
            </a:r>
            <a:endParaRPr lang="en-CN" sz="11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83819EF-15FB-EE25-67A4-48324D2D6CBF}"/>
              </a:ext>
            </a:extLst>
          </p:cNvPr>
          <p:cNvSpPr txBox="1"/>
          <p:nvPr/>
        </p:nvSpPr>
        <p:spPr>
          <a:xfrm>
            <a:off x="3359647" y="549542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Test</a:t>
            </a:r>
            <a:r>
              <a:rPr lang="zh-CN" altLang="en-US" sz="1100" dirty="0"/>
              <a:t> </a:t>
            </a:r>
            <a:r>
              <a:rPr lang="en-US" altLang="zh-CN" sz="1100" dirty="0"/>
              <a:t>Return</a:t>
            </a:r>
            <a:r>
              <a:rPr lang="zh-CN" altLang="en-US" sz="1100" dirty="0"/>
              <a:t> </a:t>
            </a:r>
            <a:r>
              <a:rPr lang="en-US" altLang="zh-CN" sz="1100" dirty="0"/>
              <a:t>Mean</a:t>
            </a:r>
            <a:endParaRPr lang="en-CN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5FD24-EC27-AABE-06FF-C46AD9A5BC12}"/>
              </a:ext>
            </a:extLst>
          </p:cNvPr>
          <p:cNvSpPr txBox="1"/>
          <p:nvPr/>
        </p:nvSpPr>
        <p:spPr>
          <a:xfrm>
            <a:off x="8371288" y="1473740"/>
            <a:ext cx="77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CN" sz="1400" dirty="0"/>
              <a:t>rotoss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C75C8E-692C-FF1A-8A06-6486FA1835FD}"/>
              </a:ext>
            </a:extLst>
          </p:cNvPr>
          <p:cNvSpPr txBox="1"/>
          <p:nvPr/>
        </p:nvSpPr>
        <p:spPr>
          <a:xfrm>
            <a:off x="8427489" y="3440162"/>
            <a:ext cx="660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Terran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DCCB6E76-2166-94D3-9E67-E0B0FE2098FC}"/>
              </a:ext>
            </a:extLst>
          </p:cNvPr>
          <p:cNvSpPr txBox="1"/>
          <p:nvPr/>
        </p:nvSpPr>
        <p:spPr>
          <a:xfrm>
            <a:off x="8542864" y="5413684"/>
            <a:ext cx="51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sz="1400" dirty="0"/>
              <a:t>Zerg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67671-E613-0009-4659-9FB4D8185B19}"/>
              </a:ext>
            </a:extLst>
          </p:cNvPr>
          <p:cNvSpPr txBox="1"/>
          <p:nvPr/>
        </p:nvSpPr>
        <p:spPr>
          <a:xfrm>
            <a:off x="1061620" y="2986749"/>
            <a:ext cx="2483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(a)</a:t>
            </a:r>
            <a:r>
              <a:rPr lang="zh-CN" altLang="en-US" sz="1350" dirty="0"/>
              <a:t> </a:t>
            </a:r>
            <a:r>
              <a:rPr lang="en-US" altLang="zh-CN" sz="1350" dirty="0"/>
              <a:t>Intersection</a:t>
            </a:r>
            <a:r>
              <a:rPr lang="zh-CN" altLang="en-US" sz="1350" dirty="0"/>
              <a:t> </a:t>
            </a:r>
            <a:r>
              <a:rPr lang="en-US" altLang="zh-CN" sz="1350" dirty="0"/>
              <a:t>in</a:t>
            </a:r>
            <a:r>
              <a:rPr lang="zh-CN" altLang="en-US" sz="1350" dirty="0"/>
              <a:t> </a:t>
            </a:r>
            <a:r>
              <a:rPr lang="en-US" altLang="zh-CN" sz="1350" dirty="0"/>
              <a:t>Highway-env</a:t>
            </a:r>
            <a:endParaRPr lang="en-CN" sz="13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A62B18-424D-5E01-FCE5-42A10D0BF6A4}"/>
              </a:ext>
            </a:extLst>
          </p:cNvPr>
          <p:cNvCxnSpPr>
            <a:cxnSpLocks/>
          </p:cNvCxnSpPr>
          <p:nvPr/>
        </p:nvCxnSpPr>
        <p:spPr>
          <a:xfrm>
            <a:off x="232522" y="2986749"/>
            <a:ext cx="4282751" cy="0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graph with colored lines&#10;&#10;AI-generated content may be incorrect.">
            <a:extLst>
              <a:ext uri="{FF2B5EF4-FFF2-40B4-BE49-F238E27FC236}">
                <a16:creationId xmlns:a16="http://schemas.microsoft.com/office/drawing/2014/main" id="{29DF3F9D-060A-02DF-7A68-2733FD0E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86" y="669300"/>
            <a:ext cx="2836221" cy="1806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2B8EA7-6868-F84B-A797-9EAF2346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2" y="5035154"/>
            <a:ext cx="2833601" cy="1822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1C7071-91D8-9A1C-802E-B4B7ECF1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8" y="3273215"/>
            <a:ext cx="2921229" cy="1842568"/>
          </a:xfrm>
          <a:prstGeom prst="rect">
            <a:avLst/>
          </a:prstGeom>
        </p:spPr>
      </p:pic>
      <p:pic>
        <p:nvPicPr>
          <p:cNvPr id="21" name="Picture 20" descr="A graph of a graph&#10;&#10;AI-generated content may be incorrect.">
            <a:extLst>
              <a:ext uri="{FF2B5EF4-FFF2-40B4-BE49-F238E27FC236}">
                <a16:creationId xmlns:a16="http://schemas.microsoft.com/office/drawing/2014/main" id="{E457B5DF-0F07-2C61-2525-C95A7685A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053" y="4778862"/>
            <a:ext cx="3416421" cy="2196271"/>
          </a:xfrm>
          <a:prstGeom prst="rect">
            <a:avLst/>
          </a:prstGeom>
        </p:spPr>
      </p:pic>
      <p:pic>
        <p:nvPicPr>
          <p:cNvPr id="23" name="Picture 22" descr="A graph showing the time of a graph&#10;&#10;AI-generated content may be incorrect.">
            <a:extLst>
              <a:ext uri="{FF2B5EF4-FFF2-40B4-BE49-F238E27FC236}">
                <a16:creationId xmlns:a16="http://schemas.microsoft.com/office/drawing/2014/main" id="{9BF63367-AD7B-527B-A704-4B9A7AC56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053" y="2674308"/>
            <a:ext cx="3416430" cy="2191276"/>
          </a:xfrm>
          <a:prstGeom prst="rect">
            <a:avLst/>
          </a:prstGeom>
        </p:spPr>
      </p:pic>
      <p:pic>
        <p:nvPicPr>
          <p:cNvPr id="31" name="Picture 3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5B5F5E1-A210-20AD-2E54-65A005472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245" y="578602"/>
            <a:ext cx="3417241" cy="21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118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Inter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shatongzhu</dc:creator>
  <cp:lastModifiedBy>shatongzhu</cp:lastModifiedBy>
  <cp:revision>5</cp:revision>
  <dcterms:created xsi:type="dcterms:W3CDTF">2025-04-01T06:00:33Z</dcterms:created>
  <dcterms:modified xsi:type="dcterms:W3CDTF">2025-04-01T06:40:01Z</dcterms:modified>
</cp:coreProperties>
</file>