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思源黑体 CN Bold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思源黑体 CN Bold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思源黑体 CN Bold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思源黑体 CN Bold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思源黑体 CN Bold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思源黑体 CN Bold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思源黑体 CN Bold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思源黑体 CN Bold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思源黑体 CN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思源黑体 CN Bold"/>
      </a:defRPr>
    </a:lvl1pPr>
    <a:lvl2pPr indent="228600" latinLnBrk="0">
      <a:defRPr sz="1200">
        <a:latin typeface="+mn-lt"/>
        <a:ea typeface="+mn-ea"/>
        <a:cs typeface="+mn-cs"/>
        <a:sym typeface="思源黑体 CN Bold"/>
      </a:defRPr>
    </a:lvl2pPr>
    <a:lvl3pPr indent="457200" latinLnBrk="0">
      <a:defRPr sz="1200">
        <a:latin typeface="+mn-lt"/>
        <a:ea typeface="+mn-ea"/>
        <a:cs typeface="+mn-cs"/>
        <a:sym typeface="思源黑体 CN Bold"/>
      </a:defRPr>
    </a:lvl3pPr>
    <a:lvl4pPr indent="685800" latinLnBrk="0">
      <a:defRPr sz="1200">
        <a:latin typeface="+mn-lt"/>
        <a:ea typeface="+mn-ea"/>
        <a:cs typeface="+mn-cs"/>
        <a:sym typeface="思源黑体 CN Bold"/>
      </a:defRPr>
    </a:lvl4pPr>
    <a:lvl5pPr indent="914400" latinLnBrk="0">
      <a:defRPr sz="1200">
        <a:latin typeface="+mn-lt"/>
        <a:ea typeface="+mn-ea"/>
        <a:cs typeface="+mn-cs"/>
        <a:sym typeface="思源黑体 CN Bold"/>
      </a:defRPr>
    </a:lvl5pPr>
    <a:lvl6pPr indent="1143000" latinLnBrk="0">
      <a:defRPr sz="1200">
        <a:latin typeface="+mn-lt"/>
        <a:ea typeface="+mn-ea"/>
        <a:cs typeface="+mn-cs"/>
        <a:sym typeface="思源黑体 CN Bold"/>
      </a:defRPr>
    </a:lvl6pPr>
    <a:lvl7pPr indent="1371600" latinLnBrk="0">
      <a:defRPr sz="1200">
        <a:latin typeface="+mn-lt"/>
        <a:ea typeface="+mn-ea"/>
        <a:cs typeface="+mn-cs"/>
        <a:sym typeface="思源黑体 CN Bold"/>
      </a:defRPr>
    </a:lvl7pPr>
    <a:lvl8pPr indent="1600200" latinLnBrk="0">
      <a:defRPr sz="1200">
        <a:latin typeface="+mn-lt"/>
        <a:ea typeface="+mn-ea"/>
        <a:cs typeface="+mn-cs"/>
        <a:sym typeface="思源黑体 CN Bold"/>
      </a:defRPr>
    </a:lvl8pPr>
    <a:lvl9pPr indent="1828800" latinLnBrk="0">
      <a:defRPr sz="1200">
        <a:latin typeface="+mn-lt"/>
        <a:ea typeface="+mn-ea"/>
        <a:cs typeface="+mn-cs"/>
        <a:sym typeface="思源黑体 CN Bold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/>
          <p:nvPr>
            <p:ph type="title"/>
          </p:nvPr>
        </p:nvSpPr>
        <p:spPr>
          <a:xfrm>
            <a:off x="914400" y="2130426"/>
            <a:ext cx="10363200" cy="1470026"/>
          </a:xfrm>
          <a:prstGeom prst="rect">
            <a:avLst/>
          </a:prstGeom>
        </p:spPr>
        <p:txBody>
          <a:bodyPr/>
          <a:lstStyle>
            <a:lvl1pPr algn="ctr" defTabSz="1219200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2" name="正文级别 1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4200">
                <a:solidFill>
                  <a:srgbClr val="888888"/>
                </a:solidFill>
              </a:defRPr>
            </a:lvl1pPr>
            <a:lvl2pPr marL="0" indent="609600" algn="ctr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4200">
                <a:solidFill>
                  <a:srgbClr val="888888"/>
                </a:solidFill>
              </a:defRPr>
            </a:lvl2pPr>
            <a:lvl3pPr marL="0" indent="1219200" algn="ctr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4200">
                <a:solidFill>
                  <a:srgbClr val="888888"/>
                </a:solidFill>
              </a:defRPr>
            </a:lvl3pPr>
            <a:lvl4pPr marL="0" indent="1828800" algn="ctr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4200">
                <a:solidFill>
                  <a:srgbClr val="888888"/>
                </a:solidFill>
              </a:defRPr>
            </a:lvl4pPr>
            <a:lvl5pPr marL="0" indent="2438400" algn="ctr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42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标题文本"/>
          <p:cNvSpPr txBox="1"/>
          <p:nvPr>
            <p:ph type="title"/>
          </p:nvPr>
        </p:nvSpPr>
        <p:spPr>
          <a:xfrm>
            <a:off x="609600" y="274636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9200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1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/>
          <a:lstStyle>
            <a:lvl1pPr marL="457200" indent="-457200" defTabSz="1219200">
              <a:lnSpc>
                <a:spcPct val="100000"/>
              </a:lnSpc>
              <a:spcBef>
                <a:spcPts val="100"/>
              </a:spcBef>
              <a:defRPr sz="4200"/>
            </a:lvl1pPr>
            <a:lvl2pPr marL="1042086" indent="-432486" defTabSz="1219200">
              <a:lnSpc>
                <a:spcPct val="100000"/>
              </a:lnSpc>
              <a:spcBef>
                <a:spcPts val="100"/>
              </a:spcBef>
              <a:buChar char="–"/>
              <a:defRPr sz="4200"/>
            </a:lvl2pPr>
            <a:lvl3pPr marL="1619250" indent="-400050" defTabSz="1219200">
              <a:lnSpc>
                <a:spcPct val="100000"/>
              </a:lnSpc>
              <a:spcBef>
                <a:spcPts val="100"/>
              </a:spcBef>
              <a:defRPr sz="4200"/>
            </a:lvl3pPr>
            <a:lvl4pPr marL="2321169" indent="-492369" defTabSz="1219200">
              <a:lnSpc>
                <a:spcPct val="100000"/>
              </a:lnSpc>
              <a:spcBef>
                <a:spcPts val="100"/>
              </a:spcBef>
              <a:buChar char="–"/>
              <a:defRPr sz="4200"/>
            </a:lvl4pPr>
            <a:lvl5pPr marL="2930769" indent="-492369" defTabSz="1219200">
              <a:lnSpc>
                <a:spcPct val="100000"/>
              </a:lnSpc>
              <a:spcBef>
                <a:spcPts val="100"/>
              </a:spcBef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文本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defTabSz="1219200">
              <a:lnSpc>
                <a:spcPct val="100000"/>
              </a:lnSpc>
              <a:defRPr b="1" cap="all" sz="53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0" name="正文级别 1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1pPr>
            <a:lvl2pPr marL="0" indent="6096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2pPr>
            <a:lvl3pPr marL="0" indent="12192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3pPr>
            <a:lvl4pPr marL="0" indent="18288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4pPr>
            <a:lvl5pPr marL="0" indent="24384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/>
          <p:nvPr>
            <p:ph type="title"/>
          </p:nvPr>
        </p:nvSpPr>
        <p:spPr>
          <a:xfrm>
            <a:off x="609600" y="274636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9200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9" name="正文级别 1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 marL="457200" indent="-457200" defTabSz="1219200">
              <a:lnSpc>
                <a:spcPct val="100000"/>
              </a:lnSpc>
              <a:spcBef>
                <a:spcPts val="100"/>
              </a:spcBef>
              <a:defRPr sz="3700"/>
            </a:lvl1pPr>
            <a:lvl2pPr marL="1050131" indent="-440531" defTabSz="1219200">
              <a:lnSpc>
                <a:spcPct val="100000"/>
              </a:lnSpc>
              <a:spcBef>
                <a:spcPts val="100"/>
              </a:spcBef>
              <a:buChar char="–"/>
              <a:defRPr sz="3700"/>
            </a:lvl2pPr>
            <a:lvl3pPr marL="1652953" indent="-433753" defTabSz="1219200">
              <a:lnSpc>
                <a:spcPct val="100000"/>
              </a:lnSpc>
              <a:spcBef>
                <a:spcPts val="100"/>
              </a:spcBef>
              <a:defRPr sz="3700"/>
            </a:lvl3pPr>
            <a:lvl4pPr marL="2298700" indent="-469900" defTabSz="1219200">
              <a:lnSpc>
                <a:spcPct val="100000"/>
              </a:lnSpc>
              <a:spcBef>
                <a:spcPts val="100"/>
              </a:spcBef>
              <a:buChar char="–"/>
              <a:defRPr sz="3700"/>
            </a:lvl4pPr>
            <a:lvl5pPr marL="2908300" indent="-469900" defTabSz="1219200">
              <a:lnSpc>
                <a:spcPct val="100000"/>
              </a:lnSpc>
              <a:spcBef>
                <a:spcPts val="100"/>
              </a:spcBef>
              <a:buChar char="»"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文本"/>
          <p:cNvSpPr txBox="1"/>
          <p:nvPr>
            <p:ph type="title"/>
          </p:nvPr>
        </p:nvSpPr>
        <p:spPr>
          <a:xfrm>
            <a:off x="609600" y="274636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9200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8" name="正文级别 1…"/>
          <p:cNvSpPr txBox="1"/>
          <p:nvPr>
            <p:ph type="body" sz="quarter" idx="1"/>
          </p:nvPr>
        </p:nvSpPr>
        <p:spPr>
          <a:xfrm>
            <a:off x="609600" y="1535112"/>
            <a:ext cx="5386917" cy="639764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b="1" sz="3200"/>
            </a:lvl1pPr>
            <a:lvl2pPr marL="0" indent="6096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b="1" sz="3200"/>
            </a:lvl2pPr>
            <a:lvl3pPr marL="0" indent="12192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b="1" sz="3200"/>
            </a:lvl3pPr>
            <a:lvl4pPr marL="0" indent="18288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b="1" sz="3200"/>
            </a:lvl4pPr>
            <a:lvl5pPr marL="0" indent="24384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b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9" name="文本占位符 4"/>
          <p:cNvSpPr/>
          <p:nvPr>
            <p:ph type="body" sz="quarter" idx="13"/>
          </p:nvPr>
        </p:nvSpPr>
        <p:spPr>
          <a:xfrm>
            <a:off x="6193371" y="1535112"/>
            <a:ext cx="5389034" cy="639765"/>
          </a:xfrm>
          <a:prstGeom prst="rect">
            <a:avLst/>
          </a:prstGeom>
        </p:spPr>
        <p:txBody>
          <a:bodyPr anchor="b"/>
          <a:lstStyle/>
          <a:p>
            <a:pPr marL="0" indent="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b="1" sz="3200"/>
            </a:pPr>
          </a:p>
        </p:txBody>
      </p:sp>
      <p:sp>
        <p:nvSpPr>
          <p:cNvPr id="130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/>
          <p:nvPr>
            <p:ph type="title"/>
          </p:nvPr>
        </p:nvSpPr>
        <p:spPr>
          <a:xfrm>
            <a:off x="609600" y="274636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9200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8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文本"/>
          <p:cNvSpPr txBox="1"/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defTabSz="1219200">
              <a:lnSpc>
                <a:spcPct val="100000"/>
              </a:lnSpc>
              <a:defRPr b="1" sz="26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3" name="正文级别 1…"/>
          <p:cNvSpPr txBox="1"/>
          <p:nvPr>
            <p:ph type="body"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 marL="457200" indent="-457200" defTabSz="1219200">
              <a:lnSpc>
                <a:spcPct val="100000"/>
              </a:lnSpc>
              <a:spcBef>
                <a:spcPts val="100"/>
              </a:spcBef>
              <a:defRPr sz="4200"/>
            </a:lvl1pPr>
            <a:lvl2pPr marL="1042086" indent="-432486" defTabSz="1219200">
              <a:lnSpc>
                <a:spcPct val="100000"/>
              </a:lnSpc>
              <a:spcBef>
                <a:spcPts val="100"/>
              </a:spcBef>
              <a:buChar char="–"/>
              <a:defRPr sz="4200"/>
            </a:lvl2pPr>
            <a:lvl3pPr marL="1619250" indent="-400050" defTabSz="1219200">
              <a:lnSpc>
                <a:spcPct val="100000"/>
              </a:lnSpc>
              <a:spcBef>
                <a:spcPts val="100"/>
              </a:spcBef>
              <a:defRPr sz="4200"/>
            </a:lvl3pPr>
            <a:lvl4pPr marL="2321169" indent="-492369" defTabSz="1219200">
              <a:lnSpc>
                <a:spcPct val="100000"/>
              </a:lnSpc>
              <a:spcBef>
                <a:spcPts val="100"/>
              </a:spcBef>
              <a:buChar char="–"/>
              <a:defRPr sz="4200"/>
            </a:lvl4pPr>
            <a:lvl5pPr marL="2930769" indent="-492369" defTabSz="1219200">
              <a:lnSpc>
                <a:spcPct val="100000"/>
              </a:lnSpc>
              <a:spcBef>
                <a:spcPts val="100"/>
              </a:spcBef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4" name="文本占位符 3"/>
          <p:cNvSpPr/>
          <p:nvPr>
            <p:ph type="body" sz="half" idx="13"/>
          </p:nvPr>
        </p:nvSpPr>
        <p:spPr>
          <a:xfrm>
            <a:off x="609602" y="1435103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1800"/>
            </a:pP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/>
          <p:nvPr>
            <p:ph type="title"/>
          </p:nvPr>
        </p:nvSpPr>
        <p:spPr>
          <a:xfrm>
            <a:off x="2389716" y="4800600"/>
            <a:ext cx="7315201" cy="566740"/>
          </a:xfrm>
          <a:prstGeom prst="rect">
            <a:avLst/>
          </a:prstGeom>
        </p:spPr>
        <p:txBody>
          <a:bodyPr anchor="b"/>
          <a:lstStyle>
            <a:lvl1pPr defTabSz="1219200">
              <a:lnSpc>
                <a:spcPct val="100000"/>
              </a:lnSpc>
              <a:defRPr b="1" sz="26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63" name="图片占位符 2"/>
          <p:cNvSpPr/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4" name="正文级别 1…"/>
          <p:cNvSpPr txBox="1"/>
          <p:nvPr>
            <p:ph type="body" sz="quarter" idx="1"/>
          </p:nvPr>
        </p:nvSpPr>
        <p:spPr>
          <a:xfrm>
            <a:off x="2389716" y="5367339"/>
            <a:ext cx="7315201" cy="804864"/>
          </a:xfrm>
          <a:prstGeom prst="rect">
            <a:avLst/>
          </a:prstGeom>
        </p:spPr>
        <p:txBody>
          <a:bodyPr/>
          <a:lstStyle>
            <a:lvl1pPr marL="0" indent="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1800"/>
            </a:lvl1pPr>
            <a:lvl2pPr marL="0" indent="6096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1800"/>
            </a:lvl2pPr>
            <a:lvl3pPr marL="0" indent="12192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1800"/>
            </a:lvl3pPr>
            <a:lvl4pPr marL="0" indent="18288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1800"/>
            </a:lvl4pPr>
            <a:lvl5pPr marL="0" indent="24384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5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icture Placeholder 8"/>
          <p:cNvSpPr/>
          <p:nvPr>
            <p:ph type="pic" sz="quarter" idx="13"/>
          </p:nvPr>
        </p:nvSpPr>
        <p:spPr>
          <a:xfrm>
            <a:off x="8401050" y="1905000"/>
            <a:ext cx="2552700" cy="30289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0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图片占位符 9"/>
          <p:cNvSpPr/>
          <p:nvPr>
            <p:ph type="pic" sz="quarter" idx="13"/>
          </p:nvPr>
        </p:nvSpPr>
        <p:spPr>
          <a:xfrm>
            <a:off x="1168432" y="1871003"/>
            <a:ext cx="3635925" cy="4471744"/>
          </a:xfrm>
          <a:prstGeom prst="rect">
            <a:avLst/>
          </a:prstGeom>
          <a:ln w="28575" cap="sq">
            <a:solidFill>
              <a:srgbClr val="FFFFFF"/>
            </a:solidFill>
            <a:miter lim="800000"/>
          </a:ln>
          <a:effectLst>
            <a:outerShdw sx="100000" sy="100000" kx="0" ky="0" algn="b" rotWithShape="0" blurRad="139700" dist="38100" dir="2700000">
              <a:srgbClr val="000000">
                <a:alpha val="38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8" name="图片占位符 10"/>
          <p:cNvSpPr/>
          <p:nvPr>
            <p:ph type="pic" sz="half" idx="14"/>
          </p:nvPr>
        </p:nvSpPr>
        <p:spPr>
          <a:xfrm>
            <a:off x="4991233" y="667658"/>
            <a:ext cx="6032658" cy="2818492"/>
          </a:xfrm>
          <a:prstGeom prst="rect">
            <a:avLst/>
          </a:prstGeom>
          <a:ln w="28575" cap="sq">
            <a:solidFill>
              <a:srgbClr val="FFFFFF"/>
            </a:solidFill>
            <a:miter lim="800000"/>
          </a:ln>
          <a:effectLst>
            <a:outerShdw sx="100000" sy="100000" kx="0" ky="0" algn="b" rotWithShape="0" blurRad="139700" dist="38100" dir="2700000">
              <a:srgbClr val="000000">
                <a:alpha val="38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9" name="图片占位符 11"/>
          <p:cNvSpPr/>
          <p:nvPr>
            <p:ph type="pic" sz="quarter" idx="15"/>
          </p:nvPr>
        </p:nvSpPr>
        <p:spPr>
          <a:xfrm>
            <a:off x="6096158" y="3657605"/>
            <a:ext cx="4927731" cy="2685142"/>
          </a:xfrm>
          <a:prstGeom prst="rect">
            <a:avLst/>
          </a:prstGeom>
          <a:ln w="28575" cap="sq">
            <a:solidFill>
              <a:srgbClr val="FFFFFF"/>
            </a:solidFill>
            <a:miter lim="800000"/>
          </a:ln>
          <a:effectLst>
            <a:outerShdw sx="100000" sy="100000" kx="0" ky="0" algn="b" rotWithShape="0" blurRad="139700" dist="38100" dir="2700000">
              <a:srgbClr val="000000">
                <a:alpha val="38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0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icture Placeholder 3"/>
          <p:cNvSpPr/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5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文本"/>
          <p:cNvSpPr txBox="1"/>
          <p:nvPr>
            <p:ph type="title"/>
          </p:nvPr>
        </p:nvSpPr>
        <p:spPr>
          <a:xfrm>
            <a:off x="914400" y="2130426"/>
            <a:ext cx="10363200" cy="1470026"/>
          </a:xfrm>
          <a:prstGeom prst="rect">
            <a:avLst/>
          </a:prstGeom>
        </p:spPr>
        <p:txBody>
          <a:bodyPr/>
          <a:lstStyle>
            <a:lvl1pPr algn="ctr" defTabSz="1219200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13" name="正文级别 1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4200">
                <a:solidFill>
                  <a:srgbClr val="888888"/>
                </a:solidFill>
              </a:defRPr>
            </a:lvl1pPr>
            <a:lvl2pPr marL="0" indent="609600" algn="ctr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4200">
                <a:solidFill>
                  <a:srgbClr val="888888"/>
                </a:solidFill>
              </a:defRPr>
            </a:lvl2pPr>
            <a:lvl3pPr marL="0" indent="1219200" algn="ctr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4200">
                <a:solidFill>
                  <a:srgbClr val="888888"/>
                </a:solidFill>
              </a:defRPr>
            </a:lvl3pPr>
            <a:lvl4pPr marL="0" indent="1828800" algn="ctr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4200">
                <a:solidFill>
                  <a:srgbClr val="888888"/>
                </a:solidFill>
              </a:defRPr>
            </a:lvl4pPr>
            <a:lvl5pPr marL="0" indent="2438400" algn="ctr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42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4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标题文本"/>
          <p:cNvSpPr txBox="1"/>
          <p:nvPr>
            <p:ph type="title"/>
          </p:nvPr>
        </p:nvSpPr>
        <p:spPr>
          <a:xfrm>
            <a:off x="609600" y="274636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9200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22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/>
          <a:lstStyle>
            <a:lvl1pPr marL="457200" indent="-457200" defTabSz="1219200">
              <a:lnSpc>
                <a:spcPct val="100000"/>
              </a:lnSpc>
              <a:spcBef>
                <a:spcPts val="100"/>
              </a:spcBef>
              <a:defRPr sz="4200"/>
            </a:lvl1pPr>
            <a:lvl2pPr marL="1042086" indent="-432486" defTabSz="1219200">
              <a:lnSpc>
                <a:spcPct val="100000"/>
              </a:lnSpc>
              <a:spcBef>
                <a:spcPts val="100"/>
              </a:spcBef>
              <a:buChar char="–"/>
              <a:defRPr sz="4200"/>
            </a:lvl2pPr>
            <a:lvl3pPr marL="1619250" indent="-400050" defTabSz="1219200">
              <a:lnSpc>
                <a:spcPct val="100000"/>
              </a:lnSpc>
              <a:spcBef>
                <a:spcPts val="100"/>
              </a:spcBef>
              <a:defRPr sz="4200"/>
            </a:lvl3pPr>
            <a:lvl4pPr marL="2321169" indent="-492369" defTabSz="1219200">
              <a:lnSpc>
                <a:spcPct val="100000"/>
              </a:lnSpc>
              <a:spcBef>
                <a:spcPts val="100"/>
              </a:spcBef>
              <a:buChar char="–"/>
              <a:defRPr sz="4200"/>
            </a:lvl4pPr>
            <a:lvl5pPr marL="2930769" indent="-492369" defTabSz="1219200">
              <a:lnSpc>
                <a:spcPct val="100000"/>
              </a:lnSpc>
              <a:spcBef>
                <a:spcPts val="100"/>
              </a:spcBef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3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标题文本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defTabSz="1219200">
              <a:lnSpc>
                <a:spcPct val="100000"/>
              </a:lnSpc>
              <a:defRPr b="1" cap="all" sz="53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31" name="正文级别 1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1pPr>
            <a:lvl2pPr marL="0" indent="6096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2pPr>
            <a:lvl3pPr marL="0" indent="12192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3pPr>
            <a:lvl4pPr marL="0" indent="18288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4pPr>
            <a:lvl5pPr marL="0" indent="24384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标题文本"/>
          <p:cNvSpPr txBox="1"/>
          <p:nvPr>
            <p:ph type="title"/>
          </p:nvPr>
        </p:nvSpPr>
        <p:spPr>
          <a:xfrm>
            <a:off x="609600" y="274636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9200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40" name="正文级别 1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 marL="457200" indent="-457200" defTabSz="1219200">
              <a:lnSpc>
                <a:spcPct val="100000"/>
              </a:lnSpc>
              <a:spcBef>
                <a:spcPts val="100"/>
              </a:spcBef>
              <a:defRPr sz="3700"/>
            </a:lvl1pPr>
            <a:lvl2pPr marL="1050131" indent="-440531" defTabSz="1219200">
              <a:lnSpc>
                <a:spcPct val="100000"/>
              </a:lnSpc>
              <a:spcBef>
                <a:spcPts val="100"/>
              </a:spcBef>
              <a:buChar char="–"/>
              <a:defRPr sz="3700"/>
            </a:lvl2pPr>
            <a:lvl3pPr marL="1652953" indent="-433753" defTabSz="1219200">
              <a:lnSpc>
                <a:spcPct val="100000"/>
              </a:lnSpc>
              <a:spcBef>
                <a:spcPts val="100"/>
              </a:spcBef>
              <a:defRPr sz="3700"/>
            </a:lvl3pPr>
            <a:lvl4pPr marL="2298700" indent="-469900" defTabSz="1219200">
              <a:lnSpc>
                <a:spcPct val="100000"/>
              </a:lnSpc>
              <a:spcBef>
                <a:spcPts val="100"/>
              </a:spcBef>
              <a:buChar char="–"/>
              <a:defRPr sz="3700"/>
            </a:lvl4pPr>
            <a:lvl5pPr marL="2908300" indent="-469900" defTabSz="1219200">
              <a:lnSpc>
                <a:spcPct val="100000"/>
              </a:lnSpc>
              <a:spcBef>
                <a:spcPts val="100"/>
              </a:spcBef>
              <a:buChar char="»"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标题文本"/>
          <p:cNvSpPr txBox="1"/>
          <p:nvPr>
            <p:ph type="title"/>
          </p:nvPr>
        </p:nvSpPr>
        <p:spPr>
          <a:xfrm>
            <a:off x="609600" y="274636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9200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49" name="正文级别 1…"/>
          <p:cNvSpPr txBox="1"/>
          <p:nvPr>
            <p:ph type="body" sz="quarter" idx="1"/>
          </p:nvPr>
        </p:nvSpPr>
        <p:spPr>
          <a:xfrm>
            <a:off x="609600" y="1535112"/>
            <a:ext cx="5386917" cy="639764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b="1" sz="3200"/>
            </a:lvl1pPr>
            <a:lvl2pPr marL="0" indent="6096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b="1" sz="3200"/>
            </a:lvl2pPr>
            <a:lvl3pPr marL="0" indent="12192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b="1" sz="3200"/>
            </a:lvl3pPr>
            <a:lvl4pPr marL="0" indent="18288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b="1" sz="3200"/>
            </a:lvl4pPr>
            <a:lvl5pPr marL="0" indent="24384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b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0" name="文本占位符 4"/>
          <p:cNvSpPr/>
          <p:nvPr>
            <p:ph type="body" sz="quarter" idx="13"/>
          </p:nvPr>
        </p:nvSpPr>
        <p:spPr>
          <a:xfrm>
            <a:off x="6193371" y="1535112"/>
            <a:ext cx="5389034" cy="639765"/>
          </a:xfrm>
          <a:prstGeom prst="rect">
            <a:avLst/>
          </a:prstGeom>
        </p:spPr>
        <p:txBody>
          <a:bodyPr anchor="b"/>
          <a:lstStyle/>
          <a:p>
            <a:pPr marL="0" indent="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b="1" sz="3200"/>
            </a:pPr>
          </a:p>
        </p:txBody>
      </p:sp>
      <p:sp>
        <p:nvSpPr>
          <p:cNvPr id="251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标题文本"/>
          <p:cNvSpPr txBox="1"/>
          <p:nvPr>
            <p:ph type="title"/>
          </p:nvPr>
        </p:nvSpPr>
        <p:spPr>
          <a:xfrm>
            <a:off x="609600" y="274636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9200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59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标题文本"/>
          <p:cNvSpPr txBox="1"/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defTabSz="1219200">
              <a:lnSpc>
                <a:spcPct val="100000"/>
              </a:lnSpc>
              <a:defRPr b="1" sz="26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74" name="正文级别 1…"/>
          <p:cNvSpPr txBox="1"/>
          <p:nvPr>
            <p:ph type="body"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 marL="457200" indent="-457200" defTabSz="1219200">
              <a:lnSpc>
                <a:spcPct val="100000"/>
              </a:lnSpc>
              <a:spcBef>
                <a:spcPts val="100"/>
              </a:spcBef>
              <a:defRPr sz="4200"/>
            </a:lvl1pPr>
            <a:lvl2pPr marL="1042086" indent="-432486" defTabSz="1219200">
              <a:lnSpc>
                <a:spcPct val="100000"/>
              </a:lnSpc>
              <a:spcBef>
                <a:spcPts val="100"/>
              </a:spcBef>
              <a:buChar char="–"/>
              <a:defRPr sz="4200"/>
            </a:lvl2pPr>
            <a:lvl3pPr marL="1619250" indent="-400050" defTabSz="1219200">
              <a:lnSpc>
                <a:spcPct val="100000"/>
              </a:lnSpc>
              <a:spcBef>
                <a:spcPts val="100"/>
              </a:spcBef>
              <a:defRPr sz="4200"/>
            </a:lvl3pPr>
            <a:lvl4pPr marL="2321169" indent="-492369" defTabSz="1219200">
              <a:lnSpc>
                <a:spcPct val="100000"/>
              </a:lnSpc>
              <a:spcBef>
                <a:spcPts val="100"/>
              </a:spcBef>
              <a:buChar char="–"/>
              <a:defRPr sz="4200"/>
            </a:lvl4pPr>
            <a:lvl5pPr marL="2930769" indent="-492369" defTabSz="1219200">
              <a:lnSpc>
                <a:spcPct val="100000"/>
              </a:lnSpc>
              <a:spcBef>
                <a:spcPts val="100"/>
              </a:spcBef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5" name="文本占位符 3"/>
          <p:cNvSpPr/>
          <p:nvPr>
            <p:ph type="body" sz="half" idx="13"/>
          </p:nvPr>
        </p:nvSpPr>
        <p:spPr>
          <a:xfrm>
            <a:off x="609602" y="1435103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1800"/>
            </a:pPr>
          </a:p>
        </p:txBody>
      </p:sp>
      <p:sp>
        <p:nvSpPr>
          <p:cNvPr id="276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标题文本"/>
          <p:cNvSpPr txBox="1"/>
          <p:nvPr>
            <p:ph type="title"/>
          </p:nvPr>
        </p:nvSpPr>
        <p:spPr>
          <a:xfrm>
            <a:off x="2389716" y="4800600"/>
            <a:ext cx="7315201" cy="566740"/>
          </a:xfrm>
          <a:prstGeom prst="rect">
            <a:avLst/>
          </a:prstGeom>
        </p:spPr>
        <p:txBody>
          <a:bodyPr anchor="b"/>
          <a:lstStyle>
            <a:lvl1pPr defTabSz="1219200">
              <a:lnSpc>
                <a:spcPct val="100000"/>
              </a:lnSpc>
              <a:defRPr b="1" sz="2600">
                <a:latin typeface="+mn-lt"/>
                <a:ea typeface="+mn-ea"/>
                <a:cs typeface="+mn-cs"/>
                <a:sym typeface="思源黑体 CN 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84" name="图片占位符 2"/>
          <p:cNvSpPr/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5" name="正文级别 1…"/>
          <p:cNvSpPr txBox="1"/>
          <p:nvPr>
            <p:ph type="body" sz="quarter" idx="1"/>
          </p:nvPr>
        </p:nvSpPr>
        <p:spPr>
          <a:xfrm>
            <a:off x="2389716" y="5367339"/>
            <a:ext cx="7315201" cy="804864"/>
          </a:xfrm>
          <a:prstGeom prst="rect">
            <a:avLst/>
          </a:prstGeom>
        </p:spPr>
        <p:txBody>
          <a:bodyPr/>
          <a:lstStyle>
            <a:lvl1pPr marL="0" indent="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1800"/>
            </a:lvl1pPr>
            <a:lvl2pPr marL="0" indent="6096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1800"/>
            </a:lvl2pPr>
            <a:lvl3pPr marL="0" indent="12192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1800"/>
            </a:lvl3pPr>
            <a:lvl4pPr marL="0" indent="18288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1800"/>
            </a:lvl4pPr>
            <a:lvl5pPr marL="0" indent="2438400" defTabSz="1219200">
              <a:lnSpc>
                <a:spcPct val="100000"/>
              </a:lnSpc>
              <a:spcBef>
                <a:spcPts val="100"/>
              </a:spcBef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6" name="幻灯片编号"/>
          <p:cNvSpPr txBox="1"/>
          <p:nvPr>
            <p:ph type="sldNum" sz="quarter" idx="2"/>
          </p:nvPr>
        </p:nvSpPr>
        <p:spPr>
          <a:xfrm>
            <a:off x="11252239" y="6372544"/>
            <a:ext cx="330161" cy="3327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icture Placeholder 8"/>
          <p:cNvSpPr/>
          <p:nvPr>
            <p:ph type="pic" sz="quarter" idx="13"/>
          </p:nvPr>
        </p:nvSpPr>
        <p:spPr>
          <a:xfrm>
            <a:off x="8401050" y="1905000"/>
            <a:ext cx="2552700" cy="30289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01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图片占位符 9"/>
          <p:cNvSpPr/>
          <p:nvPr>
            <p:ph type="pic" sz="quarter" idx="13"/>
          </p:nvPr>
        </p:nvSpPr>
        <p:spPr>
          <a:xfrm>
            <a:off x="1168432" y="1871003"/>
            <a:ext cx="3635925" cy="4471744"/>
          </a:xfrm>
          <a:prstGeom prst="rect">
            <a:avLst/>
          </a:prstGeom>
          <a:ln w="28575" cap="sq">
            <a:solidFill>
              <a:srgbClr val="FFFFFF"/>
            </a:solidFill>
            <a:miter lim="800000"/>
          </a:ln>
          <a:effectLst>
            <a:outerShdw sx="100000" sy="100000" kx="0" ky="0" algn="b" rotWithShape="0" blurRad="139700" dist="38100" dir="2700000">
              <a:srgbClr val="000000">
                <a:alpha val="38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09" name="图片占位符 10"/>
          <p:cNvSpPr/>
          <p:nvPr>
            <p:ph type="pic" sz="half" idx="14"/>
          </p:nvPr>
        </p:nvSpPr>
        <p:spPr>
          <a:xfrm>
            <a:off x="4991233" y="667658"/>
            <a:ext cx="6032658" cy="2818492"/>
          </a:xfrm>
          <a:prstGeom prst="rect">
            <a:avLst/>
          </a:prstGeom>
          <a:ln w="28575" cap="sq">
            <a:solidFill>
              <a:srgbClr val="FFFFFF"/>
            </a:solidFill>
            <a:miter lim="800000"/>
          </a:ln>
          <a:effectLst>
            <a:outerShdw sx="100000" sy="100000" kx="0" ky="0" algn="b" rotWithShape="0" blurRad="139700" dist="38100" dir="2700000">
              <a:srgbClr val="000000">
                <a:alpha val="38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0" name="图片占位符 11"/>
          <p:cNvSpPr/>
          <p:nvPr>
            <p:ph type="pic" sz="quarter" idx="15"/>
          </p:nvPr>
        </p:nvSpPr>
        <p:spPr>
          <a:xfrm>
            <a:off x="6096158" y="3657605"/>
            <a:ext cx="4927731" cy="2685142"/>
          </a:xfrm>
          <a:prstGeom prst="rect">
            <a:avLst/>
          </a:prstGeom>
          <a:ln w="28575" cap="sq">
            <a:solidFill>
              <a:srgbClr val="FFFFFF"/>
            </a:solidFill>
            <a:miter lim="800000"/>
          </a:ln>
          <a:effectLst>
            <a:outerShdw sx="100000" sy="100000" kx="0" ky="0" algn="b" rotWithShape="0" blurRad="139700" dist="38100" dir="2700000">
              <a:srgbClr val="000000">
                <a:alpha val="38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1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自定义版式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icture Placeholder 3"/>
          <p:cNvSpPr/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6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256937" y="1778437"/>
            <a:ext cx="4897577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50" name="矩形 10"/>
          <p:cNvSpPr txBox="1"/>
          <p:nvPr/>
        </p:nvSpPr>
        <p:spPr>
          <a:xfrm>
            <a:off x="8770998" y="6431124"/>
            <a:ext cx="683697" cy="23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">
                <a:solidFill>
                  <a:srgbClr val="FFFFFF"/>
                </a:solidFill>
              </a:defRPr>
            </a:pPr>
            <a:r>
              <a:t>PPT</a:t>
            </a:r>
            <a:r>
              <a:t>模板下载：</a:t>
            </a:r>
            <a:r>
              <a:t>www.1ppt.com/moban/     </a:t>
            </a:r>
            <a:r>
              <a:t>行业</a:t>
            </a:r>
            <a:r>
              <a:t>PPT</a:t>
            </a:r>
            <a:r>
              <a:t>模板：</a:t>
            </a:r>
            <a:r>
              <a:t>www.1ppt.com/hangye/ 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节日</a:t>
            </a:r>
            <a:r>
              <a:t>PPT</a:t>
            </a:r>
            <a:r>
              <a:t>模板：</a:t>
            </a:r>
            <a:r>
              <a:t>www.1ppt.com/jieri/           PPT</a:t>
            </a:r>
            <a:r>
              <a:t>素材下载：</a:t>
            </a:r>
            <a:r>
              <a:t>www.1ppt.com/sucai/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PPT</a:t>
            </a:r>
            <a:r>
              <a:t>背景图片：</a:t>
            </a:r>
            <a:r>
              <a:t>www.1ppt.com/beijing/      PPT</a:t>
            </a:r>
            <a:r>
              <a:t>图表下载：</a:t>
            </a:r>
            <a:r>
              <a:t>www.1ppt.com/tubiao/      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优秀</a:t>
            </a:r>
            <a:r>
              <a:t>PPT</a:t>
            </a:r>
            <a:r>
              <a:t>下载：</a:t>
            </a:r>
            <a:r>
              <a:t>www.1ppt.com/xiazai/        PPT</a:t>
            </a:r>
            <a:r>
              <a:t>教程： </a:t>
            </a:r>
            <a:r>
              <a:t>www.1ppt.com/powerpoint/      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Word</a:t>
            </a:r>
            <a:r>
              <a:t>教程： </a:t>
            </a:r>
            <a:r>
              <a:t>www.1ppt.com/word/              Excel</a:t>
            </a:r>
            <a:r>
              <a:t>教程：</a:t>
            </a:r>
            <a:r>
              <a:t>www.1ppt.com/excel/  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资料下载：</a:t>
            </a:r>
            <a:r>
              <a:t>www.1ppt.com/ziliao/                PPT</a:t>
            </a:r>
            <a:r>
              <a:t>课件下载：</a:t>
            </a:r>
            <a:r>
              <a:t>www.1ppt.com/kejian/ 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范文下载：</a:t>
            </a:r>
            <a:r>
              <a:t>www.1ppt.com/fanwen/             </a:t>
            </a:r>
            <a:r>
              <a:t>试卷下载：</a:t>
            </a:r>
            <a:r>
              <a:t>www.1ppt.com/shiti/  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教案下载：</a:t>
            </a:r>
            <a:r>
              <a:t>www.1ppt.com/jiaoan/        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字体下载：</a:t>
            </a:r>
            <a:r>
              <a:t>www.1ppt.com/ziti/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 </a:t>
            </a: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图片占位符 2"/>
          <p:cNvSpPr/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5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文级别 1…"/>
          <p:cNvSpPr txBox="1"/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思源黑体 CN Bold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思源黑体 CN Bold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思源黑体 CN Bold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思源黑体 CN Bold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思源黑体 CN Bold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思源黑体 CN Bold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思源黑体 CN Bold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思源黑体 CN Bold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思源黑体 CN Bol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思源黑体 CN Bold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思源黑体 CN Bold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思源黑体 CN Bold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思源黑体 CN Bold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思源黑体 CN Bold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思源黑体 CN Bold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思源黑体 CN Bold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思源黑体 CN Bold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思源黑体 CN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椭圆 3"/>
          <p:cNvSpPr/>
          <p:nvPr/>
        </p:nvSpPr>
        <p:spPr>
          <a:xfrm>
            <a:off x="4175124" y="1210309"/>
            <a:ext cx="4173222" cy="4173222"/>
          </a:xfrm>
          <a:prstGeom prst="ellipse">
            <a:avLst/>
          </a:prstGeom>
          <a:ln w="47625">
            <a:solidFill>
              <a:srgbClr val="DB7C7E">
                <a:alpha val="61000"/>
              </a:srgbClr>
            </a:solidFill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DB7C7E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  <p:sp>
        <p:nvSpPr>
          <p:cNvPr id="336" name="文本框 10"/>
          <p:cNvSpPr txBox="1"/>
          <p:nvPr/>
        </p:nvSpPr>
        <p:spPr>
          <a:xfrm>
            <a:off x="4119309" y="2989579"/>
            <a:ext cx="5615306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400">
                <a:solidFill>
                  <a:srgbClr val="C00000"/>
                </a:solidFill>
              </a:defRPr>
            </a:lvl1pPr>
          </a:lstStyle>
          <a:p>
            <a:pPr/>
            <a:r>
              <a:t>JAVA编写小游戏</a:t>
            </a:r>
          </a:p>
        </p:txBody>
      </p:sp>
      <p:sp>
        <p:nvSpPr>
          <p:cNvPr id="337" name="文本框 2"/>
          <p:cNvSpPr txBox="1"/>
          <p:nvPr/>
        </p:nvSpPr>
        <p:spPr>
          <a:xfrm>
            <a:off x="5007155" y="2111798"/>
            <a:ext cx="4081780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800"/>
            </a:lvl1pPr>
          </a:lstStyle>
          <a:p>
            <a:pPr/>
            <a:r>
              <a:t>三国无双</a:t>
            </a:r>
          </a:p>
        </p:txBody>
      </p:sp>
      <p:sp>
        <p:nvSpPr>
          <p:cNvPr id="338" name="文本框 5"/>
          <p:cNvSpPr txBox="1"/>
          <p:nvPr/>
        </p:nvSpPr>
        <p:spPr>
          <a:xfrm>
            <a:off x="5889345" y="4343800"/>
            <a:ext cx="447493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王熙林 于鹏 朱晨宇</a:t>
            </a:r>
          </a:p>
        </p:txBody>
      </p:sp>
      <p:pic>
        <p:nvPicPr>
          <p:cNvPr id="339" name="logo1.jpg" descr="log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5233" y="757686"/>
            <a:ext cx="2433004" cy="2033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0" advTm="3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16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6"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5" grpId="1"/>
      <p:bldP build="whole" bldLvl="1" animBg="1" rev="0" advAuto="0" spid="337" grpId="2"/>
      <p:bldP build="whole" bldLvl="1" animBg="1" rev="0" advAuto="0" spid="336" grpId="3"/>
      <p:bldP build="whole" bldLvl="1" animBg="1" rev="0" advAuto="0" spid="338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0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01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类图</a:t>
            </a:r>
          </a:p>
        </p:txBody>
      </p:sp>
      <p:sp>
        <p:nvSpPr>
          <p:cNvPr id="402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0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0813" y="585688"/>
            <a:ext cx="5270374" cy="5686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6" name="矩形 84"/>
          <p:cNvSpPr txBox="1"/>
          <p:nvPr/>
        </p:nvSpPr>
        <p:spPr>
          <a:xfrm>
            <a:off x="5172075" y="2568574"/>
            <a:ext cx="487299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595959"/>
                </a:solidFill>
              </a:defRPr>
            </a:lvl1pPr>
          </a:lstStyle>
          <a:p>
            <a:pPr/>
            <a:r>
              <a:t>项目优势</a:t>
            </a:r>
          </a:p>
        </p:txBody>
      </p:sp>
      <p:sp>
        <p:nvSpPr>
          <p:cNvPr id="407" name="文本框 9"/>
          <p:cNvSpPr txBox="1"/>
          <p:nvPr/>
        </p:nvSpPr>
        <p:spPr>
          <a:xfrm>
            <a:off x="2995929" y="2406014"/>
            <a:ext cx="1737361" cy="89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lnSpc>
                <a:spcPct val="130000"/>
              </a:lnSpc>
              <a:defRPr sz="5400">
                <a:solidFill>
                  <a:srgbClr val="C00000"/>
                </a:solidFill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408" name="椭圆 1"/>
          <p:cNvSpPr/>
          <p:nvPr/>
        </p:nvSpPr>
        <p:spPr>
          <a:xfrm>
            <a:off x="4472940" y="1210310"/>
            <a:ext cx="4173221" cy="4173221"/>
          </a:xfrm>
          <a:prstGeom prst="ellipse">
            <a:avLst/>
          </a:prstGeom>
          <a:ln w="47625">
            <a:solidFill>
              <a:srgbClr val="DB7D7E">
                <a:alpha val="61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DB7D7E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7" grpId="2"/>
      <p:bldP build="whole" bldLvl="1" animBg="1" rev="0" advAuto="0" spid="408" grpId="1"/>
      <p:bldP build="whole" bldLvl="1" animBg="1" rev="0" advAuto="0" spid="406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1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项目优势</a:t>
            </a:r>
          </a:p>
        </p:txBody>
      </p:sp>
      <p:sp>
        <p:nvSpPr>
          <p:cNvPr id="413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4" name="文本框 7"/>
          <p:cNvSpPr txBox="1"/>
          <p:nvPr/>
        </p:nvSpPr>
        <p:spPr>
          <a:xfrm>
            <a:off x="550338" y="617376"/>
            <a:ext cx="10508498" cy="627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（一）播放音乐</a:t>
            </a: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做一个游戏，背景音乐不可缺少，需要读取音乐文件并进行播放。</a:t>
            </a: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传统的</a:t>
            </a:r>
            <a:r>
              <a:t>AudioClip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已经不被推荐使用，因此我们选择使用</a:t>
            </a:r>
            <a:r>
              <a:t>AudioInputStream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类和</a:t>
            </a:r>
            <a:r>
              <a:t>AudioFormat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类来接收音乐字节流，通过</a:t>
            </a:r>
            <a:r>
              <a:t>SourceDataLine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不断</a:t>
            </a:r>
            <a:r>
              <a:t>write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读到的数据，达到播放的效果。</a:t>
            </a: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由于游戏时间很长，背景音乐需要循环播放，所以采用</a:t>
            </a:r>
            <a:r>
              <a:t>BufferedInputStream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</a:t>
            </a:r>
            <a:r>
              <a:t>AudioStream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进行包装</a:t>
            </a:r>
            <a:r>
              <a:t>——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因为后者不支持</a:t>
            </a:r>
            <a:r>
              <a:t>mark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t>reset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。每次读到文件结尾之后</a:t>
            </a:r>
            <a:r>
              <a:t>reset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，达到循环的效果。</a:t>
            </a: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（二）处理背景音乐与游戏线程的冲突</a:t>
            </a:r>
          </a:p>
          <a:p>
            <a:pPr indent="266700"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为了保证音乐播放时不对游戏画面产生干扰，我们选择多线程编程，将实现了</a:t>
            </a:r>
            <a:r>
              <a:t>Runnable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接口的</a:t>
            </a:r>
            <a:r>
              <a:t>Music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类实例创建为守护线程，在游戏开始时进行播放。</a:t>
            </a: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（三）处理攻击音效</a:t>
            </a: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人物攻击时需要播放攻击音效，我们通过</a:t>
            </a:r>
            <a:r>
              <a:t>Music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类实现了这个功能。但是由于人物攻击次数非常多，攻击音效只有一秒钟，因此每次都新建一个线程的方法非常浪费资源，对性能有很大影响，所以我们使用了</a:t>
            </a:r>
            <a:r>
              <a:t>java.util.concurrent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包中的</a:t>
            </a:r>
            <a:r>
              <a:t>ExecutorService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，创建一个线程池，将播放音效作为一个任务，让</a:t>
            </a:r>
            <a:r>
              <a:t> ExecutorService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中的某个线程去执行。这个流程如下图所示。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8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项目优势</a:t>
            </a:r>
          </a:p>
        </p:txBody>
      </p:sp>
      <p:sp>
        <p:nvSpPr>
          <p:cNvPr id="419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2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8667" y="1060865"/>
            <a:ext cx="4998728" cy="5035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3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项目优势</a:t>
            </a:r>
          </a:p>
        </p:txBody>
      </p:sp>
      <p:sp>
        <p:nvSpPr>
          <p:cNvPr id="425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6" name="文本框 7"/>
          <p:cNvSpPr txBox="1"/>
          <p:nvPr/>
        </p:nvSpPr>
        <p:spPr>
          <a:xfrm>
            <a:off x="718058" y="1404373"/>
            <a:ext cx="10508499" cy="4803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（四）使用线程安全的集合</a:t>
            </a: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用户按下按键后系统监听到信息，需要进行移动坐标、切换图片等操作，如果敌人被杀死还要将敌人从画面中移除，用一般的</a:t>
            </a:r>
            <a:r>
              <a:t>ArrayList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进行删除增加时会出现</a:t>
            </a:r>
            <a:r>
              <a:t>ConcurrentModificationException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，因此我们选用了写时复制的</a:t>
            </a:r>
            <a:r>
              <a:t>CopyOnWriteArrayList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，它来自于</a:t>
            </a:r>
            <a:r>
              <a:t>java.util.concurrent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包，是一个线程安全的集合类。</a:t>
            </a: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（五）用悲观锁来处理多线程问题</a:t>
            </a: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我们设置了一个主线程，用来重画画面，对游戏进行判定</a:t>
            </a:r>
            <a:r>
              <a:t>——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人物</a:t>
            </a:r>
            <a:r>
              <a:t>HP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、菜单操作等，还设置了一个控制敌人线程，用来控制敌人移动、修改坐标、判断生命值等，因此需要用锁来调度两个线程。</a:t>
            </a: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在主线程中，每进入一次循环都获得锁，然后进行操作，在一次操作结束后唤醒其它线程。控制敌人线程每次进入循环也要获得锁，在一次操作结束后唤醒其它线程，然后进入睡眠。</a:t>
            </a: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9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项目优势</a:t>
            </a:r>
          </a:p>
        </p:txBody>
      </p:sp>
      <p:sp>
        <p:nvSpPr>
          <p:cNvPr id="431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2" name="文本框 7"/>
          <p:cNvSpPr txBox="1"/>
          <p:nvPr/>
        </p:nvSpPr>
        <p:spPr>
          <a:xfrm>
            <a:off x="627747" y="875168"/>
            <a:ext cx="10508499" cy="33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（六）提升键盘输入</a:t>
            </a: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手感</a:t>
            </a:r>
            <a:r>
              <a:t>”</a:t>
            </a: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如果简单地采用重写</a:t>
            </a:r>
            <a:r>
              <a:t>keyPressed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方法，在每次按键压下之后直接操作，移动玩家、发起攻击等，会导致人物动作僵硬，玩家</a:t>
            </a: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手感</a:t>
            </a:r>
            <a:r>
              <a:t>”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体验会比较差，于是我们对指令操作进行修改，在存储指令的枚举类中添加了</a:t>
            </a:r>
            <a:r>
              <a:t>add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use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remove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这几个方法，并对</a:t>
            </a:r>
            <a:r>
              <a:t>keyPressed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进行修改，如下图所示。</a:t>
            </a: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在每次监听到一个键入时，不立刻读取，而是存储到一个线程安全的</a:t>
            </a:r>
            <a:r>
              <a:t>CopyOnArrayList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中。主线程中读取这个</a:t>
            </a:r>
            <a:r>
              <a:t>List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，进行统一处理，这样就可以一次性地处理多个键入，让玩家可以向各个方向移动，而不是只能沿轴方向移动，有效提升了玩家体验。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algn="just" defTabSz="266700">
              <a:lnSpc>
                <a:spcPct val="150000"/>
              </a:lnSpc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图1优化键盘输入：枚举类的修改。                                                   图2 优化键盘输入：重写监听者方法。 </a:t>
            </a:r>
          </a:p>
        </p:txBody>
      </p:sp>
      <p:pic>
        <p:nvPicPr>
          <p:cNvPr id="433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rcRect l="0" t="34826" r="0" b="0"/>
          <a:stretch>
            <a:fillRect/>
          </a:stretch>
        </p:blipFill>
        <p:spPr>
          <a:xfrm>
            <a:off x="467645" y="4393735"/>
            <a:ext cx="5388565" cy="2177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3048" y="4417574"/>
            <a:ext cx="5270374" cy="2177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7" name="矩形 84"/>
          <p:cNvSpPr txBox="1"/>
          <p:nvPr/>
        </p:nvSpPr>
        <p:spPr>
          <a:xfrm>
            <a:off x="5172075" y="2568574"/>
            <a:ext cx="487299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595959"/>
                </a:solidFill>
              </a:defRPr>
            </a:lvl1pPr>
          </a:lstStyle>
          <a:p>
            <a:pPr/>
            <a:r>
              <a:t>项目实现</a:t>
            </a:r>
          </a:p>
        </p:txBody>
      </p:sp>
      <p:sp>
        <p:nvSpPr>
          <p:cNvPr id="438" name="文本框 9"/>
          <p:cNvSpPr txBox="1"/>
          <p:nvPr/>
        </p:nvSpPr>
        <p:spPr>
          <a:xfrm>
            <a:off x="2995929" y="2406014"/>
            <a:ext cx="1737361" cy="89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lnSpc>
                <a:spcPct val="130000"/>
              </a:lnSpc>
              <a:defRPr sz="5400">
                <a:solidFill>
                  <a:srgbClr val="C00000"/>
                </a:solidFill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439" name="椭圆 1"/>
          <p:cNvSpPr/>
          <p:nvPr/>
        </p:nvSpPr>
        <p:spPr>
          <a:xfrm>
            <a:off x="4472940" y="1210310"/>
            <a:ext cx="4173221" cy="4173221"/>
          </a:xfrm>
          <a:prstGeom prst="ellipse">
            <a:avLst/>
          </a:prstGeom>
          <a:ln w="47625">
            <a:solidFill>
              <a:srgbClr val="DB7D7E">
                <a:alpha val="61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DB7D7E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8" grpId="2"/>
      <p:bldP build="whole" bldLvl="1" animBg="1" rev="0" advAuto="0" spid="437" grpId="3"/>
      <p:bldP build="whole" bldLvl="1" animBg="1" rev="0" advAuto="0" spid="43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2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3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项目实现</a:t>
            </a:r>
          </a:p>
        </p:txBody>
      </p:sp>
      <p:sp>
        <p:nvSpPr>
          <p:cNvPr id="444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5" name="文本框 7"/>
          <p:cNvSpPr txBox="1"/>
          <p:nvPr/>
        </p:nvSpPr>
        <p:spPr>
          <a:xfrm>
            <a:off x="718058" y="697688"/>
            <a:ext cx="10508499" cy="6345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266700">
              <a:lnSpc>
                <a:spcPct val="150000"/>
              </a:lnSpc>
              <a:defRPr sz="1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（一）流程实现</a:t>
            </a:r>
          </a:p>
          <a:p>
            <a:pPr indent="266700" algn="just" defTabSz="266700">
              <a:lnSpc>
                <a:spcPct val="150000"/>
              </a:lnSpc>
              <a:defRPr sz="1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设置两个线程，主线程中不断循环，绘制图片，并对玩家血量等进行判断；另一个线程控制敌人移动。</a:t>
            </a:r>
          </a:p>
          <a:p>
            <a:pPr algn="just" defTabSz="266700">
              <a:lnSpc>
                <a:spcPct val="150000"/>
              </a:lnSpc>
              <a:defRPr sz="1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使用</a:t>
            </a:r>
            <a:r>
              <a:t>JFrame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t>JPlane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对画面进行绘制，为了便于输出，使用一个</a:t>
            </a:r>
            <a:r>
              <a:t>photo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接口，将对象放在一个</a:t>
            </a:r>
            <a:r>
              <a:t>photo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列表中，绘制时进行调用。</a:t>
            </a:r>
          </a:p>
          <a:p>
            <a:pPr algn="just" defTabSz="266700">
              <a:lnSpc>
                <a:spcPct val="150000"/>
              </a:lnSpc>
              <a:defRPr sz="1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玩家和敌人类都继承自</a:t>
            </a:r>
            <a:r>
              <a:t>People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类，每次调用</a:t>
            </a:r>
            <a:r>
              <a:t>People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父类的方法进行移动、攻击即可，简化了代码。</a:t>
            </a:r>
          </a:p>
          <a:p>
            <a:pPr algn="just" defTabSz="266700">
              <a:lnSpc>
                <a:spcPct val="150000"/>
              </a:lnSpc>
              <a:defRPr sz="1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（二）细节实现</a:t>
            </a:r>
          </a:p>
          <a:p>
            <a:pPr algn="just" defTabSz="266700">
              <a:lnSpc>
                <a:spcPct val="150000"/>
              </a:lnSpc>
              <a:defRPr sz="1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我们设计了欢迎页、选择难度页、菜单页、修改自身属性页等页面。</a:t>
            </a:r>
          </a:p>
          <a:p>
            <a:pPr algn="just" defTabSz="266700">
              <a:lnSpc>
                <a:spcPct val="150000"/>
              </a:lnSpc>
              <a:defRPr sz="1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在游戏进入时进入欢迎页，然后可以选择难度，之后便可以正式进入游戏。在游戏过程中，可以打开菜单暂停游戏，在菜单中修改自身属性、冲玩游戏等。在每个关卡结束后设置提升属性环节，增强了游戏体验。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8" name="矩形 84"/>
          <p:cNvSpPr txBox="1"/>
          <p:nvPr/>
        </p:nvSpPr>
        <p:spPr>
          <a:xfrm>
            <a:off x="5172075" y="2568574"/>
            <a:ext cx="487299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595959"/>
                </a:solidFill>
              </a:defRPr>
            </a:lvl1pPr>
          </a:lstStyle>
          <a:p>
            <a:pPr/>
            <a:r>
              <a:t>产品说明</a:t>
            </a:r>
          </a:p>
        </p:txBody>
      </p:sp>
      <p:sp>
        <p:nvSpPr>
          <p:cNvPr id="449" name="文本框 9"/>
          <p:cNvSpPr txBox="1"/>
          <p:nvPr/>
        </p:nvSpPr>
        <p:spPr>
          <a:xfrm>
            <a:off x="2995929" y="2406014"/>
            <a:ext cx="1737361" cy="89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lnSpc>
                <a:spcPct val="130000"/>
              </a:lnSpc>
              <a:defRPr sz="5400">
                <a:solidFill>
                  <a:srgbClr val="C00000"/>
                </a:solidFill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450" name="椭圆 1"/>
          <p:cNvSpPr/>
          <p:nvPr/>
        </p:nvSpPr>
        <p:spPr>
          <a:xfrm>
            <a:off x="4472940" y="1210310"/>
            <a:ext cx="4173221" cy="4173221"/>
          </a:xfrm>
          <a:prstGeom prst="ellipse">
            <a:avLst/>
          </a:prstGeom>
          <a:ln w="47625">
            <a:solidFill>
              <a:srgbClr val="DB7D7E">
                <a:alpha val="61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DB7D7E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9" grpId="2"/>
      <p:bldP build="whole" bldLvl="1" animBg="1" rev="0" advAuto="0" spid="448" grpId="3"/>
      <p:bldP build="whole" bldLvl="1" animBg="1" rev="0" advAuto="0" spid="45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6860" y="929731"/>
            <a:ext cx="6120058" cy="5563688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4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5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产品说明</a:t>
            </a:r>
          </a:p>
        </p:txBody>
      </p:sp>
      <p:sp>
        <p:nvSpPr>
          <p:cNvPr id="456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7" name="文本框 7"/>
          <p:cNvSpPr txBox="1"/>
          <p:nvPr/>
        </p:nvSpPr>
        <p:spPr>
          <a:xfrm>
            <a:off x="460027" y="1058932"/>
            <a:ext cx="10508498" cy="5737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一、综述</a:t>
            </a:r>
          </a:p>
          <a:p>
            <a:pPr defTabSz="457200">
              <a:spcBef>
                <a:spcPts val="800"/>
              </a:spcBef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三国无双是一款使用java语言开发的轻量级小游戏。</a:t>
            </a:r>
          </a:p>
          <a:p>
            <a:pPr defTabSz="457200">
              <a:spcBef>
                <a:spcPts val="800"/>
              </a:spcBef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b="1"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二、如何打开三国无双</a:t>
            </a:r>
          </a:p>
          <a:p>
            <a:pPr defTabSz="457200"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使用VS Code或者IDEA等IDE工具，打开src包，进入src/com文件夹下，打开Test.java文件，并开始运行。这时，你就已经打开了三国无双这款游戏，可以开始你的游戏之旅了。</a:t>
            </a:r>
          </a:p>
          <a:p>
            <a:pPr defTabSz="457200"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b="1"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三、游戏主菜单</a:t>
            </a:r>
          </a:p>
          <a:p>
            <a:pPr defTabSz="457200"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游戏开始后，会弹出一个窗口界面。</a:t>
            </a:r>
          </a:p>
          <a:p>
            <a:pPr defTabSz="457200"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随后，会显示出如下图的三国无双的游戏logo。</a:t>
            </a:r>
          </a:p>
          <a:p>
            <a:pPr defTabSz="457200"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等待一会，会出现游戏的开始菜单。</a:t>
            </a:r>
          </a:p>
          <a:p>
            <a:pPr defTabSz="457200"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在主菜单，可以选择开始游戏，查看故事背景，查看开发者，和退出游戏几个选项。按下相应的按键，就可以执行想要的命令。</a:t>
            </a:r>
          </a:p>
          <a:p>
            <a:pPr defTabSz="457200"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s是开始游戏，j是查阅故事背景，d是查看开发者，e是退出游戏。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椭圆 1"/>
          <p:cNvSpPr/>
          <p:nvPr/>
        </p:nvSpPr>
        <p:spPr>
          <a:xfrm rot="16200000">
            <a:off x="3809365" y="-1652271"/>
            <a:ext cx="4173221" cy="4173222"/>
          </a:xfrm>
          <a:prstGeom prst="ellipse">
            <a:avLst/>
          </a:prstGeom>
          <a:ln w="47625">
            <a:solidFill>
              <a:srgbClr val="DB7D7E">
                <a:alpha val="61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DB7D7E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  <p:sp>
        <p:nvSpPr>
          <p:cNvPr id="342" name="矩形 4"/>
          <p:cNvSpPr/>
          <p:nvPr/>
        </p:nvSpPr>
        <p:spPr>
          <a:xfrm flipV="1">
            <a:off x="-1" y="6781800"/>
            <a:ext cx="12191367" cy="76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矩形 84"/>
          <p:cNvSpPr txBox="1"/>
          <p:nvPr/>
        </p:nvSpPr>
        <p:spPr>
          <a:xfrm>
            <a:off x="4197349" y="807402"/>
            <a:ext cx="3397252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600">
                <a:solidFill>
                  <a:srgbClr val="595959"/>
                </a:solidFill>
              </a:defRPr>
            </a:pPr>
            <a:r>
              <a:t>目 录 </a:t>
            </a:r>
            <a:endParaRPr>
              <a:solidFill>
                <a:srgbClr val="FFFFFF"/>
              </a:solidFill>
            </a:endParaRPr>
          </a:p>
          <a:p>
            <a:pPr algn="ctr">
              <a:defRPr b="1" sz="2800">
                <a:solidFill>
                  <a:srgbClr val="595959"/>
                </a:solidFill>
              </a:defRPr>
            </a:pPr>
            <a:r>
              <a:t>CONTENTS</a:t>
            </a:r>
          </a:p>
        </p:txBody>
      </p:sp>
      <p:sp>
        <p:nvSpPr>
          <p:cNvPr id="344" name="矩形 6"/>
          <p:cNvSpPr/>
          <p:nvPr/>
        </p:nvSpPr>
        <p:spPr>
          <a:xfrm>
            <a:off x="1786889" y="3003550"/>
            <a:ext cx="610236" cy="610235"/>
          </a:xfrm>
          <a:prstGeom prst="rect">
            <a:avLst/>
          </a:prstGeom>
          <a:ln w="22225">
            <a:solidFill>
              <a:srgbClr val="404040">
                <a:alpha val="94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5" name="矩形 7"/>
          <p:cNvSpPr/>
          <p:nvPr/>
        </p:nvSpPr>
        <p:spPr>
          <a:xfrm>
            <a:off x="1658620" y="2903220"/>
            <a:ext cx="581661" cy="553721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6" name="文本框 9"/>
          <p:cNvSpPr txBox="1"/>
          <p:nvPr/>
        </p:nvSpPr>
        <p:spPr>
          <a:xfrm>
            <a:off x="1662429" y="2791460"/>
            <a:ext cx="685801" cy="52578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lnSpc>
                <a:spcPct val="130000"/>
              </a:lnSpc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47" name="矩形 8"/>
          <p:cNvSpPr txBox="1"/>
          <p:nvPr/>
        </p:nvSpPr>
        <p:spPr>
          <a:xfrm>
            <a:off x="2661284" y="2828607"/>
            <a:ext cx="487299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pPr/>
            <a:r>
              <a:t>问题的描述与分析</a:t>
            </a:r>
          </a:p>
        </p:txBody>
      </p:sp>
      <p:sp>
        <p:nvSpPr>
          <p:cNvPr id="348" name="矩形 15"/>
          <p:cNvSpPr/>
          <p:nvPr/>
        </p:nvSpPr>
        <p:spPr>
          <a:xfrm>
            <a:off x="1752600" y="4664075"/>
            <a:ext cx="610235" cy="610235"/>
          </a:xfrm>
          <a:prstGeom prst="rect">
            <a:avLst/>
          </a:prstGeom>
          <a:ln w="22225">
            <a:solidFill>
              <a:srgbClr val="404040">
                <a:alpha val="94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9" name="矩形 16"/>
          <p:cNvSpPr/>
          <p:nvPr/>
        </p:nvSpPr>
        <p:spPr>
          <a:xfrm>
            <a:off x="1624330" y="4563745"/>
            <a:ext cx="581661" cy="553721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0" name="文本框 17"/>
          <p:cNvSpPr txBox="1"/>
          <p:nvPr/>
        </p:nvSpPr>
        <p:spPr>
          <a:xfrm>
            <a:off x="1606550" y="4457699"/>
            <a:ext cx="685800" cy="52578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lnSpc>
                <a:spcPct val="130000"/>
              </a:lnSpc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51" name="矩形 18"/>
          <p:cNvSpPr txBox="1"/>
          <p:nvPr/>
        </p:nvSpPr>
        <p:spPr>
          <a:xfrm>
            <a:off x="2626995" y="4489132"/>
            <a:ext cx="487299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pPr/>
            <a:r>
              <a:t>模型的假设</a:t>
            </a:r>
          </a:p>
        </p:txBody>
      </p:sp>
      <p:sp>
        <p:nvSpPr>
          <p:cNvPr id="352" name="矩形 20"/>
          <p:cNvSpPr/>
          <p:nvPr/>
        </p:nvSpPr>
        <p:spPr>
          <a:xfrm>
            <a:off x="6597650" y="2989579"/>
            <a:ext cx="610235" cy="610236"/>
          </a:xfrm>
          <a:prstGeom prst="rect">
            <a:avLst/>
          </a:prstGeom>
          <a:ln w="22225">
            <a:solidFill>
              <a:srgbClr val="404040">
                <a:alpha val="94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3" name="矩形 21"/>
          <p:cNvSpPr/>
          <p:nvPr/>
        </p:nvSpPr>
        <p:spPr>
          <a:xfrm>
            <a:off x="6469379" y="2889250"/>
            <a:ext cx="581661" cy="55372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4" name="文本框 22"/>
          <p:cNvSpPr txBox="1"/>
          <p:nvPr/>
        </p:nvSpPr>
        <p:spPr>
          <a:xfrm>
            <a:off x="6473190" y="2777489"/>
            <a:ext cx="685801" cy="52578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lnSpc>
                <a:spcPct val="130000"/>
              </a:lnSpc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355" name="矩形 23"/>
          <p:cNvSpPr txBox="1"/>
          <p:nvPr/>
        </p:nvSpPr>
        <p:spPr>
          <a:xfrm>
            <a:off x="7472045" y="2814637"/>
            <a:ext cx="487299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pPr/>
            <a:r>
              <a:t>模型的建立与求解</a:t>
            </a:r>
          </a:p>
        </p:txBody>
      </p:sp>
      <p:sp>
        <p:nvSpPr>
          <p:cNvPr id="356" name="矩形 25"/>
          <p:cNvSpPr/>
          <p:nvPr/>
        </p:nvSpPr>
        <p:spPr>
          <a:xfrm>
            <a:off x="6563359" y="4650104"/>
            <a:ext cx="610236" cy="610236"/>
          </a:xfrm>
          <a:prstGeom prst="rect">
            <a:avLst/>
          </a:prstGeom>
          <a:ln w="22225">
            <a:solidFill>
              <a:srgbClr val="404040">
                <a:alpha val="94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7" name="矩形 26"/>
          <p:cNvSpPr/>
          <p:nvPr/>
        </p:nvSpPr>
        <p:spPr>
          <a:xfrm>
            <a:off x="6435090" y="4549775"/>
            <a:ext cx="581661" cy="55372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8" name="文本框 27"/>
          <p:cNvSpPr txBox="1"/>
          <p:nvPr/>
        </p:nvSpPr>
        <p:spPr>
          <a:xfrm>
            <a:off x="6438900" y="4438015"/>
            <a:ext cx="685800" cy="52578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lnSpc>
                <a:spcPct val="130000"/>
              </a:lnSpc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359" name="矩形 28"/>
          <p:cNvSpPr txBox="1"/>
          <p:nvPr/>
        </p:nvSpPr>
        <p:spPr>
          <a:xfrm>
            <a:off x="7437754" y="4475162"/>
            <a:ext cx="487299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pPr/>
            <a:r>
              <a:t>模型评价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6860" y="813616"/>
            <a:ext cx="6120058" cy="5563689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1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2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产品说明</a:t>
            </a:r>
          </a:p>
        </p:txBody>
      </p:sp>
      <p:sp>
        <p:nvSpPr>
          <p:cNvPr id="463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4" name="文本框 7"/>
          <p:cNvSpPr txBox="1"/>
          <p:nvPr/>
        </p:nvSpPr>
        <p:spPr>
          <a:xfrm>
            <a:off x="460027" y="1058932"/>
            <a:ext cx="10508498" cy="373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四、开始游戏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在开始菜单界面，按下s键，就可以开始游戏了。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在开始游戏之前，需要选择相应的难度。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按下a键可以向左移动选择框，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按下d键可以向右移动选择框，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按下j键可以确认选择。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成组"/>
          <p:cNvGrpSpPr/>
          <p:nvPr/>
        </p:nvGrpSpPr>
        <p:grpSpPr>
          <a:xfrm>
            <a:off x="6005451" y="502222"/>
            <a:ext cx="6220273" cy="6858001"/>
            <a:chOff x="0" y="0"/>
            <a:chExt cx="6220271" cy="6858000"/>
          </a:xfrm>
        </p:grpSpPr>
        <p:grpSp>
          <p:nvGrpSpPr>
            <p:cNvPr id="481" name="成组"/>
            <p:cNvGrpSpPr/>
            <p:nvPr/>
          </p:nvGrpSpPr>
          <p:grpSpPr>
            <a:xfrm>
              <a:off x="-1" y="0"/>
              <a:ext cx="6220273" cy="6858001"/>
              <a:chOff x="0" y="0"/>
              <a:chExt cx="6220271" cy="6857999"/>
            </a:xfrm>
          </p:grpSpPr>
          <p:grpSp>
            <p:nvGrpSpPr>
              <p:cNvPr id="478" name="成组"/>
              <p:cNvGrpSpPr/>
              <p:nvPr/>
            </p:nvGrpSpPr>
            <p:grpSpPr>
              <a:xfrm>
                <a:off x="-1" y="0"/>
                <a:ext cx="6220273" cy="5182395"/>
                <a:chOff x="0" y="0"/>
                <a:chExt cx="6220271" cy="5182394"/>
              </a:xfrm>
            </p:grpSpPr>
            <p:pic>
              <p:nvPicPr>
                <p:cNvPr id="466" name="8F212B52-E55A-46A6-85DB-7B846F1EAC70.png" descr="8F212B52-E55A-46A6-85DB-7B846F1EAC70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808307" y="953946"/>
                  <a:ext cx="4651294" cy="422844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477" name="成组"/>
                <p:cNvGrpSpPr/>
                <p:nvPr/>
              </p:nvGrpSpPr>
              <p:grpSpPr>
                <a:xfrm>
                  <a:off x="-1" y="0"/>
                  <a:ext cx="6220273" cy="1359971"/>
                  <a:chOff x="0" y="0"/>
                  <a:chExt cx="6220271" cy="1359970"/>
                </a:xfrm>
              </p:grpSpPr>
              <p:grpSp>
                <p:nvGrpSpPr>
                  <p:cNvPr id="469" name="成组"/>
                  <p:cNvGrpSpPr/>
                  <p:nvPr/>
                </p:nvGrpSpPr>
                <p:grpSpPr>
                  <a:xfrm>
                    <a:off x="3133953" y="124500"/>
                    <a:ext cx="3086319" cy="1235471"/>
                    <a:chOff x="0" y="0"/>
                    <a:chExt cx="3086318" cy="1235469"/>
                  </a:xfrm>
                </p:grpSpPr>
                <p:sp>
                  <p:nvSpPr>
                    <p:cNvPr id="467" name="线条"/>
                    <p:cNvSpPr/>
                    <p:nvPr/>
                  </p:nvSpPr>
                  <p:spPr>
                    <a:xfrm flipH="1">
                      <a:off x="0" y="286875"/>
                      <a:ext cx="792091" cy="792091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defTabSz="457200">
                        <a:defRPr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p:txBody>
                </p:sp>
                <p:sp>
                  <p:nvSpPr>
                    <p:cNvPr id="468" name="分数"/>
                    <p:cNvSpPr txBox="1"/>
                    <p:nvPr/>
                  </p:nvSpPr>
                  <p:spPr>
                    <a:xfrm>
                      <a:off x="673292" y="0"/>
                      <a:ext cx="2413027" cy="123547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t">
                      <a:noAutofit/>
                    </a:bodyPr>
                    <a:lstStyle>
                      <a:lvl1pPr defTabSz="457200">
                        <a:defRPr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/>
                      <a:r>
                        <a:t>分数</a:t>
                      </a:r>
                    </a:p>
                  </p:txBody>
                </p:sp>
              </p:grpSp>
              <p:grpSp>
                <p:nvGrpSpPr>
                  <p:cNvPr id="476" name="成组"/>
                  <p:cNvGrpSpPr/>
                  <p:nvPr/>
                </p:nvGrpSpPr>
                <p:grpSpPr>
                  <a:xfrm>
                    <a:off x="-1" y="0"/>
                    <a:ext cx="4677114" cy="1359971"/>
                    <a:chOff x="0" y="0"/>
                    <a:chExt cx="4677112" cy="1359970"/>
                  </a:xfrm>
                </p:grpSpPr>
                <p:grpSp>
                  <p:nvGrpSpPr>
                    <p:cNvPr id="472" name="成组"/>
                    <p:cNvGrpSpPr/>
                    <p:nvPr/>
                  </p:nvGrpSpPr>
                  <p:grpSpPr>
                    <a:xfrm>
                      <a:off x="1590794" y="0"/>
                      <a:ext cx="3086319" cy="1235470"/>
                      <a:chOff x="0" y="0"/>
                      <a:chExt cx="3086318" cy="1235469"/>
                    </a:xfrm>
                  </p:grpSpPr>
                  <p:sp>
                    <p:nvSpPr>
                      <p:cNvPr id="470" name="线条"/>
                      <p:cNvSpPr/>
                      <p:nvPr/>
                    </p:nvSpPr>
                    <p:spPr>
                      <a:xfrm flipH="1">
                        <a:off x="0" y="286875"/>
                        <a:ext cx="792091" cy="792091"/>
                      </a:xfrm>
                      <a:prstGeom prst="line">
                        <a:avLst/>
                      </a:prstGeom>
                      <a:noFill/>
                      <a:ln w="25400" cap="flat">
                        <a:solidFill>
                          <a:srgbClr val="000000"/>
                        </a:solidFill>
                        <a:prstDash val="solid"/>
                        <a:miter lim="400000"/>
                        <a:tailEnd type="triangle" w="med" len="med"/>
                      </a:ln>
                      <a:effectLst/>
                    </p:spPr>
                    <p:txBody>
                      <a:bodyPr wrap="square" lIns="50800" tIns="50800" rIns="50800" bIns="50800" numCol="1" anchor="t">
                        <a:noAutofit/>
                      </a:bodyPr>
                      <a:lstStyle/>
                      <a:p>
                        <a:pPr defTabSz="457200">
                          <a:defRPr sz="11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defRPr>
                        </a:pPr>
                      </a:p>
                    </p:txBody>
                  </p:sp>
                  <p:sp>
                    <p:nvSpPr>
                      <p:cNvPr id="471" name="菜单…"/>
                      <p:cNvSpPr txBox="1"/>
                      <p:nvPr/>
                    </p:nvSpPr>
                    <p:spPr>
                      <a:xfrm>
                        <a:off x="673292" y="0"/>
                        <a:ext cx="2413027" cy="123547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50800" tIns="50800" rIns="50800" bIns="50800" numCol="1" anchor="t">
                        <a:noAutofit/>
                      </a:bodyPr>
                      <a:lstStyle/>
                      <a:p>
                        <a:pPr defTabSz="457200">
                          <a:defRPr sz="36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defRPr>
                        </a:pPr>
                        <a:r>
                          <a:t>菜单</a:t>
                        </a:r>
                      </a:p>
                      <a:p>
                        <a:pPr defTabSz="457200">
                          <a:defRPr sz="12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defRPr>
                        </a:pPr>
                        <a:r>
                          <a:t>（按M打开）</a:t>
                        </a:r>
                      </a:p>
                    </p:txBody>
                  </p:sp>
                </p:grpSp>
                <p:grpSp>
                  <p:nvGrpSpPr>
                    <p:cNvPr id="475" name="成组"/>
                    <p:cNvGrpSpPr/>
                    <p:nvPr/>
                  </p:nvGrpSpPr>
                  <p:grpSpPr>
                    <a:xfrm>
                      <a:off x="-1" y="124500"/>
                      <a:ext cx="2578380" cy="1235471"/>
                      <a:chOff x="0" y="0"/>
                      <a:chExt cx="2578378" cy="1235469"/>
                    </a:xfrm>
                  </p:grpSpPr>
                  <p:sp>
                    <p:nvSpPr>
                      <p:cNvPr id="473" name="线条"/>
                      <p:cNvSpPr/>
                      <p:nvPr/>
                    </p:nvSpPr>
                    <p:spPr>
                      <a:xfrm>
                        <a:off x="609326" y="394059"/>
                        <a:ext cx="431406" cy="841411"/>
                      </a:xfrm>
                      <a:prstGeom prst="line">
                        <a:avLst/>
                      </a:prstGeom>
                      <a:noFill/>
                      <a:ln w="25400" cap="flat">
                        <a:solidFill>
                          <a:srgbClr val="000000"/>
                        </a:solidFill>
                        <a:prstDash val="solid"/>
                        <a:miter lim="400000"/>
                        <a:tailEnd type="triangle" w="med" len="med"/>
                      </a:ln>
                      <a:effectLst/>
                    </p:spPr>
                    <p:txBody>
                      <a:bodyPr wrap="square" lIns="50800" tIns="50800" rIns="50800" bIns="50800" numCol="1" anchor="t">
                        <a:noAutofit/>
                      </a:bodyPr>
                      <a:lstStyle/>
                      <a:p>
                        <a:pPr defTabSz="457200">
                          <a:defRPr sz="11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defRPr>
                        </a:pPr>
                      </a:p>
                    </p:txBody>
                  </p:sp>
                  <p:sp>
                    <p:nvSpPr>
                      <p:cNvPr id="474" name="玩家血条"/>
                      <p:cNvSpPr txBox="1"/>
                      <p:nvPr/>
                    </p:nvSpPr>
                    <p:spPr>
                      <a:xfrm>
                        <a:off x="0" y="0"/>
                        <a:ext cx="2578379" cy="123547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50800" tIns="50800" rIns="50800" bIns="50800" numCol="1" anchor="t">
                        <a:noAutofit/>
                      </a:bodyPr>
                      <a:lstStyle>
                        <a:lvl1pPr defTabSz="457200">
                          <a:defRPr sz="36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defRPr>
                        </a:lvl1pPr>
                      </a:lstStyle>
                      <a:p>
                        <a:pPr/>
                        <a:r>
                          <a:t>玩家血条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479" name="线条"/>
              <p:cNvSpPr/>
              <p:nvPr/>
            </p:nvSpPr>
            <p:spPr>
              <a:xfrm flipH="1" flipV="1">
                <a:off x="3378399" y="4303352"/>
                <a:ext cx="861391" cy="140724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defTabSz="457200">
                  <a:defRPr sz="11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</a:p>
            </p:txBody>
          </p:sp>
          <p:sp>
            <p:nvSpPr>
              <p:cNvPr id="480" name="玩家角色"/>
              <p:cNvSpPr txBox="1"/>
              <p:nvPr/>
            </p:nvSpPr>
            <p:spPr>
              <a:xfrm>
                <a:off x="3602535" y="5622530"/>
                <a:ext cx="2413027" cy="1235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457200">
                  <a:defRPr sz="36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/>
                <a:r>
                  <a:t>玩家角色</a:t>
                </a:r>
              </a:p>
            </p:txBody>
          </p:sp>
        </p:grpSp>
        <p:sp>
          <p:nvSpPr>
            <p:cNvPr id="482" name="线条"/>
            <p:cNvSpPr/>
            <p:nvPr/>
          </p:nvSpPr>
          <p:spPr>
            <a:xfrm flipV="1">
              <a:off x="1758709" y="4264573"/>
              <a:ext cx="302730" cy="13809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457200">
                <a:defRPr sz="1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483" name="线条"/>
            <p:cNvSpPr/>
            <p:nvPr/>
          </p:nvSpPr>
          <p:spPr>
            <a:xfrm flipV="1">
              <a:off x="1672299" y="3470423"/>
              <a:ext cx="245520" cy="21576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457200">
                <a:defRPr sz="1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484" name="敌人"/>
            <p:cNvSpPr txBox="1"/>
            <p:nvPr/>
          </p:nvSpPr>
          <p:spPr>
            <a:xfrm>
              <a:off x="1333710" y="5622530"/>
              <a:ext cx="2413027" cy="123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敌人</a:t>
              </a:r>
            </a:p>
          </p:txBody>
        </p:sp>
      </p:grpSp>
      <p:sp>
        <p:nvSpPr>
          <p:cNvPr id="486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7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产品说明</a:t>
            </a:r>
          </a:p>
        </p:txBody>
      </p:sp>
      <p:sp>
        <p:nvSpPr>
          <p:cNvPr id="489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0" name="文本框 7"/>
          <p:cNvSpPr txBox="1"/>
          <p:nvPr/>
        </p:nvSpPr>
        <p:spPr>
          <a:xfrm>
            <a:off x="472928" y="1084735"/>
            <a:ext cx="10508498" cy="449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sz="3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五、游戏关卡界面</a:t>
            </a:r>
          </a:p>
          <a:p>
            <a:pPr defTabSz="457200"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选择结束后就可以</a:t>
            </a:r>
          </a:p>
          <a:p>
            <a:pPr defTabSz="457200"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正式进入游戏的界面了。</a:t>
            </a:r>
          </a:p>
          <a:p>
            <a:pPr defTabSz="457200"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进入每一个关卡之前，</a:t>
            </a:r>
          </a:p>
          <a:p>
            <a:pPr defTabSz="457200"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都有ready，go的倒计时。</a:t>
            </a:r>
          </a:p>
          <a:p>
            <a:pPr defTabSz="457200"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等待ready go的倒计时结束之后，</a:t>
            </a:r>
          </a:p>
          <a:p>
            <a:pPr defTabSz="457200"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关卡正式开始。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3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产品说明</a:t>
            </a:r>
          </a:p>
        </p:txBody>
      </p:sp>
      <p:sp>
        <p:nvSpPr>
          <p:cNvPr id="495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6" name="文本框 7"/>
          <p:cNvSpPr txBox="1"/>
          <p:nvPr/>
        </p:nvSpPr>
        <p:spPr>
          <a:xfrm>
            <a:off x="460027" y="1058932"/>
            <a:ext cx="10508498" cy="2774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击杀所有敌人之后，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就会显示如下胜利界面。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可以用AD键左右移动选择框，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按J确认选择增加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攻击力还是增加移动速度。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选择完成后，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自动进入下一关。</a:t>
            </a:r>
          </a:p>
        </p:txBody>
      </p:sp>
      <p:pic>
        <p:nvPicPr>
          <p:cNvPr id="49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9241" y="647156"/>
            <a:ext cx="6120057" cy="5563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0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产品说明</a:t>
            </a:r>
          </a:p>
        </p:txBody>
      </p:sp>
      <p:sp>
        <p:nvSpPr>
          <p:cNvPr id="502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3" name="文本框 7"/>
          <p:cNvSpPr txBox="1"/>
          <p:nvPr/>
        </p:nvSpPr>
        <p:spPr>
          <a:xfrm>
            <a:off x="369715" y="762195"/>
            <a:ext cx="10508499" cy="5573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菜单：游戏关卡中，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按M键可以召唤菜单。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召唤菜单后，游戏自动暂停。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菜单如图所示。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在菜单状态下，有三个按键有效。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B按键可以回到游戏，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也就是说使游戏从暂停状态恢复。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R按键可以重新开始，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指的是重新开始本关卡，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玩家回到初始位置，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血量回满，同时敌人重新随机生成。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Q按键可以退出，</a:t>
            </a:r>
          </a:p>
          <a:p>
            <a:pPr defTabSz="45720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在显示当前玩家分数后回到主菜单。</a:t>
            </a:r>
          </a:p>
        </p:txBody>
      </p:sp>
      <p:pic>
        <p:nvPicPr>
          <p:cNvPr id="50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4371" y="543943"/>
            <a:ext cx="6120058" cy="5563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7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08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产品说明</a:t>
            </a:r>
          </a:p>
        </p:txBody>
      </p:sp>
      <p:sp>
        <p:nvSpPr>
          <p:cNvPr id="509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0" name="文本框 7"/>
          <p:cNvSpPr txBox="1"/>
          <p:nvPr/>
        </p:nvSpPr>
        <p:spPr>
          <a:xfrm>
            <a:off x="460027" y="1058932"/>
            <a:ext cx="10508498" cy="23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除了手动退出之外，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如果玩家角色在游戏中血量过低死亡，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或者是胜利通过所有关卡，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都会进入分数结算界面。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在显示分数之后，</a:t>
            </a:r>
          </a:p>
          <a:p>
            <a:pPr defTabSz="457200"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游戏会回到主菜单。</a:t>
            </a:r>
          </a:p>
        </p:txBody>
      </p:sp>
      <p:pic>
        <p:nvPicPr>
          <p:cNvPr id="51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4060" y="647156"/>
            <a:ext cx="6120058" cy="5563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4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5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产品说明</a:t>
            </a:r>
          </a:p>
        </p:txBody>
      </p:sp>
      <p:sp>
        <p:nvSpPr>
          <p:cNvPr id="516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7" name="文本框 7"/>
          <p:cNvSpPr txBox="1"/>
          <p:nvPr/>
        </p:nvSpPr>
        <p:spPr>
          <a:xfrm>
            <a:off x="460027" y="1058932"/>
            <a:ext cx="10508498" cy="3543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六、游戏故事</a:t>
            </a:r>
          </a:p>
          <a:p>
            <a:pPr defTabSz="457200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在主菜单，按下J键，</a:t>
            </a:r>
          </a:p>
          <a:p>
            <a:pPr defTabSz="457200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可以进入故事。</a:t>
            </a:r>
          </a:p>
          <a:p>
            <a:pPr defTabSz="457200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在故事界面，</a:t>
            </a:r>
          </a:p>
          <a:p>
            <a:pPr defTabSz="457200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按下H(Home)键，</a:t>
            </a:r>
          </a:p>
          <a:p>
            <a:pPr defTabSz="457200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可以返回主菜单。</a:t>
            </a:r>
          </a:p>
        </p:txBody>
      </p:sp>
      <p:pic>
        <p:nvPicPr>
          <p:cNvPr id="51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3749" y="647156"/>
            <a:ext cx="6120057" cy="5563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1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2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产品说明</a:t>
            </a:r>
          </a:p>
        </p:txBody>
      </p:sp>
      <p:sp>
        <p:nvSpPr>
          <p:cNvPr id="523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4" name="文本框 7"/>
          <p:cNvSpPr txBox="1"/>
          <p:nvPr/>
        </p:nvSpPr>
        <p:spPr>
          <a:xfrm>
            <a:off x="460027" y="1058932"/>
            <a:ext cx="10508498" cy="2852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七、游戏开发者</a:t>
            </a:r>
          </a:p>
          <a:p>
            <a:pPr defTabSz="457200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在主菜单，按下D键，</a:t>
            </a:r>
          </a:p>
          <a:p>
            <a:pPr defTabSz="457200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可以查看开发者。</a:t>
            </a:r>
          </a:p>
          <a:p>
            <a:pPr defTabSz="457200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在开发者界面，</a:t>
            </a:r>
          </a:p>
          <a:p>
            <a:pPr defTabSz="457200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按下H(Home)键，</a:t>
            </a:r>
          </a:p>
          <a:p>
            <a:pPr defTabSz="457200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可以返回主菜单。</a:t>
            </a:r>
          </a:p>
        </p:txBody>
      </p:sp>
      <p:pic>
        <p:nvPicPr>
          <p:cNvPr id="52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8308" y="647104"/>
            <a:ext cx="6120057" cy="5563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8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9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产品说明</a:t>
            </a:r>
          </a:p>
        </p:txBody>
      </p:sp>
      <p:sp>
        <p:nvSpPr>
          <p:cNvPr id="530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1" name="文本框 7"/>
          <p:cNvSpPr txBox="1"/>
          <p:nvPr/>
        </p:nvSpPr>
        <p:spPr>
          <a:xfrm>
            <a:off x="279404" y="710589"/>
            <a:ext cx="10508499" cy="507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八、退出功能</a:t>
            </a:r>
          </a:p>
          <a:p>
            <a:pPr defTabSz="457200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在主菜单，按下E键，</a:t>
            </a:r>
          </a:p>
          <a:p>
            <a:pPr defTabSz="457200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会退出游戏，</a:t>
            </a:r>
          </a:p>
          <a:p>
            <a:pPr defTabSz="457200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自动关闭窗口，</a:t>
            </a:r>
          </a:p>
          <a:p>
            <a:pPr defTabSz="457200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结束程序。</a:t>
            </a:r>
          </a:p>
          <a:p>
            <a:pPr defTabSz="457200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b="1"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九、玩家角色说明</a:t>
            </a:r>
          </a:p>
          <a:p>
            <a:pPr defTabSz="457200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玩家角色是一个关羽形象的角色。</a:t>
            </a:r>
          </a:p>
          <a:p>
            <a:pPr defTabSz="457200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W为向上，A为向左，</a:t>
            </a:r>
          </a:p>
          <a:p>
            <a:pPr defTabSz="457200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S为向右，D为向下。</a:t>
            </a:r>
          </a:p>
          <a:p>
            <a:pPr defTabSz="457200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J为攻击。</a:t>
            </a:r>
          </a:p>
        </p:txBody>
      </p:sp>
      <p:pic>
        <p:nvPicPr>
          <p:cNvPr id="53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7696" y="1214144"/>
            <a:ext cx="4241801" cy="406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5" name="矩形 84"/>
          <p:cNvSpPr txBox="1"/>
          <p:nvPr/>
        </p:nvSpPr>
        <p:spPr>
          <a:xfrm>
            <a:off x="5391401" y="2914650"/>
            <a:ext cx="4872991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>
                <a:solidFill>
                  <a:srgbClr val="595959"/>
                </a:solidFill>
              </a:defRPr>
            </a:lvl1pPr>
          </a:lstStyle>
          <a:p>
            <a:pPr/>
            <a:r>
              <a:t>谢谢观看 </a:t>
            </a:r>
          </a:p>
        </p:txBody>
      </p:sp>
      <p:sp>
        <p:nvSpPr>
          <p:cNvPr id="536" name="椭圆 1"/>
          <p:cNvSpPr/>
          <p:nvPr/>
        </p:nvSpPr>
        <p:spPr>
          <a:xfrm>
            <a:off x="4472940" y="1210309"/>
            <a:ext cx="4173221" cy="4173222"/>
          </a:xfrm>
          <a:prstGeom prst="ellipse">
            <a:avLst/>
          </a:prstGeom>
          <a:ln w="47625">
            <a:solidFill>
              <a:srgbClr val="DB7D7E">
                <a:alpha val="61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DB7D7E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矩形 84"/>
          <p:cNvSpPr txBox="1"/>
          <p:nvPr/>
        </p:nvSpPr>
        <p:spPr>
          <a:xfrm>
            <a:off x="5172074" y="2568574"/>
            <a:ext cx="487299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595959"/>
                </a:solidFill>
              </a:defRPr>
            </a:lvl1pPr>
          </a:lstStyle>
          <a:p>
            <a:pPr/>
            <a:r>
              <a:t>分工</a:t>
            </a:r>
          </a:p>
        </p:txBody>
      </p:sp>
      <p:sp>
        <p:nvSpPr>
          <p:cNvPr id="363" name="文本框 9"/>
          <p:cNvSpPr txBox="1"/>
          <p:nvPr/>
        </p:nvSpPr>
        <p:spPr>
          <a:xfrm>
            <a:off x="2995929" y="2406014"/>
            <a:ext cx="1737361" cy="89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lnSpc>
                <a:spcPct val="130000"/>
              </a:lnSpc>
              <a:defRPr sz="5400">
                <a:solidFill>
                  <a:srgbClr val="C00000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64" name="椭圆 1"/>
          <p:cNvSpPr/>
          <p:nvPr/>
        </p:nvSpPr>
        <p:spPr>
          <a:xfrm>
            <a:off x="4472940" y="1210309"/>
            <a:ext cx="4173221" cy="4173222"/>
          </a:xfrm>
          <a:prstGeom prst="ellipse">
            <a:avLst/>
          </a:prstGeom>
          <a:ln w="47625">
            <a:solidFill>
              <a:srgbClr val="DB7D7E">
                <a:alpha val="61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DB7D7E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3" grpId="2"/>
      <p:bldP build="whole" bldLvl="1" animBg="1" rev="0" advAuto="0" spid="364" grpId="1"/>
      <p:bldP build="whole" bldLvl="1" animBg="1" rev="0" advAuto="0" spid="36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7" name="直接连接符 3"/>
          <p:cNvSpPr/>
          <p:nvPr/>
        </p:nvSpPr>
        <p:spPr>
          <a:xfrm>
            <a:off x="3093720" y="599440"/>
            <a:ext cx="8402320" cy="18416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8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分工</a:t>
            </a:r>
          </a:p>
        </p:txBody>
      </p:sp>
      <p:sp>
        <p:nvSpPr>
          <p:cNvPr id="369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370" name="表格"/>
          <p:cNvGraphicFramePr/>
          <p:nvPr/>
        </p:nvGraphicFramePr>
        <p:xfrm>
          <a:off x="996546" y="1536517"/>
          <a:ext cx="10144882" cy="38633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79103"/>
                <a:gridCol w="3379103"/>
                <a:gridCol w="3380325"/>
              </a:tblGrid>
              <a:tr h="977058">
                <a:tc>
                  <a:txBody>
                    <a:bodyPr/>
                    <a:lstStyle/>
                    <a:p>
                      <a:pPr algn="just" defTabSz="266700">
                        <a:lnSpc>
                          <a:spcPct val="150000"/>
                        </a:lnSpc>
                        <a:defRPr sz="27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成员姓名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266700">
                        <a:lnSpc>
                          <a:spcPct val="150000"/>
                        </a:lnSpc>
                        <a:defRPr sz="27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成员学号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266700">
                        <a:lnSpc>
                          <a:spcPct val="150000"/>
                        </a:lnSpc>
                        <a:defRPr sz="27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主要职责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977058">
                <a:tc>
                  <a:txBody>
                    <a:bodyPr/>
                    <a:lstStyle/>
                    <a:p>
                      <a:pPr algn="just" defTabSz="266700">
                        <a:lnSpc>
                          <a:spcPct val="150000"/>
                        </a:lnSpc>
                        <a:defRPr sz="27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朱晨宇（组长）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266700">
                        <a:lnSpc>
                          <a:spcPct val="150000"/>
                        </a:lnSpc>
                        <a:defRPr sz="1800"/>
                      </a:pPr>
                      <a:r>
                        <a:rPr sz="27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18373549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266700">
                        <a:lnSpc>
                          <a:spcPct val="150000"/>
                        </a:lnSpc>
                        <a:defRPr sz="27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项目经理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977058">
                <a:tc>
                  <a:txBody>
                    <a:bodyPr/>
                    <a:lstStyle/>
                    <a:p>
                      <a:pPr algn="just" defTabSz="266700">
                        <a:lnSpc>
                          <a:spcPct val="150000"/>
                        </a:lnSpc>
                        <a:defRPr sz="27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王熙林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266700">
                        <a:lnSpc>
                          <a:spcPct val="150000"/>
                        </a:lnSpc>
                        <a:defRPr sz="27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18373491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266700">
                        <a:lnSpc>
                          <a:spcPct val="150000"/>
                        </a:lnSpc>
                        <a:defRPr sz="27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项目设计和实现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977058">
                <a:tc>
                  <a:txBody>
                    <a:bodyPr/>
                    <a:lstStyle/>
                    <a:p>
                      <a:pPr algn="just" defTabSz="266700">
                        <a:lnSpc>
                          <a:spcPct val="150000"/>
                        </a:lnSpc>
                        <a:defRPr sz="2700">
                          <a:uFill>
                            <a:solidFill>
                              <a:srgbClr val="000000"/>
                            </a:solidFill>
                          </a:uFill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于鹏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266700">
                        <a:lnSpc>
                          <a:spcPct val="150000"/>
                        </a:lnSpc>
                        <a:defRPr sz="2700">
                          <a:uFill>
                            <a:solidFill>
                              <a:srgbClr val="000000"/>
                            </a:solidFill>
                          </a:uFill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17376273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266700">
                        <a:lnSpc>
                          <a:spcPct val="150000"/>
                        </a:lnSpc>
                        <a:defRPr sz="2700">
                          <a:uFill>
                            <a:solidFill>
                              <a:srgbClr val="000000"/>
                            </a:solidFill>
                          </a:uFill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项目实现和测试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3" name="矩形 84"/>
          <p:cNvSpPr txBox="1"/>
          <p:nvPr/>
        </p:nvSpPr>
        <p:spPr>
          <a:xfrm>
            <a:off x="5172075" y="2568574"/>
            <a:ext cx="487299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595959"/>
                </a:solidFill>
              </a:defRPr>
            </a:lvl1pPr>
          </a:lstStyle>
          <a:p>
            <a:pPr/>
            <a:r>
              <a:t>项目目的</a:t>
            </a:r>
          </a:p>
        </p:txBody>
      </p:sp>
      <p:sp>
        <p:nvSpPr>
          <p:cNvPr id="374" name="文本框 9"/>
          <p:cNvSpPr txBox="1"/>
          <p:nvPr/>
        </p:nvSpPr>
        <p:spPr>
          <a:xfrm>
            <a:off x="2995929" y="2406014"/>
            <a:ext cx="1737361" cy="89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lnSpc>
                <a:spcPct val="130000"/>
              </a:lnSpc>
              <a:defRPr sz="5400">
                <a:solidFill>
                  <a:srgbClr val="C00000"/>
                </a:solidFill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75" name="椭圆 1"/>
          <p:cNvSpPr/>
          <p:nvPr/>
        </p:nvSpPr>
        <p:spPr>
          <a:xfrm>
            <a:off x="4472940" y="1210310"/>
            <a:ext cx="4173221" cy="4173221"/>
          </a:xfrm>
          <a:prstGeom prst="ellipse">
            <a:avLst/>
          </a:prstGeom>
          <a:ln w="47625">
            <a:solidFill>
              <a:srgbClr val="DB7D7E">
                <a:alpha val="61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DB7D7E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3" grpId="3"/>
      <p:bldP build="whole" bldLvl="1" animBg="1" rev="0" advAuto="0" spid="374" grpId="2"/>
      <p:bldP build="whole" bldLvl="1" animBg="1" rev="0" advAuto="0" spid="37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8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项目目的</a:t>
            </a:r>
          </a:p>
        </p:txBody>
      </p:sp>
      <p:sp>
        <p:nvSpPr>
          <p:cNvPr id="380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1" name="文本框 7"/>
          <p:cNvSpPr txBox="1"/>
          <p:nvPr/>
        </p:nvSpPr>
        <p:spPr>
          <a:xfrm>
            <a:off x="782566" y="1136341"/>
            <a:ext cx="10508499" cy="598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266700">
              <a:lnSpc>
                <a:spcPct val="150000"/>
              </a:lnSpc>
              <a:defRPr sz="2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电子游戏是近几十年风靡世界的一项娱乐活动，一个好的游戏凝聚了开发人员的许多心血。从编程角度来看，游戏开发过程中充分使用了面向对象的思想</a:t>
            </a:r>
            <a:r>
              <a:t>——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人物、物品、背景都是对象，可以从类的角度进行抽象，然后用编程语言进行实现。</a:t>
            </a:r>
          </a:p>
          <a:p>
            <a:pPr algn="just" defTabSz="266700">
              <a:lnSpc>
                <a:spcPct val="150000"/>
              </a:lnSpc>
              <a:defRPr sz="2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我们小组的三个同学都是街机游戏爱好者，综合作业说明中提供了</a:t>
            </a: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实现横板游戏</a:t>
            </a:r>
            <a:r>
              <a:t>”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这个项目，因此我们选择用</a:t>
            </a:r>
            <a:r>
              <a:t>Java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实现一款经典街机游戏</a:t>
            </a:r>
            <a:r>
              <a:t>——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三国无双。</a:t>
            </a:r>
          </a:p>
          <a:p>
            <a:pPr algn="just" defTabSz="266700">
              <a:lnSpc>
                <a:spcPct val="150000"/>
              </a:lnSpc>
              <a:defRPr sz="2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本项目的目的是增强对面向对象思想的理解、提升代码水平、巩固课程知识。本项目的编写目标是实现一个用户体验好、功能齐全、画面美观的横板过关游戏。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4" name="矩形 84"/>
          <p:cNvSpPr txBox="1"/>
          <p:nvPr/>
        </p:nvSpPr>
        <p:spPr>
          <a:xfrm>
            <a:off x="5172075" y="2568574"/>
            <a:ext cx="487299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595959"/>
                </a:solidFill>
              </a:defRPr>
            </a:lvl1pPr>
          </a:lstStyle>
          <a:p>
            <a:pPr/>
            <a:r>
              <a:t>运行环境</a:t>
            </a:r>
          </a:p>
        </p:txBody>
      </p:sp>
      <p:sp>
        <p:nvSpPr>
          <p:cNvPr id="385" name="文本框 9"/>
          <p:cNvSpPr txBox="1"/>
          <p:nvPr/>
        </p:nvSpPr>
        <p:spPr>
          <a:xfrm>
            <a:off x="2995929" y="2406014"/>
            <a:ext cx="1737361" cy="89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lnSpc>
                <a:spcPct val="130000"/>
              </a:lnSpc>
              <a:defRPr sz="5400">
                <a:solidFill>
                  <a:srgbClr val="C00000"/>
                </a:solidFill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386" name="椭圆 1"/>
          <p:cNvSpPr/>
          <p:nvPr/>
        </p:nvSpPr>
        <p:spPr>
          <a:xfrm>
            <a:off x="4472940" y="1210310"/>
            <a:ext cx="4173221" cy="4173221"/>
          </a:xfrm>
          <a:prstGeom prst="ellipse">
            <a:avLst/>
          </a:prstGeom>
          <a:ln w="47625">
            <a:solidFill>
              <a:srgbClr val="DB7D7E">
                <a:alpha val="61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DB7D7E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6" grpId="1"/>
      <p:bldP build="whole" bldLvl="1" animBg="1" rev="0" advAuto="0" spid="385" grpId="2"/>
      <p:bldP build="whole" bldLvl="1" animBg="1" rev="0" advAuto="0" spid="38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矩形 2"/>
          <p:cNvSpPr/>
          <p:nvPr/>
        </p:nvSpPr>
        <p:spPr>
          <a:xfrm>
            <a:off x="481964" y="561340"/>
            <a:ext cx="2611757" cy="755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9" name="直接连接符 3"/>
          <p:cNvSpPr/>
          <p:nvPr/>
        </p:nvSpPr>
        <p:spPr>
          <a:xfrm>
            <a:off x="3093720" y="599439"/>
            <a:ext cx="8402320" cy="18417"/>
          </a:xfrm>
          <a:prstGeom prst="line">
            <a:avLst/>
          </a:prstGeom>
          <a:ln w="63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矩形 84"/>
          <p:cNvSpPr txBox="1"/>
          <p:nvPr/>
        </p:nvSpPr>
        <p:spPr>
          <a:xfrm>
            <a:off x="442594" y="87947"/>
            <a:ext cx="269049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2300">
                <a:solidFill>
                  <a:srgbClr val="595959"/>
                </a:solidFill>
              </a:defRPr>
            </a:lvl1pPr>
          </a:lstStyle>
          <a:p>
            <a:pPr/>
            <a:r>
              <a:t>运行环境</a:t>
            </a:r>
          </a:p>
        </p:txBody>
      </p:sp>
      <p:sp>
        <p:nvSpPr>
          <p:cNvPr id="391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2" name="文本框 7"/>
          <p:cNvSpPr txBox="1"/>
          <p:nvPr/>
        </p:nvSpPr>
        <p:spPr>
          <a:xfrm>
            <a:off x="782566" y="1136341"/>
            <a:ext cx="10508499" cy="530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ct val="150000"/>
              </a:lnSpc>
              <a:defRPr sz="25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处理器（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CPU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）：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Intel Xeon E5-2680 2.50GHz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以上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indent="266700" algn="just" defTabSz="266700">
              <a:lnSpc>
                <a:spcPct val="150000"/>
              </a:lnSpc>
              <a:defRPr sz="25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内存：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2GB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以上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indent="266700" algn="just" defTabSz="266700">
              <a:lnSpc>
                <a:spcPct val="150000"/>
              </a:lnSpc>
              <a:defRPr sz="25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硬盘容量：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40GB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以上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indent="266700" algn="just" defTabSz="266700">
              <a:lnSpc>
                <a:spcPct val="150000"/>
              </a:lnSpc>
              <a:defRPr sz="25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外设：鼠标、键盘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indent="266700" algn="just" defTabSz="266700">
              <a:lnSpc>
                <a:spcPct val="150000"/>
              </a:lnSpc>
              <a:defRPr sz="25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网络设备：宽带或无线网络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indent="266700" algn="just" defTabSz="266700">
              <a:lnSpc>
                <a:spcPct val="150000"/>
              </a:lnSpc>
              <a:defRPr sz="25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操作系统：</a:t>
            </a:r>
            <a:r>
              <a:t>Windows</a:t>
            </a:r>
          </a:p>
          <a:p>
            <a:pPr algn="just" defTabSz="266700">
              <a:lnSpc>
                <a:spcPct val="150000"/>
              </a:lnSpc>
              <a:defRPr sz="25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JDK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版本：</a:t>
            </a:r>
            <a:r>
              <a:t> 1.8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矩形 4"/>
          <p:cNvSpPr/>
          <p:nvPr/>
        </p:nvSpPr>
        <p:spPr>
          <a:xfrm flipV="1">
            <a:off x="-15241" y="6786244"/>
            <a:ext cx="12191367" cy="7620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5" name="矩形 84"/>
          <p:cNvSpPr txBox="1"/>
          <p:nvPr/>
        </p:nvSpPr>
        <p:spPr>
          <a:xfrm>
            <a:off x="5172075" y="2568574"/>
            <a:ext cx="487299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595959"/>
                </a:solidFill>
              </a:defRPr>
            </a:lvl1pPr>
          </a:lstStyle>
          <a:p>
            <a:pPr/>
            <a:r>
              <a:t>类图</a:t>
            </a:r>
          </a:p>
        </p:txBody>
      </p:sp>
      <p:sp>
        <p:nvSpPr>
          <p:cNvPr id="396" name="文本框 9"/>
          <p:cNvSpPr txBox="1"/>
          <p:nvPr/>
        </p:nvSpPr>
        <p:spPr>
          <a:xfrm>
            <a:off x="2995929" y="2406014"/>
            <a:ext cx="1737361" cy="89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lnSpc>
                <a:spcPct val="130000"/>
              </a:lnSpc>
              <a:defRPr sz="5400">
                <a:solidFill>
                  <a:srgbClr val="C00000"/>
                </a:solidFill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397" name="椭圆 1"/>
          <p:cNvSpPr/>
          <p:nvPr/>
        </p:nvSpPr>
        <p:spPr>
          <a:xfrm>
            <a:off x="4472940" y="1210310"/>
            <a:ext cx="4173221" cy="4173221"/>
          </a:xfrm>
          <a:prstGeom prst="ellipse">
            <a:avLst/>
          </a:prstGeom>
          <a:ln w="47625">
            <a:solidFill>
              <a:srgbClr val="DB7D7E">
                <a:alpha val="61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DB7D7E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7" grpId="1"/>
      <p:bldP build="whole" bldLvl="1" animBg="1" rev="0" advAuto="0" spid="396" grpId="2"/>
      <p:bldP build="whole" bldLvl="1" animBg="1" rev="0" advAuto="0" spid="395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Helvetica"/>
        <a:ea typeface="Helvetica"/>
        <a:cs typeface="Helvetica"/>
      </a:majorFont>
      <a:minorFont>
        <a:latin typeface="思源黑体 CN Bold"/>
        <a:ea typeface="思源黑体 CN Bold"/>
        <a:cs typeface="思源黑体 CN Bold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思源黑体 CN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思源黑体 CN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Helvetica"/>
        <a:ea typeface="Helvetica"/>
        <a:cs typeface="Helvetica"/>
      </a:majorFont>
      <a:minorFont>
        <a:latin typeface="思源黑体 CN Bold"/>
        <a:ea typeface="思源黑体 CN Bold"/>
        <a:cs typeface="思源黑体 CN Bold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思源黑体 CN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思源黑体 CN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