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6"/>
    <a:srgbClr val="D9DBE6"/>
    <a:srgbClr val="E7DEF8"/>
    <a:srgbClr val="6526C2"/>
    <a:srgbClr val="B62AB3"/>
    <a:srgbClr val="A451A4"/>
    <a:srgbClr val="B1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4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7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88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41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27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85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50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0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6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2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7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9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2B68-1CD5-5340-AFA3-15EA586CF1F8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A3FA-47BA-934F-B16D-B2E475BFBA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FA82C1A0-7B4D-F946-A913-1E542DCDA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14658"/>
              </p:ext>
            </p:extLst>
          </p:nvPr>
        </p:nvGraphicFramePr>
        <p:xfrm>
          <a:off x="3627784" y="6577488"/>
          <a:ext cx="3069030" cy="2632030"/>
        </p:xfrm>
        <a:graphic>
          <a:graphicData uri="http://schemas.openxmlformats.org/drawingml/2006/table">
            <a:tbl>
              <a:tblPr firstRow="1" bandRow="1">
                <a:solidFill>
                  <a:srgbClr val="FDD6FF"/>
                </a:solidFill>
                <a:tableStyleId>{5C22544A-7EE6-4342-B048-85BDC9FD1C3A}</a:tableStyleId>
              </a:tblPr>
              <a:tblGrid>
                <a:gridCol w="1733204">
                  <a:extLst>
                    <a:ext uri="{9D8B030D-6E8A-4147-A177-3AD203B41FA5}">
                      <a16:colId xmlns:a16="http://schemas.microsoft.com/office/drawing/2014/main" val="909710349"/>
                    </a:ext>
                  </a:extLst>
                </a:gridCol>
                <a:gridCol w="138546">
                  <a:extLst>
                    <a:ext uri="{9D8B030D-6E8A-4147-A177-3AD203B41FA5}">
                      <a16:colId xmlns:a16="http://schemas.microsoft.com/office/drawing/2014/main" val="146284128"/>
                    </a:ext>
                  </a:extLst>
                </a:gridCol>
                <a:gridCol w="1197280">
                  <a:extLst>
                    <a:ext uri="{9D8B030D-6E8A-4147-A177-3AD203B41FA5}">
                      <a16:colId xmlns:a16="http://schemas.microsoft.com/office/drawing/2014/main" val="1873247561"/>
                    </a:ext>
                  </a:extLst>
                </a:gridCol>
              </a:tblGrid>
              <a:tr h="1005442">
                <a:tc>
                  <a:txBody>
                    <a:bodyPr/>
                    <a:lstStyle/>
                    <a:p>
                      <a:r>
                        <a:rPr kumimoji="1" lang="zh-CN" altLang="en-US" sz="8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课程教师的介绍</a:t>
                      </a:r>
                      <a:endParaRPr kumimoji="1" lang="en-US" altLang="zh-CN" sz="800" b="1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r>
                        <a:rPr kumimoji="1" lang="en-US" altLang="zh-CN" sz="8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Meet the instructor</a:t>
                      </a:r>
                    </a:p>
                    <a:p>
                      <a:endParaRPr kumimoji="1" lang="en-US" altLang="zh-CN" sz="800" b="1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r>
                        <a:rPr lang="en-US" altLang="zh-CN" sz="8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Lawrence(</a:t>
                      </a:r>
                      <a:r>
                        <a:rPr lang="zh-CN" altLang="zh-CN" sz="8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朱繁诚</a:t>
                      </a:r>
                      <a:r>
                        <a:rPr lang="en-US" altLang="zh-CN" sz="8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) </a:t>
                      </a:r>
                      <a:endParaRPr lang="zh-CN" altLang="zh-CN" sz="8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fontAlgn="t"/>
                      <a:endParaRPr lang="en-US" altLang="zh-CN" sz="800" b="1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fontAlgn="t"/>
                      <a:r>
                        <a:rPr lang="zh-CN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课程研发咨询 </a:t>
                      </a:r>
                      <a:endParaRPr lang="zh-CN" altLang="zh-CN" sz="7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fontAlgn="t"/>
                      <a:r>
                        <a:rPr lang="zh-CN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牛津大学</a:t>
                      </a:r>
                      <a:r>
                        <a:rPr lang="en-US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(</a:t>
                      </a:r>
                      <a:r>
                        <a:rPr lang="zh-CN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本科，数学</a:t>
                      </a:r>
                      <a:r>
                        <a:rPr lang="en-US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) </a:t>
                      </a:r>
                      <a:endParaRPr lang="zh-CN" altLang="zh-CN" sz="7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fontAlgn="t"/>
                      <a:r>
                        <a:rPr lang="zh-CN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清华大学</a:t>
                      </a:r>
                      <a:r>
                        <a:rPr lang="en-US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(</a:t>
                      </a:r>
                      <a:r>
                        <a:rPr lang="zh-CN" altLang="zh-CN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硕士，计算机科学与技术</a:t>
                      </a:r>
                      <a:r>
                        <a:rPr lang="zh-CN" altLang="en-US" sz="700" b="1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）</a:t>
                      </a:r>
                      <a:endParaRPr lang="en-US" altLang="zh-CN" sz="700" b="1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endParaRPr kumimoji="1" lang="en-US" altLang="zh-CN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kumimoji="1" lang="en-US" altLang="zh-CN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04345"/>
                  </a:ext>
                </a:extLst>
              </a:tr>
              <a:tr h="452710"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Lawrence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追求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深入浅出的教学方法</a:t>
                      </a:r>
                      <a:r>
                        <a:rPr lang="zh-CN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，目前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致力于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研</a:t>
                      </a:r>
                      <a:r>
                        <a:rPr lang="zh-CN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发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人工智能、数学等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与最新科技密切相关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的初高中国内外学校的课程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zh-CN" sz="800" dirty="0"/>
                        <a:t>Lawrence</a:t>
                      </a:r>
                      <a:r>
                        <a:rPr lang="zh-CN" altLang="zh-CN" sz="800" dirty="0"/>
                        <a:t>追求一个深入浅出教育的方法，目前研发人工智能、数学等新科技有关的初高中国内外学校的课程。对于他而言，学习技术的知识不只 在于了解传统程序员打代码的工作，而更为重要的是，理 解技术如何影响到和改变人类和我们生活</a:t>
                      </a:r>
                      <a:endParaRPr lang="en-US" altLang="zh-CN" sz="800" dirty="0"/>
                    </a:p>
                    <a:p>
                      <a:pPr fontAlgn="t"/>
                      <a:endParaRPr lang="zh-CN" altLang="zh-CN" sz="800" dirty="0"/>
                    </a:p>
                    <a:p>
                      <a:r>
                        <a:rPr lang="zh-CN" altLang="zh-CN" sz="800" dirty="0"/>
                        <a:t>毕业于牛津大学数学系，</a:t>
                      </a:r>
                      <a:r>
                        <a:rPr lang="en-US" altLang="zh-CN" sz="800" dirty="0"/>
                        <a:t>Lawrence</a:t>
                      </a:r>
                      <a:r>
                        <a:rPr lang="zh-CN" altLang="zh-CN" sz="800" dirty="0"/>
                        <a:t>在读本科的时候不仅获 得学院的奖，还发布了两篇专业高级数学论文。毕业牛津 之后，</a:t>
                      </a:r>
                      <a:r>
                        <a:rPr lang="en-US" altLang="zh-CN" sz="800" dirty="0"/>
                        <a:t>Lawrence</a:t>
                      </a:r>
                      <a:r>
                        <a:rPr lang="zh-CN" altLang="zh-CN" sz="800" dirty="0"/>
                        <a:t>来到清华大学读研，主要研究方向集中于 人工智能在医学领域的应用</a:t>
                      </a:r>
                      <a:endParaRPr lang="en-US" altLang="zh-CN" sz="800" dirty="0"/>
                    </a:p>
                    <a:p>
                      <a:endParaRPr lang="zh-CN" altLang="zh-CN" sz="800" dirty="0"/>
                    </a:p>
                    <a:p>
                      <a:r>
                        <a:rPr lang="en-US" altLang="zh-CN" sz="800" dirty="0"/>
                        <a:t>Lawrence</a:t>
                      </a:r>
                      <a:r>
                        <a:rPr lang="zh-CN" altLang="zh-CN" sz="800" dirty="0"/>
                        <a:t>喜爱教课，</a:t>
                      </a:r>
                      <a:r>
                        <a:rPr lang="en-US" altLang="zh-CN" sz="800" dirty="0"/>
                        <a:t>2017-2020</a:t>
                      </a:r>
                      <a:r>
                        <a:rPr lang="zh-CN" altLang="zh-CN" sz="800" dirty="0"/>
                        <a:t>年在几家国内外教育 公司当了导师，并当了海外大学申请资讯者。除此之外， </a:t>
                      </a:r>
                      <a:r>
                        <a:rPr lang="en-US" altLang="zh-CN" sz="800" dirty="0"/>
                        <a:t>Lawrence</a:t>
                      </a:r>
                      <a:r>
                        <a:rPr lang="zh-CN" altLang="zh-CN" sz="800" dirty="0"/>
                        <a:t>喜欢打网球、拉小提琴、对研究中文古诗感兴趣</a:t>
                      </a:r>
                      <a:endParaRPr kumimoji="1" lang="en-US" altLang="zh-CN" sz="800" b="1" dirty="0"/>
                    </a:p>
                    <a:p>
                      <a:endParaRPr kumimoji="1" lang="en-US" altLang="zh-CN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zh-CN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21329"/>
                  </a:ext>
                </a:extLst>
              </a:tr>
              <a:tr h="846000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对于他而言，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学习技术知识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的目的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不只在于了解传统程序员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写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代码的工作，而更为重要的是，理 解技术如何影响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并改变我们乃至全人类的生活</a:t>
                      </a:r>
                      <a:endParaRPr lang="en-US" altLang="zh-CN" sz="700" kern="12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700" dirty="0">
                        <a:solidFill>
                          <a:srgbClr val="FF0000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r>
                        <a:rPr lang="zh-CN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毕业于牛津大学数学系，</a:t>
                      </a:r>
                      <a:r>
                        <a:rPr lang="en-US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Lawrence</a:t>
                      </a:r>
                      <a:r>
                        <a:rPr lang="zh-CN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在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读本科的时候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不仅在学院获奖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，还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发表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了两篇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高级的专业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数学论文。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从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牛津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毕业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之后，</a:t>
                      </a:r>
                      <a:r>
                        <a:rPr lang="en-US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Lawrence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来到清华大学读研，主要研究方向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是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人工智能在医学领域</a:t>
                      </a:r>
                      <a:r>
                        <a:rPr lang="zh-CN" altLang="zh-CN" sz="7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的应用</a:t>
                      </a:r>
                      <a:endParaRPr lang="en-US" altLang="zh-CN" sz="7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endParaRPr lang="zh-CN" altLang="zh-CN" sz="7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r>
                        <a:rPr lang="en-US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Lawrence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热爱教育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，</a:t>
                      </a:r>
                      <a:r>
                        <a:rPr lang="en-US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2017-2020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年在几家国内外教育 公司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任职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导师，并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担任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海外大学申请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咨询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者。除此之外， </a:t>
                      </a:r>
                      <a:r>
                        <a:rPr lang="en-US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Lawrence</a:t>
                      </a:r>
                      <a:r>
                        <a:rPr lang="zh-CN" altLang="zh-CN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喜欢打网球、拉小提琴、对</a:t>
                      </a:r>
                      <a:r>
                        <a:rPr lang="zh-CN" altLang="en-US" sz="700" kern="1200" dirty="0">
                          <a:solidFill>
                            <a:srgbClr val="6526C2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  <a:cs typeface="+mn-cs"/>
                        </a:rPr>
                        <a:t>中国历史与文化兴趣浓厚</a:t>
                      </a:r>
                      <a:endParaRPr lang="en-US" altLang="zh-CN" sz="700" kern="1200" dirty="0">
                        <a:solidFill>
                          <a:srgbClr val="6526C2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en-US" altLang="zh-CN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3463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68A6EC3-3856-084A-B3BD-5B39B249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623" y="199966"/>
            <a:ext cx="4514850" cy="1837170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2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解密神奇的宇宙</a:t>
            </a:r>
            <a:br>
              <a:rPr kumimoji="1" lang="en-US" altLang="zh-CN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en-US" altLang="zh-CN" sz="18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Unlocking the secrets of the Universe</a:t>
            </a:r>
            <a:br>
              <a:rPr kumimoji="1" lang="en-US" altLang="zh-CN" sz="18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br>
              <a:rPr kumimoji="1" lang="en-US" altLang="zh-CN" sz="18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zh-CN" altLang="en-US" sz="18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课程表 </a:t>
            </a:r>
            <a:r>
              <a:rPr kumimoji="1" lang="en-US" altLang="zh-CN" sz="2400" b="1" dirty="0">
                <a:solidFill>
                  <a:srgbClr val="A451A4"/>
                </a:solidFill>
                <a:ea typeface="Kaiti SC" panose="0201060004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A451A4"/>
                </a:solidFill>
                <a:ea typeface="Kaiti SC" panose="02010600040101010101" pitchFamily="2" charset="-122"/>
              </a:rPr>
              <a:t>月</a:t>
            </a:r>
            <a:r>
              <a:rPr kumimoji="1" lang="en-US" altLang="zh-CN" sz="2400" b="1" dirty="0">
                <a:solidFill>
                  <a:srgbClr val="A451A4"/>
                </a:solidFill>
                <a:ea typeface="Kaiti SC" panose="02010600040101010101" pitchFamily="2" charset="-122"/>
              </a:rPr>
              <a:t>2021</a:t>
            </a:r>
            <a:r>
              <a:rPr kumimoji="1" lang="zh-CN" altLang="en-US" sz="2400" b="1" dirty="0">
                <a:solidFill>
                  <a:srgbClr val="A451A4"/>
                </a:solidFill>
                <a:ea typeface="Kaiti SC" panose="02010600040101010101" pitchFamily="2" charset="-122"/>
              </a:rPr>
              <a:t>年</a:t>
            </a:r>
            <a:br>
              <a:rPr kumimoji="1" lang="en-US" altLang="zh-CN" sz="1400" b="1" dirty="0">
                <a:solidFill>
                  <a:srgbClr val="A451A4"/>
                </a:solidFill>
                <a:ea typeface="Kaiti SC" panose="02010600040101010101" pitchFamily="2" charset="-122"/>
              </a:rPr>
            </a:br>
            <a:r>
              <a:rPr kumimoji="1" lang="en-US" altLang="zh-CN" sz="18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Class plan Feb 2021</a:t>
            </a:r>
            <a:endParaRPr kumimoji="1" lang="zh-CN" altLang="en-US" dirty="0">
              <a:solidFill>
                <a:srgbClr val="A451A4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图片 4" descr="图片包含 图标&#10;&#10;描述已自动生成">
            <a:extLst>
              <a:ext uri="{FF2B5EF4-FFF2-40B4-BE49-F238E27FC236}">
                <a16:creationId xmlns:a16="http://schemas.microsoft.com/office/drawing/2014/main" id="{ADCD9947-74F3-B245-B3A2-58E2DF7D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" y="54246"/>
            <a:ext cx="2172622" cy="2070164"/>
          </a:xfrm>
          <a:prstGeom prst="rect">
            <a:avLst/>
          </a:prstGeom>
          <a:solidFill>
            <a:srgbClr val="A451A4"/>
          </a:solidFill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57FB840-4FE9-FD4C-A690-B3E70608E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7882"/>
              </p:ext>
            </p:extLst>
          </p:nvPr>
        </p:nvGraphicFramePr>
        <p:xfrm>
          <a:off x="475786" y="2081499"/>
          <a:ext cx="5675297" cy="429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12">
                  <a:extLst>
                    <a:ext uri="{9D8B030D-6E8A-4147-A177-3AD203B41FA5}">
                      <a16:colId xmlns:a16="http://schemas.microsoft.com/office/drawing/2014/main" val="2847659945"/>
                    </a:ext>
                  </a:extLst>
                </a:gridCol>
                <a:gridCol w="1998424">
                  <a:extLst>
                    <a:ext uri="{9D8B030D-6E8A-4147-A177-3AD203B41FA5}">
                      <a16:colId xmlns:a16="http://schemas.microsoft.com/office/drawing/2014/main" val="2451272830"/>
                    </a:ext>
                  </a:extLst>
                </a:gridCol>
                <a:gridCol w="1683161">
                  <a:extLst>
                    <a:ext uri="{9D8B030D-6E8A-4147-A177-3AD203B41FA5}">
                      <a16:colId xmlns:a16="http://schemas.microsoft.com/office/drawing/2014/main" val="870884165"/>
                    </a:ext>
                  </a:extLst>
                </a:gridCol>
              </a:tblGrid>
              <a:tr h="2008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时间</a:t>
                      </a:r>
                    </a:p>
                  </a:txBody>
                  <a:tcPr>
                    <a:solidFill>
                      <a:srgbClr val="B62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地点</a:t>
                      </a:r>
                    </a:p>
                  </a:txBody>
                  <a:tcPr>
                    <a:solidFill>
                      <a:srgbClr val="B62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题目</a:t>
                      </a:r>
                    </a:p>
                  </a:txBody>
                  <a:tcPr>
                    <a:solidFill>
                      <a:srgbClr val="B62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961927"/>
                  </a:ext>
                </a:extLst>
              </a:tr>
              <a:tr h="67852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10</a:t>
                      </a:r>
                      <a:r>
                        <a:rPr lang="zh-CN" altLang="en-US" sz="1100" dirty="0"/>
                        <a:t>日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下午</a:t>
                      </a:r>
                      <a:r>
                        <a:rPr lang="en-US" altLang="zh-CN" sz="1100"/>
                        <a:t>4</a:t>
                      </a:r>
                      <a:r>
                        <a:rPr lang="en-US" altLang="zh-CN" sz="1100" dirty="0"/>
                        <a:t>:</a:t>
                      </a:r>
                      <a:r>
                        <a:rPr lang="en-US" altLang="zh-CN" sz="1100"/>
                        <a:t>00-6:00</a:t>
                      </a:r>
                      <a:endParaRPr lang="en-US" altLang="zh-CN" sz="11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线上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Introduction</a:t>
                      </a:r>
                    </a:p>
                    <a:p>
                      <a:r>
                        <a:rPr lang="zh-CN" altLang="en-US" sz="700" dirty="0"/>
                        <a:t>引论</a:t>
                      </a:r>
                      <a:endParaRPr lang="en-US" altLang="zh-CN" sz="700" dirty="0"/>
                    </a:p>
                    <a:p>
                      <a:r>
                        <a:rPr lang="en-US" altLang="zh-CN" sz="700" dirty="0"/>
                        <a:t>(2hrs)</a:t>
                      </a:r>
                      <a:endParaRPr lang="zh-CN" altLang="en-US" sz="7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58046"/>
                  </a:ext>
                </a:extLst>
              </a:tr>
              <a:tr h="67852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13</a:t>
                      </a:r>
                      <a:r>
                        <a:rPr lang="zh-CN" altLang="en-US" sz="1100" dirty="0"/>
                        <a:t>日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第一节课：下午</a:t>
                      </a:r>
                      <a:r>
                        <a:rPr lang="en-US" altLang="zh-CN" sz="1100" dirty="0"/>
                        <a:t>1:00-3:00</a:t>
                      </a:r>
                    </a:p>
                    <a:p>
                      <a:r>
                        <a:rPr lang="zh-CN" altLang="en-US" sz="1100" dirty="0"/>
                        <a:t>第二节课：下午</a:t>
                      </a:r>
                      <a:r>
                        <a:rPr lang="en-US" altLang="zh-CN" sz="1100" dirty="0"/>
                        <a:t>3:30-5:30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b="1" dirty="0"/>
                    </a:p>
                    <a:p>
                      <a:r>
                        <a:rPr lang="zh-CN" altLang="en-US" sz="1100" b="1" dirty="0"/>
                        <a:t>上海市浦东新区丁香路</a:t>
                      </a:r>
                      <a:r>
                        <a:rPr lang="en-US" altLang="zh-CN" sz="1100" b="1" dirty="0"/>
                        <a:t>1599</a:t>
                      </a:r>
                      <a:r>
                        <a:rPr lang="zh-CN" altLang="en-US" sz="1100" b="1" dirty="0"/>
                        <a:t>弄</a:t>
                      </a:r>
                      <a:r>
                        <a:rPr lang="en-US" altLang="zh-CN" sz="1100" b="1" dirty="0"/>
                        <a:t>30</a:t>
                      </a:r>
                      <a:r>
                        <a:rPr lang="zh-CN" altLang="en-US" sz="1100" b="1" dirty="0"/>
                        <a:t>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Session 1</a:t>
                      </a:r>
                    </a:p>
                    <a:p>
                      <a:r>
                        <a:rPr lang="en-US" altLang="zh-CN" sz="700" dirty="0"/>
                        <a:t>From Einstein to Hawking</a:t>
                      </a:r>
                    </a:p>
                    <a:p>
                      <a:r>
                        <a:rPr lang="zh-CN" altLang="en-US" sz="700" dirty="0"/>
                        <a:t>从爱因斯丹到霍金</a:t>
                      </a:r>
                      <a:endParaRPr lang="en-US" altLang="zh-CN" sz="700" dirty="0"/>
                    </a:p>
                    <a:p>
                      <a:endParaRPr lang="en-US" altLang="zh-CN" sz="700" dirty="0"/>
                    </a:p>
                    <a:p>
                      <a:r>
                        <a:rPr lang="en-US" altLang="zh-CN" sz="700" dirty="0"/>
                        <a:t>(4hrs)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63572"/>
                  </a:ext>
                </a:extLst>
              </a:tr>
              <a:tr h="67852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15</a:t>
                      </a:r>
                      <a:r>
                        <a:rPr lang="zh-CN" altLang="en-US" sz="1100" dirty="0"/>
                        <a:t>日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第一节课：上午</a:t>
                      </a:r>
                      <a:r>
                        <a:rPr lang="en-US" altLang="zh-CN" sz="1100" dirty="0"/>
                        <a:t>10:00-12:00</a:t>
                      </a:r>
                    </a:p>
                    <a:p>
                      <a:r>
                        <a:rPr lang="zh-CN" altLang="en-US" sz="1100" dirty="0"/>
                        <a:t>第二节课：下午</a:t>
                      </a:r>
                      <a:r>
                        <a:rPr lang="en-US" altLang="zh-CN" sz="1100" dirty="0"/>
                        <a:t>1:00-3:00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1" dirty="0"/>
                    </a:p>
                    <a:p>
                      <a:r>
                        <a:rPr lang="zh-CN" altLang="en-US" sz="1100" b="1" dirty="0"/>
                        <a:t>上海市浦东新区丁香路</a:t>
                      </a:r>
                      <a:r>
                        <a:rPr lang="en-US" altLang="zh-CN" sz="1100" b="1" dirty="0"/>
                        <a:t>1599</a:t>
                      </a:r>
                      <a:r>
                        <a:rPr lang="zh-CN" altLang="en-US" sz="1100" b="1" dirty="0"/>
                        <a:t>弄</a:t>
                      </a:r>
                      <a:r>
                        <a:rPr lang="en-US" altLang="zh-CN" sz="1100" b="1" dirty="0"/>
                        <a:t>30</a:t>
                      </a:r>
                      <a:r>
                        <a:rPr lang="zh-CN" altLang="en-US" sz="1100" b="1" dirty="0"/>
                        <a:t>号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Session 2</a:t>
                      </a:r>
                    </a:p>
                    <a:p>
                      <a:r>
                        <a:rPr lang="en-US" altLang="zh-CN" sz="700" dirty="0"/>
                        <a:t>From atoms to strings</a:t>
                      </a:r>
                    </a:p>
                    <a:p>
                      <a:r>
                        <a:rPr lang="zh-CN" altLang="en-US" sz="700" dirty="0"/>
                        <a:t>从原子到弦理论</a:t>
                      </a:r>
                      <a:endParaRPr lang="en-US" altLang="zh-CN" sz="700" dirty="0"/>
                    </a:p>
                    <a:p>
                      <a:endParaRPr lang="en-US" altLang="zh-CN" sz="700" dirty="0"/>
                    </a:p>
                    <a:p>
                      <a:r>
                        <a:rPr lang="en-US" altLang="zh-CN" sz="700" dirty="0"/>
                        <a:t>(4hrs)</a:t>
                      </a:r>
                      <a:endParaRPr lang="zh-CN" altLang="en-US" sz="7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38210"/>
                  </a:ext>
                </a:extLst>
              </a:tr>
              <a:tr h="67852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17</a:t>
                      </a:r>
                      <a:r>
                        <a:rPr lang="zh-CN" altLang="en-US" sz="1100" dirty="0"/>
                        <a:t>日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第一节课：上午</a:t>
                      </a:r>
                      <a:r>
                        <a:rPr lang="en-US" altLang="zh-CN" sz="1100" dirty="0"/>
                        <a:t>10:00-12:00</a:t>
                      </a:r>
                    </a:p>
                    <a:p>
                      <a:r>
                        <a:rPr lang="zh-CN" altLang="en-US" sz="1100" dirty="0"/>
                        <a:t>第二节课：下午</a:t>
                      </a:r>
                      <a:r>
                        <a:rPr lang="en-US" altLang="zh-CN" sz="1100" dirty="0"/>
                        <a:t>1:00-3:00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b="1" dirty="0"/>
                    </a:p>
                    <a:p>
                      <a:r>
                        <a:rPr lang="zh-CN" altLang="en-US" sz="1100" b="1" dirty="0"/>
                        <a:t>上海市浦东新区丁香路</a:t>
                      </a:r>
                      <a:r>
                        <a:rPr lang="en-US" altLang="zh-CN" sz="1100" b="1" dirty="0"/>
                        <a:t>1599</a:t>
                      </a:r>
                      <a:r>
                        <a:rPr lang="zh-CN" altLang="en-US" sz="1100" b="1" dirty="0"/>
                        <a:t>弄</a:t>
                      </a:r>
                      <a:r>
                        <a:rPr lang="en-US" altLang="zh-CN" sz="1100" b="1" dirty="0"/>
                        <a:t>30</a:t>
                      </a:r>
                      <a:r>
                        <a:rPr lang="zh-CN" altLang="en-US" sz="1100" b="1" dirty="0"/>
                        <a:t>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Session 3</a:t>
                      </a:r>
                    </a:p>
                    <a:p>
                      <a:r>
                        <a:rPr lang="en-US" altLang="zh-CN" sz="700" dirty="0"/>
                        <a:t>Are we alone in the Universe?</a:t>
                      </a:r>
                    </a:p>
                    <a:p>
                      <a:r>
                        <a:rPr lang="zh-CN" altLang="en-US" sz="700" dirty="0"/>
                        <a:t>人类</a:t>
                      </a:r>
                      <a:r>
                        <a:rPr lang="zh-CN" altLang="en-US" sz="700" dirty="0">
                          <a:solidFill>
                            <a:schemeClr val="tx1"/>
                          </a:solidFill>
                        </a:rPr>
                        <a:t>在宇宙中</a:t>
                      </a:r>
                      <a:r>
                        <a:rPr lang="zh-CN" altLang="en-US" sz="700" dirty="0"/>
                        <a:t>是孤独的吗？</a:t>
                      </a:r>
                      <a:endParaRPr lang="en-US" altLang="zh-CN" sz="700" dirty="0"/>
                    </a:p>
                    <a:p>
                      <a:endParaRPr lang="en-US" altLang="zh-CN" sz="700" dirty="0"/>
                    </a:p>
                    <a:p>
                      <a:r>
                        <a:rPr lang="en-US" altLang="zh-CN" sz="700" dirty="0"/>
                        <a:t>(4hrs)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8081"/>
                  </a:ext>
                </a:extLst>
              </a:tr>
              <a:tr h="67852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17</a:t>
                      </a:r>
                      <a:r>
                        <a:rPr lang="zh-CN" altLang="en-US" sz="1100" dirty="0"/>
                        <a:t>日至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25</a:t>
                      </a:r>
                      <a:r>
                        <a:rPr lang="zh-CN" altLang="en-US" sz="1100" dirty="0"/>
                        <a:t>日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线上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独立完成，跟老师安排</a:t>
                      </a:r>
                      <a:r>
                        <a:rPr lang="en-US" altLang="zh-CN" sz="1100" dirty="0"/>
                        <a:t>1-1</a:t>
                      </a:r>
                      <a:r>
                        <a:rPr lang="zh-CN" altLang="en-US" sz="1100" dirty="0"/>
                        <a:t>课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Project</a:t>
                      </a:r>
                    </a:p>
                    <a:p>
                      <a:r>
                        <a:rPr lang="zh-CN" altLang="en-US" sz="700" dirty="0"/>
                        <a:t>大作业项目</a:t>
                      </a:r>
                      <a:endParaRPr lang="en-US" altLang="zh-CN" sz="700" dirty="0"/>
                    </a:p>
                    <a:p>
                      <a:r>
                        <a:rPr lang="en-US" altLang="zh-CN" sz="700" dirty="0"/>
                        <a:t>(team or individual)</a:t>
                      </a:r>
                    </a:p>
                    <a:p>
                      <a:endParaRPr lang="en-US" altLang="zh-CN" sz="700" dirty="0"/>
                    </a:p>
                    <a:p>
                      <a:r>
                        <a:rPr lang="en-US" altLang="zh-CN" sz="700" dirty="0"/>
                        <a:t>(~6 </a:t>
                      </a:r>
                      <a:r>
                        <a:rPr lang="en-US" altLang="zh-CN" sz="700" dirty="0" err="1"/>
                        <a:t>hrs</a:t>
                      </a:r>
                      <a:r>
                        <a:rPr lang="en-US" altLang="zh-CN" sz="700" dirty="0"/>
                        <a:t>)</a:t>
                      </a:r>
                      <a:endParaRPr lang="zh-CN" altLang="en-US" sz="7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57759"/>
                  </a:ext>
                </a:extLst>
              </a:tr>
              <a:tr h="6785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17</a:t>
                      </a:r>
                      <a:r>
                        <a:rPr lang="zh-CN" altLang="en-US" sz="1100" dirty="0"/>
                        <a:t>日至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月</a:t>
                      </a:r>
                      <a:r>
                        <a:rPr lang="en-US" altLang="zh-CN" sz="1100" dirty="0"/>
                        <a:t>27</a:t>
                      </a:r>
                      <a:r>
                        <a:rPr lang="zh-CN" altLang="en-US" sz="1100" dirty="0"/>
                        <a:t>日</a:t>
                      </a:r>
                    </a:p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r>
                        <a:rPr lang="zh-CN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展示</a:t>
                      </a:r>
                      <a:endParaRPr lang="en-US" altLang="zh-CN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(~1hr)</a:t>
                      </a:r>
                      <a:endParaRPr lang="zh-CN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47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E8E2D46-73F9-B24C-8D54-3C9C9AF66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95213"/>
              </p:ext>
            </p:extLst>
          </p:nvPr>
        </p:nvGraphicFramePr>
        <p:xfrm>
          <a:off x="475786" y="6573682"/>
          <a:ext cx="3151998" cy="276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53">
                  <a:extLst>
                    <a:ext uri="{9D8B030D-6E8A-4147-A177-3AD203B41FA5}">
                      <a16:colId xmlns:a16="http://schemas.microsoft.com/office/drawing/2014/main" val="2451272830"/>
                    </a:ext>
                  </a:extLst>
                </a:gridCol>
                <a:gridCol w="1051915">
                  <a:extLst>
                    <a:ext uri="{9D8B030D-6E8A-4147-A177-3AD203B41FA5}">
                      <a16:colId xmlns:a16="http://schemas.microsoft.com/office/drawing/2014/main" val="4145851567"/>
                    </a:ext>
                  </a:extLst>
                </a:gridCol>
                <a:gridCol w="1613130">
                  <a:extLst>
                    <a:ext uri="{9D8B030D-6E8A-4147-A177-3AD203B41FA5}">
                      <a16:colId xmlns:a16="http://schemas.microsoft.com/office/drawing/2014/main" val="870884165"/>
                    </a:ext>
                  </a:extLst>
                </a:gridCol>
              </a:tblGrid>
              <a:tr h="52509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Students</a:t>
                      </a:r>
                      <a:endParaRPr lang="zh-CN" altLang="en-US" sz="600" dirty="0"/>
                    </a:p>
                  </a:txBody>
                  <a:tcPr>
                    <a:solidFill>
                      <a:srgbClr val="B62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Price (per student) in RMB</a:t>
                      </a:r>
                    </a:p>
                  </a:txBody>
                  <a:tcPr>
                    <a:solidFill>
                      <a:srgbClr val="B62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Discounts </a:t>
                      </a:r>
                      <a:r>
                        <a:rPr lang="zh-CN" altLang="en-US" sz="600" dirty="0"/>
                        <a:t>优惠</a:t>
                      </a:r>
                    </a:p>
                  </a:txBody>
                  <a:tcPr>
                    <a:solidFill>
                      <a:srgbClr val="B62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961927"/>
                  </a:ext>
                </a:extLst>
              </a:tr>
              <a:tr h="375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10,000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线上课 </a:t>
                      </a:r>
                      <a:r>
                        <a:rPr lang="zh-CN" altLang="en-US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打</a:t>
                      </a:r>
                      <a:r>
                        <a:rPr lang="en-US" altLang="zh-CN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9</a:t>
                      </a:r>
                      <a:r>
                        <a:rPr lang="zh-CN" altLang="en-US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折</a:t>
                      </a:r>
                      <a:endParaRPr lang="en-US" altLang="zh-CN" sz="8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8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介绍新的学生 </a:t>
                      </a:r>
                      <a:r>
                        <a:rPr lang="zh-CN" altLang="en-US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打</a:t>
                      </a:r>
                      <a:r>
                        <a:rPr lang="en-US" altLang="zh-CN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9</a:t>
                      </a:r>
                      <a:r>
                        <a:rPr lang="zh-CN" altLang="en-US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折</a:t>
                      </a:r>
                      <a:endParaRPr lang="en-US" altLang="zh-CN" sz="8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8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提供上课地方</a:t>
                      </a:r>
                      <a:r>
                        <a:rPr lang="zh-CN" altLang="en-US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打</a:t>
                      </a:r>
                      <a:r>
                        <a:rPr lang="en-US" altLang="zh-CN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8</a:t>
                      </a:r>
                      <a:r>
                        <a:rPr lang="zh-CN" altLang="en-US" sz="8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折</a:t>
                      </a:r>
                      <a:endParaRPr lang="en-US" altLang="zh-CN" sz="8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8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老客户享受更多优惠，请直接</a:t>
                      </a:r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向教师咨询</a:t>
                      </a:r>
                      <a:r>
                        <a:rPr lang="zh-CN" altLang="en-US" sz="8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哦</a:t>
                      </a:r>
                      <a:r>
                        <a:rPr lang="zh-CN" altLang="en-US" sz="800" dirty="0"/>
                        <a:t>～</a:t>
                      </a:r>
                    </a:p>
                  </a:txBody>
                  <a:tcPr>
                    <a:solidFill>
                      <a:srgbClr val="E7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58046"/>
                  </a:ext>
                </a:extLst>
              </a:tr>
              <a:tr h="35006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8,040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sz="600" dirty="0"/>
                        <a:t>提供上课地方</a:t>
                      </a:r>
                      <a:r>
                        <a:rPr lang="zh-CN" altLang="en-US" sz="600" b="1" dirty="0"/>
                        <a:t>打</a:t>
                      </a:r>
                      <a:r>
                        <a:rPr lang="en-US" altLang="zh-CN" sz="600" b="1" dirty="0"/>
                        <a:t>8</a:t>
                      </a:r>
                      <a:r>
                        <a:rPr lang="zh-CN" altLang="en-US" sz="600" b="1" dirty="0"/>
                        <a:t>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63572"/>
                  </a:ext>
                </a:extLst>
              </a:tr>
              <a:tr h="464777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3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7,480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zh-CN" altLang="en-US" sz="600" dirty="0"/>
                        <a:t>老客户享受更多优惠，请直接跟教师讨论哦～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38210"/>
                  </a:ext>
                </a:extLst>
              </a:tr>
              <a:tr h="35006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6,920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8081"/>
                  </a:ext>
                </a:extLst>
              </a:tr>
              <a:tr h="35006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5,800</a:t>
                      </a:r>
                      <a:endParaRPr lang="zh-CN" altLang="en-US" sz="1000" dirty="0"/>
                    </a:p>
                  </a:txBody>
                  <a:tcPr>
                    <a:solidFill>
                      <a:srgbClr val="E7DE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07661"/>
                  </a:ext>
                </a:extLst>
              </a:tr>
              <a:tr h="35006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5,100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57759"/>
                  </a:ext>
                </a:extLst>
              </a:tr>
            </a:tbl>
          </a:graphicData>
        </a:graphic>
      </p:graphicFrame>
      <p:pic>
        <p:nvPicPr>
          <p:cNvPr id="13" name="图片 12" descr="图片包含 人, 室内, 男人, 女人&#10;&#10;描述已自动生成">
            <a:extLst>
              <a:ext uri="{FF2B5EF4-FFF2-40B4-BE49-F238E27FC236}">
                <a16:creationId xmlns:a16="http://schemas.microsoft.com/office/drawing/2014/main" id="{0C53B92A-54D0-2441-98BC-EDD065A4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45092" y="6827878"/>
            <a:ext cx="1525171" cy="1016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E0D35CC-994A-2F47-BDD6-7F41D97AC3FE}"/>
              </a:ext>
            </a:extLst>
          </p:cNvPr>
          <p:cNvSpPr txBox="1"/>
          <p:nvPr/>
        </p:nvSpPr>
        <p:spPr>
          <a:xfrm>
            <a:off x="5091751" y="9659947"/>
            <a:ext cx="1172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rPr>
              <a:t>J</a:t>
            </a:r>
            <a:r>
              <a:rPr lang="en-US" altLang="zh-CN" sz="700" b="1" dirty="0" err="1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rPr>
              <a:t>inJin</a:t>
            </a:r>
            <a:r>
              <a:rPr lang="en-US" altLang="zh-CN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rPr>
              <a:t> STEM Academy</a:t>
            </a:r>
            <a:endParaRPr lang="en-US" sz="700" b="1" dirty="0">
              <a:solidFill>
                <a:srgbClr val="B41DBB">
                  <a:alpha val="82000"/>
                </a:srgbClr>
              </a:solidFill>
              <a:latin typeface="Trebuchet MS" panose="020B0603020202020204" pitchFamily="34" charset="0"/>
              <a:ea typeface="Cambria" panose="02040503050406030204" pitchFamily="18" charset="0"/>
              <a:cs typeface="Myanmar Text" panose="020B0502040204020203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0F8840B-D811-454C-B343-AC833C56E204}"/>
              </a:ext>
            </a:extLst>
          </p:cNvPr>
          <p:cNvGrpSpPr/>
          <p:nvPr/>
        </p:nvGrpSpPr>
        <p:grpSpPr>
          <a:xfrm>
            <a:off x="4576629" y="9410349"/>
            <a:ext cx="1481027" cy="227602"/>
            <a:chOff x="3653443" y="9025090"/>
            <a:chExt cx="2448413" cy="44123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446FEFF-CDED-6645-8CE9-11320E638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57" b="89899" l="9981" r="95745">
                          <a14:foregroundMark x1="15822" y1="27128" x2="15822" y2="27128"/>
                          <a14:foregroundMark x1="10251" y1="23810" x2="10251" y2="23810"/>
                          <a14:foregroundMark x1="35126" y1="23521" x2="35126" y2="23521"/>
                          <a14:foregroundMark x1="59342" y1="31169" x2="59342" y2="31169"/>
                          <a14:foregroundMark x1="67853" y1="18615" x2="67853" y2="18615"/>
                          <a14:foregroundMark x1="84449" y1="43290" x2="84449" y2="43290"/>
                          <a14:foregroundMark x1="84952" y1="30447" x2="84952" y2="30447"/>
                          <a14:foregroundMark x1="91412" y1="25397" x2="91412" y2="25397"/>
                          <a14:foregroundMark x1="95745" y1="31169" x2="95745" y2="31169"/>
                          <a14:foregroundMark x1="44952" y1="33766" x2="44952" y2="33766"/>
                          <a14:backgroundMark x1="42089" y1="36075" x2="42089" y2="36075"/>
                          <a14:backgroundMark x1="64681" y1="71861" x2="64681" y2="71861"/>
                          <a14:backgroundMark x1="65416" y1="26840" x2="65416" y2="26840"/>
                        </a14:backgroundRemoval>
                      </a14:imgEffect>
                    </a14:imgLayer>
                  </a14:imgProps>
                </a:ext>
              </a:extLst>
            </a:blip>
            <a:srcRect l="27953" t="9638" r="46911" b="503"/>
            <a:stretch/>
          </p:blipFill>
          <p:spPr>
            <a:xfrm>
              <a:off x="4380885" y="9066227"/>
              <a:ext cx="514215" cy="384233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4535DFB-6DB7-8443-8B72-A502FE1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57" b="89899" l="9981" r="95745">
                          <a14:foregroundMark x1="15822" y1="27128" x2="15822" y2="27128"/>
                          <a14:foregroundMark x1="10251" y1="23810" x2="10251" y2="23810"/>
                          <a14:foregroundMark x1="35126" y1="23521" x2="35126" y2="23521"/>
                          <a14:foregroundMark x1="59342" y1="31169" x2="59342" y2="31169"/>
                          <a14:foregroundMark x1="67853" y1="18615" x2="67853" y2="18615"/>
                          <a14:foregroundMark x1="84449" y1="43290" x2="84449" y2="43290"/>
                          <a14:foregroundMark x1="84952" y1="30447" x2="84952" y2="30447"/>
                          <a14:foregroundMark x1="91412" y1="25397" x2="91412" y2="25397"/>
                          <a14:foregroundMark x1="95745" y1="31169" x2="95745" y2="31169"/>
                          <a14:foregroundMark x1="44952" y1="33766" x2="44952" y2="33766"/>
                          <a14:backgroundMark x1="42089" y1="36075" x2="42089" y2="36075"/>
                          <a14:backgroundMark x1="64681" y1="71861" x2="64681" y2="71861"/>
                          <a14:backgroundMark x1="65416" y1="26840" x2="65416" y2="26840"/>
                        </a14:backgroundRemoval>
                      </a14:imgEffect>
                    </a14:imgLayer>
                  </a14:imgProps>
                </a:ext>
              </a:extLst>
            </a:blip>
            <a:srcRect r="74864"/>
            <a:stretch/>
          </p:blipFill>
          <p:spPr>
            <a:xfrm>
              <a:off x="3653443" y="9025090"/>
              <a:ext cx="514215" cy="42759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9FBA3EF-4920-9548-B8D3-0B98F195A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57" b="89899" l="9981" r="95745">
                          <a14:foregroundMark x1="15822" y1="27128" x2="15822" y2="27128"/>
                          <a14:foregroundMark x1="10251" y1="23810" x2="10251" y2="23810"/>
                          <a14:foregroundMark x1="35126" y1="23521" x2="35126" y2="23521"/>
                          <a14:foregroundMark x1="59342" y1="31169" x2="59342" y2="31169"/>
                          <a14:foregroundMark x1="67853" y1="18615" x2="67853" y2="18615"/>
                          <a14:foregroundMark x1="84449" y1="43290" x2="84449" y2="43290"/>
                          <a14:foregroundMark x1="84952" y1="30447" x2="84952" y2="30447"/>
                          <a14:foregroundMark x1="91412" y1="25397" x2="91412" y2="25397"/>
                          <a14:foregroundMark x1="95745" y1="31169" x2="95745" y2="31169"/>
                          <a14:foregroundMark x1="44952" y1="33766" x2="44952" y2="33766"/>
                          <a14:backgroundMark x1="42089" y1="36075" x2="42089" y2="36075"/>
                          <a14:backgroundMark x1="64681" y1="71861" x2="64681" y2="71861"/>
                          <a14:backgroundMark x1="65416" y1="26840" x2="65416" y2="26840"/>
                        </a14:backgroundRemoval>
                      </a14:imgEffect>
                    </a14:imgLayer>
                  </a14:imgProps>
                </a:ext>
              </a:extLst>
            </a:blip>
            <a:srcRect l="49437" r="25427" b="10140"/>
            <a:stretch/>
          </p:blipFill>
          <p:spPr>
            <a:xfrm>
              <a:off x="4960178" y="9038729"/>
              <a:ext cx="514216" cy="384233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CE80E22-26BB-C846-B6E1-07DCAE14E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57" b="89899" l="9981" r="95745">
                          <a14:foregroundMark x1="15822" y1="27128" x2="15822" y2="27128"/>
                          <a14:foregroundMark x1="10251" y1="23810" x2="10251" y2="23810"/>
                          <a14:foregroundMark x1="35126" y1="23521" x2="35126" y2="23521"/>
                          <a14:foregroundMark x1="59342" y1="31169" x2="59342" y2="31169"/>
                          <a14:foregroundMark x1="67853" y1="18615" x2="67853" y2="18615"/>
                          <a14:foregroundMark x1="84449" y1="43290" x2="84449" y2="43290"/>
                          <a14:foregroundMark x1="84952" y1="30447" x2="84952" y2="30447"/>
                          <a14:foregroundMark x1="91412" y1="25397" x2="91412" y2="25397"/>
                          <a14:foregroundMark x1="95745" y1="31169" x2="95745" y2="31169"/>
                          <a14:foregroundMark x1="44952" y1="33766" x2="44952" y2="33766"/>
                          <a14:backgroundMark x1="42089" y1="36075" x2="42089" y2="36075"/>
                          <a14:backgroundMark x1="64681" y1="71861" x2="64681" y2="71861"/>
                          <a14:backgroundMark x1="65416" y1="26840" x2="65416" y2="26840"/>
                        </a14:backgroundRemoval>
                      </a14:imgEffect>
                    </a14:imgLayer>
                  </a14:imgProps>
                </a:ext>
              </a:extLst>
            </a:blip>
            <a:srcRect l="74864"/>
            <a:stretch/>
          </p:blipFill>
          <p:spPr>
            <a:xfrm>
              <a:off x="5587641" y="9038729"/>
              <a:ext cx="514215" cy="427593"/>
            </a:xfrm>
            <a:prstGeom prst="rect">
              <a:avLst/>
            </a:prstGeom>
          </p:spPr>
        </p:pic>
      </p:grpSp>
      <p:pic>
        <p:nvPicPr>
          <p:cNvPr id="26" name="图片 25" descr="QR 代码&#10;&#10;描述已自动生成">
            <a:extLst>
              <a:ext uri="{FF2B5EF4-FFF2-40B4-BE49-F238E27FC236}">
                <a16:creationId xmlns:a16="http://schemas.microsoft.com/office/drawing/2014/main" id="{B2F6B516-22EB-3144-A95F-66BC7D2D8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133" y="9339520"/>
            <a:ext cx="508340" cy="5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458</Words>
  <Application>Microsoft Macintosh PowerPoint</Application>
  <PresentationFormat>A4 纸张(210x297 毫米)</PresentationFormat>
  <Paragraphs>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Kaiti SC</vt:lpstr>
      <vt:lpstr>Arial</vt:lpstr>
      <vt:lpstr>Calibri</vt:lpstr>
      <vt:lpstr>Calibri Light</vt:lpstr>
      <vt:lpstr>Trebuchet MS</vt:lpstr>
      <vt:lpstr>Office 主题​​</vt:lpstr>
      <vt:lpstr>解密神奇的宇宙 Unlocking the secrets of the Universe  课程表 2月2021年 Class plan Feb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神奇的宇宙 </dc:title>
  <dc:creator>Microsoft Office User</dc:creator>
  <cp:lastModifiedBy>Microsoft Office User</cp:lastModifiedBy>
  <cp:revision>50</cp:revision>
  <dcterms:created xsi:type="dcterms:W3CDTF">2021-01-06T03:36:54Z</dcterms:created>
  <dcterms:modified xsi:type="dcterms:W3CDTF">2021-02-09T08:15:42Z</dcterms:modified>
</cp:coreProperties>
</file>