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1" r:id="rId6"/>
    <p:sldId id="260"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45"/>
    <p:restoredTop sz="96327"/>
  </p:normalViewPr>
  <p:slideViewPr>
    <p:cSldViewPr snapToGrid="0" snapToObjects="1">
      <p:cViewPr>
        <p:scale>
          <a:sx n="120" d="100"/>
          <a:sy n="120" d="100"/>
        </p:scale>
        <p:origin x="36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2021/2/7</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476291"/>
            <a:chOff x="240626" y="2785198"/>
            <a:chExt cx="6264676" cy="2476291"/>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Hello Universe!</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123658"/>
            </a:xfrm>
            <a:prstGeom prst="rect">
              <a:avLst/>
            </a:prstGeom>
            <a:noFill/>
          </p:spPr>
          <p:txBody>
            <a:bodyPr wrap="square" rtlCol="0">
              <a:spAutoFit/>
            </a:bodyPr>
            <a:lstStyle/>
            <a:p>
              <a:r>
                <a:rPr kumimoji="1" lang="en-US" altLang="zh-CN" sz="1200" dirty="0"/>
                <a:t>The Universe is full of surprises and paradoxes, unresolved mysteries and unproven theories. In this course, we will delve into these and try to understand how humans fit into the big, big Universe, and how we can exploit the laws governing the Universe to go to the Moon, travel to other planets such as Mars, and one day perhaps establish colonies in other stellar systems and other galaxies.</a:t>
              </a:r>
            </a:p>
            <a:p>
              <a:endParaRPr kumimoji="1" lang="en-US" altLang="zh-CN" sz="1200" dirty="0"/>
            </a:p>
            <a:p>
              <a:r>
                <a:rPr kumimoji="1" lang="en-US" altLang="zh-CN" sz="1200" dirty="0"/>
                <a:t>But first, let’s start with the basics. In this session, we will introduce the key </a:t>
              </a:r>
              <a:r>
                <a:rPr kumimoji="1" lang="en-US" altLang="zh-CN" sz="1200" b="1" dirty="0"/>
                <a:t>scales of the Universe </a:t>
              </a:r>
              <a:r>
                <a:rPr kumimoji="1" lang="en-US" altLang="zh-CN" sz="1200" dirty="0"/>
                <a:t>to give you an idea of how big (and small), how hot (and cold) and how fast (and slow) the Universe is. We will also see how simple rules of </a:t>
              </a:r>
              <a:r>
                <a:rPr kumimoji="1" lang="en-US" altLang="zh-CN" sz="1200" b="1" dirty="0"/>
                <a:t>classical mechanics </a:t>
              </a:r>
              <a:r>
                <a:rPr kumimoji="1" lang="en-US" altLang="zh-CN" sz="1200" dirty="0"/>
                <a:t>can be used to </a:t>
              </a:r>
              <a:r>
                <a:rPr kumimoji="1" lang="en-US" altLang="zh-CN" sz="1200" b="1" dirty="0"/>
                <a:t>go to the Moon</a:t>
              </a:r>
              <a:r>
                <a:rPr kumimoji="1" lang="en-US" altLang="zh-CN" sz="1200" dirty="0"/>
                <a:t> and learn about the </a:t>
              </a:r>
              <a:r>
                <a:rPr kumimoji="1" lang="en-US" altLang="zh-CN" sz="1200" b="1" dirty="0"/>
                <a:t>Rocket Equation </a:t>
              </a:r>
              <a:r>
                <a:rPr kumimoji="1" lang="en-US" altLang="zh-CN" sz="1200" dirty="0"/>
                <a:t>that you can use to build your own </a:t>
              </a:r>
              <a:r>
                <a:rPr kumimoji="1" lang="en-US" altLang="zh-CN" sz="1200" b="1" dirty="0"/>
                <a:t>spaceship </a:t>
              </a:r>
              <a:r>
                <a:rPr kumimoji="1" lang="en-US" altLang="zh-CN" sz="1200" dirty="0"/>
                <a:t>that will take you to the Moon and other places in far away space. (don’t do this at home!)</a:t>
              </a:r>
            </a:p>
          </p:txBody>
        </p:sp>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431756"/>
            <a:ext cx="6264671" cy="1649936"/>
            <a:chOff x="240626" y="5109381"/>
            <a:chExt cx="6264676" cy="1649936"/>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1323439"/>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Understand how big (and small), how hot (and cold) and how fast (and slow) the Universe is</a:t>
              </a:r>
            </a:p>
            <a:p>
              <a:pPr marL="171450" indent="-171450">
                <a:spcBef>
                  <a:spcPts val="600"/>
                </a:spcBef>
                <a:buFont typeface="Arial" panose="020B0604020202020204" pitchFamily="34" charset="0"/>
                <a:buChar char="•"/>
              </a:pPr>
              <a:r>
                <a:rPr kumimoji="1" lang="en-US" altLang="zh-CN" sz="1200" dirty="0"/>
                <a:t>Recap </a:t>
              </a:r>
              <a:r>
                <a:rPr kumimoji="1" lang="en-US" altLang="zh-CN" sz="1200" b="1" dirty="0"/>
                <a:t>classical mechanics </a:t>
              </a:r>
              <a:r>
                <a:rPr kumimoji="1" lang="en-US" altLang="zh-CN" sz="1200" dirty="0"/>
                <a:t>and the key </a:t>
              </a:r>
              <a:r>
                <a:rPr kumimoji="1" lang="en-US" altLang="zh-CN" sz="1200" b="1" dirty="0"/>
                <a:t>conservation laws</a:t>
              </a:r>
            </a:p>
            <a:p>
              <a:pPr marL="171450" indent="-171450">
                <a:spcBef>
                  <a:spcPts val="600"/>
                </a:spcBef>
                <a:buFont typeface="Arial" panose="020B0604020202020204" pitchFamily="34" charset="0"/>
                <a:buChar char="•"/>
              </a:pPr>
              <a:r>
                <a:rPr kumimoji="1" lang="en-US" altLang="zh-CN" sz="1200" dirty="0"/>
                <a:t>Introduce the concept of </a:t>
              </a:r>
              <a:r>
                <a:rPr kumimoji="1" lang="en-US" altLang="zh-CN" sz="1200" b="1" dirty="0"/>
                <a:t>scientific revolution</a:t>
              </a:r>
            </a:p>
            <a:p>
              <a:pPr marL="171450" indent="-171450">
                <a:spcBef>
                  <a:spcPts val="600"/>
                </a:spcBef>
                <a:buFont typeface="Arial" panose="020B0604020202020204" pitchFamily="34" charset="0"/>
                <a:buChar char="•"/>
              </a:pPr>
              <a:r>
                <a:rPr kumimoji="1" lang="en-US" altLang="zh-CN" sz="1200" dirty="0"/>
                <a:t>Use Newtonian mechanics to </a:t>
              </a:r>
              <a:r>
                <a:rPr kumimoji="1" lang="en-US" altLang="zh-CN" sz="1200" b="1" dirty="0"/>
                <a:t>derive the escape velocity </a:t>
              </a:r>
              <a:r>
                <a:rPr kumimoji="1" lang="en-US" altLang="zh-CN" sz="1200" dirty="0"/>
                <a:t>from Earth to space</a:t>
              </a:r>
            </a:p>
            <a:p>
              <a:pPr marL="171450" indent="-171450">
                <a:spcBef>
                  <a:spcPts val="600"/>
                </a:spcBef>
                <a:buFont typeface="Arial" panose="020B0604020202020204" pitchFamily="34" charset="0"/>
                <a:buChar char="•"/>
              </a:pPr>
              <a:r>
                <a:rPr kumimoji="1" lang="en-US" altLang="zh-CN" sz="1200" dirty="0"/>
                <a:t>Derive, understand and apply the Rocket Equation to </a:t>
              </a:r>
              <a:r>
                <a:rPr kumimoji="1" lang="en-US" altLang="zh-CN" sz="1200" b="1" dirty="0"/>
                <a:t>design a simple spaceship</a:t>
              </a:r>
            </a:p>
          </p:txBody>
        </p:sp>
      </p:grpSp>
      <p:grpSp>
        <p:nvGrpSpPr>
          <p:cNvPr id="14" name="组合 13">
            <a:extLst>
              <a:ext uri="{FF2B5EF4-FFF2-40B4-BE49-F238E27FC236}">
                <a16:creationId xmlns:a16="http://schemas.microsoft.com/office/drawing/2014/main" id="{CE33AA89-E33F-FC4B-87B5-450707BA315A}"/>
              </a:ext>
            </a:extLst>
          </p:cNvPr>
          <p:cNvGrpSpPr/>
          <p:nvPr/>
        </p:nvGrpSpPr>
        <p:grpSpPr>
          <a:xfrm>
            <a:off x="240626" y="7156565"/>
            <a:ext cx="6264665" cy="777161"/>
            <a:chOff x="240626" y="7156565"/>
            <a:chExt cx="6264675" cy="777161"/>
          </a:xfrm>
        </p:grpSpPr>
        <p:sp>
          <p:nvSpPr>
            <p:cNvPr id="15" name="矩形 14">
              <a:extLst>
                <a:ext uri="{FF2B5EF4-FFF2-40B4-BE49-F238E27FC236}">
                  <a16:creationId xmlns:a16="http://schemas.microsoft.com/office/drawing/2014/main" id="{B2051046-F577-784B-818E-051DB351144C}"/>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6" name="文本框 15">
              <a:extLst>
                <a:ext uri="{FF2B5EF4-FFF2-40B4-BE49-F238E27FC236}">
                  <a16:creationId xmlns:a16="http://schemas.microsoft.com/office/drawing/2014/main" id="{8BDB2C3E-56A1-A04B-977B-273A12AF76A2}"/>
                </a:ext>
              </a:extLst>
            </p:cNvPr>
            <p:cNvSpPr txBox="1"/>
            <p:nvPr userDrawn="1"/>
          </p:nvSpPr>
          <p:spPr>
            <a:xfrm>
              <a:off x="240626" y="7472061"/>
              <a:ext cx="6264671" cy="461665"/>
            </a:xfrm>
            <a:prstGeom prst="rect">
              <a:avLst/>
            </a:prstGeom>
            <a:noFill/>
          </p:spPr>
          <p:txBody>
            <a:bodyPr wrap="square" rtlCol="0">
              <a:spAutoFit/>
            </a:bodyPr>
            <a:lstStyle/>
            <a:p>
              <a:endParaRPr kumimoji="1" lang="en-US" altLang="zh-CN" sz="1200" dirty="0"/>
            </a:p>
            <a:p>
              <a:endParaRPr kumimoji="1" lang="zh-CN" altLang="en-US"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1: to the Moon and back with Newton</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104369" y="7388790"/>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classical mechanics</a:t>
            </a:r>
          </a:p>
          <a:p>
            <a:pPr algn="ctr"/>
            <a:r>
              <a:rPr kumimoji="1" lang="zh-CN" altLang="en-US" sz="1400" dirty="0">
                <a:solidFill>
                  <a:srgbClr val="B92DC0"/>
                </a:solidFill>
              </a:rPr>
              <a:t>经典力学</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3236180" y="7253104"/>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Scientific Revolution</a:t>
            </a:r>
          </a:p>
          <a:p>
            <a:pPr algn="ctr"/>
            <a:r>
              <a:rPr kumimoji="1" lang="zh-CN" altLang="en-US" sz="1400" dirty="0">
                <a:solidFill>
                  <a:srgbClr val="B92DC0"/>
                </a:solidFill>
              </a:rPr>
              <a:t>科学革命</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1791694" y="7878824"/>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conservation Laws</a:t>
            </a:r>
          </a:p>
          <a:p>
            <a:pPr algn="ctr"/>
            <a:r>
              <a:rPr kumimoji="1" lang="zh-CN" altLang="en-US" sz="1400" dirty="0">
                <a:solidFill>
                  <a:srgbClr val="B92DC0"/>
                </a:solidFill>
              </a:rPr>
              <a:t>守恒律</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4588988" y="7576828"/>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escape velocity</a:t>
            </a:r>
          </a:p>
          <a:p>
            <a:pPr algn="ctr"/>
            <a:r>
              <a:rPr kumimoji="1" lang="zh-CN" altLang="en-US" sz="1400" dirty="0">
                <a:solidFill>
                  <a:srgbClr val="B92DC0"/>
                </a:solidFill>
              </a:rPr>
              <a:t>逃逸速度</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4115887" y="8502300"/>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Rocket Equation</a:t>
            </a:r>
          </a:p>
          <a:p>
            <a:pPr algn="ctr"/>
            <a:r>
              <a:rPr kumimoji="1" lang="zh-CN" altLang="en-US" sz="1400" dirty="0">
                <a:solidFill>
                  <a:srgbClr val="B92DC0"/>
                </a:solidFill>
              </a:rPr>
              <a:t>火箭公式</a:t>
            </a:r>
            <a:endParaRPr kumimoji="1" lang="en-US" altLang="zh-CN" sz="1400" dirty="0">
              <a:solidFill>
                <a:srgbClr val="B92DC0"/>
              </a:solidFill>
            </a:endParaRPr>
          </a:p>
        </p:txBody>
      </p:sp>
      <p:sp>
        <p:nvSpPr>
          <p:cNvPr id="34" name="矩形 33">
            <a:extLst>
              <a:ext uri="{FF2B5EF4-FFF2-40B4-BE49-F238E27FC236}">
                <a16:creationId xmlns:a16="http://schemas.microsoft.com/office/drawing/2014/main" id="{09C2AD80-3812-C34D-9F9D-0394D8BDF1C9}"/>
              </a:ext>
            </a:extLst>
          </p:cNvPr>
          <p:cNvSpPr/>
          <p:nvPr/>
        </p:nvSpPr>
        <p:spPr>
          <a:xfrm>
            <a:off x="1011021" y="8601406"/>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(scientific) paradigm</a:t>
            </a:r>
          </a:p>
          <a:p>
            <a:pPr algn="ctr"/>
            <a:r>
              <a:rPr kumimoji="1" lang="zh-CN" altLang="en-US" sz="1400" dirty="0">
                <a:solidFill>
                  <a:srgbClr val="B92DC0"/>
                </a:solidFill>
              </a:rPr>
              <a:t>（科学）范式</a:t>
            </a:r>
            <a:endParaRPr kumimoji="1" lang="en-US" altLang="zh-CN" sz="1400" dirty="0">
              <a:solidFill>
                <a:srgbClr val="B92DC0"/>
              </a:solidFill>
            </a:endParaRPr>
          </a:p>
        </p:txBody>
      </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2" y="2805549"/>
            <a:ext cx="4996029" cy="1919693"/>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When Classical Mechanics fails</a:t>
            </a:r>
          </a:p>
          <a:p>
            <a:pPr algn="l"/>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latin typeface="Trebuchet MS" panose="020B0703020202090204" pitchFamily="34" charset="0"/>
              </a:rPr>
              <a:t>Classical mechanics does not really work well for very, very small objects such as electrons (particles of electricity). For very small things we need to use laws of Quantum Mechanics.</a:t>
            </a:r>
          </a:p>
          <a:p>
            <a:endParaRPr kumimoji="1" lang="en-US" altLang="zh-CN" sz="1100" dirty="0">
              <a:solidFill>
                <a:schemeClr val="tx1"/>
              </a:solidFill>
              <a:latin typeface="Trebuchet MS" panose="020B0703020202090204" pitchFamily="34" charset="0"/>
            </a:endParaRPr>
          </a:p>
          <a:p>
            <a:r>
              <a:rPr kumimoji="1" lang="en-US" altLang="zh-CN" sz="1100" dirty="0">
                <a:solidFill>
                  <a:schemeClr val="tx1"/>
                </a:solidFill>
                <a:latin typeface="Trebuchet MS" panose="020B0703020202090204" pitchFamily="34" charset="0"/>
              </a:rPr>
              <a:t>Do you think that this might mean that the classical mechanics theory is “incomplete”? Why does it only work for “big enough” objects? What happens at the “boundary” of “big enough for classical mechanics” and “small enough for quantum </a:t>
            </a:r>
            <a:r>
              <a:rPr kumimoji="1" lang="en-US" altLang="zh-CN" sz="1100" dirty="0" err="1">
                <a:solidFill>
                  <a:schemeClr val="tx1"/>
                </a:solidFill>
                <a:latin typeface="Trebuchet MS" panose="020B0703020202090204" pitchFamily="34" charset="0"/>
              </a:rPr>
              <a:t>mehcanics</a:t>
            </a:r>
            <a:r>
              <a:rPr kumimoji="1" lang="en-US" altLang="zh-CN" sz="1100" dirty="0">
                <a:solidFill>
                  <a:schemeClr val="tx1"/>
                </a:solidFill>
                <a:latin typeface="Trebuchet MS" panose="020B0703020202090204" pitchFamily="34" charset="0"/>
              </a:rPr>
              <a:t>”?</a:t>
            </a:r>
            <a:endParaRPr kumimoji="1" lang="zh-CN" altLang="en-US" sz="1100" dirty="0">
              <a:solidFill>
                <a:schemeClr val="tx1"/>
              </a:solidFill>
              <a:latin typeface="Trebuchet MS" panose="020B0703020202090204" pitchFamily="34" charset="0"/>
            </a:endParaRP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Classical mechanics</a:t>
            </a:r>
          </a:p>
          <a:p>
            <a:pPr algn="l"/>
            <a:r>
              <a:rPr kumimoji="1" lang="zh-CN" altLang="en-US" sz="1100" b="1" dirty="0">
                <a:solidFill>
                  <a:schemeClr val="tx1"/>
                </a:solidFill>
              </a:rPr>
              <a:t>经典力学</a:t>
            </a:r>
            <a:endParaRPr kumimoji="1" lang="en-US" altLang="zh-CN" sz="1100" b="1" dirty="0">
              <a:solidFill>
                <a:schemeClr val="tx1"/>
              </a:solidFill>
            </a:endParaRPr>
          </a:p>
          <a:p>
            <a:pPr algn="l"/>
            <a:r>
              <a:rPr kumimoji="1" lang="en-US" altLang="zh-CN" sz="1100" dirty="0">
                <a:solidFill>
                  <a:schemeClr val="tx1"/>
                </a:solidFill>
              </a:rPr>
              <a:t>Area of physics dealing with description of motion of macroscopic (big) objects, such as space rockets, cars or billiard balls.</a:t>
            </a:r>
          </a:p>
          <a:p>
            <a:pPr algn="l"/>
            <a:endParaRPr kumimoji="1" lang="en-US" altLang="zh-CN" sz="1100" dirty="0">
              <a:solidFill>
                <a:schemeClr val="tx1"/>
              </a:solidFill>
            </a:endParaRPr>
          </a:p>
          <a:p>
            <a:r>
              <a:rPr kumimoji="1" lang="en-US" altLang="zh-CN" sz="1100" b="1" dirty="0">
                <a:solidFill>
                  <a:schemeClr val="tx1"/>
                </a:solidFill>
              </a:rPr>
              <a:t>Quantum mechanics</a:t>
            </a:r>
          </a:p>
          <a:p>
            <a:r>
              <a:rPr kumimoji="1" lang="zh-CN" altLang="en-US" sz="1100" b="1" dirty="0">
                <a:solidFill>
                  <a:schemeClr val="tx1"/>
                </a:solidFill>
              </a:rPr>
              <a:t>量子力学</a:t>
            </a:r>
            <a:endParaRPr kumimoji="1" lang="en-US" altLang="zh-CN" sz="1100" b="1" dirty="0">
              <a:solidFill>
                <a:schemeClr val="tx1"/>
              </a:solidFill>
            </a:endParaRPr>
          </a:p>
          <a:p>
            <a:r>
              <a:rPr kumimoji="1" lang="en-US" altLang="zh-CN" sz="1100" dirty="0">
                <a:solidFill>
                  <a:schemeClr val="tx1"/>
                </a:solidFill>
              </a:rPr>
              <a:t>Area of physics dealing with description of behavior of very, very small things (atoms, particles, etc.)</a:t>
            </a:r>
          </a:p>
          <a:p>
            <a:pPr algn="l"/>
            <a:endParaRPr kumimoji="1" lang="en-US" altLang="zh-CN" sz="1100" dirty="0">
              <a:solidFill>
                <a:schemeClr val="tx1"/>
              </a:solidFill>
            </a:endParaRPr>
          </a:p>
          <a:p>
            <a:r>
              <a:rPr kumimoji="1" lang="en-US" altLang="zh-CN" sz="1100" b="1" dirty="0">
                <a:solidFill>
                  <a:schemeClr val="tx1"/>
                </a:solidFill>
              </a:rPr>
              <a:t>Paradigm</a:t>
            </a:r>
          </a:p>
          <a:p>
            <a:r>
              <a:rPr kumimoji="1" lang="zh-CN" altLang="en-US" sz="1100" b="1" dirty="0">
                <a:solidFill>
                  <a:schemeClr val="tx1"/>
                </a:solidFill>
              </a:rPr>
              <a:t>典范</a:t>
            </a:r>
            <a:endParaRPr kumimoji="1" lang="en-US" altLang="zh-CN" sz="1100" b="1" dirty="0">
              <a:solidFill>
                <a:schemeClr val="tx1"/>
              </a:solidFill>
            </a:endParaRPr>
          </a:p>
          <a:p>
            <a:r>
              <a:rPr kumimoji="1" lang="en-US" altLang="zh-CN" sz="1100" dirty="0">
                <a:solidFill>
                  <a:schemeClr val="tx1"/>
                </a:solidFill>
              </a:rPr>
              <a:t>An idea, concept or rule that most people assume to be true. For example, the theory of evolution via natural selection is a (proven) scientific paradigm that most people around the world accept as true.</a:t>
            </a:r>
          </a:p>
          <a:p>
            <a:endParaRPr kumimoji="1" lang="en-US" altLang="zh-CN" sz="1100" dirty="0">
              <a:solidFill>
                <a:schemeClr val="tx1"/>
              </a:solidFill>
            </a:endParaRPr>
          </a:p>
          <a:p>
            <a:r>
              <a:rPr kumimoji="1" lang="en-US" altLang="zh-CN" sz="1100" dirty="0">
                <a:solidFill>
                  <a:schemeClr val="tx1"/>
                </a:solidFill>
              </a:rPr>
              <a:t>When a major paradigm is changed or proven to be wrong, this is when a “scientific revolution” happens.</a:t>
            </a:r>
          </a:p>
          <a:p>
            <a:endParaRPr kumimoji="1" lang="en-US" altLang="zh-CN" sz="1100" dirty="0">
              <a:solidFill>
                <a:schemeClr val="tx1"/>
              </a:solidFill>
            </a:endParaRPr>
          </a:p>
          <a:p>
            <a:r>
              <a:rPr kumimoji="1" lang="en-US" altLang="zh-CN" sz="1100" b="1" dirty="0">
                <a:solidFill>
                  <a:schemeClr val="tx1"/>
                </a:solidFill>
              </a:rPr>
              <a:t>Scientific revolution</a:t>
            </a:r>
          </a:p>
          <a:p>
            <a:r>
              <a:rPr kumimoji="1" lang="zh-CN" altLang="en-US" sz="1100" b="1" dirty="0">
                <a:solidFill>
                  <a:schemeClr val="tx1"/>
                </a:solidFill>
              </a:rPr>
              <a:t>科学革命</a:t>
            </a:r>
            <a:endParaRPr kumimoji="1" lang="en-US" altLang="zh-CN" sz="1100" b="1" dirty="0">
              <a:solidFill>
                <a:schemeClr val="tx1"/>
              </a:solidFill>
            </a:endParaRPr>
          </a:p>
          <a:p>
            <a:r>
              <a:rPr kumimoji="1" lang="en-US" altLang="zh-CN" sz="1100" dirty="0">
                <a:solidFill>
                  <a:schemeClr val="tx1"/>
                </a:solidFill>
              </a:rPr>
              <a:t>A time when due to e.g. new evidence, new experiments, new proofs etc. a major paradigm in science is proven to be wrong. For example, Aristotelean mechanics was overturned </a:t>
            </a:r>
            <a:r>
              <a:rPr kumimoji="1" lang="zh-CN" altLang="en-US" sz="1100" dirty="0">
                <a:solidFill>
                  <a:schemeClr val="tx1"/>
                </a:solidFill>
              </a:rPr>
              <a:t>（颠覆）</a:t>
            </a:r>
            <a:r>
              <a:rPr kumimoji="1" lang="en-US" altLang="zh-CN" sz="1100" dirty="0">
                <a:solidFill>
                  <a:schemeClr val="tx1"/>
                </a:solidFill>
              </a:rPr>
              <a:t>by Newton’s mechanics.</a:t>
            </a: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621915" y="604544"/>
            <a:ext cx="5029274" cy="2086689"/>
            <a:chOff x="198939" y="7156565"/>
            <a:chExt cx="6306362" cy="2086689"/>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Classical Mechanics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1754326"/>
            </a:xfrm>
            <a:prstGeom prst="rect">
              <a:avLst/>
            </a:prstGeom>
            <a:noFill/>
          </p:spPr>
          <p:txBody>
            <a:bodyPr wrap="square" rtlCol="0">
              <a:spAutoFit/>
            </a:bodyPr>
            <a:lstStyle/>
            <a:p>
              <a:r>
                <a:rPr kumimoji="1" lang="en-US" altLang="zh-CN" sz="1200" dirty="0"/>
                <a:t>The laws of classical mechanics were discovered and described by Isaac Newton (and others around the same time) in 17</a:t>
              </a:r>
              <a:r>
                <a:rPr kumimoji="1" lang="en-US" altLang="zh-CN" sz="1200" baseline="30000" dirty="0"/>
                <a:t>th</a:t>
              </a:r>
              <a:r>
                <a:rPr kumimoji="1" lang="en-US" altLang="zh-CN" sz="1200" dirty="0"/>
                <a:t>-18</a:t>
              </a:r>
              <a:r>
                <a:rPr kumimoji="1" lang="en-US" altLang="zh-CN" sz="1200" baseline="30000" dirty="0"/>
                <a:t>th</a:t>
              </a:r>
              <a:r>
                <a:rPr kumimoji="1" lang="en-US" altLang="zh-CN" sz="1200" dirty="0"/>
                <a:t> c. </a:t>
              </a:r>
            </a:p>
            <a:p>
              <a:endParaRPr kumimoji="1" lang="en-US" altLang="zh-CN" sz="1200" dirty="0"/>
            </a:p>
            <a:p>
              <a:r>
                <a:rPr kumimoji="1" lang="en-US" altLang="zh-CN" sz="1200" dirty="0"/>
                <a:t>Classical mechanics describes the motion of macroscopic (big) objects. These could be as small as ping-pong balls, or as big as spaceships. </a:t>
              </a:r>
            </a:p>
            <a:p>
              <a:endParaRPr kumimoji="1" lang="en-US" altLang="zh-CN" sz="1200" dirty="0"/>
            </a:p>
            <a:p>
              <a:r>
                <a:rPr kumimoji="1" lang="en-US" altLang="zh-CN" sz="1200" dirty="0"/>
                <a:t>Classical mechanics is very successful in describing motion of objects in our world. The same laws apply to the football kicked during a football match, as apply to a spaceship traveling to Mars.</a:t>
              </a:r>
              <a:endParaRPr kumimoji="1" lang="zh-CN" altLang="en-US" sz="1200" dirty="0"/>
            </a:p>
          </p:txBody>
        </p:sp>
      </p:grpSp>
      <p:sp>
        <p:nvSpPr>
          <p:cNvPr id="20" name="矩形 19">
            <a:extLst>
              <a:ext uri="{FF2B5EF4-FFF2-40B4-BE49-F238E27FC236}">
                <a16:creationId xmlns:a16="http://schemas.microsoft.com/office/drawing/2014/main" id="{82282350-4FAE-E342-98B9-81BF79F86D6D}"/>
              </a:ext>
            </a:extLst>
          </p:cNvPr>
          <p:cNvSpPr/>
          <p:nvPr/>
        </p:nvSpPr>
        <p:spPr>
          <a:xfrm>
            <a:off x="1638822" y="5015023"/>
            <a:ext cx="4996026"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Aristotle vs. Newton</a:t>
            </a:r>
            <a:endParaRPr kumimoji="1" lang="zh-CN" altLang="en-US" sz="1400" dirty="0">
              <a:solidFill>
                <a:schemeClr val="bg1"/>
              </a:solidFill>
              <a:latin typeface="Comic Sans MS" panose="030F0902030302020204" pitchFamily="66" charset="0"/>
            </a:endParaRPr>
          </a:p>
        </p:txBody>
      </p:sp>
      <p:sp>
        <p:nvSpPr>
          <p:cNvPr id="21" name="文本框 20">
            <a:extLst>
              <a:ext uri="{FF2B5EF4-FFF2-40B4-BE49-F238E27FC236}">
                <a16:creationId xmlns:a16="http://schemas.microsoft.com/office/drawing/2014/main" id="{7C0A4C6E-D6A8-394A-A8C1-378FD47970FA}"/>
              </a:ext>
            </a:extLst>
          </p:cNvPr>
          <p:cNvSpPr txBox="1"/>
          <p:nvPr/>
        </p:nvSpPr>
        <p:spPr>
          <a:xfrm>
            <a:off x="1638822" y="5386253"/>
            <a:ext cx="4996026" cy="1384995"/>
          </a:xfrm>
          <a:prstGeom prst="rect">
            <a:avLst/>
          </a:prstGeom>
          <a:noFill/>
        </p:spPr>
        <p:txBody>
          <a:bodyPr wrap="square" rtlCol="0">
            <a:spAutoFit/>
          </a:bodyPr>
          <a:lstStyle/>
          <a:p>
            <a:r>
              <a:rPr kumimoji="1" lang="en-US" altLang="zh-CN" sz="1200" dirty="0"/>
              <a:t>For many centuries, most people did not connect gravity that attracts us to Earth with the force that keeps Earth from flying away into space and traveling to another galaxy. </a:t>
            </a:r>
          </a:p>
          <a:p>
            <a:endParaRPr kumimoji="1" lang="en-US" altLang="zh-CN" sz="1200" dirty="0"/>
          </a:p>
          <a:p>
            <a:r>
              <a:rPr kumimoji="1" lang="en-US" altLang="zh-CN" sz="1200" dirty="0"/>
              <a:t>Most scientists and thinkers believed certain </a:t>
            </a:r>
            <a:r>
              <a:rPr kumimoji="1" lang="en-US" altLang="zh-CN" sz="1200" b="1" dirty="0"/>
              <a:t>paradigms</a:t>
            </a:r>
            <a:r>
              <a:rPr kumimoji="1" lang="en-US" altLang="zh-CN" sz="1200" dirty="0"/>
              <a:t> that they learned from old books written by e.g. Aristotle, an ancient Greek philosopher and scientist.</a:t>
            </a:r>
          </a:p>
        </p:txBody>
      </p:sp>
      <p:sp>
        <p:nvSpPr>
          <p:cNvPr id="22" name="文本框 21">
            <a:extLst>
              <a:ext uri="{FF2B5EF4-FFF2-40B4-BE49-F238E27FC236}">
                <a16:creationId xmlns:a16="http://schemas.microsoft.com/office/drawing/2014/main" id="{31CAFBB3-F52C-1E44-9064-E5532A928DEB}"/>
              </a:ext>
            </a:extLst>
          </p:cNvPr>
          <p:cNvSpPr txBox="1"/>
          <p:nvPr/>
        </p:nvSpPr>
        <p:spPr>
          <a:xfrm>
            <a:off x="1632164" y="6823372"/>
            <a:ext cx="4481173" cy="969496"/>
          </a:xfrm>
          <a:custGeom>
            <a:avLst/>
            <a:gdLst>
              <a:gd name="connsiteX0" fmla="*/ 0 w 4481173"/>
              <a:gd name="connsiteY0" fmla="*/ 0 h 969496"/>
              <a:gd name="connsiteX1" fmla="*/ 515335 w 4481173"/>
              <a:gd name="connsiteY1" fmla="*/ 0 h 969496"/>
              <a:gd name="connsiteX2" fmla="*/ 941046 w 4481173"/>
              <a:gd name="connsiteY2" fmla="*/ 0 h 969496"/>
              <a:gd name="connsiteX3" fmla="*/ 1590816 w 4481173"/>
              <a:gd name="connsiteY3" fmla="*/ 0 h 969496"/>
              <a:gd name="connsiteX4" fmla="*/ 2106151 w 4481173"/>
              <a:gd name="connsiteY4" fmla="*/ 0 h 969496"/>
              <a:gd name="connsiteX5" fmla="*/ 2621486 w 4481173"/>
              <a:gd name="connsiteY5" fmla="*/ 0 h 969496"/>
              <a:gd name="connsiteX6" fmla="*/ 3271256 w 4481173"/>
              <a:gd name="connsiteY6" fmla="*/ 0 h 969496"/>
              <a:gd name="connsiteX7" fmla="*/ 3741779 w 4481173"/>
              <a:gd name="connsiteY7" fmla="*/ 0 h 969496"/>
              <a:gd name="connsiteX8" fmla="*/ 4481173 w 4481173"/>
              <a:gd name="connsiteY8" fmla="*/ 0 h 969496"/>
              <a:gd name="connsiteX9" fmla="*/ 4481173 w 4481173"/>
              <a:gd name="connsiteY9" fmla="*/ 504138 h 969496"/>
              <a:gd name="connsiteX10" fmla="*/ 4481173 w 4481173"/>
              <a:gd name="connsiteY10" fmla="*/ 969496 h 969496"/>
              <a:gd name="connsiteX11" fmla="*/ 3921026 w 4481173"/>
              <a:gd name="connsiteY11" fmla="*/ 969496 h 969496"/>
              <a:gd name="connsiteX12" fmla="*/ 3405691 w 4481173"/>
              <a:gd name="connsiteY12" fmla="*/ 969496 h 969496"/>
              <a:gd name="connsiteX13" fmla="*/ 2755921 w 4481173"/>
              <a:gd name="connsiteY13" fmla="*/ 969496 h 969496"/>
              <a:gd name="connsiteX14" fmla="*/ 2106151 w 4481173"/>
              <a:gd name="connsiteY14" fmla="*/ 969496 h 969496"/>
              <a:gd name="connsiteX15" fmla="*/ 1635628 w 4481173"/>
              <a:gd name="connsiteY15" fmla="*/ 969496 h 969496"/>
              <a:gd name="connsiteX16" fmla="*/ 1075482 w 4481173"/>
              <a:gd name="connsiteY16" fmla="*/ 969496 h 969496"/>
              <a:gd name="connsiteX17" fmla="*/ 0 w 4481173"/>
              <a:gd name="connsiteY17" fmla="*/ 969496 h 969496"/>
              <a:gd name="connsiteX18" fmla="*/ 0 w 4481173"/>
              <a:gd name="connsiteY18" fmla="*/ 484748 h 969496"/>
              <a:gd name="connsiteX19" fmla="*/ 0 w 4481173"/>
              <a:gd name="connsiteY19"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1173" h="969496"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21142" y="139977"/>
                  <a:pt x="4427340" y="303125"/>
                  <a:pt x="4481173" y="504138"/>
                </a:cubicBezTo>
                <a:cubicBezTo>
                  <a:pt x="4535006" y="705151"/>
                  <a:pt x="4442786" y="776255"/>
                  <a:pt x="4481173" y="969496"/>
                </a:cubicBezTo>
                <a:cubicBezTo>
                  <a:pt x="4357471" y="988346"/>
                  <a:pt x="4143411" y="927933"/>
                  <a:pt x="3921026" y="969496"/>
                </a:cubicBezTo>
                <a:cubicBezTo>
                  <a:pt x="3698641" y="1011059"/>
                  <a:pt x="3575427" y="955138"/>
                  <a:pt x="3405691" y="969496"/>
                </a:cubicBezTo>
                <a:cubicBezTo>
                  <a:pt x="3235956" y="983854"/>
                  <a:pt x="2917873" y="918454"/>
                  <a:pt x="2755921" y="969496"/>
                </a:cubicBezTo>
                <a:cubicBezTo>
                  <a:pt x="2593969" y="1020538"/>
                  <a:pt x="2328197" y="910169"/>
                  <a:pt x="2106151" y="969496"/>
                </a:cubicBezTo>
                <a:cubicBezTo>
                  <a:pt x="1884105" y="1028823"/>
                  <a:pt x="1757179" y="958729"/>
                  <a:pt x="1635628" y="969496"/>
                </a:cubicBezTo>
                <a:cubicBezTo>
                  <a:pt x="1514077" y="980263"/>
                  <a:pt x="1239101" y="968324"/>
                  <a:pt x="1075482" y="969496"/>
                </a:cubicBezTo>
                <a:cubicBezTo>
                  <a:pt x="911863" y="970668"/>
                  <a:pt x="427201" y="964829"/>
                  <a:pt x="0" y="969496"/>
                </a:cubicBezTo>
                <a:cubicBezTo>
                  <a:pt x="-14486" y="784905"/>
                  <a:pt x="55212" y="621362"/>
                  <a:pt x="0" y="484748"/>
                </a:cubicBezTo>
                <a:cubicBezTo>
                  <a:pt x="-55212" y="348134"/>
                  <a:pt x="27838" y="13336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Imagine you are in a helicopter hovering above the ocean. You drop a cannon ball and a ping-pong ball down at the same time. Which one will splash into the ocean first?</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139928" y="6971283"/>
            <a:ext cx="528168" cy="528168"/>
          </a:xfrm>
          <a:prstGeom prst="rect">
            <a:avLst/>
          </a:prstGeom>
        </p:spPr>
      </p:pic>
      <p:sp>
        <p:nvSpPr>
          <p:cNvPr id="24" name="文本框 23">
            <a:extLst>
              <a:ext uri="{FF2B5EF4-FFF2-40B4-BE49-F238E27FC236}">
                <a16:creationId xmlns:a16="http://schemas.microsoft.com/office/drawing/2014/main" id="{CC687B93-3730-D942-A352-B98D93FB04E4}"/>
              </a:ext>
            </a:extLst>
          </p:cNvPr>
          <p:cNvSpPr txBox="1"/>
          <p:nvPr/>
        </p:nvSpPr>
        <p:spPr>
          <a:xfrm>
            <a:off x="1674263" y="7909714"/>
            <a:ext cx="4996026" cy="1200329"/>
          </a:xfrm>
          <a:prstGeom prst="rect">
            <a:avLst/>
          </a:prstGeom>
          <a:noFill/>
        </p:spPr>
        <p:txBody>
          <a:bodyPr wrap="square" rtlCol="0">
            <a:spAutoFit/>
          </a:bodyPr>
          <a:lstStyle/>
          <a:p>
            <a:r>
              <a:rPr kumimoji="1" lang="en-US" altLang="zh-CN" sz="1200" dirty="0"/>
              <a:t>Aristotelean ”science” would tell us that heavier objects fall faster than lighter objects. Before Newton, no one actually bothered to </a:t>
            </a:r>
            <a:r>
              <a:rPr kumimoji="1" lang="en-US" altLang="zh-CN" sz="1200" i="1" dirty="0"/>
              <a:t>confirm</a:t>
            </a:r>
            <a:r>
              <a:rPr kumimoji="1" lang="en-US" altLang="zh-CN" sz="1200" dirty="0"/>
              <a:t> this notion via an experiment.</a:t>
            </a:r>
          </a:p>
          <a:p>
            <a:endParaRPr kumimoji="1" lang="en-US" altLang="zh-CN" sz="1200" dirty="0"/>
          </a:p>
          <a:p>
            <a:r>
              <a:rPr kumimoji="1" lang="en-US" altLang="zh-CN" sz="1200" dirty="0"/>
              <a:t>Newton (and others during his time) started a </a:t>
            </a:r>
            <a:r>
              <a:rPr kumimoji="1" lang="en-US" altLang="zh-CN" sz="1200" b="1" dirty="0"/>
              <a:t>scientific revolution </a:t>
            </a:r>
            <a:r>
              <a:rPr kumimoji="1" lang="en-US" altLang="zh-CN" sz="1200" dirty="0"/>
              <a:t> by conducting simple experiments and proving Aristotle wrong.</a:t>
            </a:r>
          </a:p>
        </p:txBody>
      </p:sp>
      <p:sp>
        <p:nvSpPr>
          <p:cNvPr id="25" name="椭圆 24">
            <a:extLst>
              <a:ext uri="{FF2B5EF4-FFF2-40B4-BE49-F238E27FC236}">
                <a16:creationId xmlns:a16="http://schemas.microsoft.com/office/drawing/2014/main" id="{3D373010-6DE3-A042-BCBA-98C5A77AD574}"/>
              </a:ext>
            </a:extLst>
          </p:cNvPr>
          <p:cNvSpPr/>
          <p:nvPr/>
        </p:nvSpPr>
        <p:spPr>
          <a:xfrm>
            <a:off x="1491749" y="573058"/>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6AF35BE5-158D-E447-A9B8-15193F0A6003}"/>
              </a:ext>
            </a:extLst>
          </p:cNvPr>
          <p:cNvSpPr/>
          <p:nvPr/>
        </p:nvSpPr>
        <p:spPr>
          <a:xfrm>
            <a:off x="240632" y="647153"/>
            <a:ext cx="6410559" cy="3637756"/>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Important term: </a:t>
            </a:r>
            <a:r>
              <a:rPr kumimoji="1" lang="en-US" altLang="zh-CN" sz="1400" b="1" dirty="0">
                <a:solidFill>
                  <a:schemeClr val="tx1"/>
                </a:solidFill>
                <a:latin typeface="Comic Sans MS" panose="030F0902030302020204" pitchFamily="66" charset="0"/>
              </a:rPr>
              <a:t>scientific revolution</a:t>
            </a:r>
          </a:p>
          <a:p>
            <a:pPr algn="l"/>
            <a:r>
              <a:rPr kumimoji="1" lang="en-US" altLang="zh-CN" sz="1200" dirty="0">
                <a:solidFill>
                  <a:schemeClr val="tx1"/>
                </a:solidFill>
                <a:latin typeface="Comic Sans MS" panose="030F0902030302020204" pitchFamily="66" charset="0"/>
              </a:rPr>
              <a:t>(This notion is due to Thomas Samuel Kuhn)</a:t>
            </a: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6" name="组合 15">
            <a:extLst>
              <a:ext uri="{FF2B5EF4-FFF2-40B4-BE49-F238E27FC236}">
                <a16:creationId xmlns:a16="http://schemas.microsoft.com/office/drawing/2014/main" id="{40E6B0A6-28C3-A448-B284-8EF0F70A4580}"/>
              </a:ext>
            </a:extLst>
          </p:cNvPr>
          <p:cNvGrpSpPr/>
          <p:nvPr/>
        </p:nvGrpSpPr>
        <p:grpSpPr>
          <a:xfrm>
            <a:off x="223721" y="4749247"/>
            <a:ext cx="6410558" cy="1700491"/>
            <a:chOff x="240626" y="7156565"/>
            <a:chExt cx="6264675" cy="1700491"/>
          </a:xfrm>
        </p:grpSpPr>
        <p:sp>
          <p:nvSpPr>
            <p:cNvPr id="17" name="矩形 16">
              <a:extLst>
                <a:ext uri="{FF2B5EF4-FFF2-40B4-BE49-F238E27FC236}">
                  <a16:creationId xmlns:a16="http://schemas.microsoft.com/office/drawing/2014/main" id="{DAD91166-7EE0-D043-BA05-355D4D50CB8B}"/>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How to overturn a paradigm (you can try it at home!)</a:t>
              </a:r>
              <a:endParaRPr kumimoji="1" lang="zh-CN" altLang="en-US" sz="1400" dirty="0">
                <a:solidFill>
                  <a:schemeClr val="bg1"/>
                </a:solidFill>
                <a:latin typeface="Comic Sans MS" panose="030F0902030302020204" pitchFamily="66" charset="0"/>
              </a:endParaRPr>
            </a:p>
          </p:txBody>
        </p:sp>
        <p:sp>
          <p:nvSpPr>
            <p:cNvPr id="18" name="文本框 17">
              <a:extLst>
                <a:ext uri="{FF2B5EF4-FFF2-40B4-BE49-F238E27FC236}">
                  <a16:creationId xmlns:a16="http://schemas.microsoft.com/office/drawing/2014/main" id="{04C21A30-5B4A-E946-A229-A81691FFE9EB}"/>
                </a:ext>
              </a:extLst>
            </p:cNvPr>
            <p:cNvSpPr txBox="1"/>
            <p:nvPr userDrawn="1"/>
          </p:nvSpPr>
          <p:spPr>
            <a:xfrm>
              <a:off x="240626" y="7472061"/>
              <a:ext cx="6264671" cy="1384995"/>
            </a:xfrm>
            <a:prstGeom prst="rect">
              <a:avLst/>
            </a:prstGeom>
            <a:noFill/>
          </p:spPr>
          <p:txBody>
            <a:bodyPr wrap="square" rtlCol="0">
              <a:spAutoFit/>
            </a:bodyPr>
            <a:lstStyle/>
            <a:p>
              <a:r>
                <a:rPr kumimoji="1" lang="en-US" altLang="zh-CN" sz="1200" dirty="0"/>
                <a:t>Design an experiment to prove Aristotle’s theory about motion of bodies to be wrong.</a:t>
              </a:r>
            </a:p>
            <a:p>
              <a:endParaRPr kumimoji="1" lang="en-US" altLang="zh-CN" sz="1200" dirty="0"/>
            </a:p>
            <a:p>
              <a:r>
                <a:rPr kumimoji="1" lang="en-US" altLang="zh-CN" sz="1200" dirty="0"/>
                <a:t>What do you have to be careful about?</a:t>
              </a:r>
            </a:p>
            <a:p>
              <a:endParaRPr kumimoji="1" lang="en-US" altLang="zh-CN" sz="1200" dirty="0"/>
            </a:p>
            <a:p>
              <a:r>
                <a:rPr kumimoji="1" lang="en-US" altLang="zh-CN" sz="1200" dirty="0"/>
                <a:t>What assumptions will you make?</a:t>
              </a:r>
            </a:p>
            <a:p>
              <a:endParaRPr kumimoji="1" lang="en-US" altLang="zh-CN" sz="1200" dirty="0"/>
            </a:p>
            <a:p>
              <a:r>
                <a:rPr kumimoji="1" lang="en-US" altLang="zh-CN" sz="1200" dirty="0"/>
                <a:t>What and how will you measure?</a:t>
              </a:r>
            </a:p>
          </p:txBody>
        </p:sp>
      </p:grpSp>
      <p:pic>
        <p:nvPicPr>
          <p:cNvPr id="2052" name="Picture 4" descr="“normal science scientific revolution”的图片搜索结果">
            <a:extLst>
              <a:ext uri="{FF2B5EF4-FFF2-40B4-BE49-F238E27FC236}">
                <a16:creationId xmlns:a16="http://schemas.microsoft.com/office/drawing/2014/main" id="{5478B7D0-8D6D-7743-9D08-A86FE50D2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586" y="1315384"/>
            <a:ext cx="3008828" cy="269791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5AC55B52-4632-4647-AFFE-84742209C620}"/>
              </a:ext>
            </a:extLst>
          </p:cNvPr>
          <p:cNvSpPr txBox="1"/>
          <p:nvPr/>
        </p:nvSpPr>
        <p:spPr>
          <a:xfrm>
            <a:off x="4790616" y="2294295"/>
            <a:ext cx="1481027" cy="507831"/>
          </a:xfrm>
          <a:prstGeom prst="rect">
            <a:avLst/>
          </a:prstGeom>
          <a:noFill/>
        </p:spPr>
        <p:txBody>
          <a:bodyPr wrap="square" rtlCol="0">
            <a:spAutoFit/>
          </a:bodyPr>
          <a:lstStyle/>
          <a:p>
            <a:r>
              <a:rPr kumimoji="1" lang="en-US" altLang="zh-CN" sz="900" dirty="0">
                <a:solidFill>
                  <a:srgbClr val="6825BB"/>
                </a:solidFill>
                <a:latin typeface="Comic Sans MS" panose="030F0902030302020204" pitchFamily="66" charset="0"/>
              </a:rPr>
              <a:t>Scientists work in the general framework of some paradigms</a:t>
            </a:r>
            <a:endParaRPr kumimoji="1" lang="zh-CN" altLang="en-US" sz="900" dirty="0">
              <a:solidFill>
                <a:srgbClr val="6825BB"/>
              </a:solidFill>
              <a:latin typeface="Comic Sans MS" panose="030F0902030302020204" pitchFamily="66" charset="0"/>
            </a:endParaRPr>
          </a:p>
        </p:txBody>
      </p:sp>
      <p:sp>
        <p:nvSpPr>
          <p:cNvPr id="24" name="文本框 23">
            <a:extLst>
              <a:ext uri="{FF2B5EF4-FFF2-40B4-BE49-F238E27FC236}">
                <a16:creationId xmlns:a16="http://schemas.microsoft.com/office/drawing/2014/main" id="{43BBBCF4-5CB0-584B-9BE7-14A3D1AE15D7}"/>
              </a:ext>
            </a:extLst>
          </p:cNvPr>
          <p:cNvSpPr txBox="1"/>
          <p:nvPr/>
        </p:nvSpPr>
        <p:spPr>
          <a:xfrm>
            <a:off x="4585172" y="3380266"/>
            <a:ext cx="1481027" cy="507831"/>
          </a:xfrm>
          <a:prstGeom prst="rect">
            <a:avLst/>
          </a:prstGeom>
          <a:noFill/>
        </p:spPr>
        <p:txBody>
          <a:bodyPr wrap="square" rtlCol="0">
            <a:spAutoFit/>
          </a:bodyPr>
          <a:lstStyle/>
          <a:p>
            <a:r>
              <a:rPr kumimoji="1" lang="en-US" altLang="zh-CN" sz="900" dirty="0">
                <a:solidFill>
                  <a:srgbClr val="6825BB"/>
                </a:solidFill>
                <a:latin typeface="Comic Sans MS" panose="030F0902030302020204" pitchFamily="66" charset="0"/>
              </a:rPr>
              <a:t>Wait a minute, are we wrong? Let’s adjust our model slightly...</a:t>
            </a:r>
            <a:endParaRPr kumimoji="1" lang="zh-CN" altLang="en-US" sz="900" dirty="0">
              <a:solidFill>
                <a:srgbClr val="6825BB"/>
              </a:solidFill>
              <a:latin typeface="Comic Sans MS" panose="030F0902030302020204" pitchFamily="66" charset="0"/>
            </a:endParaRPr>
          </a:p>
        </p:txBody>
      </p:sp>
      <p:sp>
        <p:nvSpPr>
          <p:cNvPr id="25" name="文本框 24">
            <a:extLst>
              <a:ext uri="{FF2B5EF4-FFF2-40B4-BE49-F238E27FC236}">
                <a16:creationId xmlns:a16="http://schemas.microsoft.com/office/drawing/2014/main" id="{3DEFC3C2-ADFB-A64A-8550-AB60746AE254}"/>
              </a:ext>
            </a:extLst>
          </p:cNvPr>
          <p:cNvSpPr txBox="1"/>
          <p:nvPr/>
        </p:nvSpPr>
        <p:spPr>
          <a:xfrm>
            <a:off x="1265274" y="3449515"/>
            <a:ext cx="1076392" cy="507831"/>
          </a:xfrm>
          <a:prstGeom prst="rect">
            <a:avLst/>
          </a:prstGeom>
          <a:noFill/>
        </p:spPr>
        <p:txBody>
          <a:bodyPr wrap="square" rtlCol="0">
            <a:spAutoFit/>
          </a:bodyPr>
          <a:lstStyle/>
          <a:p>
            <a:r>
              <a:rPr kumimoji="1" lang="en-US" altLang="zh-CN" sz="900" dirty="0">
                <a:solidFill>
                  <a:srgbClr val="6825BB"/>
                </a:solidFill>
                <a:latin typeface="Comic Sans MS" panose="030F0902030302020204" pitchFamily="66" charset="0"/>
              </a:rPr>
              <a:t>No, no, no, no! Our model is wrong!</a:t>
            </a:r>
            <a:endParaRPr kumimoji="1" lang="zh-CN" altLang="en-US" sz="900" dirty="0">
              <a:solidFill>
                <a:srgbClr val="6825BB"/>
              </a:solidFill>
              <a:latin typeface="Comic Sans MS" panose="030F0902030302020204" pitchFamily="66" charset="0"/>
            </a:endParaRPr>
          </a:p>
        </p:txBody>
      </p:sp>
      <p:sp>
        <p:nvSpPr>
          <p:cNvPr id="26" name="文本框 25">
            <a:extLst>
              <a:ext uri="{FF2B5EF4-FFF2-40B4-BE49-F238E27FC236}">
                <a16:creationId xmlns:a16="http://schemas.microsoft.com/office/drawing/2014/main" id="{1B24599B-5496-B64B-B9B4-69E60B02CD0B}"/>
              </a:ext>
            </a:extLst>
          </p:cNvPr>
          <p:cNvSpPr txBox="1"/>
          <p:nvPr/>
        </p:nvSpPr>
        <p:spPr>
          <a:xfrm>
            <a:off x="860639" y="2320026"/>
            <a:ext cx="1076392" cy="369332"/>
          </a:xfrm>
          <a:prstGeom prst="rect">
            <a:avLst/>
          </a:prstGeom>
          <a:noFill/>
        </p:spPr>
        <p:txBody>
          <a:bodyPr wrap="square" rtlCol="0">
            <a:spAutoFit/>
          </a:bodyPr>
          <a:lstStyle/>
          <a:p>
            <a:r>
              <a:rPr kumimoji="1" lang="en-US" altLang="zh-CN" sz="900" dirty="0">
                <a:solidFill>
                  <a:srgbClr val="6825BB"/>
                </a:solidFill>
                <a:latin typeface="Comic Sans MS" panose="030F0902030302020204" pitchFamily="66" charset="0"/>
              </a:rPr>
              <a:t>We need a new model...</a:t>
            </a:r>
            <a:endParaRPr kumimoji="1" lang="zh-CN" altLang="en-US" sz="900" dirty="0">
              <a:solidFill>
                <a:srgbClr val="6825BB"/>
              </a:solidFill>
              <a:latin typeface="Comic Sans MS" panose="030F0902030302020204" pitchFamily="66" charset="0"/>
            </a:endParaRPr>
          </a:p>
        </p:txBody>
      </p:sp>
      <p:sp>
        <p:nvSpPr>
          <p:cNvPr id="27" name="文本框 26">
            <a:extLst>
              <a:ext uri="{FF2B5EF4-FFF2-40B4-BE49-F238E27FC236}">
                <a16:creationId xmlns:a16="http://schemas.microsoft.com/office/drawing/2014/main" id="{EA3961D8-98F8-6A44-995E-44BF64FE4F26}"/>
              </a:ext>
            </a:extLst>
          </p:cNvPr>
          <p:cNvSpPr txBox="1"/>
          <p:nvPr/>
        </p:nvSpPr>
        <p:spPr>
          <a:xfrm>
            <a:off x="3821058" y="1304751"/>
            <a:ext cx="2005584" cy="369332"/>
          </a:xfrm>
          <a:prstGeom prst="rect">
            <a:avLst/>
          </a:prstGeom>
          <a:noFill/>
        </p:spPr>
        <p:txBody>
          <a:bodyPr wrap="square" rtlCol="0">
            <a:spAutoFit/>
          </a:bodyPr>
          <a:lstStyle/>
          <a:p>
            <a:r>
              <a:rPr kumimoji="1" lang="en-US" altLang="zh-CN" sz="900" dirty="0">
                <a:solidFill>
                  <a:srgbClr val="6825BB"/>
                </a:solidFill>
                <a:latin typeface="Comic Sans MS" panose="030F0902030302020204" pitchFamily="66" charset="0"/>
              </a:rPr>
              <a:t>Let‘s all agree that this is how things work...</a:t>
            </a:r>
            <a:endParaRPr kumimoji="1" lang="zh-CN" altLang="en-US" sz="900" dirty="0">
              <a:solidFill>
                <a:srgbClr val="6825BB"/>
              </a:solidFill>
              <a:latin typeface="Comic Sans MS" panose="030F0902030302020204" pitchFamily="66" charset="0"/>
            </a:endParaRPr>
          </a:p>
        </p:txBody>
      </p:sp>
    </p:spTree>
    <p:extLst>
      <p:ext uri="{BB962C8B-B14F-4D97-AF65-F5344CB8AC3E}">
        <p14:creationId xmlns:p14="http://schemas.microsoft.com/office/powerpoint/2010/main" val="178703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100" b="1" dirty="0">
                <a:solidFill>
                  <a:schemeClr val="tx1"/>
                </a:solidFill>
              </a:rPr>
              <a:t>Unification theory</a:t>
            </a:r>
          </a:p>
          <a:p>
            <a:r>
              <a:rPr kumimoji="1" lang="zh-CN" altLang="en-US" sz="1100" b="1" dirty="0">
                <a:solidFill>
                  <a:schemeClr val="tx1"/>
                </a:solidFill>
              </a:rPr>
              <a:t>统一理论</a:t>
            </a:r>
            <a:endParaRPr kumimoji="1" lang="en-US" altLang="zh-CN" sz="1100" b="1" dirty="0">
              <a:solidFill>
                <a:schemeClr val="tx1"/>
              </a:solidFill>
            </a:endParaRPr>
          </a:p>
          <a:p>
            <a:r>
              <a:rPr kumimoji="1" lang="en-US" altLang="zh-CN" sz="1100" dirty="0">
                <a:solidFill>
                  <a:schemeClr val="tx1"/>
                </a:solidFill>
              </a:rPr>
              <a:t>A theory that a the same time explains several physical phenomena. It “unifies” </a:t>
            </a:r>
            <a:r>
              <a:rPr kumimoji="1" lang="zh-CN" altLang="en-US" sz="1100" dirty="0">
                <a:solidFill>
                  <a:schemeClr val="tx1"/>
                </a:solidFill>
              </a:rPr>
              <a:t>（统一）</a:t>
            </a:r>
            <a:r>
              <a:rPr kumimoji="1" lang="en-US" altLang="zh-CN" sz="1100" dirty="0">
                <a:solidFill>
                  <a:schemeClr val="tx1"/>
                </a:solidFill>
              </a:rPr>
              <a:t>several things that previously were believed to be separate into one framework.</a:t>
            </a:r>
          </a:p>
          <a:p>
            <a:endParaRPr kumimoji="1" lang="en-US" altLang="zh-CN" sz="1100" dirty="0">
              <a:solidFill>
                <a:schemeClr val="tx1"/>
              </a:solidFill>
            </a:endParaRPr>
          </a:p>
          <a:p>
            <a:r>
              <a:rPr kumimoji="1" lang="en-US" altLang="zh-CN" sz="1100" dirty="0">
                <a:solidFill>
                  <a:schemeClr val="tx1"/>
                </a:solidFill>
              </a:rPr>
              <a:t>An example of this is gravity: all bodies with mass (including planets, the Moon, stars, black holes, but also you, me and even your cat!) attract each other according to the same math formula.</a:t>
            </a:r>
          </a:p>
          <a:p>
            <a:endParaRPr kumimoji="1" lang="en-US" altLang="zh-CN" sz="1100" dirty="0">
              <a:solidFill>
                <a:schemeClr val="tx1"/>
              </a:solidFill>
            </a:endParaRPr>
          </a:p>
          <a:p>
            <a:r>
              <a:rPr kumimoji="1" lang="en-US" altLang="zh-CN" sz="1100" b="1" dirty="0">
                <a:solidFill>
                  <a:schemeClr val="tx1"/>
                </a:solidFill>
              </a:rPr>
              <a:t>Conservation laws</a:t>
            </a:r>
          </a:p>
          <a:p>
            <a:r>
              <a:rPr kumimoji="1" lang="zh-CN" altLang="en-US" sz="1100" b="1" dirty="0">
                <a:solidFill>
                  <a:schemeClr val="tx1"/>
                </a:solidFill>
              </a:rPr>
              <a:t>守恒律</a:t>
            </a:r>
            <a:endParaRPr kumimoji="1" lang="en-US" altLang="zh-CN" sz="1100" b="1" dirty="0">
              <a:solidFill>
                <a:schemeClr val="tx1"/>
              </a:solidFill>
            </a:endParaRPr>
          </a:p>
          <a:p>
            <a:r>
              <a:rPr kumimoji="1" lang="en-US" altLang="zh-CN" sz="1100" dirty="0">
                <a:solidFill>
                  <a:schemeClr val="tx1"/>
                </a:solidFill>
              </a:rPr>
              <a:t>The ”laws” (general rules) that apply to certain physical quantities. </a:t>
            </a:r>
          </a:p>
          <a:p>
            <a:endParaRPr kumimoji="1" lang="en-US" altLang="zh-CN" sz="1100" dirty="0">
              <a:solidFill>
                <a:schemeClr val="tx1"/>
              </a:solidFill>
            </a:endParaRPr>
          </a:p>
          <a:p>
            <a:r>
              <a:rPr kumimoji="1" lang="en-US" altLang="zh-CN" sz="1100" dirty="0">
                <a:solidFill>
                  <a:schemeClr val="tx1"/>
                </a:solidFill>
              </a:rPr>
              <a:t>The most basic conservation laws that you may have already met before are Energy Conservation and Momentum Conservation.</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sp>
        <p:nvSpPr>
          <p:cNvPr id="25" name="圆角矩形 24">
            <a:extLst>
              <a:ext uri="{FF2B5EF4-FFF2-40B4-BE49-F238E27FC236}">
                <a16:creationId xmlns:a16="http://schemas.microsoft.com/office/drawing/2014/main" id="{C4B8331F-E0C4-364E-89C5-53BEB3D3A15B}"/>
              </a:ext>
            </a:extLst>
          </p:cNvPr>
          <p:cNvSpPr/>
          <p:nvPr/>
        </p:nvSpPr>
        <p:spPr>
          <a:xfrm>
            <a:off x="1644532" y="657786"/>
            <a:ext cx="4996026" cy="4375260"/>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Important term: </a:t>
            </a:r>
            <a:r>
              <a:rPr kumimoji="1" lang="en-US" altLang="zh-CN" sz="1400" b="1" dirty="0">
                <a:solidFill>
                  <a:schemeClr val="tx1"/>
                </a:solidFill>
                <a:latin typeface="Comic Sans MS" panose="030F0902030302020204" pitchFamily="66" charset="0"/>
              </a:rPr>
              <a:t>unification theory</a:t>
            </a:r>
          </a:p>
          <a:p>
            <a:r>
              <a:rPr kumimoji="1" lang="en-US" altLang="zh-CN" sz="1200" i="1" dirty="0">
                <a:solidFill>
                  <a:schemeClr val="tx1"/>
                </a:solidFill>
                <a:latin typeface="Comic Sans MS" panose="030F0902030302020204" pitchFamily="66" charset="0"/>
              </a:rPr>
              <a:t>Theories of all sciences – unite!!</a:t>
            </a:r>
          </a:p>
          <a:p>
            <a:endParaRPr kumimoji="1" lang="en-US" altLang="zh-CN" sz="1200" dirty="0">
              <a:solidFill>
                <a:schemeClr val="tx1"/>
              </a:solidFill>
              <a:latin typeface="Comic Sans MS" panose="030F0902030302020204" pitchFamily="66" charset="0"/>
            </a:endParaRPr>
          </a:p>
          <a:p>
            <a:pPr algn="l"/>
            <a:r>
              <a:rPr kumimoji="1" lang="en-US" altLang="zh-CN" sz="1200" dirty="0">
                <a:solidFill>
                  <a:schemeClr val="tx1"/>
                </a:solidFill>
                <a:latin typeface="Trebuchet MS" panose="020B0703020202090204" pitchFamily="34" charset="0"/>
              </a:rPr>
              <a:t>A theory that explains several different phenomena using a single framework (</a:t>
            </a:r>
            <a:r>
              <a:rPr kumimoji="1" lang="zh-CN" altLang="en-US" sz="1200" dirty="0">
                <a:solidFill>
                  <a:schemeClr val="tx1"/>
                </a:solidFill>
                <a:latin typeface="Trebuchet MS" panose="020B0703020202090204" pitchFamily="34" charset="0"/>
              </a:rPr>
              <a:t>框架</a:t>
            </a:r>
            <a:r>
              <a:rPr kumimoji="1" lang="en-US" altLang="zh-CN" sz="1200" dirty="0">
                <a:solidFill>
                  <a:schemeClr val="tx1"/>
                </a:solidFill>
                <a:latin typeface="Trebuchet MS" panose="020B0703020202090204" pitchFamily="34" charset="0"/>
              </a:rPr>
              <a:t>) is called a “unification theory”</a:t>
            </a: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We will learn about several unification theories in this course. The first one is Universal Law of Gravity. Newton’s amazing intuition was that the same force attracts the apple towards Earth’s surface (and causes his headache!) that explains movement of all celestial bodies in the Universe.</a:t>
            </a: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p:pic>
        <p:nvPicPr>
          <p:cNvPr id="3074" name="Picture 2" descr="“newton apple”的图片搜索结果">
            <a:extLst>
              <a:ext uri="{FF2B5EF4-FFF2-40B4-BE49-F238E27FC236}">
                <a16:creationId xmlns:a16="http://schemas.microsoft.com/office/drawing/2014/main" id="{CA5F99A6-8F4C-214C-9715-BA52D9A1C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473" y="3130788"/>
            <a:ext cx="2351673" cy="17136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elestial bodies cartoon”的图片搜索结果">
            <a:extLst>
              <a:ext uri="{FF2B5EF4-FFF2-40B4-BE49-F238E27FC236}">
                <a16:creationId xmlns:a16="http://schemas.microsoft.com/office/drawing/2014/main" id="{A9BEC4BD-EC12-AF43-9D85-72BCF1473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335" y="3496119"/>
            <a:ext cx="1746479" cy="1121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云形标注 1">
            <a:extLst>
              <a:ext uri="{FF2B5EF4-FFF2-40B4-BE49-F238E27FC236}">
                <a16:creationId xmlns:a16="http://schemas.microsoft.com/office/drawing/2014/main" id="{4404D0FA-A2F9-1843-9548-5A7DD7847C19}"/>
              </a:ext>
            </a:extLst>
          </p:cNvPr>
          <p:cNvSpPr/>
          <p:nvPr/>
        </p:nvSpPr>
        <p:spPr>
          <a:xfrm>
            <a:off x="1666516" y="3321304"/>
            <a:ext cx="2107745" cy="1618369"/>
          </a:xfrm>
          <a:prstGeom prst="cloudCallout">
            <a:avLst>
              <a:gd name="adj1" fmla="val 109316"/>
              <a:gd name="adj2" fmla="val -16339"/>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7F72598D-4DBD-6D4D-AEA8-B22FFD06D38A}"/>
              </a:ext>
            </a:extLst>
          </p:cNvPr>
          <p:cNvSpPr txBox="1"/>
          <p:nvPr/>
        </p:nvSpPr>
        <p:spPr>
          <a:xfrm>
            <a:off x="1747886" y="5215753"/>
            <a:ext cx="4481173" cy="1477328"/>
          </a:xfrm>
          <a:custGeom>
            <a:avLst/>
            <a:gdLst>
              <a:gd name="connsiteX0" fmla="*/ 0 w 4481173"/>
              <a:gd name="connsiteY0" fmla="*/ 0 h 1477328"/>
              <a:gd name="connsiteX1" fmla="*/ 515335 w 4481173"/>
              <a:gd name="connsiteY1" fmla="*/ 0 h 1477328"/>
              <a:gd name="connsiteX2" fmla="*/ 941046 w 4481173"/>
              <a:gd name="connsiteY2" fmla="*/ 0 h 1477328"/>
              <a:gd name="connsiteX3" fmla="*/ 1590816 w 4481173"/>
              <a:gd name="connsiteY3" fmla="*/ 0 h 1477328"/>
              <a:gd name="connsiteX4" fmla="*/ 2106151 w 4481173"/>
              <a:gd name="connsiteY4" fmla="*/ 0 h 1477328"/>
              <a:gd name="connsiteX5" fmla="*/ 2621486 w 4481173"/>
              <a:gd name="connsiteY5" fmla="*/ 0 h 1477328"/>
              <a:gd name="connsiteX6" fmla="*/ 3271256 w 4481173"/>
              <a:gd name="connsiteY6" fmla="*/ 0 h 1477328"/>
              <a:gd name="connsiteX7" fmla="*/ 3741779 w 4481173"/>
              <a:gd name="connsiteY7" fmla="*/ 0 h 1477328"/>
              <a:gd name="connsiteX8" fmla="*/ 4481173 w 4481173"/>
              <a:gd name="connsiteY8" fmla="*/ 0 h 1477328"/>
              <a:gd name="connsiteX9" fmla="*/ 4481173 w 4481173"/>
              <a:gd name="connsiteY9" fmla="*/ 521989 h 1477328"/>
              <a:gd name="connsiteX10" fmla="*/ 4481173 w 4481173"/>
              <a:gd name="connsiteY10" fmla="*/ 984885 h 1477328"/>
              <a:gd name="connsiteX11" fmla="*/ 4481173 w 4481173"/>
              <a:gd name="connsiteY11" fmla="*/ 1477328 h 1477328"/>
              <a:gd name="connsiteX12" fmla="*/ 3876215 w 4481173"/>
              <a:gd name="connsiteY12" fmla="*/ 1477328 h 1477328"/>
              <a:gd name="connsiteX13" fmla="*/ 3226445 w 4481173"/>
              <a:gd name="connsiteY13" fmla="*/ 1477328 h 1477328"/>
              <a:gd name="connsiteX14" fmla="*/ 2576674 w 4481173"/>
              <a:gd name="connsiteY14" fmla="*/ 1477328 h 1477328"/>
              <a:gd name="connsiteX15" fmla="*/ 2106151 w 4481173"/>
              <a:gd name="connsiteY15" fmla="*/ 1477328 h 1477328"/>
              <a:gd name="connsiteX16" fmla="*/ 1546005 w 4481173"/>
              <a:gd name="connsiteY16" fmla="*/ 1477328 h 1477328"/>
              <a:gd name="connsiteX17" fmla="*/ 896235 w 4481173"/>
              <a:gd name="connsiteY17" fmla="*/ 1477328 h 1477328"/>
              <a:gd name="connsiteX18" fmla="*/ 0 w 4481173"/>
              <a:gd name="connsiteY18" fmla="*/ 1477328 h 1477328"/>
              <a:gd name="connsiteX19" fmla="*/ 0 w 4481173"/>
              <a:gd name="connsiteY19" fmla="*/ 1029205 h 1477328"/>
              <a:gd name="connsiteX20" fmla="*/ 0 w 4481173"/>
              <a:gd name="connsiteY20" fmla="*/ 566309 h 1477328"/>
              <a:gd name="connsiteX21" fmla="*/ 0 w 4481173"/>
              <a:gd name="connsiteY21"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81173" h="1477328"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5770" y="229263"/>
                  <a:pt x="4424931" y="296514"/>
                  <a:pt x="4481173" y="521989"/>
                </a:cubicBezTo>
                <a:cubicBezTo>
                  <a:pt x="4537415" y="747464"/>
                  <a:pt x="4464052" y="848528"/>
                  <a:pt x="4481173" y="984885"/>
                </a:cubicBezTo>
                <a:cubicBezTo>
                  <a:pt x="4498294" y="1121242"/>
                  <a:pt x="4424491" y="1238928"/>
                  <a:pt x="4481173" y="1477328"/>
                </a:cubicBezTo>
                <a:cubicBezTo>
                  <a:pt x="4285168" y="1481178"/>
                  <a:pt x="4013901" y="1423172"/>
                  <a:pt x="3876215" y="1477328"/>
                </a:cubicBezTo>
                <a:cubicBezTo>
                  <a:pt x="3738529" y="1531484"/>
                  <a:pt x="3388397" y="1426286"/>
                  <a:pt x="3226445" y="1477328"/>
                </a:cubicBezTo>
                <a:cubicBezTo>
                  <a:pt x="3064493" y="1528370"/>
                  <a:pt x="2804992" y="1418893"/>
                  <a:pt x="2576674" y="1477328"/>
                </a:cubicBezTo>
                <a:cubicBezTo>
                  <a:pt x="2348356" y="1535763"/>
                  <a:pt x="2227702" y="1466561"/>
                  <a:pt x="2106151" y="1477328"/>
                </a:cubicBezTo>
                <a:cubicBezTo>
                  <a:pt x="1984600" y="1488095"/>
                  <a:pt x="1709624" y="1476156"/>
                  <a:pt x="1546005" y="1477328"/>
                </a:cubicBezTo>
                <a:cubicBezTo>
                  <a:pt x="1382386" y="1478500"/>
                  <a:pt x="1038352" y="1404656"/>
                  <a:pt x="896235" y="1477328"/>
                </a:cubicBezTo>
                <a:cubicBezTo>
                  <a:pt x="754118" y="1550000"/>
                  <a:pt x="390742" y="1375988"/>
                  <a:pt x="0" y="1477328"/>
                </a:cubicBezTo>
                <a:cubicBezTo>
                  <a:pt x="-30539" y="1269635"/>
                  <a:pt x="40770" y="1152372"/>
                  <a:pt x="0" y="1029205"/>
                </a:cubicBezTo>
                <a:cubicBezTo>
                  <a:pt x="-40770" y="906038"/>
                  <a:pt x="34596" y="780406"/>
                  <a:pt x="0" y="566309"/>
                </a:cubicBezTo>
                <a:cubicBezTo>
                  <a:pt x="-34596" y="352212"/>
                  <a:pt x="39633" y="14531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Scientists like unification theories.</a:t>
            </a:r>
          </a:p>
          <a:p>
            <a:endParaRPr kumimoji="1" lang="en-US" altLang="zh-CN" sz="1100" dirty="0"/>
          </a:p>
          <a:p>
            <a:r>
              <a:rPr kumimoji="1" lang="en-US" altLang="zh-CN" sz="1100" dirty="0"/>
              <a:t>Gravity is one example. Can you think of other examples from physics, biology, chemistry etc.?</a:t>
            </a:r>
          </a:p>
          <a:p>
            <a:endParaRPr kumimoji="1" lang="en-US" altLang="zh-CN" sz="1100" dirty="0"/>
          </a:p>
          <a:p>
            <a:r>
              <a:rPr kumimoji="1" lang="en-US" altLang="zh-CN" sz="1100" dirty="0"/>
              <a:t>Why do scientists “like to unify things”? </a:t>
            </a:r>
          </a:p>
        </p:txBody>
      </p:sp>
      <p:pic>
        <p:nvPicPr>
          <p:cNvPr id="28" name="图片 27">
            <a:extLst>
              <a:ext uri="{FF2B5EF4-FFF2-40B4-BE49-F238E27FC236}">
                <a16:creationId xmlns:a16="http://schemas.microsoft.com/office/drawing/2014/main" id="{70B6D5F7-3017-594C-ACEE-C2BCA12D0A42}"/>
              </a:ext>
            </a:extLst>
          </p:cNvPr>
          <p:cNvPicPr>
            <a:picLocks noChangeAspect="1"/>
          </p:cNvPicPr>
          <p:nvPr/>
        </p:nvPicPr>
        <p:blipFill>
          <a:blip r:embed="rId6"/>
          <a:stretch>
            <a:fillRect/>
          </a:stretch>
        </p:blipFill>
        <p:spPr>
          <a:xfrm>
            <a:off x="6310628" y="5515132"/>
            <a:ext cx="528168" cy="528168"/>
          </a:xfrm>
          <a:prstGeom prst="rect">
            <a:avLst/>
          </a:prstGeom>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30117502-A95C-0944-BAA0-87DEF62FCA03}"/>
                  </a:ext>
                </a:extLst>
              </p:cNvPr>
              <p:cNvSpPr/>
              <p:nvPr/>
            </p:nvSpPr>
            <p:spPr>
              <a:xfrm>
                <a:off x="7487979" y="3827817"/>
                <a:ext cx="3429000" cy="3334887"/>
              </a:xfrm>
              <a:prstGeom prst="rect">
                <a:avLst/>
              </a:prstGeom>
            </p:spPr>
            <p:txBody>
              <a:bodyPr>
                <a:spAutoFit/>
              </a:bodyPr>
              <a:lstStyle/>
              <a:p>
                <a:endParaRPr kumimoji="1" lang="en-US" altLang="zh-CN" dirty="0">
                  <a:latin typeface="Trebuchet MS" panose="020B0703020202090204" pitchFamily="34" charset="0"/>
                </a:endParaRPr>
              </a:p>
              <a:p>
                <a:r>
                  <a:rPr kumimoji="1" lang="en-US" altLang="zh-CN" dirty="0">
                    <a:latin typeface="Trebuchet MS" panose="020B0703020202090204" pitchFamily="34" charset="0"/>
                  </a:rPr>
                  <a:t>Every body in the universe that has some mass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1</m:t>
                        </m:r>
                      </m:sub>
                    </m:sSub>
                  </m:oMath>
                </a14:m>
                <a:r>
                  <a:rPr kumimoji="1" lang="en-US" altLang="zh-CN" dirty="0">
                    <a:latin typeface="Trebuchet MS" panose="020B0703020202090204" pitchFamily="34" charset="0"/>
                  </a:rPr>
                  <a:t> will attract any other body in the universe with mass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2</m:t>
                        </m:r>
                      </m:sub>
                    </m:sSub>
                  </m:oMath>
                </a14:m>
                <a:r>
                  <a:rPr kumimoji="1" lang="en-US" altLang="zh-CN" dirty="0">
                    <a:latin typeface="Trebuchet MS" panose="020B0703020202090204" pitchFamily="34" charset="0"/>
                  </a:rPr>
                  <a:t> at distance </a:t>
                </a:r>
                <a14:m>
                  <m:oMath xmlns:m="http://schemas.openxmlformats.org/officeDocument/2006/math">
                    <m:r>
                      <a:rPr kumimoji="1" lang="en-US" altLang="zh-CN" i="1">
                        <a:latin typeface="Cambria Math" panose="02040503050406030204" pitchFamily="18" charset="0"/>
                      </a:rPr>
                      <m:t>𝑅</m:t>
                    </m:r>
                  </m:oMath>
                </a14:m>
                <a:r>
                  <a:rPr kumimoji="1" lang="en-US" altLang="zh-CN" dirty="0">
                    <a:latin typeface="Trebuchet MS" panose="020B0703020202090204" pitchFamily="34" charset="0"/>
                  </a:rPr>
                  <a:t> with force of magnitude</a:t>
                </a:r>
              </a:p>
              <a:p>
                <a:endParaRPr kumimoji="1" lang="en-US" altLang="zh-CN" dirty="0">
                  <a:latin typeface="Trebuchet MS" panose="020B0703020202090204" pitchFamily="34" charset="0"/>
                </a:endParaRPr>
              </a:p>
              <a:p>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𝐹</m:t>
                      </m:r>
                      <m:r>
                        <a:rPr kumimoji="1" lang="en-US" altLang="zh-CN" i="1">
                          <a:latin typeface="Cambria Math" panose="02040503050406030204" pitchFamily="18" charset="0"/>
                        </a:rPr>
                        <m:t>=</m:t>
                      </m:r>
                      <m:r>
                        <a:rPr kumimoji="1" lang="en-US" altLang="zh-CN" i="1">
                          <a:latin typeface="Cambria Math" panose="02040503050406030204" pitchFamily="18" charset="0"/>
                        </a:rPr>
                        <m:t>𝐺</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1</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𝑚</m:t>
                              </m:r>
                            </m:e>
                            <m:sub>
                              <m:r>
                                <a:rPr kumimoji="1" lang="en-US" altLang="zh-CN" i="1">
                                  <a:latin typeface="Cambria Math" panose="02040503050406030204" pitchFamily="18" charset="0"/>
                                </a:rPr>
                                <m:t>2</m:t>
                              </m:r>
                            </m:sub>
                          </m:sSub>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𝑅</m:t>
                              </m:r>
                            </m:e>
                            <m:sup>
                              <m:r>
                                <a:rPr kumimoji="1" lang="en-US" altLang="zh-CN" i="1">
                                  <a:latin typeface="Cambria Math" panose="02040503050406030204" pitchFamily="18" charset="0"/>
                                </a:rPr>
                                <m:t>2</m:t>
                              </m:r>
                            </m:sup>
                          </m:sSup>
                        </m:den>
                      </m:f>
                    </m:oMath>
                  </m:oMathPara>
                </a14:m>
                <a:endParaRPr kumimoji="1" lang="en-US" altLang="zh-CN" dirty="0">
                  <a:latin typeface="Trebuchet MS" panose="020B0703020202090204" pitchFamily="34" charset="0"/>
                </a:endParaRPr>
              </a:p>
              <a:p>
                <a:endParaRPr kumimoji="1" lang="en-US" altLang="zh-CN" dirty="0">
                  <a:latin typeface="Trebuchet MS" panose="020B0703020202090204" pitchFamily="34" charset="0"/>
                </a:endParaRPr>
              </a:p>
              <a:p>
                <a:r>
                  <a:rPr kumimoji="1" lang="en-US" altLang="zh-CN" dirty="0">
                    <a:latin typeface="Trebuchet MS" panose="020B0703020202090204" pitchFamily="34" charset="0"/>
                  </a:rPr>
                  <a:t>Here </a:t>
                </a:r>
                <a14:m>
                  <m:oMath xmlns:m="http://schemas.openxmlformats.org/officeDocument/2006/math">
                    <m:r>
                      <a:rPr kumimoji="1" lang="en-US" altLang="zh-CN" i="1" dirty="0">
                        <a:latin typeface="Cambria Math" panose="02040503050406030204" pitchFamily="18" charset="0"/>
                      </a:rPr>
                      <m:t>𝐺</m:t>
                    </m:r>
                  </m:oMath>
                </a14:m>
                <a:r>
                  <a:rPr kumimoji="1" lang="en-US" altLang="zh-CN" dirty="0">
                    <a:latin typeface="Trebuchet MS" panose="020B0703020202090204" pitchFamily="34" charset="0"/>
                  </a:rPr>
                  <a:t> is a (very small!) constant</a:t>
                </a:r>
              </a:p>
            </p:txBody>
          </p:sp>
        </mc:Choice>
        <mc:Fallback>
          <p:sp>
            <p:nvSpPr>
              <p:cNvPr id="3" name="矩形 2">
                <a:extLst>
                  <a:ext uri="{FF2B5EF4-FFF2-40B4-BE49-F238E27FC236}">
                    <a16:creationId xmlns:a16="http://schemas.microsoft.com/office/drawing/2014/main" id="{30117502-A95C-0944-BAA0-87DEF62FCA03}"/>
                  </a:ext>
                </a:extLst>
              </p:cNvPr>
              <p:cNvSpPr>
                <a:spLocks noRot="1" noChangeAspect="1" noMove="1" noResize="1" noEditPoints="1" noAdjustHandles="1" noChangeArrowheads="1" noChangeShapeType="1" noTextEdit="1"/>
              </p:cNvSpPr>
              <p:nvPr/>
            </p:nvSpPr>
            <p:spPr>
              <a:xfrm>
                <a:off x="7487979" y="3827817"/>
                <a:ext cx="3429000" cy="3334887"/>
              </a:xfrm>
              <a:prstGeom prst="rect">
                <a:avLst/>
              </a:prstGeom>
              <a:blipFill>
                <a:blip r:embed="rId7"/>
                <a:stretch>
                  <a:fillRect l="-1476" r="-2583" b="-2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339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grpSp>
        <p:nvGrpSpPr>
          <p:cNvPr id="20" name="组合 19">
            <a:extLst>
              <a:ext uri="{FF2B5EF4-FFF2-40B4-BE49-F238E27FC236}">
                <a16:creationId xmlns:a16="http://schemas.microsoft.com/office/drawing/2014/main" id="{097C223C-A740-3343-8B9A-C9AEC798645F}"/>
              </a:ext>
            </a:extLst>
          </p:cNvPr>
          <p:cNvGrpSpPr/>
          <p:nvPr/>
        </p:nvGrpSpPr>
        <p:grpSpPr>
          <a:xfrm>
            <a:off x="240633" y="613182"/>
            <a:ext cx="6410558" cy="1646181"/>
            <a:chOff x="240626" y="7156565"/>
            <a:chExt cx="6264675" cy="1646181"/>
          </a:xfrm>
        </p:grpSpPr>
        <p:sp>
          <p:nvSpPr>
            <p:cNvPr id="21" name="矩形 20">
              <a:extLst>
                <a:ext uri="{FF2B5EF4-FFF2-40B4-BE49-F238E27FC236}">
                  <a16:creationId xmlns:a16="http://schemas.microsoft.com/office/drawing/2014/main" id="{99B623C1-2F3F-1E4F-A79D-1294FDF49B46}"/>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Recap on gravity</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A675C965-1998-D847-A13D-F69C1E64BAB2}"/>
                    </a:ext>
                  </a:extLst>
                </p:cNvPr>
                <p:cNvSpPr txBox="1"/>
                <p:nvPr userDrawn="1"/>
              </p:nvSpPr>
              <p:spPr>
                <a:xfrm>
                  <a:off x="240626" y="7472061"/>
                  <a:ext cx="6264671" cy="1330685"/>
                </a:xfrm>
                <a:prstGeom prst="rect">
                  <a:avLst/>
                </a:prstGeom>
                <a:noFill/>
              </p:spPr>
              <p:txBody>
                <a:bodyPr wrap="square" rtlCol="0">
                  <a:spAutoFit/>
                </a:bodyPr>
                <a:lstStyle/>
                <a:p>
                  <a:r>
                    <a:rPr kumimoji="1" lang="en-US" altLang="zh-CN" sz="1200" dirty="0">
                      <a:latin typeface="Trebuchet MS" panose="020B0703020202090204" pitchFamily="34" charset="0"/>
                    </a:rPr>
                    <a:t>Every body in the universe that has some mass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1</m:t>
                          </m:r>
                        </m:sub>
                      </m:sSub>
                    </m:oMath>
                  </a14:m>
                  <a:r>
                    <a:rPr kumimoji="1" lang="en-US" altLang="zh-CN" sz="1200" dirty="0">
                      <a:latin typeface="Trebuchet MS" panose="020B0703020202090204" pitchFamily="34" charset="0"/>
                    </a:rPr>
                    <a:t> will attract any other body in the universe with mass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2</m:t>
                          </m:r>
                        </m:sub>
                      </m:sSub>
                    </m:oMath>
                  </a14:m>
                  <a:r>
                    <a:rPr kumimoji="1" lang="en-US" altLang="zh-CN" sz="1200" dirty="0">
                      <a:latin typeface="Trebuchet MS" panose="020B0703020202090204" pitchFamily="34" charset="0"/>
                    </a:rPr>
                    <a:t> at distance </a:t>
                  </a:r>
                  <a14:m>
                    <m:oMath xmlns:m="http://schemas.openxmlformats.org/officeDocument/2006/math">
                      <m:r>
                        <a:rPr kumimoji="1" lang="en-US" altLang="zh-CN" sz="1200" i="1">
                          <a:latin typeface="Cambria Math" panose="02040503050406030204" pitchFamily="18" charset="0"/>
                        </a:rPr>
                        <m:t>𝑅</m:t>
                      </m:r>
                    </m:oMath>
                  </a14:m>
                  <a:r>
                    <a:rPr kumimoji="1" lang="en-US" altLang="zh-CN" sz="1200" dirty="0">
                      <a:latin typeface="Trebuchet MS" panose="020B0703020202090204" pitchFamily="34" charset="0"/>
                    </a:rPr>
                    <a:t> with force of magnitude</a:t>
                  </a:r>
                </a:p>
                <a:p>
                  <a:endParaRPr kumimoji="1" lang="en-US" altLang="zh-CN" sz="1200" dirty="0">
                    <a:latin typeface="Trebuchet MS" panose="020B0703020202090204" pitchFamily="34" charset="0"/>
                  </a:endParaRPr>
                </a:p>
                <a:p>
                  <a:pPr/>
                  <a14:m>
                    <m:oMathPara xmlns:m="http://schemas.openxmlformats.org/officeDocument/2006/math">
                      <m:oMathParaPr>
                        <m:jc m:val="centerGroup"/>
                      </m:oMathParaPr>
                      <m:oMath xmlns:m="http://schemas.openxmlformats.org/officeDocument/2006/math">
                        <m:r>
                          <a:rPr kumimoji="1" lang="en-US" altLang="zh-CN" sz="1200" i="1">
                            <a:latin typeface="Cambria Math" panose="02040503050406030204" pitchFamily="18" charset="0"/>
                          </a:rPr>
                          <m:t>𝐹</m:t>
                        </m:r>
                        <m:r>
                          <a:rPr kumimoji="1" lang="en-US" altLang="zh-CN" sz="1200" i="1">
                            <a:latin typeface="Cambria Math" panose="02040503050406030204" pitchFamily="18" charset="0"/>
                          </a:rPr>
                          <m:t>=</m:t>
                        </m:r>
                        <m:r>
                          <a:rPr kumimoji="1" lang="en-US" altLang="zh-CN" sz="1200" i="1">
                            <a:latin typeface="Cambria Math" panose="02040503050406030204" pitchFamily="18" charset="0"/>
                          </a:rPr>
                          <m:t>𝐺</m:t>
                        </m:r>
                        <m:f>
                          <m:fPr>
                            <m:ctrlPr>
                              <a:rPr kumimoji="1" lang="en-US" altLang="zh-CN" sz="1200" i="1">
                                <a:latin typeface="Cambria Math" panose="02040503050406030204" pitchFamily="18" charset="0"/>
                              </a:rPr>
                            </m:ctrlPr>
                          </m:fPr>
                          <m:num>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1</m:t>
                                </m:r>
                              </m:sub>
                            </m:sSub>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2</m:t>
                                </m:r>
                              </m:sub>
                            </m:sSub>
                          </m:num>
                          <m:den>
                            <m:sSup>
                              <m:sSupPr>
                                <m:ctrlPr>
                                  <a:rPr kumimoji="1" lang="en-US" altLang="zh-CN" sz="1200" i="1">
                                    <a:latin typeface="Cambria Math" panose="02040503050406030204" pitchFamily="18" charset="0"/>
                                  </a:rPr>
                                </m:ctrlPr>
                              </m:sSupPr>
                              <m:e>
                                <m:r>
                                  <a:rPr kumimoji="1" lang="en-US" altLang="zh-CN" sz="1200" i="1">
                                    <a:latin typeface="Cambria Math" panose="02040503050406030204" pitchFamily="18" charset="0"/>
                                  </a:rPr>
                                  <m:t>𝑅</m:t>
                                </m:r>
                              </m:e>
                              <m:sup>
                                <m:r>
                                  <a:rPr kumimoji="1" lang="en-US" altLang="zh-CN" sz="1200" i="1">
                                    <a:latin typeface="Cambria Math" panose="02040503050406030204" pitchFamily="18" charset="0"/>
                                  </a:rPr>
                                  <m:t>2</m:t>
                                </m:r>
                              </m:sup>
                            </m:sSup>
                          </m:den>
                        </m:f>
                      </m:oMath>
                    </m:oMathPara>
                  </a14:m>
                  <a:endParaRPr kumimoji="1" lang="en-US" altLang="zh-CN" sz="1200" dirty="0">
                    <a:latin typeface="Trebuchet MS" panose="020B0703020202090204" pitchFamily="34" charset="0"/>
                  </a:endParaRPr>
                </a:p>
                <a:p>
                  <a:endParaRPr kumimoji="1" lang="en-US" altLang="zh-CN" sz="1200" dirty="0">
                    <a:latin typeface="Trebuchet MS" panose="020B0703020202090204" pitchFamily="34" charset="0"/>
                  </a:endParaRPr>
                </a:p>
                <a:p>
                  <a:r>
                    <a:rPr kumimoji="1" lang="en-US" altLang="zh-CN" sz="1200" dirty="0">
                      <a:latin typeface="Trebuchet MS" panose="020B0703020202090204" pitchFamily="34" charset="0"/>
                    </a:rPr>
                    <a:t>Here </a:t>
                  </a:r>
                  <a14:m>
                    <m:oMath xmlns:m="http://schemas.openxmlformats.org/officeDocument/2006/math">
                      <m:r>
                        <a:rPr kumimoji="1" lang="en-US" altLang="zh-CN" sz="1200" i="1" dirty="0">
                          <a:latin typeface="Cambria Math" panose="02040503050406030204" pitchFamily="18" charset="0"/>
                        </a:rPr>
                        <m:t>𝐺</m:t>
                      </m:r>
                    </m:oMath>
                  </a14:m>
                  <a:r>
                    <a:rPr kumimoji="1" lang="en-US" altLang="zh-CN" sz="1200" dirty="0">
                      <a:latin typeface="Trebuchet MS" panose="020B0703020202090204" pitchFamily="34" charset="0"/>
                    </a:rPr>
                    <a:t> is a (very small!) constant.</a:t>
                  </a:r>
                </a:p>
              </p:txBody>
            </p:sp>
          </mc:Choice>
          <mc:Fallback>
            <p:sp>
              <p:nvSpPr>
                <p:cNvPr id="22" name="文本框 21">
                  <a:extLst>
                    <a:ext uri="{FF2B5EF4-FFF2-40B4-BE49-F238E27FC236}">
                      <a16:creationId xmlns:a16="http://schemas.microsoft.com/office/drawing/2014/main" id="{A675C965-1998-D847-A13D-F69C1E64BAB2}"/>
                    </a:ext>
                  </a:extLst>
                </p:cNvPr>
                <p:cNvSpPr txBox="1">
                  <a:spLocks noRot="1" noChangeAspect="1" noMove="1" noResize="1" noEditPoints="1" noAdjustHandles="1" noChangeArrowheads="1" noChangeShapeType="1" noTextEdit="1"/>
                </p:cNvSpPr>
                <p:nvPr userDrawn="1"/>
              </p:nvSpPr>
              <p:spPr>
                <a:xfrm>
                  <a:off x="240626" y="7472061"/>
                  <a:ext cx="6264671" cy="1330685"/>
                </a:xfrm>
                <a:prstGeom prst="rect">
                  <a:avLst/>
                </a:prstGeom>
                <a:blipFill>
                  <a:blip r:embed="rId4"/>
                  <a:stretch>
                    <a:fillRect b="-1869"/>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FAA28903-0D74-3A40-8939-290156F3BDCA}"/>
                  </a:ext>
                </a:extLst>
              </p:cNvPr>
              <p:cNvSpPr txBox="1"/>
              <p:nvPr/>
            </p:nvSpPr>
            <p:spPr>
              <a:xfrm>
                <a:off x="240632" y="2369604"/>
                <a:ext cx="5719966" cy="969496"/>
              </a:xfrm>
              <a:custGeom>
                <a:avLst/>
                <a:gdLst>
                  <a:gd name="connsiteX0" fmla="*/ 0 w 5719966"/>
                  <a:gd name="connsiteY0" fmla="*/ 0 h 969496"/>
                  <a:gd name="connsiteX1" fmla="*/ 514797 w 5719966"/>
                  <a:gd name="connsiteY1" fmla="*/ 0 h 969496"/>
                  <a:gd name="connsiteX2" fmla="*/ 915195 w 5719966"/>
                  <a:gd name="connsiteY2" fmla="*/ 0 h 969496"/>
                  <a:gd name="connsiteX3" fmla="*/ 1601590 w 5719966"/>
                  <a:gd name="connsiteY3" fmla="*/ 0 h 969496"/>
                  <a:gd name="connsiteX4" fmla="*/ 2116387 w 5719966"/>
                  <a:gd name="connsiteY4" fmla="*/ 0 h 969496"/>
                  <a:gd name="connsiteX5" fmla="*/ 2631184 w 5719966"/>
                  <a:gd name="connsiteY5" fmla="*/ 0 h 969496"/>
                  <a:gd name="connsiteX6" fmla="*/ 3317580 w 5719966"/>
                  <a:gd name="connsiteY6" fmla="*/ 0 h 969496"/>
                  <a:gd name="connsiteX7" fmla="*/ 3775178 w 5719966"/>
                  <a:gd name="connsiteY7" fmla="*/ 0 h 969496"/>
                  <a:gd name="connsiteX8" fmla="*/ 4461573 w 5719966"/>
                  <a:gd name="connsiteY8" fmla="*/ 0 h 969496"/>
                  <a:gd name="connsiteX9" fmla="*/ 5147969 w 5719966"/>
                  <a:gd name="connsiteY9" fmla="*/ 0 h 969496"/>
                  <a:gd name="connsiteX10" fmla="*/ 5719966 w 5719966"/>
                  <a:gd name="connsiteY10" fmla="*/ 0 h 969496"/>
                  <a:gd name="connsiteX11" fmla="*/ 5719966 w 5719966"/>
                  <a:gd name="connsiteY11" fmla="*/ 504138 h 969496"/>
                  <a:gd name="connsiteX12" fmla="*/ 5719966 w 5719966"/>
                  <a:gd name="connsiteY12" fmla="*/ 969496 h 969496"/>
                  <a:gd name="connsiteX13" fmla="*/ 5319568 w 5719966"/>
                  <a:gd name="connsiteY13" fmla="*/ 969496 h 969496"/>
                  <a:gd name="connsiteX14" fmla="*/ 4633172 w 5719966"/>
                  <a:gd name="connsiteY14" fmla="*/ 969496 h 969496"/>
                  <a:gd name="connsiteX15" fmla="*/ 4175575 w 5719966"/>
                  <a:gd name="connsiteY15" fmla="*/ 969496 h 969496"/>
                  <a:gd name="connsiteX16" fmla="*/ 3603579 w 5719966"/>
                  <a:gd name="connsiteY16" fmla="*/ 969496 h 969496"/>
                  <a:gd name="connsiteX17" fmla="*/ 2917183 w 5719966"/>
                  <a:gd name="connsiteY17" fmla="*/ 969496 h 969496"/>
                  <a:gd name="connsiteX18" fmla="*/ 2345186 w 5719966"/>
                  <a:gd name="connsiteY18" fmla="*/ 969496 h 969496"/>
                  <a:gd name="connsiteX19" fmla="*/ 1944788 w 5719966"/>
                  <a:gd name="connsiteY19" fmla="*/ 969496 h 969496"/>
                  <a:gd name="connsiteX20" fmla="*/ 1487191 w 5719966"/>
                  <a:gd name="connsiteY20" fmla="*/ 969496 h 969496"/>
                  <a:gd name="connsiteX21" fmla="*/ 800795 w 5719966"/>
                  <a:gd name="connsiteY21" fmla="*/ 969496 h 969496"/>
                  <a:gd name="connsiteX22" fmla="*/ 0 w 5719966"/>
                  <a:gd name="connsiteY22" fmla="*/ 969496 h 969496"/>
                  <a:gd name="connsiteX23" fmla="*/ 0 w 5719966"/>
                  <a:gd name="connsiteY23" fmla="*/ 504138 h 969496"/>
                  <a:gd name="connsiteX24" fmla="*/ 0 w 5719966"/>
                  <a:gd name="connsiteY24"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969496"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7951" y="221436"/>
                      <a:pt x="5719923" y="312351"/>
                      <a:pt x="5719966" y="504138"/>
                    </a:cubicBezTo>
                    <a:cubicBezTo>
                      <a:pt x="5720009" y="695925"/>
                      <a:pt x="5690541" y="873137"/>
                      <a:pt x="5719966" y="969496"/>
                    </a:cubicBezTo>
                    <a:cubicBezTo>
                      <a:pt x="5624430" y="1015539"/>
                      <a:pt x="5462994" y="964878"/>
                      <a:pt x="5319568" y="969496"/>
                    </a:cubicBezTo>
                    <a:cubicBezTo>
                      <a:pt x="5176142" y="974114"/>
                      <a:pt x="4972913" y="887981"/>
                      <a:pt x="4633172" y="969496"/>
                    </a:cubicBezTo>
                    <a:cubicBezTo>
                      <a:pt x="4293431" y="1051011"/>
                      <a:pt x="4292875" y="957576"/>
                      <a:pt x="4175575" y="969496"/>
                    </a:cubicBezTo>
                    <a:cubicBezTo>
                      <a:pt x="4058275" y="981416"/>
                      <a:pt x="3729099" y="932895"/>
                      <a:pt x="3603579" y="969496"/>
                    </a:cubicBezTo>
                    <a:cubicBezTo>
                      <a:pt x="3478059" y="1006097"/>
                      <a:pt x="3148737" y="922972"/>
                      <a:pt x="2917183" y="969496"/>
                    </a:cubicBezTo>
                    <a:cubicBezTo>
                      <a:pt x="2685629" y="1016020"/>
                      <a:pt x="2570087" y="967400"/>
                      <a:pt x="2345186" y="969496"/>
                    </a:cubicBezTo>
                    <a:cubicBezTo>
                      <a:pt x="2120285" y="971592"/>
                      <a:pt x="2115937" y="950682"/>
                      <a:pt x="1944788" y="969496"/>
                    </a:cubicBezTo>
                    <a:cubicBezTo>
                      <a:pt x="1773639" y="988310"/>
                      <a:pt x="1645282" y="940886"/>
                      <a:pt x="1487191" y="969496"/>
                    </a:cubicBezTo>
                    <a:cubicBezTo>
                      <a:pt x="1329100" y="998106"/>
                      <a:pt x="1117315" y="894891"/>
                      <a:pt x="800795" y="969496"/>
                    </a:cubicBezTo>
                    <a:cubicBezTo>
                      <a:pt x="484275" y="1044101"/>
                      <a:pt x="256236" y="946785"/>
                      <a:pt x="0" y="969496"/>
                    </a:cubicBezTo>
                    <a:cubicBezTo>
                      <a:pt x="-43879" y="764057"/>
                      <a:pt x="46700" y="664040"/>
                      <a:pt x="0" y="504138"/>
                    </a:cubicBezTo>
                    <a:cubicBezTo>
                      <a:pt x="-46700" y="344236"/>
                      <a:pt x="50726" y="10867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What is </a:t>
                </a:r>
                <a14:m>
                  <m:oMath xmlns:m="http://schemas.openxmlformats.org/officeDocument/2006/math">
                    <m:r>
                      <a:rPr kumimoji="1" lang="en-US" altLang="zh-CN" sz="1100"/>
                      <m:t>𝑅</m:t>
                    </m:r>
                  </m:oMath>
                </a14:m>
                <a:r>
                  <a:rPr kumimoji="1" lang="en-US" altLang="zh-CN" sz="1100" dirty="0"/>
                  <a:t>? How is it measured?</a:t>
                </a:r>
              </a:p>
              <a:p>
                <a:endParaRPr kumimoji="1" lang="en-US" altLang="zh-CN" sz="1100" dirty="0"/>
              </a:p>
              <a:p>
                <a:r>
                  <a:rPr kumimoji="1" lang="en-US" altLang="zh-CN" sz="1100" dirty="0"/>
                  <a:t>What happens when </a:t>
                </a:r>
                <a14:m>
                  <m:oMath xmlns:m="http://schemas.openxmlformats.org/officeDocument/2006/math">
                    <m:r>
                      <a:rPr kumimoji="1" lang="en-US" altLang="zh-CN" sz="1100" b="0" i="1" smtClean="0">
                        <a:latin typeface="Cambria Math" panose="02040503050406030204" pitchFamily="18" charset="0"/>
                      </a:rPr>
                      <m:t>𝑅</m:t>
                    </m:r>
                    <m:r>
                      <a:rPr kumimoji="1" lang="en-US" altLang="zh-CN" sz="1100" b="0" i="1" smtClean="0">
                        <a:latin typeface="Cambria Math" panose="02040503050406030204" pitchFamily="18" charset="0"/>
                      </a:rPr>
                      <m:t>=0</m:t>
                    </m:r>
                  </m:oMath>
                </a14:m>
                <a:r>
                  <a:rPr kumimoji="1" lang="en-US" altLang="zh-CN" sz="1100" dirty="0"/>
                  <a:t>? Is there a paradox here?</a:t>
                </a:r>
              </a:p>
            </p:txBody>
          </p:sp>
        </mc:Choice>
        <mc:Fallback>
          <p:sp>
            <p:nvSpPr>
              <p:cNvPr id="23" name="文本框 22">
                <a:extLst>
                  <a:ext uri="{FF2B5EF4-FFF2-40B4-BE49-F238E27FC236}">
                    <a16:creationId xmlns:a16="http://schemas.microsoft.com/office/drawing/2014/main" id="{FAA28903-0D74-3A40-8939-290156F3BDCA}"/>
                  </a:ext>
                </a:extLst>
              </p:cNvPr>
              <p:cNvSpPr txBox="1">
                <a:spLocks noRot="1" noChangeAspect="1" noMove="1" noResize="1" noEditPoints="1" noAdjustHandles="1" noChangeArrowheads="1" noChangeShapeType="1" noTextEdit="1"/>
              </p:cNvSpPr>
              <p:nvPr/>
            </p:nvSpPr>
            <p:spPr>
              <a:xfrm>
                <a:off x="240632" y="2369604"/>
                <a:ext cx="5719966" cy="969496"/>
              </a:xfrm>
              <a:prstGeom prst="rect">
                <a:avLst/>
              </a:prstGeom>
              <a:blipFill>
                <a:blip r:embed="rId5"/>
                <a:stretch>
                  <a:fillRect/>
                </a:stretch>
              </a:blipFill>
              <a:ln>
                <a:solidFill>
                  <a:srgbClr val="B92DC0"/>
                </a:solidFill>
                <a:prstDash val="dash"/>
                <a:extLst>
                  <a:ext uri="{C807C97D-BFC1-408E-A445-0C87EB9F89A2}">
                    <ask:lineSketchStyleProps xmlns:ask="http://schemas.microsoft.com/office/drawing/2018/sketchyshapes" sd="1219033472">
                      <a:custGeom>
                        <a:avLst/>
                        <a:gdLst>
                          <a:gd name="connsiteX0" fmla="*/ 0 w 5719966"/>
                          <a:gd name="connsiteY0" fmla="*/ 0 h 969496"/>
                          <a:gd name="connsiteX1" fmla="*/ 514797 w 5719966"/>
                          <a:gd name="connsiteY1" fmla="*/ 0 h 969496"/>
                          <a:gd name="connsiteX2" fmla="*/ 915195 w 5719966"/>
                          <a:gd name="connsiteY2" fmla="*/ 0 h 969496"/>
                          <a:gd name="connsiteX3" fmla="*/ 1601590 w 5719966"/>
                          <a:gd name="connsiteY3" fmla="*/ 0 h 969496"/>
                          <a:gd name="connsiteX4" fmla="*/ 2116387 w 5719966"/>
                          <a:gd name="connsiteY4" fmla="*/ 0 h 969496"/>
                          <a:gd name="connsiteX5" fmla="*/ 2631184 w 5719966"/>
                          <a:gd name="connsiteY5" fmla="*/ 0 h 969496"/>
                          <a:gd name="connsiteX6" fmla="*/ 3317580 w 5719966"/>
                          <a:gd name="connsiteY6" fmla="*/ 0 h 969496"/>
                          <a:gd name="connsiteX7" fmla="*/ 3775178 w 5719966"/>
                          <a:gd name="connsiteY7" fmla="*/ 0 h 969496"/>
                          <a:gd name="connsiteX8" fmla="*/ 4461573 w 5719966"/>
                          <a:gd name="connsiteY8" fmla="*/ 0 h 969496"/>
                          <a:gd name="connsiteX9" fmla="*/ 5147969 w 5719966"/>
                          <a:gd name="connsiteY9" fmla="*/ 0 h 969496"/>
                          <a:gd name="connsiteX10" fmla="*/ 5719966 w 5719966"/>
                          <a:gd name="connsiteY10" fmla="*/ 0 h 969496"/>
                          <a:gd name="connsiteX11" fmla="*/ 5719966 w 5719966"/>
                          <a:gd name="connsiteY11" fmla="*/ 504138 h 969496"/>
                          <a:gd name="connsiteX12" fmla="*/ 5719966 w 5719966"/>
                          <a:gd name="connsiteY12" fmla="*/ 969496 h 969496"/>
                          <a:gd name="connsiteX13" fmla="*/ 5319568 w 5719966"/>
                          <a:gd name="connsiteY13" fmla="*/ 969496 h 969496"/>
                          <a:gd name="connsiteX14" fmla="*/ 4633172 w 5719966"/>
                          <a:gd name="connsiteY14" fmla="*/ 969496 h 969496"/>
                          <a:gd name="connsiteX15" fmla="*/ 4175575 w 5719966"/>
                          <a:gd name="connsiteY15" fmla="*/ 969496 h 969496"/>
                          <a:gd name="connsiteX16" fmla="*/ 3603579 w 5719966"/>
                          <a:gd name="connsiteY16" fmla="*/ 969496 h 969496"/>
                          <a:gd name="connsiteX17" fmla="*/ 2917183 w 5719966"/>
                          <a:gd name="connsiteY17" fmla="*/ 969496 h 969496"/>
                          <a:gd name="connsiteX18" fmla="*/ 2345186 w 5719966"/>
                          <a:gd name="connsiteY18" fmla="*/ 969496 h 969496"/>
                          <a:gd name="connsiteX19" fmla="*/ 1944788 w 5719966"/>
                          <a:gd name="connsiteY19" fmla="*/ 969496 h 969496"/>
                          <a:gd name="connsiteX20" fmla="*/ 1487191 w 5719966"/>
                          <a:gd name="connsiteY20" fmla="*/ 969496 h 969496"/>
                          <a:gd name="connsiteX21" fmla="*/ 800795 w 5719966"/>
                          <a:gd name="connsiteY21" fmla="*/ 969496 h 969496"/>
                          <a:gd name="connsiteX22" fmla="*/ 0 w 5719966"/>
                          <a:gd name="connsiteY22" fmla="*/ 969496 h 969496"/>
                          <a:gd name="connsiteX23" fmla="*/ 0 w 5719966"/>
                          <a:gd name="connsiteY23" fmla="*/ 504138 h 969496"/>
                          <a:gd name="connsiteX24" fmla="*/ 0 w 5719966"/>
                          <a:gd name="connsiteY24"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969496"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7951" y="221436"/>
                              <a:pt x="5719923" y="312351"/>
                              <a:pt x="5719966" y="504138"/>
                            </a:cubicBezTo>
                            <a:cubicBezTo>
                              <a:pt x="5720009" y="695925"/>
                              <a:pt x="5690541" y="873137"/>
                              <a:pt x="5719966" y="969496"/>
                            </a:cubicBezTo>
                            <a:cubicBezTo>
                              <a:pt x="5624430" y="1015539"/>
                              <a:pt x="5462994" y="964878"/>
                              <a:pt x="5319568" y="969496"/>
                            </a:cubicBezTo>
                            <a:cubicBezTo>
                              <a:pt x="5176142" y="974114"/>
                              <a:pt x="4972913" y="887981"/>
                              <a:pt x="4633172" y="969496"/>
                            </a:cubicBezTo>
                            <a:cubicBezTo>
                              <a:pt x="4293431" y="1051011"/>
                              <a:pt x="4292875" y="957576"/>
                              <a:pt x="4175575" y="969496"/>
                            </a:cubicBezTo>
                            <a:cubicBezTo>
                              <a:pt x="4058275" y="981416"/>
                              <a:pt x="3729099" y="932895"/>
                              <a:pt x="3603579" y="969496"/>
                            </a:cubicBezTo>
                            <a:cubicBezTo>
                              <a:pt x="3478059" y="1006097"/>
                              <a:pt x="3148737" y="922972"/>
                              <a:pt x="2917183" y="969496"/>
                            </a:cubicBezTo>
                            <a:cubicBezTo>
                              <a:pt x="2685629" y="1016020"/>
                              <a:pt x="2570087" y="967400"/>
                              <a:pt x="2345186" y="969496"/>
                            </a:cubicBezTo>
                            <a:cubicBezTo>
                              <a:pt x="2120285" y="971592"/>
                              <a:pt x="2115937" y="950682"/>
                              <a:pt x="1944788" y="969496"/>
                            </a:cubicBezTo>
                            <a:cubicBezTo>
                              <a:pt x="1773639" y="988310"/>
                              <a:pt x="1645282" y="940886"/>
                              <a:pt x="1487191" y="969496"/>
                            </a:cubicBezTo>
                            <a:cubicBezTo>
                              <a:pt x="1329100" y="998106"/>
                              <a:pt x="1117315" y="894891"/>
                              <a:pt x="800795" y="969496"/>
                            </a:cubicBezTo>
                            <a:cubicBezTo>
                              <a:pt x="484275" y="1044101"/>
                              <a:pt x="256236" y="946785"/>
                              <a:pt x="0" y="969496"/>
                            </a:cubicBezTo>
                            <a:cubicBezTo>
                              <a:pt x="-43879" y="764057"/>
                              <a:pt x="46700" y="664040"/>
                              <a:pt x="0" y="504138"/>
                            </a:cubicBezTo>
                            <a:cubicBezTo>
                              <a:pt x="-46700" y="344236"/>
                              <a:pt x="50726" y="108674"/>
                              <a:pt x="0" y="0"/>
                            </a:cubicBezTo>
                            <a:close/>
                          </a:path>
                        </a:pathLst>
                      </a:custGeom>
                      <ask:type>
                        <ask:lineSketchScribble/>
                      </ask:type>
                    </ask:lineSketchStyleProps>
                  </a:ext>
                </a:extLst>
              </a:ln>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7D5735BE-A87B-8D4C-8C46-AECC941E0DB0}"/>
              </a:ext>
            </a:extLst>
          </p:cNvPr>
          <p:cNvPicPr>
            <a:picLocks noChangeAspect="1"/>
          </p:cNvPicPr>
          <p:nvPr/>
        </p:nvPicPr>
        <p:blipFill>
          <a:blip r:embed="rId6"/>
          <a:stretch>
            <a:fillRect/>
          </a:stretch>
        </p:blipFill>
        <p:spPr>
          <a:xfrm>
            <a:off x="6116120" y="2442695"/>
            <a:ext cx="528168" cy="528168"/>
          </a:xfrm>
          <a:prstGeom prst="rect">
            <a:avLst/>
          </a:prstGeom>
        </p:spPr>
      </p:pic>
      <mc:AlternateContent xmlns:mc="http://schemas.openxmlformats.org/markup-compatibility/2006">
        <mc:Choice xmlns:a14="http://schemas.microsoft.com/office/drawing/2010/main" Requires="a14">
          <p:sp>
            <p:nvSpPr>
              <p:cNvPr id="29" name="圆角矩形 28">
                <a:extLst>
                  <a:ext uri="{FF2B5EF4-FFF2-40B4-BE49-F238E27FC236}">
                    <a16:creationId xmlns:a16="http://schemas.microsoft.com/office/drawing/2014/main" id="{BAB2FA8E-2930-0E47-B9E7-930A6EA3E68C}"/>
                  </a:ext>
                </a:extLst>
              </p:cNvPr>
              <p:cNvSpPr/>
              <p:nvPr/>
            </p:nvSpPr>
            <p:spPr>
              <a:xfrm>
                <a:off x="240632" y="3727785"/>
                <a:ext cx="2406875" cy="3023889"/>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Into Earth’s heart</a:t>
                </a:r>
              </a:p>
              <a:p>
                <a:pPr algn="l"/>
                <a:endParaRPr kumimoji="1" lang="en-US" altLang="zh-CN" sz="1200" dirty="0">
                  <a:solidFill>
                    <a:schemeClr val="tx1"/>
                  </a:solidFill>
                  <a:latin typeface="Comic Sans MS" panose="030F0902030302020204" pitchFamily="66" charset="0"/>
                </a:endParaRPr>
              </a:p>
              <a:p>
                <a:r>
                  <a:rPr kumimoji="1" lang="en-US" altLang="zh-CN" sz="1200" dirty="0">
                    <a:solidFill>
                      <a:schemeClr val="tx1"/>
                    </a:solidFill>
                    <a:latin typeface="Trebuchet MS" panose="020B0703020202090204" pitchFamily="34" charset="0"/>
                  </a:rPr>
                  <a:t>Let’s imagine we are building a tunnel through the Earth’s core.</a:t>
                </a:r>
              </a:p>
              <a:p>
                <a:endParaRPr kumimoji="1" lang="en-US" altLang="zh-CN" sz="1200" dirty="0">
                  <a:solidFill>
                    <a:schemeClr val="tx1"/>
                  </a:solidFill>
                  <a:latin typeface="Trebuchet MS" panose="020B0703020202090204" pitchFamily="34" charset="0"/>
                </a:endParaRPr>
              </a:p>
              <a:p>
                <a:r>
                  <a:rPr kumimoji="1" lang="en-US" altLang="zh-CN" sz="1200" dirty="0">
                    <a:solidFill>
                      <a:schemeClr val="tx1"/>
                    </a:solidFill>
                    <a:latin typeface="Trebuchet MS" panose="020B0703020202090204" pitchFamily="34" charset="0"/>
                  </a:rPr>
                  <a:t>What will be the gravitational force attracting you to the Earth’s core at distance </a:t>
                </a:r>
                <a14:m>
                  <m:oMath xmlns:m="http://schemas.openxmlformats.org/officeDocument/2006/math">
                    <m:r>
                      <a:rPr kumimoji="1" lang="en-US" altLang="zh-CN" sz="1200" b="0" i="1" smtClean="0">
                        <a:solidFill>
                          <a:schemeClr val="tx1"/>
                        </a:solidFill>
                        <a:latin typeface="Cambria Math" panose="02040503050406030204" pitchFamily="18" charset="0"/>
                      </a:rPr>
                      <m:t>𝑟</m:t>
                    </m:r>
                  </m:oMath>
                </a14:m>
                <a:r>
                  <a:rPr kumimoji="1" lang="en-US" altLang="zh-CN" sz="1200" dirty="0">
                    <a:solidFill>
                      <a:schemeClr val="tx1"/>
                    </a:solidFill>
                    <a:latin typeface="Trebuchet MS" panose="020B0703020202090204" pitchFamily="34" charset="0"/>
                  </a:rPr>
                  <a:t> below Earth’s surface?</a:t>
                </a:r>
              </a:p>
              <a:p>
                <a:endParaRPr kumimoji="1" lang="en-US" altLang="zh-CN" sz="1200" dirty="0">
                  <a:solidFill>
                    <a:schemeClr val="tx1"/>
                  </a:solidFill>
                  <a:latin typeface="Trebuchet MS" panose="020B0703020202090204" pitchFamily="34" charset="0"/>
                </a:endParaRPr>
              </a:p>
              <a:p>
                <a:r>
                  <a:rPr kumimoji="1" lang="en-US" altLang="zh-CN" sz="1200" dirty="0">
                    <a:solidFill>
                      <a:schemeClr val="tx1"/>
                    </a:solidFill>
                    <a:latin typeface="Trebuchet MS" panose="020B0703020202090204" pitchFamily="34" charset="0"/>
                  </a:rPr>
                  <a:t>What will be the gravity at the very heart of planet Earth?</a:t>
                </a:r>
              </a:p>
            </p:txBody>
          </p:sp>
        </mc:Choice>
        <mc:Fallback>
          <p:sp>
            <p:nvSpPr>
              <p:cNvPr id="29" name="圆角矩形 28">
                <a:extLst>
                  <a:ext uri="{FF2B5EF4-FFF2-40B4-BE49-F238E27FC236}">
                    <a16:creationId xmlns:a16="http://schemas.microsoft.com/office/drawing/2014/main" id="{BAB2FA8E-2930-0E47-B9E7-930A6EA3E68C}"/>
                  </a:ext>
                </a:extLst>
              </p:cNvPr>
              <p:cNvSpPr>
                <a:spLocks noRot="1" noChangeAspect="1" noMove="1" noResize="1" noEditPoints="1" noAdjustHandles="1" noChangeArrowheads="1" noChangeShapeType="1" noTextEdit="1"/>
              </p:cNvSpPr>
              <p:nvPr/>
            </p:nvSpPr>
            <p:spPr>
              <a:xfrm>
                <a:off x="240632" y="3727785"/>
                <a:ext cx="2406875" cy="3023889"/>
              </a:xfrm>
              <a:prstGeom prst="roundRect">
                <a:avLst/>
              </a:prstGeom>
              <a:blipFill>
                <a:blip r:embed="rId7"/>
                <a:stretch>
                  <a:fillRect/>
                </a:stretch>
              </a:blipFill>
              <a:ln>
                <a:solidFill>
                  <a:srgbClr val="6825BB"/>
                </a:solidFill>
              </a:ln>
            </p:spPr>
            <p:txBody>
              <a:bodyPr/>
              <a:lstStyle/>
              <a:p>
                <a:r>
                  <a:rPr lang="zh-CN" altLang="en-US">
                    <a:noFill/>
                  </a:rPr>
                  <a:t> </a:t>
                </a:r>
              </a:p>
            </p:txBody>
          </p:sp>
        </mc:Fallback>
      </mc:AlternateContent>
      <p:pic>
        <p:nvPicPr>
          <p:cNvPr id="6146" name="Picture 2" descr="“tunnel through earth”的图片搜索结果">
            <a:extLst>
              <a:ext uri="{FF2B5EF4-FFF2-40B4-BE49-F238E27FC236}">
                <a16:creationId xmlns:a16="http://schemas.microsoft.com/office/drawing/2014/main" id="{D629C3EA-9269-0643-A93A-BD453DB35A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723" y="4000491"/>
            <a:ext cx="37973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2" name="椭圆 31">
            <a:extLst>
              <a:ext uri="{FF2B5EF4-FFF2-40B4-BE49-F238E27FC236}">
                <a16:creationId xmlns:a16="http://schemas.microsoft.com/office/drawing/2014/main" id="{DF808106-82A5-BA40-9D0F-F74E3E401391}"/>
              </a:ext>
            </a:extLst>
          </p:cNvPr>
          <p:cNvSpPr/>
          <p:nvPr/>
        </p:nvSpPr>
        <p:spPr>
          <a:xfrm>
            <a:off x="89114" y="563053"/>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3" name="文本框 32">
            <a:extLst>
              <a:ext uri="{FF2B5EF4-FFF2-40B4-BE49-F238E27FC236}">
                <a16:creationId xmlns:a16="http://schemas.microsoft.com/office/drawing/2014/main" id="{E53820A8-146F-554F-8E3E-0C8FAB2A209D}"/>
              </a:ext>
            </a:extLst>
          </p:cNvPr>
          <p:cNvSpPr txBox="1"/>
          <p:nvPr/>
        </p:nvSpPr>
        <p:spPr>
          <a:xfrm>
            <a:off x="271628" y="7666870"/>
            <a:ext cx="5719966" cy="1308050"/>
          </a:xfrm>
          <a:custGeom>
            <a:avLst/>
            <a:gdLst>
              <a:gd name="connsiteX0" fmla="*/ 0 w 5719966"/>
              <a:gd name="connsiteY0" fmla="*/ 0 h 1308050"/>
              <a:gd name="connsiteX1" fmla="*/ 514797 w 5719966"/>
              <a:gd name="connsiteY1" fmla="*/ 0 h 1308050"/>
              <a:gd name="connsiteX2" fmla="*/ 915195 w 5719966"/>
              <a:gd name="connsiteY2" fmla="*/ 0 h 1308050"/>
              <a:gd name="connsiteX3" fmla="*/ 1601590 w 5719966"/>
              <a:gd name="connsiteY3" fmla="*/ 0 h 1308050"/>
              <a:gd name="connsiteX4" fmla="*/ 2116387 w 5719966"/>
              <a:gd name="connsiteY4" fmla="*/ 0 h 1308050"/>
              <a:gd name="connsiteX5" fmla="*/ 2631184 w 5719966"/>
              <a:gd name="connsiteY5" fmla="*/ 0 h 1308050"/>
              <a:gd name="connsiteX6" fmla="*/ 3317580 w 5719966"/>
              <a:gd name="connsiteY6" fmla="*/ 0 h 1308050"/>
              <a:gd name="connsiteX7" fmla="*/ 3775178 w 5719966"/>
              <a:gd name="connsiteY7" fmla="*/ 0 h 1308050"/>
              <a:gd name="connsiteX8" fmla="*/ 4461573 w 5719966"/>
              <a:gd name="connsiteY8" fmla="*/ 0 h 1308050"/>
              <a:gd name="connsiteX9" fmla="*/ 5147969 w 5719966"/>
              <a:gd name="connsiteY9" fmla="*/ 0 h 1308050"/>
              <a:gd name="connsiteX10" fmla="*/ 5719966 w 5719966"/>
              <a:gd name="connsiteY10" fmla="*/ 0 h 1308050"/>
              <a:gd name="connsiteX11" fmla="*/ 5719966 w 5719966"/>
              <a:gd name="connsiteY11" fmla="*/ 462178 h 1308050"/>
              <a:gd name="connsiteX12" fmla="*/ 5719966 w 5719966"/>
              <a:gd name="connsiteY12" fmla="*/ 911275 h 1308050"/>
              <a:gd name="connsiteX13" fmla="*/ 5719966 w 5719966"/>
              <a:gd name="connsiteY13" fmla="*/ 1308050 h 1308050"/>
              <a:gd name="connsiteX14" fmla="*/ 5147969 w 5719966"/>
              <a:gd name="connsiteY14" fmla="*/ 1308050 h 1308050"/>
              <a:gd name="connsiteX15" fmla="*/ 4690372 w 5719966"/>
              <a:gd name="connsiteY15" fmla="*/ 1308050 h 1308050"/>
              <a:gd name="connsiteX16" fmla="*/ 4118376 w 5719966"/>
              <a:gd name="connsiteY16" fmla="*/ 1308050 h 1308050"/>
              <a:gd name="connsiteX17" fmla="*/ 3431980 w 5719966"/>
              <a:gd name="connsiteY17" fmla="*/ 1308050 h 1308050"/>
              <a:gd name="connsiteX18" fmla="*/ 2859983 w 5719966"/>
              <a:gd name="connsiteY18" fmla="*/ 1308050 h 1308050"/>
              <a:gd name="connsiteX19" fmla="*/ 2459585 w 5719966"/>
              <a:gd name="connsiteY19" fmla="*/ 1308050 h 1308050"/>
              <a:gd name="connsiteX20" fmla="*/ 2001988 w 5719966"/>
              <a:gd name="connsiteY20" fmla="*/ 1308050 h 1308050"/>
              <a:gd name="connsiteX21" fmla="*/ 1315592 w 5719966"/>
              <a:gd name="connsiteY21" fmla="*/ 1308050 h 1308050"/>
              <a:gd name="connsiteX22" fmla="*/ 743596 w 5719966"/>
              <a:gd name="connsiteY22" fmla="*/ 1308050 h 1308050"/>
              <a:gd name="connsiteX23" fmla="*/ 0 w 5719966"/>
              <a:gd name="connsiteY23" fmla="*/ 1308050 h 1308050"/>
              <a:gd name="connsiteX24" fmla="*/ 0 w 5719966"/>
              <a:gd name="connsiteY24" fmla="*/ 872033 h 1308050"/>
              <a:gd name="connsiteX25" fmla="*/ 0 w 5719966"/>
              <a:gd name="connsiteY25" fmla="*/ 475258 h 1308050"/>
              <a:gd name="connsiteX26" fmla="*/ 0 w 5719966"/>
              <a:gd name="connsiteY26" fmla="*/ 0 h 13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19966" h="1308050"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4841" y="164787"/>
                  <a:pt x="5703631" y="325377"/>
                  <a:pt x="5719966" y="462178"/>
                </a:cubicBezTo>
                <a:cubicBezTo>
                  <a:pt x="5736301" y="598979"/>
                  <a:pt x="5674935" y="751510"/>
                  <a:pt x="5719966" y="911275"/>
                </a:cubicBezTo>
                <a:cubicBezTo>
                  <a:pt x="5764997" y="1071040"/>
                  <a:pt x="5680316" y="1162162"/>
                  <a:pt x="5719966" y="1308050"/>
                </a:cubicBezTo>
                <a:cubicBezTo>
                  <a:pt x="5518513" y="1343390"/>
                  <a:pt x="5265243" y="1254328"/>
                  <a:pt x="5147969" y="1308050"/>
                </a:cubicBezTo>
                <a:cubicBezTo>
                  <a:pt x="5030695" y="1361772"/>
                  <a:pt x="4807672" y="1296130"/>
                  <a:pt x="4690372" y="1308050"/>
                </a:cubicBezTo>
                <a:cubicBezTo>
                  <a:pt x="4573072" y="1319970"/>
                  <a:pt x="4243896" y="1271449"/>
                  <a:pt x="4118376" y="1308050"/>
                </a:cubicBezTo>
                <a:cubicBezTo>
                  <a:pt x="3992856" y="1344651"/>
                  <a:pt x="3663534" y="1261526"/>
                  <a:pt x="3431980" y="1308050"/>
                </a:cubicBezTo>
                <a:cubicBezTo>
                  <a:pt x="3200426" y="1354574"/>
                  <a:pt x="3084884" y="1305954"/>
                  <a:pt x="2859983" y="1308050"/>
                </a:cubicBezTo>
                <a:cubicBezTo>
                  <a:pt x="2635082" y="1310146"/>
                  <a:pt x="2630734" y="1289236"/>
                  <a:pt x="2459585" y="1308050"/>
                </a:cubicBezTo>
                <a:cubicBezTo>
                  <a:pt x="2288436" y="1326864"/>
                  <a:pt x="2160079" y="1279440"/>
                  <a:pt x="2001988" y="1308050"/>
                </a:cubicBezTo>
                <a:cubicBezTo>
                  <a:pt x="1843897" y="1336660"/>
                  <a:pt x="1632112" y="1233445"/>
                  <a:pt x="1315592" y="1308050"/>
                </a:cubicBezTo>
                <a:cubicBezTo>
                  <a:pt x="999072" y="1382655"/>
                  <a:pt x="885648" y="1243844"/>
                  <a:pt x="743596" y="1308050"/>
                </a:cubicBezTo>
                <a:cubicBezTo>
                  <a:pt x="601544" y="1372256"/>
                  <a:pt x="276225" y="1270126"/>
                  <a:pt x="0" y="1308050"/>
                </a:cubicBezTo>
                <a:cubicBezTo>
                  <a:pt x="-6695" y="1146441"/>
                  <a:pt x="40590" y="1071173"/>
                  <a:pt x="0" y="872033"/>
                </a:cubicBezTo>
                <a:cubicBezTo>
                  <a:pt x="-40590" y="672893"/>
                  <a:pt x="42333" y="629694"/>
                  <a:pt x="0" y="475258"/>
                </a:cubicBezTo>
                <a:cubicBezTo>
                  <a:pt x="-42333" y="320823"/>
                  <a:pt x="16811" y="119929"/>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Does gravity force every =0?</a:t>
            </a:r>
          </a:p>
          <a:p>
            <a:endParaRPr kumimoji="1" lang="en-US" altLang="zh-CN" sz="1100" dirty="0"/>
          </a:p>
          <a:p>
            <a:r>
              <a:rPr kumimoji="1" lang="en-US" altLang="zh-CN" sz="1100" dirty="0"/>
              <a:t>Are you being attracted by stars in distant galaxies?</a:t>
            </a:r>
          </a:p>
          <a:p>
            <a:endParaRPr kumimoji="1" lang="en-US" altLang="zh-CN" sz="1100" dirty="0"/>
          </a:p>
          <a:p>
            <a:r>
              <a:rPr kumimoji="1" lang="en-US" altLang="zh-CN" sz="1100" dirty="0"/>
              <a:t>Are you attracting the Earth as well?</a:t>
            </a:r>
          </a:p>
        </p:txBody>
      </p:sp>
      <p:pic>
        <p:nvPicPr>
          <p:cNvPr id="34" name="图片 33">
            <a:extLst>
              <a:ext uri="{FF2B5EF4-FFF2-40B4-BE49-F238E27FC236}">
                <a16:creationId xmlns:a16="http://schemas.microsoft.com/office/drawing/2014/main" id="{6924831F-42BF-0E4E-AFAA-9D99705B744B}"/>
              </a:ext>
            </a:extLst>
          </p:cNvPr>
          <p:cNvPicPr>
            <a:picLocks noChangeAspect="1"/>
          </p:cNvPicPr>
          <p:nvPr/>
        </p:nvPicPr>
        <p:blipFill>
          <a:blip r:embed="rId6"/>
          <a:stretch>
            <a:fillRect/>
          </a:stretch>
        </p:blipFill>
        <p:spPr>
          <a:xfrm>
            <a:off x="6076062" y="7792727"/>
            <a:ext cx="528168" cy="528168"/>
          </a:xfrm>
          <a:prstGeom prst="rect">
            <a:avLst/>
          </a:prstGeom>
        </p:spPr>
      </p:pic>
    </p:spTree>
    <p:extLst>
      <p:ext uri="{BB962C8B-B14F-4D97-AF65-F5344CB8AC3E}">
        <p14:creationId xmlns:p14="http://schemas.microsoft.com/office/powerpoint/2010/main" val="57386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100" b="1" dirty="0">
                <a:solidFill>
                  <a:schemeClr val="tx1"/>
                </a:solidFill>
              </a:rPr>
              <a:t>Conservation laws</a:t>
            </a:r>
          </a:p>
          <a:p>
            <a:r>
              <a:rPr kumimoji="1" lang="zh-CN" altLang="en-US" sz="1100" b="1" dirty="0">
                <a:solidFill>
                  <a:schemeClr val="tx1"/>
                </a:solidFill>
              </a:rPr>
              <a:t>守恒律</a:t>
            </a:r>
            <a:endParaRPr kumimoji="1" lang="en-US" altLang="zh-CN" sz="1100" b="1" dirty="0">
              <a:solidFill>
                <a:schemeClr val="tx1"/>
              </a:solidFill>
            </a:endParaRPr>
          </a:p>
          <a:p>
            <a:r>
              <a:rPr kumimoji="1" lang="en-US" altLang="zh-CN" sz="1100" dirty="0">
                <a:solidFill>
                  <a:schemeClr val="tx1"/>
                </a:solidFill>
              </a:rPr>
              <a:t>The ”laws” (general rules) that apply to certain physical quantities. </a:t>
            </a:r>
          </a:p>
          <a:p>
            <a:endParaRPr kumimoji="1" lang="en-US" altLang="zh-CN" sz="1100" dirty="0">
              <a:solidFill>
                <a:schemeClr val="tx1"/>
              </a:solidFill>
            </a:endParaRPr>
          </a:p>
          <a:p>
            <a:r>
              <a:rPr kumimoji="1" lang="en-US" altLang="zh-CN" sz="1100" dirty="0">
                <a:solidFill>
                  <a:schemeClr val="tx1"/>
                </a:solidFill>
              </a:rPr>
              <a:t>The most basic conservation laws that you may have already met before are Energy Conservation and Momentum Conservation.</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6</a:t>
            </a:fld>
            <a:endParaRPr kumimoji="1" lang="zh-CN" altLang="en-US"/>
          </a:p>
        </p:txBody>
      </p:sp>
      <p:sp>
        <p:nvSpPr>
          <p:cNvPr id="20" name="矩形 19">
            <a:extLst>
              <a:ext uri="{FF2B5EF4-FFF2-40B4-BE49-F238E27FC236}">
                <a16:creationId xmlns:a16="http://schemas.microsoft.com/office/drawing/2014/main" id="{82282350-4FAE-E342-98B9-81BF79F86D6D}"/>
              </a:ext>
            </a:extLst>
          </p:cNvPr>
          <p:cNvSpPr/>
          <p:nvPr/>
        </p:nvSpPr>
        <p:spPr>
          <a:xfrm>
            <a:off x="1655165" y="573058"/>
            <a:ext cx="4996026"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Nothing is ever lost in the universe</a:t>
            </a:r>
            <a:endParaRPr kumimoji="1" lang="zh-CN" altLang="en-US" sz="1400" dirty="0">
              <a:solidFill>
                <a:schemeClr val="bg1"/>
              </a:solidFill>
              <a:latin typeface="Comic Sans MS" panose="030F0902030302020204" pitchFamily="66" charset="0"/>
            </a:endParaRPr>
          </a:p>
        </p:txBody>
      </p:sp>
      <p:sp>
        <p:nvSpPr>
          <p:cNvPr id="21" name="文本框 20">
            <a:extLst>
              <a:ext uri="{FF2B5EF4-FFF2-40B4-BE49-F238E27FC236}">
                <a16:creationId xmlns:a16="http://schemas.microsoft.com/office/drawing/2014/main" id="{7C0A4C6E-D6A8-394A-A8C1-378FD47970FA}"/>
              </a:ext>
            </a:extLst>
          </p:cNvPr>
          <p:cNvSpPr txBox="1"/>
          <p:nvPr/>
        </p:nvSpPr>
        <p:spPr>
          <a:xfrm>
            <a:off x="1655165" y="944288"/>
            <a:ext cx="4996026" cy="1754326"/>
          </a:xfrm>
          <a:prstGeom prst="rect">
            <a:avLst/>
          </a:prstGeom>
          <a:noFill/>
        </p:spPr>
        <p:txBody>
          <a:bodyPr wrap="square" rtlCol="0">
            <a:spAutoFit/>
          </a:bodyPr>
          <a:lstStyle/>
          <a:p>
            <a:r>
              <a:rPr kumimoji="1" lang="en-US" altLang="zh-CN" sz="1200" b="1" dirty="0"/>
              <a:t>Conservation laws </a:t>
            </a:r>
            <a:r>
              <a:rPr kumimoji="1" lang="en-US" altLang="zh-CN" sz="1200" dirty="0"/>
              <a:t>tell us about certain things that are never “lost” in the universe.</a:t>
            </a:r>
          </a:p>
          <a:p>
            <a:endParaRPr kumimoji="1" lang="en-US" altLang="zh-CN" sz="1200" dirty="0"/>
          </a:p>
          <a:p>
            <a:pPr marL="171450" indent="-171450">
              <a:buFont typeface="Arial" panose="020B0604020202020204" pitchFamily="34" charset="0"/>
              <a:buChar char="•"/>
            </a:pPr>
            <a:r>
              <a:rPr kumimoji="1" lang="en-US" altLang="zh-CN" sz="1200" b="1" dirty="0"/>
              <a:t>ENERGY</a:t>
            </a:r>
            <a:r>
              <a:rPr kumimoji="1" lang="zh-CN" altLang="en-US" sz="1200" b="1" dirty="0"/>
              <a:t> 能量</a:t>
            </a:r>
            <a:endParaRPr kumimoji="1" lang="en-US" altLang="zh-CN" sz="1200" b="1" dirty="0"/>
          </a:p>
          <a:p>
            <a:pPr marL="171450" indent="-171450">
              <a:buFont typeface="Arial" panose="020B0604020202020204" pitchFamily="34" charset="0"/>
              <a:buChar char="•"/>
            </a:pPr>
            <a:endParaRPr kumimoji="1" lang="en-US" altLang="zh-CN" sz="1200" dirty="0"/>
          </a:p>
          <a:p>
            <a:r>
              <a:rPr kumimoji="1" lang="en-US" altLang="zh-CN" sz="1200" dirty="0"/>
              <a:t>Energy can change its “form” but it never just disappears</a:t>
            </a:r>
          </a:p>
          <a:p>
            <a:endParaRPr kumimoji="1" lang="en-US" altLang="zh-CN" sz="1200" dirty="0"/>
          </a:p>
          <a:p>
            <a:r>
              <a:rPr kumimoji="1" lang="en-US" altLang="zh-CN" sz="1200" dirty="0"/>
              <a:t>Driving a car, we burn fuel to push the car forward: chemical energy is turned into heat and dispersed in the atmosphere, but not “lost”.</a:t>
            </a:r>
          </a:p>
        </p:txBody>
      </p:sp>
      <p:sp>
        <p:nvSpPr>
          <p:cNvPr id="27" name="文本框 26">
            <a:extLst>
              <a:ext uri="{FF2B5EF4-FFF2-40B4-BE49-F238E27FC236}">
                <a16:creationId xmlns:a16="http://schemas.microsoft.com/office/drawing/2014/main" id="{7F72598D-4DBD-6D4D-AEA8-B22FFD06D38A}"/>
              </a:ext>
            </a:extLst>
          </p:cNvPr>
          <p:cNvSpPr txBox="1"/>
          <p:nvPr/>
        </p:nvSpPr>
        <p:spPr>
          <a:xfrm>
            <a:off x="1655165" y="2848519"/>
            <a:ext cx="4481173" cy="1477328"/>
          </a:xfrm>
          <a:custGeom>
            <a:avLst/>
            <a:gdLst>
              <a:gd name="connsiteX0" fmla="*/ 0 w 4481173"/>
              <a:gd name="connsiteY0" fmla="*/ 0 h 1477328"/>
              <a:gd name="connsiteX1" fmla="*/ 515335 w 4481173"/>
              <a:gd name="connsiteY1" fmla="*/ 0 h 1477328"/>
              <a:gd name="connsiteX2" fmla="*/ 941046 w 4481173"/>
              <a:gd name="connsiteY2" fmla="*/ 0 h 1477328"/>
              <a:gd name="connsiteX3" fmla="*/ 1590816 w 4481173"/>
              <a:gd name="connsiteY3" fmla="*/ 0 h 1477328"/>
              <a:gd name="connsiteX4" fmla="*/ 2106151 w 4481173"/>
              <a:gd name="connsiteY4" fmla="*/ 0 h 1477328"/>
              <a:gd name="connsiteX5" fmla="*/ 2621486 w 4481173"/>
              <a:gd name="connsiteY5" fmla="*/ 0 h 1477328"/>
              <a:gd name="connsiteX6" fmla="*/ 3271256 w 4481173"/>
              <a:gd name="connsiteY6" fmla="*/ 0 h 1477328"/>
              <a:gd name="connsiteX7" fmla="*/ 3741779 w 4481173"/>
              <a:gd name="connsiteY7" fmla="*/ 0 h 1477328"/>
              <a:gd name="connsiteX8" fmla="*/ 4481173 w 4481173"/>
              <a:gd name="connsiteY8" fmla="*/ 0 h 1477328"/>
              <a:gd name="connsiteX9" fmla="*/ 4481173 w 4481173"/>
              <a:gd name="connsiteY9" fmla="*/ 521989 h 1477328"/>
              <a:gd name="connsiteX10" fmla="*/ 4481173 w 4481173"/>
              <a:gd name="connsiteY10" fmla="*/ 984885 h 1477328"/>
              <a:gd name="connsiteX11" fmla="*/ 4481173 w 4481173"/>
              <a:gd name="connsiteY11" fmla="*/ 1477328 h 1477328"/>
              <a:gd name="connsiteX12" fmla="*/ 3876215 w 4481173"/>
              <a:gd name="connsiteY12" fmla="*/ 1477328 h 1477328"/>
              <a:gd name="connsiteX13" fmla="*/ 3226445 w 4481173"/>
              <a:gd name="connsiteY13" fmla="*/ 1477328 h 1477328"/>
              <a:gd name="connsiteX14" fmla="*/ 2576674 w 4481173"/>
              <a:gd name="connsiteY14" fmla="*/ 1477328 h 1477328"/>
              <a:gd name="connsiteX15" fmla="*/ 2106151 w 4481173"/>
              <a:gd name="connsiteY15" fmla="*/ 1477328 h 1477328"/>
              <a:gd name="connsiteX16" fmla="*/ 1546005 w 4481173"/>
              <a:gd name="connsiteY16" fmla="*/ 1477328 h 1477328"/>
              <a:gd name="connsiteX17" fmla="*/ 896235 w 4481173"/>
              <a:gd name="connsiteY17" fmla="*/ 1477328 h 1477328"/>
              <a:gd name="connsiteX18" fmla="*/ 0 w 4481173"/>
              <a:gd name="connsiteY18" fmla="*/ 1477328 h 1477328"/>
              <a:gd name="connsiteX19" fmla="*/ 0 w 4481173"/>
              <a:gd name="connsiteY19" fmla="*/ 1029205 h 1477328"/>
              <a:gd name="connsiteX20" fmla="*/ 0 w 4481173"/>
              <a:gd name="connsiteY20" fmla="*/ 566309 h 1477328"/>
              <a:gd name="connsiteX21" fmla="*/ 0 w 4481173"/>
              <a:gd name="connsiteY21"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81173" h="1477328"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5770" y="229263"/>
                  <a:pt x="4424931" y="296514"/>
                  <a:pt x="4481173" y="521989"/>
                </a:cubicBezTo>
                <a:cubicBezTo>
                  <a:pt x="4537415" y="747464"/>
                  <a:pt x="4464052" y="848528"/>
                  <a:pt x="4481173" y="984885"/>
                </a:cubicBezTo>
                <a:cubicBezTo>
                  <a:pt x="4498294" y="1121242"/>
                  <a:pt x="4424491" y="1238928"/>
                  <a:pt x="4481173" y="1477328"/>
                </a:cubicBezTo>
                <a:cubicBezTo>
                  <a:pt x="4285168" y="1481178"/>
                  <a:pt x="4013901" y="1423172"/>
                  <a:pt x="3876215" y="1477328"/>
                </a:cubicBezTo>
                <a:cubicBezTo>
                  <a:pt x="3738529" y="1531484"/>
                  <a:pt x="3388397" y="1426286"/>
                  <a:pt x="3226445" y="1477328"/>
                </a:cubicBezTo>
                <a:cubicBezTo>
                  <a:pt x="3064493" y="1528370"/>
                  <a:pt x="2804992" y="1418893"/>
                  <a:pt x="2576674" y="1477328"/>
                </a:cubicBezTo>
                <a:cubicBezTo>
                  <a:pt x="2348356" y="1535763"/>
                  <a:pt x="2227702" y="1466561"/>
                  <a:pt x="2106151" y="1477328"/>
                </a:cubicBezTo>
                <a:cubicBezTo>
                  <a:pt x="1984600" y="1488095"/>
                  <a:pt x="1709624" y="1476156"/>
                  <a:pt x="1546005" y="1477328"/>
                </a:cubicBezTo>
                <a:cubicBezTo>
                  <a:pt x="1382386" y="1478500"/>
                  <a:pt x="1038352" y="1404656"/>
                  <a:pt x="896235" y="1477328"/>
                </a:cubicBezTo>
                <a:cubicBezTo>
                  <a:pt x="754118" y="1550000"/>
                  <a:pt x="390742" y="1375988"/>
                  <a:pt x="0" y="1477328"/>
                </a:cubicBezTo>
                <a:cubicBezTo>
                  <a:pt x="-30539" y="1269635"/>
                  <a:pt x="40770" y="1152372"/>
                  <a:pt x="0" y="1029205"/>
                </a:cubicBezTo>
                <a:cubicBezTo>
                  <a:pt x="-40770" y="906038"/>
                  <a:pt x="34596" y="780406"/>
                  <a:pt x="0" y="566309"/>
                </a:cubicBezTo>
                <a:cubicBezTo>
                  <a:pt x="-34596" y="352212"/>
                  <a:pt x="39633" y="14531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We sometimes say that “energy is lost” in certain physical problems. You may have seen this in some physics questions at school before.</a:t>
            </a:r>
          </a:p>
          <a:p>
            <a:endParaRPr kumimoji="1" lang="en-US" altLang="zh-CN" sz="1100" dirty="0"/>
          </a:p>
          <a:p>
            <a:r>
              <a:rPr kumimoji="1" lang="en-US" altLang="zh-CN" sz="1100" dirty="0"/>
              <a:t>What do you think does this mean?</a:t>
            </a:r>
          </a:p>
          <a:p>
            <a:endParaRPr kumimoji="1" lang="en-US" altLang="zh-CN" sz="1100" dirty="0"/>
          </a:p>
          <a:p>
            <a:r>
              <a:rPr kumimoji="1" lang="en-US" altLang="zh-CN" sz="1100" dirty="0"/>
              <a:t>If energy is always conserved, why do we use this term?</a:t>
            </a:r>
          </a:p>
        </p:txBody>
      </p:sp>
      <p:pic>
        <p:nvPicPr>
          <p:cNvPr id="28" name="图片 27">
            <a:extLst>
              <a:ext uri="{FF2B5EF4-FFF2-40B4-BE49-F238E27FC236}">
                <a16:creationId xmlns:a16="http://schemas.microsoft.com/office/drawing/2014/main" id="{70B6D5F7-3017-594C-ACEE-C2BCA12D0A42}"/>
              </a:ext>
            </a:extLst>
          </p:cNvPr>
          <p:cNvPicPr>
            <a:picLocks noChangeAspect="1"/>
          </p:cNvPicPr>
          <p:nvPr/>
        </p:nvPicPr>
        <p:blipFill>
          <a:blip r:embed="rId4"/>
          <a:stretch>
            <a:fillRect/>
          </a:stretch>
        </p:blipFill>
        <p:spPr>
          <a:xfrm>
            <a:off x="6162929" y="2996430"/>
            <a:ext cx="528168" cy="528168"/>
          </a:xfrm>
          <a:prstGeom prst="rect">
            <a:avLst/>
          </a:prstGeom>
        </p:spPr>
      </p:pic>
      <p:sp>
        <p:nvSpPr>
          <p:cNvPr id="22" name="文本框 21">
            <a:extLst>
              <a:ext uri="{FF2B5EF4-FFF2-40B4-BE49-F238E27FC236}">
                <a16:creationId xmlns:a16="http://schemas.microsoft.com/office/drawing/2014/main" id="{79E81CFE-9362-A84D-920A-4CA4942365E6}"/>
              </a:ext>
            </a:extLst>
          </p:cNvPr>
          <p:cNvSpPr txBox="1"/>
          <p:nvPr/>
        </p:nvSpPr>
        <p:spPr>
          <a:xfrm>
            <a:off x="1655165" y="4795324"/>
            <a:ext cx="4996026" cy="1569660"/>
          </a:xfrm>
          <a:prstGeom prst="rect">
            <a:avLst/>
          </a:prstGeom>
          <a:noFill/>
        </p:spPr>
        <p:txBody>
          <a:bodyPr wrap="square" rtlCol="0">
            <a:spAutoFit/>
          </a:bodyPr>
          <a:lstStyle/>
          <a:p>
            <a:pPr marL="171450" indent="-171450">
              <a:buFont typeface="Arial" panose="020B0604020202020204" pitchFamily="34" charset="0"/>
              <a:buChar char="•"/>
            </a:pPr>
            <a:r>
              <a:rPr kumimoji="1" lang="en-US" altLang="zh-CN" sz="1200" b="1" dirty="0"/>
              <a:t>MOMENTUM</a:t>
            </a:r>
            <a:r>
              <a:rPr kumimoji="1" lang="zh-CN" altLang="en-US" sz="1200" b="1" dirty="0"/>
              <a:t> 动量</a:t>
            </a:r>
            <a:r>
              <a:rPr kumimoji="1" lang="en-US" altLang="zh-CN" sz="1200" b="1" dirty="0"/>
              <a:t> </a:t>
            </a:r>
            <a:r>
              <a:rPr kumimoji="1" lang="en-US" altLang="zh-CN" sz="1200" dirty="0"/>
              <a:t>(mass x velocity)</a:t>
            </a:r>
          </a:p>
          <a:p>
            <a:pPr marL="171450" indent="-171450">
              <a:buFont typeface="Arial" panose="020B0604020202020204" pitchFamily="34" charset="0"/>
              <a:buChar char="•"/>
            </a:pPr>
            <a:endParaRPr kumimoji="1" lang="en-US" altLang="zh-CN" sz="1200" dirty="0"/>
          </a:p>
          <a:p>
            <a:r>
              <a:rPr kumimoji="1" lang="en-US" altLang="zh-CN" sz="1200" dirty="0"/>
              <a:t>Momentum in the whole universe also remains conserved</a:t>
            </a:r>
          </a:p>
          <a:p>
            <a:endParaRPr kumimoji="1" lang="en-US" altLang="zh-CN" sz="1200" dirty="0"/>
          </a:p>
          <a:p>
            <a:r>
              <a:rPr kumimoji="1" lang="en-US" altLang="zh-CN" sz="1200" dirty="0"/>
              <a:t>Be careful: when we say “conserved”, we usually assume that we are in a closed, isolated system. If we consider the whole universe as such system, we can say that momentum (or energy) of </a:t>
            </a:r>
            <a:r>
              <a:rPr kumimoji="1" lang="en-US" altLang="zh-CN" sz="1200" i="1" dirty="0"/>
              <a:t>everything</a:t>
            </a:r>
            <a:r>
              <a:rPr kumimoji="1" lang="en-US" altLang="zh-CN" sz="1200" dirty="0"/>
              <a:t> is indeed “conserved” forever.</a:t>
            </a:r>
          </a:p>
        </p:txBody>
      </p:sp>
      <p:sp>
        <p:nvSpPr>
          <p:cNvPr id="29" name="矩形 28">
            <a:extLst>
              <a:ext uri="{FF2B5EF4-FFF2-40B4-BE49-F238E27FC236}">
                <a16:creationId xmlns:a16="http://schemas.microsoft.com/office/drawing/2014/main" id="{5F2712AB-D01C-B441-82DC-EF404A6D011E}"/>
              </a:ext>
            </a:extLst>
          </p:cNvPr>
          <p:cNvSpPr/>
          <p:nvPr/>
        </p:nvSpPr>
        <p:spPr>
          <a:xfrm>
            <a:off x="1655165" y="6584854"/>
            <a:ext cx="4996026"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Application: Escaping planet Earth</a:t>
            </a:r>
            <a:endParaRPr kumimoji="1" lang="zh-CN" altLang="en-US" sz="1400" dirty="0">
              <a:solidFill>
                <a:schemeClr val="bg1"/>
              </a:solidFill>
              <a:latin typeface="Comic Sans MS" panose="030F0902030302020204" pitchFamily="66" charset="0"/>
            </a:endParaRPr>
          </a:p>
        </p:txBody>
      </p:sp>
      <p:sp>
        <p:nvSpPr>
          <p:cNvPr id="30" name="文本框 29">
            <a:extLst>
              <a:ext uri="{FF2B5EF4-FFF2-40B4-BE49-F238E27FC236}">
                <a16:creationId xmlns:a16="http://schemas.microsoft.com/office/drawing/2014/main" id="{6AA15DCE-F82E-334D-9760-4CEAA174CB12}"/>
              </a:ext>
            </a:extLst>
          </p:cNvPr>
          <p:cNvSpPr txBox="1"/>
          <p:nvPr/>
        </p:nvSpPr>
        <p:spPr>
          <a:xfrm>
            <a:off x="1632164" y="6983582"/>
            <a:ext cx="5019027" cy="461665"/>
          </a:xfrm>
          <a:prstGeom prst="rect">
            <a:avLst/>
          </a:prstGeom>
          <a:noFill/>
        </p:spPr>
        <p:txBody>
          <a:bodyPr wrap="square" rtlCol="0">
            <a:spAutoFit/>
          </a:bodyPr>
          <a:lstStyle/>
          <a:p>
            <a:r>
              <a:rPr kumimoji="1" lang="en-US" altLang="zh-CN" sz="1200" b="1" dirty="0"/>
              <a:t>Can you use the conservation principle to estimate the speed you need your spaceship to develop to escape Earth’s gravitational field?</a:t>
            </a:r>
          </a:p>
        </p:txBody>
      </p:sp>
    </p:spTree>
    <p:extLst>
      <p:ext uri="{BB962C8B-B14F-4D97-AF65-F5344CB8AC3E}">
        <p14:creationId xmlns:p14="http://schemas.microsoft.com/office/powerpoint/2010/main" val="315616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7</a:t>
            </a:fld>
            <a:endParaRPr kumimoji="1" lang="zh-CN" altLang="en-US"/>
          </a:p>
        </p:txBody>
      </p:sp>
      <p:sp>
        <p:nvSpPr>
          <p:cNvPr id="20" name="矩形 19">
            <a:extLst>
              <a:ext uri="{FF2B5EF4-FFF2-40B4-BE49-F238E27FC236}">
                <a16:creationId xmlns:a16="http://schemas.microsoft.com/office/drawing/2014/main" id="{82282350-4FAE-E342-98B9-81BF79F86D6D}"/>
              </a:ext>
            </a:extLst>
          </p:cNvPr>
          <p:cNvSpPr/>
          <p:nvPr/>
        </p:nvSpPr>
        <p:spPr>
          <a:xfrm>
            <a:off x="240632" y="573058"/>
            <a:ext cx="6410559"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Building rockets!</a:t>
            </a:r>
            <a:endParaRPr kumimoji="1" lang="zh-CN" altLang="en-US" sz="1400" dirty="0">
              <a:solidFill>
                <a:schemeClr val="bg1"/>
              </a:solidFill>
              <a:latin typeface="Comic Sans MS" panose="030F0902030302020204" pitchFamily="66" charset="0"/>
            </a:endParaRPr>
          </a:p>
        </p:txBody>
      </p:sp>
      <p:sp>
        <p:nvSpPr>
          <p:cNvPr id="21" name="文本框 20">
            <a:extLst>
              <a:ext uri="{FF2B5EF4-FFF2-40B4-BE49-F238E27FC236}">
                <a16:creationId xmlns:a16="http://schemas.microsoft.com/office/drawing/2014/main" id="{7C0A4C6E-D6A8-394A-A8C1-378FD47970FA}"/>
              </a:ext>
            </a:extLst>
          </p:cNvPr>
          <p:cNvSpPr txBox="1"/>
          <p:nvPr/>
        </p:nvSpPr>
        <p:spPr>
          <a:xfrm>
            <a:off x="240632" y="944288"/>
            <a:ext cx="6410559" cy="461665"/>
          </a:xfrm>
          <a:prstGeom prst="rect">
            <a:avLst/>
          </a:prstGeom>
          <a:noFill/>
        </p:spPr>
        <p:txBody>
          <a:bodyPr wrap="square" rtlCol="0">
            <a:spAutoFit/>
          </a:bodyPr>
          <a:lstStyle/>
          <a:p>
            <a:r>
              <a:rPr kumimoji="1" lang="en-US" altLang="zh-CN" sz="1200" dirty="0"/>
              <a:t>Rockets burn fuel and eject it with high speed to accelerate. Let’s figure out how this works mathematically, so we can build a rocket and travel to the Moon (and hopefully back!)</a:t>
            </a:r>
          </a:p>
        </p:txBody>
      </p:sp>
      <p:cxnSp>
        <p:nvCxnSpPr>
          <p:cNvPr id="24" name="直线连接符 23">
            <a:extLst>
              <a:ext uri="{FF2B5EF4-FFF2-40B4-BE49-F238E27FC236}">
                <a16:creationId xmlns:a16="http://schemas.microsoft.com/office/drawing/2014/main" id="{C30E048B-62A0-CB40-950C-111B95D5041B}"/>
              </a:ext>
            </a:extLst>
          </p:cNvPr>
          <p:cNvCxnSpPr>
            <a:cxnSpLocks/>
          </p:cNvCxnSpPr>
          <p:nvPr/>
        </p:nvCxnSpPr>
        <p:spPr>
          <a:xfrm flipV="1">
            <a:off x="240632" y="2760171"/>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87D2451-43ED-574B-8AB4-83E4BEA28D76}"/>
              </a:ext>
            </a:extLst>
          </p:cNvPr>
          <p:cNvSpPr/>
          <p:nvPr/>
        </p:nvSpPr>
        <p:spPr>
          <a:xfrm>
            <a:off x="240632" y="285197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cxnSp>
        <p:nvCxnSpPr>
          <p:cNvPr id="29" name="直线连接符 28">
            <a:extLst>
              <a:ext uri="{FF2B5EF4-FFF2-40B4-BE49-F238E27FC236}">
                <a16:creationId xmlns:a16="http://schemas.microsoft.com/office/drawing/2014/main" id="{494BEFBD-2FBC-884F-9356-D50B6D3AEE3F}"/>
              </a:ext>
            </a:extLst>
          </p:cNvPr>
          <p:cNvCxnSpPr>
            <a:cxnSpLocks/>
          </p:cNvCxnSpPr>
          <p:nvPr/>
        </p:nvCxnSpPr>
        <p:spPr>
          <a:xfrm flipV="1">
            <a:off x="240632" y="2668372"/>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30" name="圆角矩形 29">
            <a:extLst>
              <a:ext uri="{FF2B5EF4-FFF2-40B4-BE49-F238E27FC236}">
                <a16:creationId xmlns:a16="http://schemas.microsoft.com/office/drawing/2014/main" id="{9E5AB3A1-D5C5-4744-A314-B624891ADE47}"/>
              </a:ext>
            </a:extLst>
          </p:cNvPr>
          <p:cNvSpPr/>
          <p:nvPr/>
        </p:nvSpPr>
        <p:spPr>
          <a:xfrm>
            <a:off x="240632" y="3199938"/>
            <a:ext cx="6410559" cy="2839355"/>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Science usually assumes certain things about reality: we call these things “paradigms”. Sometimes, an important paradigm is overturned, which leads to a scientific revolution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Newton’s universal gravity is an example of “unification theory”: a theory that explains many different phenomena as part of a single framework</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Conservation laws, such as law of energy conservation and law of momentum conservation, can be used to derive useful results, such as escape velocity and the rocket equation.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We can use these to build rockets that take humans to space, the Moon, Mars, and in the future perhaps also other stellar systems.</a:t>
            </a:r>
          </a:p>
        </p:txBody>
      </p:sp>
      <p:sp>
        <p:nvSpPr>
          <p:cNvPr id="31" name="矩形 30">
            <a:extLst>
              <a:ext uri="{FF2B5EF4-FFF2-40B4-BE49-F238E27FC236}">
                <a16:creationId xmlns:a16="http://schemas.microsoft.com/office/drawing/2014/main" id="{0956CE7C-4425-8842-A9D5-80ADD2A29B17}"/>
              </a:ext>
            </a:extLst>
          </p:cNvPr>
          <p:cNvSpPr/>
          <p:nvPr/>
        </p:nvSpPr>
        <p:spPr>
          <a:xfrm>
            <a:off x="240632" y="6264361"/>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32" name="圆角矩形 31">
            <a:extLst>
              <a:ext uri="{FF2B5EF4-FFF2-40B4-BE49-F238E27FC236}">
                <a16:creationId xmlns:a16="http://schemas.microsoft.com/office/drawing/2014/main" id="{AA398DC2-019C-B34B-BF45-B9FC50F3B97A}"/>
              </a:ext>
            </a:extLst>
          </p:cNvPr>
          <p:cNvSpPr/>
          <p:nvPr/>
        </p:nvSpPr>
        <p:spPr>
          <a:xfrm>
            <a:off x="240632" y="6612330"/>
            <a:ext cx="6410559" cy="2650992"/>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If classical mechanics does not work for “very small” objects such as atoms or particles, does it mean that it is wrong or in some way incomplete?</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Provide 3 examples of a scientific revolution.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When an important paradigm is overturned, the scientific community is often very reluctant to admit this fact. Why do you think this is?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Is it always true that a simple solution is the best solution?</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Imagine that there is scientific evidence showing that cats don’t exhibit gravity at all – they just don’t attract anything. What would you think this implies? Would this lead to overturning Newton’s universal theory of gravity?</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p:txBody>
      </p:sp>
      <p:sp>
        <p:nvSpPr>
          <p:cNvPr id="33" name="椭圆 32">
            <a:extLst>
              <a:ext uri="{FF2B5EF4-FFF2-40B4-BE49-F238E27FC236}">
                <a16:creationId xmlns:a16="http://schemas.microsoft.com/office/drawing/2014/main" id="{7C8FB095-884A-7B4B-9F09-57D979E57EF9}"/>
              </a:ext>
            </a:extLst>
          </p:cNvPr>
          <p:cNvSpPr/>
          <p:nvPr/>
        </p:nvSpPr>
        <p:spPr>
          <a:xfrm>
            <a:off x="89114" y="563053"/>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3</a:t>
            </a:r>
            <a:endParaRPr kumimoji="1" lang="zh-CN" altLang="en-US" dirty="0"/>
          </a:p>
        </p:txBody>
      </p:sp>
    </p:spTree>
    <p:extLst>
      <p:ext uri="{BB962C8B-B14F-4D97-AF65-F5344CB8AC3E}">
        <p14:creationId xmlns:p14="http://schemas.microsoft.com/office/powerpoint/2010/main" val="4635393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1458</TotalTime>
  <Words>1968</Words>
  <Application>Microsoft Macintosh PowerPoint</Application>
  <PresentationFormat>A4 纸张(210x297 毫米)</PresentationFormat>
  <Paragraphs>204</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27</cp:revision>
  <dcterms:created xsi:type="dcterms:W3CDTF">2021-02-07T05:10:33Z</dcterms:created>
  <dcterms:modified xsi:type="dcterms:W3CDTF">2021-02-08T05:28:50Z</dcterms:modified>
</cp:coreProperties>
</file>