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5" r:id="rId5"/>
    <p:sldId id="259" r:id="rId6"/>
    <p:sldId id="266" r:id="rId7"/>
    <p:sldId id="260" r:id="rId8"/>
    <p:sldId id="267" r:id="rId9"/>
    <p:sldId id="261" r:id="rId10"/>
    <p:sldId id="268" r:id="rId11"/>
    <p:sldId id="262" r:id="rId12"/>
    <p:sldId id="269" r:id="rId13"/>
    <p:sldId id="263" r:id="rId14"/>
    <p:sldId id="270" r:id="rId15"/>
    <p:sldId id="264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9B45-2303-2045-B5F5-BD9CCF656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8E3251-BB84-DB43-BC55-A061AFC49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3A704-378A-0C4E-BB23-1AD53676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E6FA4-46EE-7549-A8C6-C1285FA6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B5ECA-FA56-E14F-8DFD-62F5301D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97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F27CF-66B8-2B47-9AD7-98206743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1452FA-4C8B-5941-B0D5-D736103C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B21B3-0546-CD4E-9EB9-A15BB1CC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05B78-8DE2-F844-948B-67E65362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9213D-C02A-2D43-824A-BEB90C72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26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9DEEFF-D52F-9641-B2CA-3FB2A0D52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0D0EF5-8E21-474E-A06A-1339F71CB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69BF7-2C01-B748-85C3-FBB714B5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D08B9-00AC-F043-8EDA-21552626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525CC-9D5D-8143-B4A6-FBFF9C6E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4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1C8CC-1ECA-D341-80DE-C410545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07E-9EF5-6947-A22C-073326BD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C4F9A-8665-5C4B-989E-8196554C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07F3F-1F67-0547-8D0B-DC065E57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C26F9-AE26-F241-8F41-4E8BFE17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58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A7A7C-D127-CE43-B5DF-80E54E78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8A74A-221F-F445-8709-B51BA352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8FB93-3309-724D-A92D-442D4C64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60B91-AE0E-7742-B9B4-6AF5F43C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6E57A-CECB-D742-9823-0CA41648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395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8DBAB-747E-0048-94D8-CEFAE030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202A0-F74F-1F4D-9BC2-58EA607A1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384F0-9252-5948-9A05-1BAE1D55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11EA9-8F98-D147-8F91-5A36996C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BC20B-1627-3A48-B07A-FA51C478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1D1F9-9F21-7148-BBAE-3C8943B1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84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9C45E-CE2A-7F4F-A857-72221286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5D6B3-54D2-994A-8411-7549C76BC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9D994B-ACCF-054D-8362-5FACF8D4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77A446-534B-F744-B139-48199A736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B3C64-E8FC-9845-964C-CFF4CA04D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0081BC-FE84-C04C-9E8D-4C9262CA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B93AB9-3332-8347-8AEC-8032250E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F908A5-3B88-5446-8130-7327B357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06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82C5D-812F-1A4B-90BF-C7F67DEB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EE6AD7-3EC4-5541-B6CF-EDBB6DBA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44B4CC-B4E6-5040-A8C0-C0662D8D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814C2F-DA6A-4643-B23C-78C539B1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14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AE1C1E-C188-BE46-9B58-0BF3EBEB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DF0A8E-363C-4640-9D93-ADEA5B43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4A8343-2E86-5749-9DD5-4092A3D4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1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1168A-57A6-7843-9333-41472524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B8BF7-9999-9545-A859-C91240F2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7489E2-B934-854F-8757-35D0E6527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AF530-291D-0C49-896D-3DC3C7F7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7EE21-1B18-CF49-AC55-15FC0256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E094E-F398-F547-AADE-D905D66F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14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A4C9F-E0F8-644E-B6AB-0E571A56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1EF8B-5311-EB4F-B2B1-80902531A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4BB073-3362-684C-9A00-AD1D90FEB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A36CA-C25A-7740-B67D-3F384588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00960-0262-9C45-9BBA-96F83313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1ACD3B-BF8F-4041-8830-7A062D46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83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B382E1-E25B-5641-90CD-72F7B0CB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D72C2-8A21-9841-8CE4-CD3F8AEF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BCCC4-3CA4-FC4D-B2A5-566AE6134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2F886-33CA-2146-9BD6-C40022653277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EF6FA-B5BD-BC48-B6BD-1C08D7250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E16F2-6135-B84D-BD35-9778C6BEC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31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52D469D-D11C-3C42-8F5D-3982A09FCE8F}"/>
              </a:ext>
            </a:extLst>
          </p:cNvPr>
          <p:cNvGrpSpPr/>
          <p:nvPr/>
        </p:nvGrpSpPr>
        <p:grpSpPr>
          <a:xfrm>
            <a:off x="685800" y="1678922"/>
            <a:ext cx="10620946" cy="3500156"/>
            <a:chOff x="0" y="197200"/>
            <a:chExt cx="6602669" cy="217592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3D0C60-511A-F34F-99E4-1E0E7FAFE69B}"/>
                </a:ext>
              </a:extLst>
            </p:cNvPr>
            <p:cNvSpPr/>
            <p:nvPr userDrawn="1"/>
          </p:nvSpPr>
          <p:spPr>
            <a:xfrm>
              <a:off x="2087819" y="197200"/>
              <a:ext cx="4514850" cy="2175924"/>
            </a:xfrm>
            <a:prstGeom prst="rect">
              <a:avLst/>
            </a:prstGeom>
            <a:solidFill>
              <a:srgbClr val="B92DC0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标题 1">
              <a:extLst>
                <a:ext uri="{FF2B5EF4-FFF2-40B4-BE49-F238E27FC236}">
                  <a16:creationId xmlns:a16="http://schemas.microsoft.com/office/drawing/2014/main" id="{D4DE78A1-ECBC-4447-8EDD-6BE622E9E4E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377439" y="513834"/>
              <a:ext cx="3813643" cy="1837170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kumimoji="1" lang="zh-CN" altLang="en-US" sz="44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  <a:t>解密神奇的宇宙</a:t>
              </a:r>
              <a:br>
                <a:rPr kumimoji="1" lang="en-US" altLang="zh-CN" sz="44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</a:br>
              <a:r>
                <a:rPr kumimoji="1" lang="en-US" altLang="zh-CN" sz="28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  <a:t>Unlocking the secrets of the Universe</a:t>
              </a:r>
              <a:br>
                <a:rPr kumimoji="1" lang="en-US" altLang="zh-CN" sz="28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</a:br>
              <a:endParaRPr kumimoji="1" lang="en-US" altLang="zh-CN" sz="2800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pic>
          <p:nvPicPr>
            <p:cNvPr id="7" name="图片 6" descr="图片包含 图标&#10;&#10;描述已自动生成">
              <a:extLst>
                <a:ext uri="{FF2B5EF4-FFF2-40B4-BE49-F238E27FC236}">
                  <a16:creationId xmlns:a16="http://schemas.microsoft.com/office/drawing/2014/main" id="{E04C1C33-9280-2949-97E0-C7EF6E121A9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5334"/>
            <a:stretch/>
          </p:blipFill>
          <p:spPr>
            <a:xfrm>
              <a:off x="0" y="197200"/>
              <a:ext cx="2172622" cy="1959740"/>
            </a:xfrm>
            <a:prstGeom prst="rect">
              <a:avLst/>
            </a:prstGeom>
            <a:solidFill>
              <a:srgbClr val="A451A4"/>
            </a:solidFill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BEE4E2B-99A3-6445-9A12-44738BFA363F}"/>
              </a:ext>
            </a:extLst>
          </p:cNvPr>
          <p:cNvSpPr txBox="1"/>
          <p:nvPr/>
        </p:nvSpPr>
        <p:spPr>
          <a:xfrm>
            <a:off x="0" y="533446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latin typeface="Comic Sans MS" panose="030F0902030302020204" pitchFamily="66" charset="0"/>
              </a:rPr>
              <a:t>Session 1</a:t>
            </a:r>
            <a:endParaRPr kumimoji="1" lang="zh-CN" altLang="en-US" sz="4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6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2631194" y="1437291"/>
            <a:ext cx="6835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How long is the Earth’s radius?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4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D0F15-447F-D443-B9AC-82EE62891A88}"/>
              </a:ext>
            </a:extLst>
          </p:cNvPr>
          <p:cNvGrpSpPr/>
          <p:nvPr/>
        </p:nvGrpSpPr>
        <p:grpSpPr>
          <a:xfrm>
            <a:off x="1279817" y="2901649"/>
            <a:ext cx="2487114" cy="596348"/>
            <a:chOff x="1279817" y="2901649"/>
            <a:chExt cx="2487114" cy="59634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B189079-1885-9142-A55B-7A541439F0A9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~6400km</a:t>
              </a:r>
              <a:endParaRPr kumimoji="1" lang="zh-CN" altLang="en-US" sz="2800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958E924-AF7D-8E48-9761-A1DFD36CFE8E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E96A185-266E-8949-9929-F7172665C4B9}"/>
              </a:ext>
            </a:extLst>
          </p:cNvPr>
          <p:cNvGrpSpPr/>
          <p:nvPr/>
        </p:nvGrpSpPr>
        <p:grpSpPr>
          <a:xfrm>
            <a:off x="1279817" y="3952984"/>
            <a:ext cx="2487114" cy="596348"/>
            <a:chOff x="1279817" y="2901649"/>
            <a:chExt cx="2487114" cy="59634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75A26BC-1237-394A-AA3E-50F5F3147157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~5700km</a:t>
              </a:r>
              <a:endParaRPr kumimoji="1" lang="zh-CN" altLang="en-US" sz="28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4EF04F6-7108-9347-A365-EE1C2A38502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A22F95F-6EE7-A349-A36A-023D815AF22A}"/>
              </a:ext>
            </a:extLst>
          </p:cNvPr>
          <p:cNvGrpSpPr/>
          <p:nvPr/>
        </p:nvGrpSpPr>
        <p:grpSpPr>
          <a:xfrm>
            <a:off x="5298539" y="2901649"/>
            <a:ext cx="2487114" cy="596348"/>
            <a:chOff x="1279817" y="2901649"/>
            <a:chExt cx="2487114" cy="59634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C400B0D-ACA9-3F49-A35B-7C1FAA011F3F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~7000km</a:t>
              </a:r>
              <a:endParaRPr kumimoji="1" lang="zh-CN" altLang="en-US" sz="28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BB830BD-011F-C048-BFE6-7EF2F63B728A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A848847-2337-6241-8101-11C504B1E62E}"/>
              </a:ext>
            </a:extLst>
          </p:cNvPr>
          <p:cNvGrpSpPr/>
          <p:nvPr/>
        </p:nvGrpSpPr>
        <p:grpSpPr>
          <a:xfrm>
            <a:off x="5298539" y="3952984"/>
            <a:ext cx="2487114" cy="596348"/>
            <a:chOff x="1279817" y="2901649"/>
            <a:chExt cx="2487114" cy="59634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59F718-B429-4044-B147-87F815F601AE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~6800km</a:t>
              </a:r>
              <a:endParaRPr kumimoji="1" lang="zh-CN" altLang="en-US" sz="28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A3AB7E0-FCAE-CE4A-923C-E1399278BAB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092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1606086" y="1437291"/>
            <a:ext cx="8885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How long does it take light to travel 1m?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5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D0F15-447F-D443-B9AC-82EE62891A88}"/>
              </a:ext>
            </a:extLst>
          </p:cNvPr>
          <p:cNvGrpSpPr/>
          <p:nvPr/>
        </p:nvGrpSpPr>
        <p:grpSpPr>
          <a:xfrm>
            <a:off x="1279817" y="2901649"/>
            <a:ext cx="4902322" cy="740166"/>
            <a:chOff x="1279817" y="2901649"/>
            <a:chExt cx="4902322" cy="740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EB189079-1885-9142-A55B-7A541439F0A9}"/>
                    </a:ext>
                  </a:extLst>
                </p:cNvPr>
                <p:cNvSpPr txBox="1"/>
                <p:nvPr/>
              </p:nvSpPr>
              <p:spPr>
                <a:xfrm>
                  <a:off x="2015313" y="2905780"/>
                  <a:ext cx="4166826" cy="7360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800" dirty="0"/>
                    <a:t>~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300,000</m:t>
                          </m:r>
                        </m:den>
                      </m:f>
                    </m:oMath>
                  </a14:m>
                  <a:r>
                    <a:rPr kumimoji="1" lang="en-US" altLang="zh-CN" sz="2800" dirty="0"/>
                    <a:t> of a second</a:t>
                  </a:r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EB189079-1885-9142-A55B-7A541439F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313" y="2905780"/>
                  <a:ext cx="4166826" cy="736035"/>
                </a:xfrm>
                <a:prstGeom prst="rect">
                  <a:avLst/>
                </a:prstGeom>
                <a:blipFill>
                  <a:blip r:embed="rId4"/>
                  <a:stretch>
                    <a:fillRect l="-3040" b="-50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958E924-AF7D-8E48-9761-A1DFD36CFE8E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E96A185-266E-8949-9929-F7172665C4B9}"/>
              </a:ext>
            </a:extLst>
          </p:cNvPr>
          <p:cNvGrpSpPr/>
          <p:nvPr/>
        </p:nvGrpSpPr>
        <p:grpSpPr>
          <a:xfrm>
            <a:off x="1279817" y="3952984"/>
            <a:ext cx="4544512" cy="740166"/>
            <a:chOff x="1279817" y="2901649"/>
            <a:chExt cx="4544512" cy="740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75A26BC-1237-394A-AA3E-50F5F3147157}"/>
                    </a:ext>
                  </a:extLst>
                </p:cNvPr>
                <p:cNvSpPr txBox="1"/>
                <p:nvPr/>
              </p:nvSpPr>
              <p:spPr>
                <a:xfrm>
                  <a:off x="2015312" y="2905780"/>
                  <a:ext cx="3809017" cy="7360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800" dirty="0"/>
                    <a:t>~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30,000,000</m:t>
                          </m:r>
                        </m:den>
                      </m:f>
                    </m:oMath>
                  </a14:m>
                  <a:r>
                    <a:rPr kumimoji="1" lang="en-US" altLang="zh-CN" sz="2800" dirty="0"/>
                    <a:t> of a second</a:t>
                  </a:r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75A26BC-1237-394A-AA3E-50F5F3147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312" y="2905780"/>
                  <a:ext cx="3809017" cy="736035"/>
                </a:xfrm>
                <a:prstGeom prst="rect">
                  <a:avLst/>
                </a:prstGeom>
                <a:blipFill>
                  <a:blip r:embed="rId5"/>
                  <a:stretch>
                    <a:fillRect l="-3322" b="-50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4EF04F6-7108-9347-A365-EE1C2A38502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A22F95F-6EE7-A349-A36A-023D815AF22A}"/>
              </a:ext>
            </a:extLst>
          </p:cNvPr>
          <p:cNvGrpSpPr/>
          <p:nvPr/>
        </p:nvGrpSpPr>
        <p:grpSpPr>
          <a:xfrm>
            <a:off x="6525531" y="2901649"/>
            <a:ext cx="4795138" cy="740166"/>
            <a:chOff x="1279817" y="2901649"/>
            <a:chExt cx="4795138" cy="740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C400B0D-ACA9-3F49-A35B-7C1FAA011F3F}"/>
                    </a:ext>
                  </a:extLst>
                </p:cNvPr>
                <p:cNvSpPr txBox="1"/>
                <p:nvPr/>
              </p:nvSpPr>
              <p:spPr>
                <a:xfrm>
                  <a:off x="2015312" y="2905780"/>
                  <a:ext cx="4059643" cy="7360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800" dirty="0"/>
                    <a:t>~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300,000,000</m:t>
                          </m:r>
                        </m:den>
                      </m:f>
                    </m:oMath>
                  </a14:m>
                  <a:r>
                    <a:rPr kumimoji="1" lang="en-US" altLang="zh-CN" sz="2800" dirty="0"/>
                    <a:t> of a second</a:t>
                  </a:r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C400B0D-ACA9-3F49-A35B-7C1FAA011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312" y="2905780"/>
                  <a:ext cx="4059643" cy="736035"/>
                </a:xfrm>
                <a:prstGeom prst="rect">
                  <a:avLst/>
                </a:prstGeom>
                <a:blipFill>
                  <a:blip r:embed="rId6"/>
                  <a:stretch>
                    <a:fillRect l="-3115" b="-50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BB830BD-011F-C048-BFE6-7EF2F63B728A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A848847-2337-6241-8101-11C504B1E62E}"/>
              </a:ext>
            </a:extLst>
          </p:cNvPr>
          <p:cNvGrpSpPr/>
          <p:nvPr/>
        </p:nvGrpSpPr>
        <p:grpSpPr>
          <a:xfrm>
            <a:off x="6525531" y="3952984"/>
            <a:ext cx="4864712" cy="740166"/>
            <a:chOff x="1279817" y="2901649"/>
            <a:chExt cx="4864712" cy="740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759F718-B429-4044-B147-87F815F601AE}"/>
                    </a:ext>
                  </a:extLst>
                </p:cNvPr>
                <p:cNvSpPr txBox="1"/>
                <p:nvPr/>
              </p:nvSpPr>
              <p:spPr>
                <a:xfrm>
                  <a:off x="2015313" y="2905780"/>
                  <a:ext cx="4129216" cy="7360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800" dirty="0"/>
                    <a:t>~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3,000,000</m:t>
                          </m:r>
                        </m:den>
                      </m:f>
                    </m:oMath>
                  </a14:m>
                  <a:r>
                    <a:rPr kumimoji="1" lang="en-US" altLang="zh-CN" sz="2800" dirty="0"/>
                    <a:t> of a second</a:t>
                  </a:r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759F718-B429-4044-B147-87F815F60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313" y="2905780"/>
                  <a:ext cx="4129216" cy="736035"/>
                </a:xfrm>
                <a:prstGeom prst="rect">
                  <a:avLst/>
                </a:prstGeom>
                <a:blipFill>
                  <a:blip r:embed="rId7"/>
                  <a:stretch>
                    <a:fillRect l="-3067" b="-50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A3AB7E0-FCAE-CE4A-923C-E1399278BAB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710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1606086" y="1437291"/>
            <a:ext cx="8885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How long does it take light to travel 1m?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5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D0F15-447F-D443-B9AC-82EE62891A88}"/>
              </a:ext>
            </a:extLst>
          </p:cNvPr>
          <p:cNvGrpSpPr/>
          <p:nvPr/>
        </p:nvGrpSpPr>
        <p:grpSpPr>
          <a:xfrm>
            <a:off x="1279817" y="2901649"/>
            <a:ext cx="4902322" cy="740166"/>
            <a:chOff x="1279817" y="2901649"/>
            <a:chExt cx="4902322" cy="740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EB189079-1885-9142-A55B-7A541439F0A9}"/>
                    </a:ext>
                  </a:extLst>
                </p:cNvPr>
                <p:cNvSpPr txBox="1"/>
                <p:nvPr/>
              </p:nvSpPr>
              <p:spPr>
                <a:xfrm>
                  <a:off x="2015313" y="2905780"/>
                  <a:ext cx="4166826" cy="7360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800" dirty="0"/>
                    <a:t>~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300,000</m:t>
                          </m:r>
                        </m:den>
                      </m:f>
                    </m:oMath>
                  </a14:m>
                  <a:r>
                    <a:rPr kumimoji="1" lang="en-US" altLang="zh-CN" sz="2800" dirty="0"/>
                    <a:t> of a second</a:t>
                  </a:r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EB189079-1885-9142-A55B-7A541439F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313" y="2905780"/>
                  <a:ext cx="4166826" cy="736035"/>
                </a:xfrm>
                <a:prstGeom prst="rect">
                  <a:avLst/>
                </a:prstGeom>
                <a:blipFill>
                  <a:blip r:embed="rId4"/>
                  <a:stretch>
                    <a:fillRect l="-3040" b="-50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958E924-AF7D-8E48-9761-A1DFD36CFE8E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E96A185-266E-8949-9929-F7172665C4B9}"/>
              </a:ext>
            </a:extLst>
          </p:cNvPr>
          <p:cNvGrpSpPr/>
          <p:nvPr/>
        </p:nvGrpSpPr>
        <p:grpSpPr>
          <a:xfrm>
            <a:off x="1279817" y="3952984"/>
            <a:ext cx="4544512" cy="740166"/>
            <a:chOff x="1279817" y="2901649"/>
            <a:chExt cx="4544512" cy="740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75A26BC-1237-394A-AA3E-50F5F3147157}"/>
                    </a:ext>
                  </a:extLst>
                </p:cNvPr>
                <p:cNvSpPr txBox="1"/>
                <p:nvPr/>
              </p:nvSpPr>
              <p:spPr>
                <a:xfrm>
                  <a:off x="2015312" y="2905780"/>
                  <a:ext cx="3809017" cy="7360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800" dirty="0"/>
                    <a:t>~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30,000,000</m:t>
                          </m:r>
                        </m:den>
                      </m:f>
                    </m:oMath>
                  </a14:m>
                  <a:r>
                    <a:rPr kumimoji="1" lang="en-US" altLang="zh-CN" sz="2800" dirty="0"/>
                    <a:t> of a second</a:t>
                  </a:r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75A26BC-1237-394A-AA3E-50F5F3147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312" y="2905780"/>
                  <a:ext cx="3809017" cy="736035"/>
                </a:xfrm>
                <a:prstGeom prst="rect">
                  <a:avLst/>
                </a:prstGeom>
                <a:blipFill>
                  <a:blip r:embed="rId5"/>
                  <a:stretch>
                    <a:fillRect l="-3322" b="-50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4EF04F6-7108-9347-A365-EE1C2A38502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A22F95F-6EE7-A349-A36A-023D815AF22A}"/>
              </a:ext>
            </a:extLst>
          </p:cNvPr>
          <p:cNvGrpSpPr/>
          <p:nvPr/>
        </p:nvGrpSpPr>
        <p:grpSpPr>
          <a:xfrm>
            <a:off x="6525531" y="2901649"/>
            <a:ext cx="4795138" cy="740166"/>
            <a:chOff x="1279817" y="2901649"/>
            <a:chExt cx="4795138" cy="740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C400B0D-ACA9-3F49-A35B-7C1FAA011F3F}"/>
                    </a:ext>
                  </a:extLst>
                </p:cNvPr>
                <p:cNvSpPr txBox="1"/>
                <p:nvPr/>
              </p:nvSpPr>
              <p:spPr>
                <a:xfrm>
                  <a:off x="2015312" y="2905780"/>
                  <a:ext cx="4059643" cy="7360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800" dirty="0"/>
                    <a:t>~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300,000,000</m:t>
                          </m:r>
                        </m:den>
                      </m:f>
                    </m:oMath>
                  </a14:m>
                  <a:r>
                    <a:rPr kumimoji="1" lang="en-US" altLang="zh-CN" sz="2800" dirty="0"/>
                    <a:t> of a second</a:t>
                  </a:r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C400B0D-ACA9-3F49-A35B-7C1FAA011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312" y="2905780"/>
                  <a:ext cx="4059643" cy="736035"/>
                </a:xfrm>
                <a:prstGeom prst="rect">
                  <a:avLst/>
                </a:prstGeom>
                <a:blipFill>
                  <a:blip r:embed="rId6"/>
                  <a:stretch>
                    <a:fillRect l="-3115" b="-50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BB830BD-011F-C048-BFE6-7EF2F63B728A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A848847-2337-6241-8101-11C504B1E62E}"/>
              </a:ext>
            </a:extLst>
          </p:cNvPr>
          <p:cNvGrpSpPr/>
          <p:nvPr/>
        </p:nvGrpSpPr>
        <p:grpSpPr>
          <a:xfrm>
            <a:off x="6525531" y="3952984"/>
            <a:ext cx="4864712" cy="740166"/>
            <a:chOff x="1279817" y="2901649"/>
            <a:chExt cx="4864712" cy="740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759F718-B429-4044-B147-87F815F601AE}"/>
                    </a:ext>
                  </a:extLst>
                </p:cNvPr>
                <p:cNvSpPr txBox="1"/>
                <p:nvPr/>
              </p:nvSpPr>
              <p:spPr>
                <a:xfrm>
                  <a:off x="2015313" y="2905780"/>
                  <a:ext cx="4129216" cy="7360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800" dirty="0"/>
                    <a:t>~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3,000,000</m:t>
                          </m:r>
                        </m:den>
                      </m:f>
                    </m:oMath>
                  </a14:m>
                  <a:r>
                    <a:rPr kumimoji="1" lang="en-US" altLang="zh-CN" sz="2800" dirty="0"/>
                    <a:t> of a second</a:t>
                  </a:r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759F718-B429-4044-B147-87F815F60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313" y="2905780"/>
                  <a:ext cx="4129216" cy="736035"/>
                </a:xfrm>
                <a:prstGeom prst="rect">
                  <a:avLst/>
                </a:prstGeom>
                <a:blipFill>
                  <a:blip r:embed="rId7"/>
                  <a:stretch>
                    <a:fillRect l="-3067" b="-50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A3AB7E0-FCAE-CE4A-923C-E1399278BAB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392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1543575" y="1437291"/>
            <a:ext cx="90108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year did humans land on the Moon?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6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D0F15-447F-D443-B9AC-82EE62891A88}"/>
              </a:ext>
            </a:extLst>
          </p:cNvPr>
          <p:cNvGrpSpPr/>
          <p:nvPr/>
        </p:nvGrpSpPr>
        <p:grpSpPr>
          <a:xfrm>
            <a:off x="1279817" y="2901649"/>
            <a:ext cx="4902322" cy="596348"/>
            <a:chOff x="1279817" y="2901649"/>
            <a:chExt cx="4902322" cy="59634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B189079-1885-9142-A55B-7A541439F0A9}"/>
                </a:ext>
              </a:extLst>
            </p:cNvPr>
            <p:cNvSpPr txBox="1"/>
            <p:nvPr/>
          </p:nvSpPr>
          <p:spPr>
            <a:xfrm>
              <a:off x="2015313" y="2905780"/>
              <a:ext cx="4166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1959</a:t>
              </a:r>
              <a:endParaRPr kumimoji="1" lang="zh-CN" altLang="en-US" sz="2800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958E924-AF7D-8E48-9761-A1DFD36CFE8E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E96A185-266E-8949-9929-F7172665C4B9}"/>
              </a:ext>
            </a:extLst>
          </p:cNvPr>
          <p:cNvGrpSpPr/>
          <p:nvPr/>
        </p:nvGrpSpPr>
        <p:grpSpPr>
          <a:xfrm>
            <a:off x="1279817" y="3952984"/>
            <a:ext cx="4544512" cy="596348"/>
            <a:chOff x="1279817" y="2901649"/>
            <a:chExt cx="4544512" cy="59634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75A26BC-1237-394A-AA3E-50F5F3147157}"/>
                </a:ext>
              </a:extLst>
            </p:cNvPr>
            <p:cNvSpPr txBox="1"/>
            <p:nvPr/>
          </p:nvSpPr>
          <p:spPr>
            <a:xfrm>
              <a:off x="2015312" y="2905780"/>
              <a:ext cx="3809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1969</a:t>
              </a:r>
              <a:endParaRPr kumimoji="1" lang="zh-CN" altLang="en-US" sz="28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4EF04F6-7108-9347-A365-EE1C2A38502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A22F95F-6EE7-A349-A36A-023D815AF22A}"/>
              </a:ext>
            </a:extLst>
          </p:cNvPr>
          <p:cNvGrpSpPr/>
          <p:nvPr/>
        </p:nvGrpSpPr>
        <p:grpSpPr>
          <a:xfrm>
            <a:off x="6525531" y="2901649"/>
            <a:ext cx="4795138" cy="596348"/>
            <a:chOff x="1279817" y="2901649"/>
            <a:chExt cx="4795138" cy="59634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C400B0D-ACA9-3F49-A35B-7C1FAA011F3F}"/>
                </a:ext>
              </a:extLst>
            </p:cNvPr>
            <p:cNvSpPr txBox="1"/>
            <p:nvPr/>
          </p:nvSpPr>
          <p:spPr>
            <a:xfrm>
              <a:off x="2015312" y="2905780"/>
              <a:ext cx="4059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1979</a:t>
              </a:r>
              <a:endParaRPr kumimoji="1" lang="zh-CN" altLang="en-US" sz="28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BB830BD-011F-C048-BFE6-7EF2F63B728A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A848847-2337-6241-8101-11C504B1E62E}"/>
              </a:ext>
            </a:extLst>
          </p:cNvPr>
          <p:cNvGrpSpPr/>
          <p:nvPr/>
        </p:nvGrpSpPr>
        <p:grpSpPr>
          <a:xfrm>
            <a:off x="6525531" y="3952984"/>
            <a:ext cx="4864712" cy="596348"/>
            <a:chOff x="1279817" y="2901649"/>
            <a:chExt cx="4864712" cy="59634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59F718-B429-4044-B147-87F815F601AE}"/>
                </a:ext>
              </a:extLst>
            </p:cNvPr>
            <p:cNvSpPr txBox="1"/>
            <p:nvPr/>
          </p:nvSpPr>
          <p:spPr>
            <a:xfrm>
              <a:off x="2015313" y="2905780"/>
              <a:ext cx="4129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1954</a:t>
              </a:r>
              <a:endParaRPr kumimoji="1" lang="zh-CN" altLang="en-US" sz="28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A3AB7E0-FCAE-CE4A-923C-E1399278BAB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87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1543575" y="1437291"/>
            <a:ext cx="90108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year did humans land on the Moon?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6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D0F15-447F-D443-B9AC-82EE62891A88}"/>
              </a:ext>
            </a:extLst>
          </p:cNvPr>
          <p:cNvGrpSpPr/>
          <p:nvPr/>
        </p:nvGrpSpPr>
        <p:grpSpPr>
          <a:xfrm>
            <a:off x="1279817" y="2901649"/>
            <a:ext cx="4902322" cy="596348"/>
            <a:chOff x="1279817" y="2901649"/>
            <a:chExt cx="4902322" cy="59634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B189079-1885-9142-A55B-7A541439F0A9}"/>
                </a:ext>
              </a:extLst>
            </p:cNvPr>
            <p:cNvSpPr txBox="1"/>
            <p:nvPr/>
          </p:nvSpPr>
          <p:spPr>
            <a:xfrm>
              <a:off x="2015313" y="2905780"/>
              <a:ext cx="4166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1959</a:t>
              </a:r>
              <a:endParaRPr kumimoji="1" lang="zh-CN" altLang="en-US" sz="2800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958E924-AF7D-8E48-9761-A1DFD36CFE8E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E96A185-266E-8949-9929-F7172665C4B9}"/>
              </a:ext>
            </a:extLst>
          </p:cNvPr>
          <p:cNvGrpSpPr/>
          <p:nvPr/>
        </p:nvGrpSpPr>
        <p:grpSpPr>
          <a:xfrm>
            <a:off x="1279817" y="3952984"/>
            <a:ext cx="4544512" cy="596348"/>
            <a:chOff x="1279817" y="2901649"/>
            <a:chExt cx="4544512" cy="59634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75A26BC-1237-394A-AA3E-50F5F3147157}"/>
                </a:ext>
              </a:extLst>
            </p:cNvPr>
            <p:cNvSpPr txBox="1"/>
            <p:nvPr/>
          </p:nvSpPr>
          <p:spPr>
            <a:xfrm>
              <a:off x="2015312" y="2905780"/>
              <a:ext cx="3809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1969</a:t>
              </a:r>
              <a:endParaRPr kumimoji="1" lang="zh-CN" altLang="en-US" sz="28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4EF04F6-7108-9347-A365-EE1C2A38502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A22F95F-6EE7-A349-A36A-023D815AF22A}"/>
              </a:ext>
            </a:extLst>
          </p:cNvPr>
          <p:cNvGrpSpPr/>
          <p:nvPr/>
        </p:nvGrpSpPr>
        <p:grpSpPr>
          <a:xfrm>
            <a:off x="6525531" y="2901649"/>
            <a:ext cx="4795138" cy="596348"/>
            <a:chOff x="1279817" y="2901649"/>
            <a:chExt cx="4795138" cy="59634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C400B0D-ACA9-3F49-A35B-7C1FAA011F3F}"/>
                </a:ext>
              </a:extLst>
            </p:cNvPr>
            <p:cNvSpPr txBox="1"/>
            <p:nvPr/>
          </p:nvSpPr>
          <p:spPr>
            <a:xfrm>
              <a:off x="2015312" y="2905780"/>
              <a:ext cx="4059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1979</a:t>
              </a:r>
              <a:endParaRPr kumimoji="1" lang="zh-CN" altLang="en-US" sz="28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BB830BD-011F-C048-BFE6-7EF2F63B728A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A848847-2337-6241-8101-11C504B1E62E}"/>
              </a:ext>
            </a:extLst>
          </p:cNvPr>
          <p:cNvGrpSpPr/>
          <p:nvPr/>
        </p:nvGrpSpPr>
        <p:grpSpPr>
          <a:xfrm>
            <a:off x="6525531" y="3952984"/>
            <a:ext cx="4864712" cy="596348"/>
            <a:chOff x="1279817" y="2901649"/>
            <a:chExt cx="4864712" cy="59634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59F718-B429-4044-B147-87F815F601AE}"/>
                </a:ext>
              </a:extLst>
            </p:cNvPr>
            <p:cNvSpPr txBox="1"/>
            <p:nvPr/>
          </p:nvSpPr>
          <p:spPr>
            <a:xfrm>
              <a:off x="2015313" y="2905780"/>
              <a:ext cx="4129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1954</a:t>
              </a:r>
              <a:endParaRPr kumimoji="1" lang="zh-CN" altLang="en-US" sz="28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A3AB7E0-FCAE-CE4A-923C-E1399278BAB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413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154583" y="1437291"/>
            <a:ext cx="11788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Can you order these planets from largest to smallest?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7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D0F15-447F-D443-B9AC-82EE62891A88}"/>
              </a:ext>
            </a:extLst>
          </p:cNvPr>
          <p:cNvGrpSpPr/>
          <p:nvPr/>
        </p:nvGrpSpPr>
        <p:grpSpPr>
          <a:xfrm>
            <a:off x="1279817" y="2901649"/>
            <a:ext cx="4902322" cy="596348"/>
            <a:chOff x="1279817" y="2901649"/>
            <a:chExt cx="4902322" cy="59634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B189079-1885-9142-A55B-7A541439F0A9}"/>
                </a:ext>
              </a:extLst>
            </p:cNvPr>
            <p:cNvSpPr txBox="1"/>
            <p:nvPr/>
          </p:nvSpPr>
          <p:spPr>
            <a:xfrm>
              <a:off x="2015313" y="2905780"/>
              <a:ext cx="4166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Saturn</a:t>
              </a:r>
              <a:endParaRPr kumimoji="1" lang="zh-CN" altLang="en-US" sz="2800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958E924-AF7D-8E48-9761-A1DFD36CFE8E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E96A185-266E-8949-9929-F7172665C4B9}"/>
              </a:ext>
            </a:extLst>
          </p:cNvPr>
          <p:cNvGrpSpPr/>
          <p:nvPr/>
        </p:nvGrpSpPr>
        <p:grpSpPr>
          <a:xfrm>
            <a:off x="1279817" y="3952984"/>
            <a:ext cx="4544512" cy="596348"/>
            <a:chOff x="1279817" y="2901649"/>
            <a:chExt cx="4544512" cy="59634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75A26BC-1237-394A-AA3E-50F5F3147157}"/>
                </a:ext>
              </a:extLst>
            </p:cNvPr>
            <p:cNvSpPr txBox="1"/>
            <p:nvPr/>
          </p:nvSpPr>
          <p:spPr>
            <a:xfrm>
              <a:off x="2015312" y="2905780"/>
              <a:ext cx="3809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Venus</a:t>
              </a:r>
              <a:endParaRPr kumimoji="1" lang="zh-CN" altLang="en-US" sz="28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4EF04F6-7108-9347-A365-EE1C2A38502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A22F95F-6EE7-A349-A36A-023D815AF22A}"/>
              </a:ext>
            </a:extLst>
          </p:cNvPr>
          <p:cNvGrpSpPr/>
          <p:nvPr/>
        </p:nvGrpSpPr>
        <p:grpSpPr>
          <a:xfrm>
            <a:off x="6525531" y="2901649"/>
            <a:ext cx="4795138" cy="596348"/>
            <a:chOff x="1279817" y="2901649"/>
            <a:chExt cx="4795138" cy="59634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C400B0D-ACA9-3F49-A35B-7C1FAA011F3F}"/>
                </a:ext>
              </a:extLst>
            </p:cNvPr>
            <p:cNvSpPr txBox="1"/>
            <p:nvPr/>
          </p:nvSpPr>
          <p:spPr>
            <a:xfrm>
              <a:off x="2015312" y="2905780"/>
              <a:ext cx="4059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Earth</a:t>
              </a:r>
              <a:endParaRPr kumimoji="1" lang="zh-CN" altLang="en-US" sz="28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BB830BD-011F-C048-BFE6-7EF2F63B728A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A848847-2337-6241-8101-11C504B1E62E}"/>
              </a:ext>
            </a:extLst>
          </p:cNvPr>
          <p:cNvGrpSpPr/>
          <p:nvPr/>
        </p:nvGrpSpPr>
        <p:grpSpPr>
          <a:xfrm>
            <a:off x="6525531" y="3952984"/>
            <a:ext cx="4864712" cy="596348"/>
            <a:chOff x="1279817" y="2901649"/>
            <a:chExt cx="4864712" cy="59634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59F718-B429-4044-B147-87F815F601AE}"/>
                </a:ext>
              </a:extLst>
            </p:cNvPr>
            <p:cNvSpPr txBox="1"/>
            <p:nvPr/>
          </p:nvSpPr>
          <p:spPr>
            <a:xfrm>
              <a:off x="2015313" y="2905780"/>
              <a:ext cx="4129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Neptune</a:t>
              </a:r>
              <a:endParaRPr kumimoji="1" lang="zh-CN" altLang="en-US" sz="28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A3AB7E0-FCAE-CE4A-923C-E1399278BAB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746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154583" y="1437291"/>
            <a:ext cx="11788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Can you order these planets from largest to smallest?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7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D0F15-447F-D443-B9AC-82EE62891A88}"/>
              </a:ext>
            </a:extLst>
          </p:cNvPr>
          <p:cNvGrpSpPr/>
          <p:nvPr/>
        </p:nvGrpSpPr>
        <p:grpSpPr>
          <a:xfrm>
            <a:off x="1279817" y="2901649"/>
            <a:ext cx="4902322" cy="596348"/>
            <a:chOff x="1279817" y="2901649"/>
            <a:chExt cx="4902322" cy="59634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B189079-1885-9142-A55B-7A541439F0A9}"/>
                </a:ext>
              </a:extLst>
            </p:cNvPr>
            <p:cNvSpPr txBox="1"/>
            <p:nvPr/>
          </p:nvSpPr>
          <p:spPr>
            <a:xfrm>
              <a:off x="2015313" y="2905780"/>
              <a:ext cx="4166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Saturn</a:t>
              </a:r>
              <a:endParaRPr kumimoji="1" lang="zh-CN" altLang="en-US" sz="2800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958E924-AF7D-8E48-9761-A1DFD36CFE8E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E96A185-266E-8949-9929-F7172665C4B9}"/>
              </a:ext>
            </a:extLst>
          </p:cNvPr>
          <p:cNvGrpSpPr/>
          <p:nvPr/>
        </p:nvGrpSpPr>
        <p:grpSpPr>
          <a:xfrm>
            <a:off x="1279817" y="3952984"/>
            <a:ext cx="4544512" cy="596348"/>
            <a:chOff x="1279817" y="2901649"/>
            <a:chExt cx="4544512" cy="59634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75A26BC-1237-394A-AA3E-50F5F3147157}"/>
                </a:ext>
              </a:extLst>
            </p:cNvPr>
            <p:cNvSpPr txBox="1"/>
            <p:nvPr/>
          </p:nvSpPr>
          <p:spPr>
            <a:xfrm>
              <a:off x="2015312" y="2905780"/>
              <a:ext cx="3809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Venus</a:t>
              </a:r>
              <a:endParaRPr kumimoji="1" lang="zh-CN" altLang="en-US" sz="28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4EF04F6-7108-9347-A365-EE1C2A38502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A22F95F-6EE7-A349-A36A-023D815AF22A}"/>
              </a:ext>
            </a:extLst>
          </p:cNvPr>
          <p:cNvGrpSpPr/>
          <p:nvPr/>
        </p:nvGrpSpPr>
        <p:grpSpPr>
          <a:xfrm>
            <a:off x="6525531" y="2901649"/>
            <a:ext cx="4795138" cy="596348"/>
            <a:chOff x="1279817" y="2901649"/>
            <a:chExt cx="4795138" cy="59634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C400B0D-ACA9-3F49-A35B-7C1FAA011F3F}"/>
                </a:ext>
              </a:extLst>
            </p:cNvPr>
            <p:cNvSpPr txBox="1"/>
            <p:nvPr/>
          </p:nvSpPr>
          <p:spPr>
            <a:xfrm>
              <a:off x="2015312" y="2905780"/>
              <a:ext cx="4059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Earth</a:t>
              </a:r>
              <a:endParaRPr kumimoji="1" lang="zh-CN" altLang="en-US" sz="28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BB830BD-011F-C048-BFE6-7EF2F63B728A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A848847-2337-6241-8101-11C504B1E62E}"/>
              </a:ext>
            </a:extLst>
          </p:cNvPr>
          <p:cNvGrpSpPr/>
          <p:nvPr/>
        </p:nvGrpSpPr>
        <p:grpSpPr>
          <a:xfrm>
            <a:off x="6525531" y="3952984"/>
            <a:ext cx="4864712" cy="596348"/>
            <a:chOff x="1279817" y="2901649"/>
            <a:chExt cx="4864712" cy="59634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59F718-B429-4044-B147-87F815F601AE}"/>
                </a:ext>
              </a:extLst>
            </p:cNvPr>
            <p:cNvSpPr txBox="1"/>
            <p:nvPr/>
          </p:nvSpPr>
          <p:spPr>
            <a:xfrm>
              <a:off x="2015313" y="2905780"/>
              <a:ext cx="4129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Neptune</a:t>
              </a:r>
              <a:endParaRPr kumimoji="1" lang="zh-CN" altLang="en-US" sz="28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A3AB7E0-FCAE-CE4A-923C-E1399278BAB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375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2F1C81C-8C95-D94B-8CC9-5C9952BAEAEA}"/>
              </a:ext>
            </a:extLst>
          </p:cNvPr>
          <p:cNvSpPr/>
          <p:nvPr/>
        </p:nvSpPr>
        <p:spPr>
          <a:xfrm>
            <a:off x="3834350" y="1509957"/>
            <a:ext cx="4523299" cy="1754326"/>
          </a:xfrm>
          <a:prstGeom prst="rect">
            <a:avLst/>
          </a:prstGeom>
          <a:solidFill>
            <a:srgbClr val="B92DC0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3A3AF4-556B-6842-B8FB-3675C3E34F6A}"/>
              </a:ext>
            </a:extLst>
          </p:cNvPr>
          <p:cNvSpPr txBox="1"/>
          <p:nvPr/>
        </p:nvSpPr>
        <p:spPr>
          <a:xfrm>
            <a:off x="0" y="20275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Comic Sans MS" panose="030F0902030302020204" pitchFamily="66" charset="0"/>
              </a:rPr>
              <a:t>Warm-up quiz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1842438" y="3476202"/>
            <a:ext cx="87655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4000" dirty="0">
                <a:latin typeface="Comic Sans MS" panose="030F0902030302020204" pitchFamily="66" charset="0"/>
              </a:rPr>
              <a:t>How well do you know the Universe?</a:t>
            </a:r>
            <a:endParaRPr kumimoji="1" lang="zh-CN" altLang="en-US" sz="40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5995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608182" y="1437291"/>
            <a:ext cx="10881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Can you name all the planets in the Solar System?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1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064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608182" y="1437291"/>
            <a:ext cx="10881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Can you name all the planets in the Solar System?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1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903BC2F9-BB9B-0947-AFFC-83F52824B597}"/>
              </a:ext>
            </a:extLst>
          </p:cNvPr>
          <p:cNvSpPr/>
          <p:nvPr/>
        </p:nvSpPr>
        <p:spPr>
          <a:xfrm>
            <a:off x="608182" y="3033850"/>
            <a:ext cx="9296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Mercury, Venus, Earth, Mars, Jupiter, Saturn, Uranus, Neptune</a:t>
            </a:r>
            <a:endParaRPr kumimoji="1" lang="zh-CN" altLang="en-US" sz="2400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9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1876165" y="1437291"/>
            <a:ext cx="8345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Which of these planets are rock-like?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2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D0F15-447F-D443-B9AC-82EE62891A88}"/>
              </a:ext>
            </a:extLst>
          </p:cNvPr>
          <p:cNvGrpSpPr/>
          <p:nvPr/>
        </p:nvGrpSpPr>
        <p:grpSpPr>
          <a:xfrm>
            <a:off x="1279817" y="2901649"/>
            <a:ext cx="2487114" cy="596348"/>
            <a:chOff x="1279817" y="2901649"/>
            <a:chExt cx="2487114" cy="59634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B189079-1885-9142-A55B-7A541439F0A9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The Earth</a:t>
              </a:r>
              <a:endParaRPr kumimoji="1" lang="zh-CN" altLang="en-US" sz="2800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958E924-AF7D-8E48-9761-A1DFD36CFE8E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E96A185-266E-8949-9929-F7172665C4B9}"/>
              </a:ext>
            </a:extLst>
          </p:cNvPr>
          <p:cNvGrpSpPr/>
          <p:nvPr/>
        </p:nvGrpSpPr>
        <p:grpSpPr>
          <a:xfrm>
            <a:off x="1279817" y="3952984"/>
            <a:ext cx="2487114" cy="596348"/>
            <a:chOff x="1279817" y="2901649"/>
            <a:chExt cx="2487114" cy="59634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75A26BC-1237-394A-AA3E-50F5F3147157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Jupiter</a:t>
              </a:r>
              <a:endParaRPr kumimoji="1" lang="zh-CN" altLang="en-US" sz="28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4EF04F6-7108-9347-A365-EE1C2A38502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A22F95F-6EE7-A349-A36A-023D815AF22A}"/>
              </a:ext>
            </a:extLst>
          </p:cNvPr>
          <p:cNvGrpSpPr/>
          <p:nvPr/>
        </p:nvGrpSpPr>
        <p:grpSpPr>
          <a:xfrm>
            <a:off x="5298539" y="2901649"/>
            <a:ext cx="2487114" cy="596348"/>
            <a:chOff x="1279817" y="2901649"/>
            <a:chExt cx="2487114" cy="59634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C400B0D-ACA9-3F49-A35B-7C1FAA011F3F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Neptune</a:t>
              </a:r>
              <a:endParaRPr kumimoji="1" lang="zh-CN" altLang="en-US" sz="28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BB830BD-011F-C048-BFE6-7EF2F63B728A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A848847-2337-6241-8101-11C504B1E62E}"/>
              </a:ext>
            </a:extLst>
          </p:cNvPr>
          <p:cNvGrpSpPr/>
          <p:nvPr/>
        </p:nvGrpSpPr>
        <p:grpSpPr>
          <a:xfrm>
            <a:off x="5298539" y="3952984"/>
            <a:ext cx="2487114" cy="596348"/>
            <a:chOff x="1279817" y="2901649"/>
            <a:chExt cx="2487114" cy="59634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59F718-B429-4044-B147-87F815F601AE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Venus</a:t>
              </a:r>
              <a:endParaRPr kumimoji="1" lang="zh-CN" altLang="en-US" sz="28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A3AB7E0-FCAE-CE4A-923C-E1399278BAB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724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1876165" y="1437291"/>
            <a:ext cx="8345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Which of these planets are rock-like?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2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D0F15-447F-D443-B9AC-82EE62891A88}"/>
              </a:ext>
            </a:extLst>
          </p:cNvPr>
          <p:cNvGrpSpPr/>
          <p:nvPr/>
        </p:nvGrpSpPr>
        <p:grpSpPr>
          <a:xfrm>
            <a:off x="1279817" y="2901649"/>
            <a:ext cx="2487114" cy="596348"/>
            <a:chOff x="1279817" y="2901649"/>
            <a:chExt cx="2487114" cy="59634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B189079-1885-9142-A55B-7A541439F0A9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The Earth</a:t>
              </a:r>
              <a:endParaRPr kumimoji="1" lang="zh-CN" altLang="en-US" sz="2800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958E924-AF7D-8E48-9761-A1DFD36CFE8E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E96A185-266E-8949-9929-F7172665C4B9}"/>
              </a:ext>
            </a:extLst>
          </p:cNvPr>
          <p:cNvGrpSpPr/>
          <p:nvPr/>
        </p:nvGrpSpPr>
        <p:grpSpPr>
          <a:xfrm>
            <a:off x="1279817" y="3952984"/>
            <a:ext cx="2487114" cy="596348"/>
            <a:chOff x="1279817" y="2901649"/>
            <a:chExt cx="2487114" cy="59634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75A26BC-1237-394A-AA3E-50F5F3147157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Jupiter</a:t>
              </a:r>
              <a:endParaRPr kumimoji="1" lang="zh-CN" altLang="en-US" sz="28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4EF04F6-7108-9347-A365-EE1C2A38502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A22F95F-6EE7-A349-A36A-023D815AF22A}"/>
              </a:ext>
            </a:extLst>
          </p:cNvPr>
          <p:cNvGrpSpPr/>
          <p:nvPr/>
        </p:nvGrpSpPr>
        <p:grpSpPr>
          <a:xfrm>
            <a:off x="5298539" y="2901649"/>
            <a:ext cx="2487114" cy="596348"/>
            <a:chOff x="1279817" y="2901649"/>
            <a:chExt cx="2487114" cy="59634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C400B0D-ACA9-3F49-A35B-7C1FAA011F3F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Neptune</a:t>
              </a:r>
              <a:endParaRPr kumimoji="1" lang="zh-CN" altLang="en-US" sz="28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BB830BD-011F-C048-BFE6-7EF2F63B728A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A848847-2337-6241-8101-11C504B1E62E}"/>
              </a:ext>
            </a:extLst>
          </p:cNvPr>
          <p:cNvGrpSpPr/>
          <p:nvPr/>
        </p:nvGrpSpPr>
        <p:grpSpPr>
          <a:xfrm>
            <a:off x="5298539" y="3952984"/>
            <a:ext cx="2487114" cy="596348"/>
            <a:chOff x="1279817" y="2901649"/>
            <a:chExt cx="2487114" cy="59634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59F718-B429-4044-B147-87F815F601AE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Venus</a:t>
              </a:r>
              <a:endParaRPr kumimoji="1" lang="zh-CN" altLang="en-US" sz="28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A3AB7E0-FCAE-CE4A-923C-E1399278BAB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56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506409" y="1437291"/>
            <a:ext cx="11085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Which of these planets are surrounded by “rings“?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3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D0F15-447F-D443-B9AC-82EE62891A88}"/>
              </a:ext>
            </a:extLst>
          </p:cNvPr>
          <p:cNvGrpSpPr/>
          <p:nvPr/>
        </p:nvGrpSpPr>
        <p:grpSpPr>
          <a:xfrm>
            <a:off x="1279817" y="2901649"/>
            <a:ext cx="2487114" cy="596348"/>
            <a:chOff x="1279817" y="2901649"/>
            <a:chExt cx="2487114" cy="59634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B189079-1885-9142-A55B-7A541439F0A9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Saturn</a:t>
              </a:r>
              <a:endParaRPr kumimoji="1" lang="zh-CN" altLang="en-US" sz="2800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958E924-AF7D-8E48-9761-A1DFD36CFE8E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E96A185-266E-8949-9929-F7172665C4B9}"/>
              </a:ext>
            </a:extLst>
          </p:cNvPr>
          <p:cNvGrpSpPr/>
          <p:nvPr/>
        </p:nvGrpSpPr>
        <p:grpSpPr>
          <a:xfrm>
            <a:off x="1279817" y="3952984"/>
            <a:ext cx="2487114" cy="596348"/>
            <a:chOff x="1279817" y="2901649"/>
            <a:chExt cx="2487114" cy="59634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75A26BC-1237-394A-AA3E-50F5F3147157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Mercury</a:t>
              </a:r>
              <a:endParaRPr kumimoji="1" lang="zh-CN" altLang="en-US" sz="28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4EF04F6-7108-9347-A365-EE1C2A38502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A22F95F-6EE7-A349-A36A-023D815AF22A}"/>
              </a:ext>
            </a:extLst>
          </p:cNvPr>
          <p:cNvGrpSpPr/>
          <p:nvPr/>
        </p:nvGrpSpPr>
        <p:grpSpPr>
          <a:xfrm>
            <a:off x="5298539" y="2901649"/>
            <a:ext cx="2487114" cy="596348"/>
            <a:chOff x="1279817" y="2901649"/>
            <a:chExt cx="2487114" cy="59634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C400B0D-ACA9-3F49-A35B-7C1FAA011F3F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err="1"/>
                <a:t>Uranius</a:t>
              </a:r>
              <a:endParaRPr kumimoji="1" lang="zh-CN" altLang="en-US" sz="28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BB830BD-011F-C048-BFE6-7EF2F63B728A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A848847-2337-6241-8101-11C504B1E62E}"/>
              </a:ext>
            </a:extLst>
          </p:cNvPr>
          <p:cNvGrpSpPr/>
          <p:nvPr/>
        </p:nvGrpSpPr>
        <p:grpSpPr>
          <a:xfrm>
            <a:off x="5298539" y="3952984"/>
            <a:ext cx="2487114" cy="596348"/>
            <a:chOff x="1279817" y="2901649"/>
            <a:chExt cx="2487114" cy="59634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59F718-B429-4044-B147-87F815F601AE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Mars</a:t>
              </a:r>
              <a:endParaRPr kumimoji="1" lang="zh-CN" altLang="en-US" sz="28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A3AB7E0-FCAE-CE4A-923C-E1399278BAB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67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506409" y="1437291"/>
            <a:ext cx="11085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Which of these planets are surrounded by “rings“?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3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D0F15-447F-D443-B9AC-82EE62891A88}"/>
              </a:ext>
            </a:extLst>
          </p:cNvPr>
          <p:cNvGrpSpPr/>
          <p:nvPr/>
        </p:nvGrpSpPr>
        <p:grpSpPr>
          <a:xfrm>
            <a:off x="1279817" y="2901649"/>
            <a:ext cx="2487114" cy="596348"/>
            <a:chOff x="1279817" y="2901649"/>
            <a:chExt cx="2487114" cy="59634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B189079-1885-9142-A55B-7A541439F0A9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Saturn</a:t>
              </a:r>
              <a:endParaRPr kumimoji="1" lang="zh-CN" altLang="en-US" sz="2800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958E924-AF7D-8E48-9761-A1DFD36CFE8E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E96A185-266E-8949-9929-F7172665C4B9}"/>
              </a:ext>
            </a:extLst>
          </p:cNvPr>
          <p:cNvGrpSpPr/>
          <p:nvPr/>
        </p:nvGrpSpPr>
        <p:grpSpPr>
          <a:xfrm>
            <a:off x="1279817" y="3952984"/>
            <a:ext cx="2487114" cy="596348"/>
            <a:chOff x="1279817" y="2901649"/>
            <a:chExt cx="2487114" cy="59634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75A26BC-1237-394A-AA3E-50F5F3147157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Mercury</a:t>
              </a:r>
              <a:endParaRPr kumimoji="1" lang="zh-CN" altLang="en-US" sz="28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4EF04F6-7108-9347-A365-EE1C2A38502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A22F95F-6EE7-A349-A36A-023D815AF22A}"/>
              </a:ext>
            </a:extLst>
          </p:cNvPr>
          <p:cNvGrpSpPr/>
          <p:nvPr/>
        </p:nvGrpSpPr>
        <p:grpSpPr>
          <a:xfrm>
            <a:off x="5298539" y="2901649"/>
            <a:ext cx="2487114" cy="596348"/>
            <a:chOff x="1279817" y="2901649"/>
            <a:chExt cx="2487114" cy="59634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C400B0D-ACA9-3F49-A35B-7C1FAA011F3F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err="1"/>
                <a:t>Uranius</a:t>
              </a:r>
              <a:endParaRPr kumimoji="1" lang="zh-CN" altLang="en-US" sz="28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BB830BD-011F-C048-BFE6-7EF2F63B728A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A848847-2337-6241-8101-11C504B1E62E}"/>
              </a:ext>
            </a:extLst>
          </p:cNvPr>
          <p:cNvGrpSpPr/>
          <p:nvPr/>
        </p:nvGrpSpPr>
        <p:grpSpPr>
          <a:xfrm>
            <a:off x="5298539" y="3952984"/>
            <a:ext cx="2487114" cy="596348"/>
            <a:chOff x="1279817" y="2901649"/>
            <a:chExt cx="2487114" cy="59634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59F718-B429-4044-B147-87F815F601AE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Mars</a:t>
              </a:r>
              <a:endParaRPr kumimoji="1" lang="zh-CN" altLang="en-US" sz="28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A3AB7E0-FCAE-CE4A-923C-E1399278BAB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966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2631194" y="1437291"/>
            <a:ext cx="6835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How long is the Earth’s radius?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4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D0F15-447F-D443-B9AC-82EE62891A88}"/>
              </a:ext>
            </a:extLst>
          </p:cNvPr>
          <p:cNvGrpSpPr/>
          <p:nvPr/>
        </p:nvGrpSpPr>
        <p:grpSpPr>
          <a:xfrm>
            <a:off x="1279817" y="2901649"/>
            <a:ext cx="2487114" cy="596348"/>
            <a:chOff x="1279817" y="2901649"/>
            <a:chExt cx="2487114" cy="59634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B189079-1885-9142-A55B-7A541439F0A9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~6400km</a:t>
              </a:r>
              <a:endParaRPr kumimoji="1" lang="zh-CN" altLang="en-US" sz="2800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958E924-AF7D-8E48-9761-A1DFD36CFE8E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E96A185-266E-8949-9929-F7172665C4B9}"/>
              </a:ext>
            </a:extLst>
          </p:cNvPr>
          <p:cNvGrpSpPr/>
          <p:nvPr/>
        </p:nvGrpSpPr>
        <p:grpSpPr>
          <a:xfrm>
            <a:off x="1279817" y="3952984"/>
            <a:ext cx="2487114" cy="596348"/>
            <a:chOff x="1279817" y="2901649"/>
            <a:chExt cx="2487114" cy="59634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75A26BC-1237-394A-AA3E-50F5F3147157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~5700km</a:t>
              </a:r>
              <a:endParaRPr kumimoji="1" lang="zh-CN" altLang="en-US" sz="28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4EF04F6-7108-9347-A365-EE1C2A38502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A22F95F-6EE7-A349-A36A-023D815AF22A}"/>
              </a:ext>
            </a:extLst>
          </p:cNvPr>
          <p:cNvGrpSpPr/>
          <p:nvPr/>
        </p:nvGrpSpPr>
        <p:grpSpPr>
          <a:xfrm>
            <a:off x="5298539" y="2901649"/>
            <a:ext cx="2487114" cy="596348"/>
            <a:chOff x="1279817" y="2901649"/>
            <a:chExt cx="2487114" cy="59634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C400B0D-ACA9-3F49-A35B-7C1FAA011F3F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~7000km</a:t>
              </a:r>
              <a:endParaRPr kumimoji="1" lang="zh-CN" altLang="en-US" sz="28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BB830BD-011F-C048-BFE6-7EF2F63B728A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A848847-2337-6241-8101-11C504B1E62E}"/>
              </a:ext>
            </a:extLst>
          </p:cNvPr>
          <p:cNvGrpSpPr/>
          <p:nvPr/>
        </p:nvGrpSpPr>
        <p:grpSpPr>
          <a:xfrm>
            <a:off x="5298539" y="3952984"/>
            <a:ext cx="2487114" cy="596348"/>
            <a:chOff x="1279817" y="2901649"/>
            <a:chExt cx="2487114" cy="59634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59F718-B429-4044-B147-87F815F601AE}"/>
                </a:ext>
              </a:extLst>
            </p:cNvPr>
            <p:cNvSpPr txBox="1"/>
            <p:nvPr/>
          </p:nvSpPr>
          <p:spPr>
            <a:xfrm>
              <a:off x="2015313" y="2905780"/>
              <a:ext cx="1751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~6800km</a:t>
              </a:r>
              <a:endParaRPr kumimoji="1" lang="zh-CN" altLang="en-US" sz="28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A3AB7E0-FCAE-CE4A-923C-E1399278BAB5}"/>
                </a:ext>
              </a:extLst>
            </p:cNvPr>
            <p:cNvSpPr/>
            <p:nvPr/>
          </p:nvSpPr>
          <p:spPr>
            <a:xfrm>
              <a:off x="1279817" y="2901649"/>
              <a:ext cx="596348" cy="5963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115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379</Words>
  <Application>Microsoft Macintosh PowerPoint</Application>
  <PresentationFormat>宽屏</PresentationFormat>
  <Paragraphs>144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Kaiti SC</vt:lpstr>
      <vt:lpstr>Arial</vt:lpstr>
      <vt:lpstr>Cambria Math</vt:lpstr>
      <vt:lpstr>Comic Sans MS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</cp:revision>
  <dcterms:created xsi:type="dcterms:W3CDTF">2021-02-07T05:49:45Z</dcterms:created>
  <dcterms:modified xsi:type="dcterms:W3CDTF">2021-02-07T06:13:06Z</dcterms:modified>
</cp:coreProperties>
</file>