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63" r:id="rId4"/>
    <p:sldId id="264" r:id="rId5"/>
    <p:sldId id="258" r:id="rId6"/>
    <p:sldId id="265" r:id="rId7"/>
    <p:sldId id="261" r:id="rId8"/>
    <p:sldId id="262"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E9DDF5"/>
    <a:srgbClr val="B92DC0"/>
    <a:srgbClr val="6825BB"/>
    <a:srgbClr val="E7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99"/>
    <p:restoredTop sz="96327"/>
  </p:normalViewPr>
  <p:slideViewPr>
    <p:cSldViewPr snapToGrid="0" snapToObjects="1">
      <p:cViewPr>
        <p:scale>
          <a:sx n="140" d="100"/>
          <a:sy n="140" d="100"/>
        </p:scale>
        <p:origin x="1328" y="-2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59152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94272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8394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2325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205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1810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22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1122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6403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789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5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91883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7.tiff"/></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7.tiff"/><Relationship Id="rId5" Type="http://schemas.openxmlformats.org/officeDocument/2006/relationships/image" Target="../media/image13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4CD6E6-3AA4-CC40-9A71-4E27F6B6C122}"/>
              </a:ext>
            </a:extLst>
          </p:cNvPr>
          <p:cNvGrpSpPr/>
          <p:nvPr/>
        </p:nvGrpSpPr>
        <p:grpSpPr>
          <a:xfrm>
            <a:off x="0" y="197200"/>
            <a:ext cx="6602669" cy="2175924"/>
            <a:chOff x="0" y="197200"/>
            <a:chExt cx="6602669" cy="2175924"/>
          </a:xfrm>
        </p:grpSpPr>
        <p:sp>
          <p:nvSpPr>
            <p:cNvPr id="5" name="矩形 4">
              <a:extLst>
                <a:ext uri="{FF2B5EF4-FFF2-40B4-BE49-F238E27FC236}">
                  <a16:creationId xmlns:a16="http://schemas.microsoft.com/office/drawing/2014/main" id="{BFFE0FAE-930E-1848-AA61-0305986C72BC}"/>
                </a:ext>
              </a:extLst>
            </p:cNvPr>
            <p:cNvSpPr/>
            <p:nvPr userDrawn="1"/>
          </p:nvSpPr>
          <p:spPr>
            <a:xfrm>
              <a:off x="2087819" y="197200"/>
              <a:ext cx="4514850" cy="2175924"/>
            </a:xfrm>
            <a:prstGeom prst="rect">
              <a:avLst/>
            </a:prstGeom>
            <a:solidFill>
              <a:srgbClr val="B92DC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EF9DC51F-7949-7F4D-8945-009AECA9DD10}"/>
                </a:ext>
              </a:extLst>
            </p:cNvPr>
            <p:cNvSpPr txBox="1">
              <a:spLocks/>
            </p:cNvSpPr>
            <p:nvPr userDrawn="1"/>
          </p:nvSpPr>
          <p:spPr>
            <a:xfrm>
              <a:off x="2377439" y="513834"/>
              <a:ext cx="3813643" cy="183717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kumimoji="1" lang="zh-CN" altLang="en-US" sz="3200" dirty="0">
                  <a:solidFill>
                    <a:schemeClr val="bg1"/>
                  </a:solidFill>
                  <a:latin typeface="Kaiti SC" panose="02010600040101010101" pitchFamily="2" charset="-122"/>
                  <a:ea typeface="Kaiti SC" panose="02010600040101010101" pitchFamily="2" charset="-122"/>
                </a:rPr>
                <a:t>解密神奇的宇宙</a:t>
              </a:r>
              <a:br>
                <a:rPr kumimoji="1" lang="en-US" altLang="zh-CN" dirty="0">
                  <a:solidFill>
                    <a:schemeClr val="bg1"/>
                  </a:solidFill>
                  <a:latin typeface="Kaiti SC" panose="02010600040101010101" pitchFamily="2" charset="-122"/>
                  <a:ea typeface="Kaiti SC" panose="02010600040101010101" pitchFamily="2" charset="-122"/>
                </a:rPr>
              </a:br>
              <a:r>
                <a:rPr kumimoji="1" lang="en-US" altLang="zh-CN" sz="1800" dirty="0">
                  <a:solidFill>
                    <a:schemeClr val="bg1"/>
                  </a:solidFill>
                  <a:latin typeface="Kaiti SC" panose="02010600040101010101" pitchFamily="2" charset="-122"/>
                  <a:ea typeface="Kaiti SC" panose="02010600040101010101" pitchFamily="2" charset="-122"/>
                </a:rPr>
                <a:t>Unlocking the secrets of the Universe</a:t>
              </a:r>
              <a:br>
                <a:rPr kumimoji="1" lang="en-US" altLang="zh-CN" sz="1800" dirty="0">
                  <a:solidFill>
                    <a:schemeClr val="bg1"/>
                  </a:solidFill>
                  <a:latin typeface="Kaiti SC" panose="02010600040101010101" pitchFamily="2" charset="-122"/>
                  <a:ea typeface="Kaiti SC" panose="02010600040101010101" pitchFamily="2" charset="-122"/>
                </a:rPr>
              </a:br>
              <a:endParaRPr kumimoji="1" lang="en-US" altLang="zh-CN" sz="1800" dirty="0">
                <a:solidFill>
                  <a:schemeClr val="bg1"/>
                </a:solidFill>
                <a:latin typeface="Kaiti SC" panose="02010600040101010101" pitchFamily="2" charset="-122"/>
                <a:ea typeface="Kaiti SC" panose="02010600040101010101" pitchFamily="2" charset="-122"/>
              </a:endParaRPr>
            </a:p>
          </p:txBody>
        </p:sp>
        <p:pic>
          <p:nvPicPr>
            <p:cNvPr id="7" name="图片 6" descr="图片包含 图标&#10;&#10;描述已自动生成">
              <a:extLst>
                <a:ext uri="{FF2B5EF4-FFF2-40B4-BE49-F238E27FC236}">
                  <a16:creationId xmlns:a16="http://schemas.microsoft.com/office/drawing/2014/main" id="{D6F28847-18D3-E048-AEE5-6890912205A5}"/>
                </a:ext>
              </a:extLst>
            </p:cNvPr>
            <p:cNvPicPr>
              <a:picLocks noChangeAspect="1"/>
            </p:cNvPicPr>
            <p:nvPr userDrawn="1"/>
          </p:nvPicPr>
          <p:blipFill rotWithShape="1">
            <a:blip r:embed="rId2"/>
            <a:srcRect b="5334"/>
            <a:stretch/>
          </p:blipFill>
          <p:spPr>
            <a:xfrm>
              <a:off x="0" y="197200"/>
              <a:ext cx="2172622" cy="1959740"/>
            </a:xfrm>
            <a:prstGeom prst="rect">
              <a:avLst/>
            </a:prstGeom>
            <a:solidFill>
              <a:srgbClr val="A451A4"/>
            </a:solidFill>
          </p:spPr>
        </p:pic>
      </p:grpSp>
      <p:sp>
        <p:nvSpPr>
          <p:cNvPr id="8" name="Slide Number Placeholder 5">
            <a:extLst>
              <a:ext uri="{FF2B5EF4-FFF2-40B4-BE49-F238E27FC236}">
                <a16:creationId xmlns:a16="http://schemas.microsoft.com/office/drawing/2014/main" id="{51F7BC1C-E480-764F-8C20-94B8E65F05A3}"/>
              </a:ext>
            </a:extLst>
          </p:cNvPr>
          <p:cNvSpPr>
            <a:spLocks noGrp="1"/>
          </p:cNvSpPr>
          <p:nvPr>
            <p:ph type="sldNum" sz="quarter" idx="12"/>
          </p:nvPr>
        </p:nvSpPr>
        <p:spPr>
          <a:xfrm>
            <a:off x="471488" y="9253023"/>
            <a:ext cx="1543050" cy="527403"/>
          </a:xfrm>
        </p:spPr>
        <p:txBody>
          <a:bodyPr/>
          <a:lstStyle>
            <a:lvl1pPr algn="l">
              <a:defRPr sz="1200"/>
            </a:lvl1pPr>
          </a:lstStyle>
          <a:p>
            <a:fld id="{99BCC2B7-A947-2E40-B774-81D6CE8CEB88}" type="slidenum">
              <a:rPr kumimoji="1" lang="zh-CN" altLang="en-US" smtClean="0"/>
              <a:pPr/>
              <a:t>1</a:t>
            </a:fld>
            <a:endParaRPr kumimoji="1" lang="zh-CN" altLang="en-US"/>
          </a:p>
        </p:txBody>
      </p:sp>
      <p:grpSp>
        <p:nvGrpSpPr>
          <p:cNvPr id="9" name="组合 8">
            <a:extLst>
              <a:ext uri="{FF2B5EF4-FFF2-40B4-BE49-F238E27FC236}">
                <a16:creationId xmlns:a16="http://schemas.microsoft.com/office/drawing/2014/main" id="{7346DB97-D250-2C48-991D-D0B9EE23D4BC}"/>
              </a:ext>
            </a:extLst>
          </p:cNvPr>
          <p:cNvGrpSpPr/>
          <p:nvPr/>
        </p:nvGrpSpPr>
        <p:grpSpPr>
          <a:xfrm>
            <a:off x="240626" y="2785198"/>
            <a:ext cx="6264676" cy="2476291"/>
            <a:chOff x="240626" y="2785198"/>
            <a:chExt cx="6264676" cy="2476291"/>
          </a:xfrm>
        </p:grpSpPr>
        <p:sp>
          <p:nvSpPr>
            <p:cNvPr id="10" name="矩形 9">
              <a:extLst>
                <a:ext uri="{FF2B5EF4-FFF2-40B4-BE49-F238E27FC236}">
                  <a16:creationId xmlns:a16="http://schemas.microsoft.com/office/drawing/2014/main" id="{7D59B5B7-4982-3849-AF98-AFCF70C034F8}"/>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Hello Universe!</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4B18A0F-F797-B94C-82E0-55C6EE57D3F8}"/>
                    </a:ext>
                  </a:extLst>
                </p:cNvPr>
                <p:cNvSpPr txBox="1"/>
                <p:nvPr userDrawn="1"/>
              </p:nvSpPr>
              <p:spPr>
                <a:xfrm>
                  <a:off x="240626" y="3137831"/>
                  <a:ext cx="6264671" cy="2123658"/>
                </a:xfrm>
                <a:prstGeom prst="rect">
                  <a:avLst/>
                </a:prstGeom>
                <a:noFill/>
              </p:spPr>
              <p:txBody>
                <a:bodyPr wrap="square" rtlCol="0">
                  <a:spAutoFit/>
                </a:bodyPr>
                <a:lstStyle/>
                <a:p>
                  <a:r>
                    <a:rPr kumimoji="1" lang="en-US" altLang="zh-CN" sz="1200" dirty="0"/>
                    <a:t>The Universe is a very big place. The estimated radius of the universe is almost 50bn (5</a:t>
                  </a:r>
                  <a14:m>
                    <m:oMath xmlns:m="http://schemas.openxmlformats.org/officeDocument/2006/math">
                      <m:r>
                        <a:rPr kumimoji="1" lang="en-US" altLang="zh-CN" sz="1200" b="0" i="1" smtClean="0">
                          <a:latin typeface="Cambria Math" panose="02040503050406030204" pitchFamily="18" charset="0"/>
                        </a:rPr>
                        <m:t>×</m:t>
                      </m:r>
                      <m:sSup>
                        <m:sSupPr>
                          <m:ctrlPr>
                            <a:rPr kumimoji="1" lang="en-US" altLang="zh-CN" sz="1200" b="0" i="1" smtClean="0">
                              <a:latin typeface="Cambria Math" panose="02040503050406030204" pitchFamily="18" charset="0"/>
                            </a:rPr>
                          </m:ctrlPr>
                        </m:sSupPr>
                        <m:e>
                          <m:r>
                            <a:rPr kumimoji="1" lang="en-US" altLang="zh-CN" sz="1200" b="0" i="1" smtClean="0">
                              <a:latin typeface="Cambria Math" panose="02040503050406030204" pitchFamily="18" charset="0"/>
                            </a:rPr>
                            <m:t>10</m:t>
                          </m:r>
                        </m:e>
                        <m:sup>
                          <m:r>
                            <a:rPr kumimoji="1" lang="en-US" altLang="zh-CN" sz="1200" b="0" i="1" smtClean="0">
                              <a:latin typeface="Cambria Math" panose="02040503050406030204" pitchFamily="18" charset="0"/>
                            </a:rPr>
                            <m:t>10</m:t>
                          </m:r>
                        </m:sup>
                      </m:sSup>
                    </m:oMath>
                  </a14:m>
                  <a:r>
                    <a:rPr kumimoji="1" lang="en-US" altLang="zh-CN" sz="1200" dirty="0"/>
                    <a:t>) light years. This is the distance that light travels in 50bn years, expressed in human terms this is </a:t>
                  </a:r>
                  <a14:m>
                    <m:oMath xmlns:m="http://schemas.openxmlformats.org/officeDocument/2006/math">
                      <m:r>
                        <a:rPr kumimoji="1" lang="en-US" altLang="zh-CN" sz="1200" i="1">
                          <a:latin typeface="Cambria Math" panose="02040503050406030204" pitchFamily="18" charset="0"/>
                        </a:rPr>
                        <m:t>9</m:t>
                      </m:r>
                      <m:r>
                        <a:rPr kumimoji="1" lang="en-US" altLang="zh-CN" sz="1200" b="0" i="1" smtClean="0">
                          <a:latin typeface="Cambria Math" panose="02040503050406030204" pitchFamily="18" charset="0"/>
                        </a:rPr>
                        <m:t>×</m:t>
                      </m:r>
                      <m:sSup>
                        <m:sSupPr>
                          <m:ctrlPr>
                            <a:rPr kumimoji="1" lang="en-US" altLang="zh-CN" sz="1200" b="0" i="1" smtClean="0">
                              <a:latin typeface="Cambria Math" panose="02040503050406030204" pitchFamily="18" charset="0"/>
                            </a:rPr>
                          </m:ctrlPr>
                        </m:sSupPr>
                        <m:e>
                          <m:r>
                            <a:rPr kumimoji="1" lang="en-US" altLang="zh-CN" sz="1200" b="0" i="1" smtClean="0">
                              <a:latin typeface="Cambria Math" panose="02040503050406030204" pitchFamily="18" charset="0"/>
                            </a:rPr>
                            <m:t>10</m:t>
                          </m:r>
                        </m:e>
                        <m:sup>
                          <m:r>
                            <a:rPr kumimoji="1" lang="en-US" altLang="zh-CN" sz="1200" b="0" i="1" smtClean="0">
                              <a:latin typeface="Cambria Math" panose="02040503050406030204" pitchFamily="18" charset="0"/>
                            </a:rPr>
                            <m:t>23</m:t>
                          </m:r>
                        </m:sup>
                      </m:sSup>
                    </m:oMath>
                  </a14:m>
                  <a:r>
                    <a:rPr kumimoji="1" lang="en-US" altLang="zh-CN" sz="1200" dirty="0"/>
                    <a:t>km! This is 9 and 23 zeros!</a:t>
                  </a:r>
                </a:p>
                <a:p>
                  <a:endParaRPr kumimoji="1" lang="en-US" altLang="zh-CN" sz="1200" dirty="0"/>
                </a:p>
                <a:p>
                  <a:r>
                    <a:rPr kumimoji="1" lang="en-US" altLang="zh-CN" sz="1200" dirty="0"/>
                    <a:t>Will we ever be able to travel to the other end of the universe? In this session, you will learn about limitations for speed of travel imposed on everything in the universe by the Special Relativity theory. You will also learn about another scientific revolution that Einstein started with his remarkable research.</a:t>
                  </a:r>
                </a:p>
                <a:p>
                  <a:endParaRPr kumimoji="1" lang="en-US" altLang="zh-CN" sz="1200" dirty="0"/>
                </a:p>
                <a:p>
                  <a:r>
                    <a:rPr kumimoji="1" lang="en-US" altLang="zh-CN" sz="1200" dirty="0"/>
                    <a:t>We will also learn about time travel and spacetime, and understand the connection between the three spatial dimensions and time.</a:t>
                  </a:r>
                </a:p>
              </p:txBody>
            </p:sp>
          </mc:Choice>
          <mc:Fallback xmlns="">
            <p:sp>
              <p:nvSpPr>
                <p:cNvPr id="11" name="文本框 10">
                  <a:extLst>
                    <a:ext uri="{FF2B5EF4-FFF2-40B4-BE49-F238E27FC236}">
                      <a16:creationId xmlns:a16="http://schemas.microsoft.com/office/drawing/2014/main" id="{04B18A0F-F797-B94C-82E0-55C6EE57D3F8}"/>
                    </a:ext>
                  </a:extLst>
                </p:cNvPr>
                <p:cNvSpPr txBox="1">
                  <a:spLocks noRot="1" noChangeAspect="1" noMove="1" noResize="1" noEditPoints="1" noAdjustHandles="1" noChangeArrowheads="1" noChangeShapeType="1" noTextEdit="1"/>
                </p:cNvSpPr>
                <p:nvPr userDrawn="1"/>
              </p:nvSpPr>
              <p:spPr>
                <a:xfrm>
                  <a:off x="240626" y="3137831"/>
                  <a:ext cx="6264671" cy="2123658"/>
                </a:xfrm>
                <a:prstGeom prst="rect">
                  <a:avLst/>
                </a:prstGeom>
                <a:blipFill>
                  <a:blip r:embed="rId3"/>
                  <a:stretch>
                    <a:fillRect t="-595" b="-595"/>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5665BB8B-8A2C-8C47-AB8C-3D36741F1C03}"/>
              </a:ext>
            </a:extLst>
          </p:cNvPr>
          <p:cNvGrpSpPr/>
          <p:nvPr/>
        </p:nvGrpSpPr>
        <p:grpSpPr>
          <a:xfrm>
            <a:off x="296664" y="5431756"/>
            <a:ext cx="6264671" cy="1649936"/>
            <a:chOff x="240626" y="5109381"/>
            <a:chExt cx="6264676" cy="1649936"/>
          </a:xfrm>
        </p:grpSpPr>
        <p:sp>
          <p:nvSpPr>
            <p:cNvPr id="12" name="矩形 11">
              <a:extLst>
                <a:ext uri="{FF2B5EF4-FFF2-40B4-BE49-F238E27FC236}">
                  <a16:creationId xmlns:a16="http://schemas.microsoft.com/office/drawing/2014/main" id="{CE267DB4-6932-A140-A877-3DE0B9B30189}"/>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objectives</a:t>
              </a:r>
              <a:endParaRPr kumimoji="1" lang="zh-CN" altLang="en-US" sz="1400" dirty="0">
                <a:solidFill>
                  <a:schemeClr val="bg1"/>
                </a:solidFill>
                <a:latin typeface="Comic Sans MS" panose="030F0902030302020204" pitchFamily="66" charset="0"/>
              </a:endParaRPr>
            </a:p>
          </p:txBody>
        </p:sp>
        <p:sp>
          <p:nvSpPr>
            <p:cNvPr id="13" name="文本框 12">
              <a:extLst>
                <a:ext uri="{FF2B5EF4-FFF2-40B4-BE49-F238E27FC236}">
                  <a16:creationId xmlns:a16="http://schemas.microsoft.com/office/drawing/2014/main" id="{7F101733-CF5D-694A-9D2C-C9C175E8CC47}"/>
                </a:ext>
              </a:extLst>
            </p:cNvPr>
            <p:cNvSpPr txBox="1"/>
            <p:nvPr/>
          </p:nvSpPr>
          <p:spPr>
            <a:xfrm>
              <a:off x="240626" y="5435878"/>
              <a:ext cx="6264671" cy="1323439"/>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kumimoji="1" lang="en-US" altLang="zh-CN" sz="1200" dirty="0"/>
                <a:t>Recap relativity of motion and inertial reference frames</a:t>
              </a:r>
            </a:p>
            <a:p>
              <a:pPr marL="171450" indent="-171450">
                <a:spcBef>
                  <a:spcPts val="600"/>
                </a:spcBef>
                <a:buFont typeface="Arial" panose="020B0604020202020204" pitchFamily="34" charset="0"/>
                <a:buChar char="•"/>
              </a:pPr>
              <a:r>
                <a:rPr kumimoji="1" lang="en-US" altLang="zh-CN" sz="1200" dirty="0"/>
                <a:t>Understand the basic idea behind Special Relativity</a:t>
              </a:r>
            </a:p>
            <a:p>
              <a:pPr marL="171450" indent="-171450">
                <a:spcBef>
                  <a:spcPts val="600"/>
                </a:spcBef>
                <a:buFont typeface="Arial" panose="020B0604020202020204" pitchFamily="34" charset="0"/>
                <a:buChar char="•"/>
              </a:pPr>
              <a:r>
                <a:rPr kumimoji="1" lang="en-US" altLang="zh-CN" sz="1200" dirty="0"/>
                <a:t>Discuss time dilation and length contraction as consequences of Special Relativity</a:t>
              </a:r>
            </a:p>
            <a:p>
              <a:pPr marL="171450" indent="-171450">
                <a:spcBef>
                  <a:spcPts val="600"/>
                </a:spcBef>
                <a:buFont typeface="Arial" panose="020B0604020202020204" pitchFamily="34" charset="0"/>
                <a:buChar char="•"/>
              </a:pPr>
              <a:r>
                <a:rPr kumimoji="1" lang="en-US" altLang="zh-CN" sz="1200" dirty="0"/>
                <a:t>Ponder the philosophical implications of Special Relativity</a:t>
              </a:r>
            </a:p>
            <a:p>
              <a:pPr marL="171450" indent="-171450">
                <a:spcBef>
                  <a:spcPts val="600"/>
                </a:spcBef>
                <a:buFont typeface="Arial" panose="020B0604020202020204" pitchFamily="34" charset="0"/>
                <a:buChar char="•"/>
              </a:pPr>
              <a:r>
                <a:rPr kumimoji="1" lang="en-US" altLang="zh-CN" sz="1200" dirty="0"/>
                <a:t>Come up with ways to travel faster than light and break Relativity Theory</a:t>
              </a:r>
            </a:p>
          </p:txBody>
        </p:sp>
      </p:grpSp>
      <p:grpSp>
        <p:nvGrpSpPr>
          <p:cNvPr id="14" name="组合 13">
            <a:extLst>
              <a:ext uri="{FF2B5EF4-FFF2-40B4-BE49-F238E27FC236}">
                <a16:creationId xmlns:a16="http://schemas.microsoft.com/office/drawing/2014/main" id="{CE33AA89-E33F-FC4B-87B5-450707BA315A}"/>
              </a:ext>
            </a:extLst>
          </p:cNvPr>
          <p:cNvGrpSpPr/>
          <p:nvPr/>
        </p:nvGrpSpPr>
        <p:grpSpPr>
          <a:xfrm>
            <a:off x="240626" y="7156565"/>
            <a:ext cx="6264665" cy="777161"/>
            <a:chOff x="240626" y="7156565"/>
            <a:chExt cx="6264675" cy="777161"/>
          </a:xfrm>
        </p:grpSpPr>
        <p:sp>
          <p:nvSpPr>
            <p:cNvPr id="15" name="矩形 14">
              <a:extLst>
                <a:ext uri="{FF2B5EF4-FFF2-40B4-BE49-F238E27FC236}">
                  <a16:creationId xmlns:a16="http://schemas.microsoft.com/office/drawing/2014/main" id="{B2051046-F577-784B-818E-051DB351144C}"/>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Key terms</a:t>
              </a:r>
              <a:endParaRPr kumimoji="1" lang="zh-CN" altLang="en-US" sz="1400" dirty="0">
                <a:solidFill>
                  <a:schemeClr val="bg1"/>
                </a:solidFill>
                <a:latin typeface="Comic Sans MS" panose="030F0902030302020204" pitchFamily="66" charset="0"/>
              </a:endParaRPr>
            </a:p>
          </p:txBody>
        </p:sp>
        <p:sp>
          <p:nvSpPr>
            <p:cNvPr id="16" name="文本框 15">
              <a:extLst>
                <a:ext uri="{FF2B5EF4-FFF2-40B4-BE49-F238E27FC236}">
                  <a16:creationId xmlns:a16="http://schemas.microsoft.com/office/drawing/2014/main" id="{8BDB2C3E-56A1-A04B-977B-273A12AF76A2}"/>
                </a:ext>
              </a:extLst>
            </p:cNvPr>
            <p:cNvSpPr txBox="1"/>
            <p:nvPr userDrawn="1"/>
          </p:nvSpPr>
          <p:spPr>
            <a:xfrm>
              <a:off x="240626" y="7472061"/>
              <a:ext cx="6264671" cy="461665"/>
            </a:xfrm>
            <a:prstGeom prst="rect">
              <a:avLst/>
            </a:prstGeom>
            <a:noFill/>
          </p:spPr>
          <p:txBody>
            <a:bodyPr wrap="square" rtlCol="0">
              <a:spAutoFit/>
            </a:bodyPr>
            <a:lstStyle/>
            <a:p>
              <a:endParaRPr kumimoji="1" lang="en-US" altLang="zh-CN" sz="1200" dirty="0"/>
            </a:p>
            <a:p>
              <a:endParaRPr kumimoji="1" lang="zh-CN" altLang="en-US" sz="1200" dirty="0"/>
            </a:p>
          </p:txBody>
        </p:sp>
      </p:grpSp>
      <p:sp>
        <p:nvSpPr>
          <p:cNvPr id="17" name="圆角矩形 16">
            <a:extLst>
              <a:ext uri="{FF2B5EF4-FFF2-40B4-BE49-F238E27FC236}">
                <a16:creationId xmlns:a16="http://schemas.microsoft.com/office/drawing/2014/main" id="{28D82D00-0728-D646-8665-FA7C6BBA84BC}"/>
              </a:ext>
            </a:extLst>
          </p:cNvPr>
          <p:cNvSpPr/>
          <p:nvPr/>
        </p:nvSpPr>
        <p:spPr>
          <a:xfrm>
            <a:off x="240626" y="2248037"/>
            <a:ext cx="6156250" cy="446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sz="1600" dirty="0">
                <a:solidFill>
                  <a:schemeClr val="tx1"/>
                </a:solidFill>
              </a:rPr>
              <a:t>Session 2.1: from Einstein to Hawking</a:t>
            </a:r>
            <a:endParaRPr kumimoji="1" lang="zh-CN" altLang="en-US" sz="1600" dirty="0">
              <a:solidFill>
                <a:schemeClr val="tx1"/>
              </a:solidFill>
            </a:endParaRPr>
          </a:p>
        </p:txBody>
      </p:sp>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E0500DE1-275A-544D-A7E2-81D6E66CFDD7}"/>
              </a:ext>
            </a:extLst>
          </p:cNvPr>
          <p:cNvSpPr/>
          <p:nvPr/>
        </p:nvSpPr>
        <p:spPr>
          <a:xfrm>
            <a:off x="104369" y="7388790"/>
            <a:ext cx="2277287" cy="865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Special Relativity</a:t>
            </a:r>
          </a:p>
          <a:p>
            <a:pPr algn="ctr"/>
            <a:r>
              <a:rPr kumimoji="1" lang="zh-CN" altLang="en-US" sz="1400" dirty="0">
                <a:solidFill>
                  <a:srgbClr val="B92DC0"/>
                </a:solidFill>
              </a:rPr>
              <a:t>狭义相对论</a:t>
            </a:r>
            <a:endParaRPr kumimoji="1" lang="en-US" altLang="zh-CN" sz="1400" dirty="0">
              <a:solidFill>
                <a:srgbClr val="B92DC0"/>
              </a:solidFill>
            </a:endParaRPr>
          </a:p>
        </p:txBody>
      </p:sp>
      <p:sp>
        <p:nvSpPr>
          <p:cNvPr id="30" name="矩形 29">
            <a:extLst>
              <a:ext uri="{FF2B5EF4-FFF2-40B4-BE49-F238E27FC236}">
                <a16:creationId xmlns:a16="http://schemas.microsoft.com/office/drawing/2014/main" id="{A51076DA-D7C8-5E4F-AABA-C21954B36303}"/>
              </a:ext>
            </a:extLst>
          </p:cNvPr>
          <p:cNvSpPr/>
          <p:nvPr/>
        </p:nvSpPr>
        <p:spPr>
          <a:xfrm>
            <a:off x="3236180" y="7253104"/>
            <a:ext cx="2096160"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time dilation</a:t>
            </a:r>
          </a:p>
          <a:p>
            <a:pPr algn="ctr"/>
            <a:r>
              <a:rPr kumimoji="1" lang="zh-CN" altLang="en-US" sz="1400" dirty="0">
                <a:solidFill>
                  <a:srgbClr val="B92DC0"/>
                </a:solidFill>
              </a:rPr>
              <a:t>时间变慢</a:t>
            </a:r>
            <a:endParaRPr kumimoji="1" lang="en-US" altLang="zh-CN" sz="1400" dirty="0">
              <a:solidFill>
                <a:srgbClr val="B92DC0"/>
              </a:solidFill>
            </a:endParaRPr>
          </a:p>
        </p:txBody>
      </p:sp>
      <p:sp>
        <p:nvSpPr>
          <p:cNvPr id="31" name="矩形 30">
            <a:extLst>
              <a:ext uri="{FF2B5EF4-FFF2-40B4-BE49-F238E27FC236}">
                <a16:creationId xmlns:a16="http://schemas.microsoft.com/office/drawing/2014/main" id="{AE8B05BD-EDA3-0E44-80A9-1AB8C230FD30}"/>
              </a:ext>
            </a:extLst>
          </p:cNvPr>
          <p:cNvSpPr/>
          <p:nvPr/>
        </p:nvSpPr>
        <p:spPr>
          <a:xfrm>
            <a:off x="1791694" y="7878824"/>
            <a:ext cx="2144332"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inertial frame of reference</a:t>
            </a:r>
          </a:p>
          <a:p>
            <a:pPr algn="ctr"/>
            <a:r>
              <a:rPr kumimoji="1" lang="zh-CN" altLang="en-US" sz="1400" dirty="0">
                <a:solidFill>
                  <a:srgbClr val="B92DC0"/>
                </a:solidFill>
              </a:rPr>
              <a:t>不变惯性参考坐标系</a:t>
            </a:r>
            <a:endParaRPr kumimoji="1" lang="en-US" altLang="zh-CN" sz="1400" dirty="0">
              <a:solidFill>
                <a:srgbClr val="B92DC0"/>
              </a:solidFill>
            </a:endParaRPr>
          </a:p>
        </p:txBody>
      </p:sp>
      <p:sp>
        <p:nvSpPr>
          <p:cNvPr id="32" name="矩形 31">
            <a:extLst>
              <a:ext uri="{FF2B5EF4-FFF2-40B4-BE49-F238E27FC236}">
                <a16:creationId xmlns:a16="http://schemas.microsoft.com/office/drawing/2014/main" id="{39B98091-E3E6-174C-A3DA-E7F7D7531BC3}"/>
              </a:ext>
            </a:extLst>
          </p:cNvPr>
          <p:cNvSpPr/>
          <p:nvPr/>
        </p:nvSpPr>
        <p:spPr>
          <a:xfrm>
            <a:off x="4588988" y="7576828"/>
            <a:ext cx="2096160"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speed of light</a:t>
            </a:r>
          </a:p>
          <a:p>
            <a:pPr algn="ctr"/>
            <a:r>
              <a:rPr kumimoji="1" lang="zh-CN" altLang="en-US" sz="1400" dirty="0">
                <a:solidFill>
                  <a:srgbClr val="B92DC0"/>
                </a:solidFill>
              </a:rPr>
              <a:t>光速</a:t>
            </a:r>
            <a:endParaRPr kumimoji="1" lang="en-US" altLang="zh-CN" sz="1400" dirty="0">
              <a:solidFill>
                <a:srgbClr val="B92DC0"/>
              </a:solidFill>
            </a:endParaRPr>
          </a:p>
        </p:txBody>
      </p:sp>
      <p:sp>
        <p:nvSpPr>
          <p:cNvPr id="33" name="矩形 32">
            <a:extLst>
              <a:ext uri="{FF2B5EF4-FFF2-40B4-BE49-F238E27FC236}">
                <a16:creationId xmlns:a16="http://schemas.microsoft.com/office/drawing/2014/main" id="{5CEBD0D0-57B5-464D-B016-06B75D0D5E8D}"/>
              </a:ext>
            </a:extLst>
          </p:cNvPr>
          <p:cNvSpPr/>
          <p:nvPr/>
        </p:nvSpPr>
        <p:spPr>
          <a:xfrm>
            <a:off x="4115887" y="8502300"/>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Relativistic mass</a:t>
            </a:r>
          </a:p>
          <a:p>
            <a:pPr algn="ctr"/>
            <a:r>
              <a:rPr kumimoji="1" lang="zh-CN" altLang="en-US" sz="1400" dirty="0">
                <a:solidFill>
                  <a:srgbClr val="B92DC0"/>
                </a:solidFill>
              </a:rPr>
              <a:t>相对论性质量</a:t>
            </a:r>
            <a:endParaRPr kumimoji="1" lang="en-US" altLang="zh-CN" sz="1400" dirty="0">
              <a:solidFill>
                <a:srgbClr val="B92DC0"/>
              </a:solidFill>
            </a:endParaRPr>
          </a:p>
        </p:txBody>
      </p:sp>
      <p:sp>
        <p:nvSpPr>
          <p:cNvPr id="34" name="矩形 33">
            <a:extLst>
              <a:ext uri="{FF2B5EF4-FFF2-40B4-BE49-F238E27FC236}">
                <a16:creationId xmlns:a16="http://schemas.microsoft.com/office/drawing/2014/main" id="{09C2AD80-3812-C34D-9F9D-0394D8BDF1C9}"/>
              </a:ext>
            </a:extLst>
          </p:cNvPr>
          <p:cNvSpPr/>
          <p:nvPr/>
        </p:nvSpPr>
        <p:spPr>
          <a:xfrm>
            <a:off x="1011021" y="8601406"/>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Length contraction</a:t>
            </a:r>
          </a:p>
          <a:p>
            <a:pPr algn="ctr"/>
            <a:r>
              <a:rPr kumimoji="1" lang="zh-CN" altLang="en-US" sz="1400" dirty="0">
                <a:solidFill>
                  <a:srgbClr val="B92DC0"/>
                </a:solidFill>
              </a:rPr>
              <a:t>长度变短</a:t>
            </a:r>
            <a:endParaRPr kumimoji="1" lang="en-US" altLang="zh-CN" sz="1400" dirty="0">
              <a:solidFill>
                <a:srgbClr val="B92DC0"/>
              </a:solidFill>
            </a:endParaRPr>
          </a:p>
        </p:txBody>
      </p:sp>
    </p:spTree>
    <p:extLst>
      <p:ext uri="{BB962C8B-B14F-4D97-AF65-F5344CB8AC3E}">
        <p14:creationId xmlns:p14="http://schemas.microsoft.com/office/powerpoint/2010/main" val="42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912C1AA3-0C96-A749-AA70-33144AE1D130}"/>
              </a:ext>
            </a:extLst>
          </p:cNvPr>
          <p:cNvSpPr/>
          <p:nvPr/>
        </p:nvSpPr>
        <p:spPr>
          <a:xfrm>
            <a:off x="1621913" y="642249"/>
            <a:ext cx="4996029" cy="1460428"/>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Interstellar travel</a:t>
            </a:r>
          </a:p>
          <a:p>
            <a:pPr algn="l"/>
            <a:endParaRPr kumimoji="1" lang="en-US" altLang="zh-CN" sz="1200" dirty="0">
              <a:solidFill>
                <a:schemeClr val="tx1"/>
              </a:solidFill>
              <a:latin typeface="Comic Sans MS" panose="030F0902030302020204" pitchFamily="66" charset="0"/>
            </a:endParaRPr>
          </a:p>
          <a:p>
            <a:r>
              <a:rPr kumimoji="1" lang="en-US" altLang="zh-CN" sz="1100" dirty="0">
                <a:solidFill>
                  <a:schemeClr val="tx1"/>
                </a:solidFill>
              </a:rPr>
              <a:t>If we imagine that humans have found a planet that is habitable to us “only” 4 light years away, how long does it take light to get there?</a:t>
            </a:r>
          </a:p>
          <a:p>
            <a:endParaRPr kumimoji="1" lang="en-US" altLang="zh-CN" sz="1100" dirty="0">
              <a:solidFill>
                <a:schemeClr val="tx1"/>
              </a:solidFill>
            </a:endParaRPr>
          </a:p>
          <a:p>
            <a:r>
              <a:rPr kumimoji="1" lang="en-US" altLang="zh-CN" sz="1100" dirty="0">
                <a:solidFill>
                  <a:schemeClr val="tx1"/>
                </a:solidFill>
              </a:rPr>
              <a:t>When we observe this planet via a telescope, and we observe an alien waving their hand at us, “when” did they wave their hand?</a:t>
            </a:r>
          </a:p>
        </p:txBody>
      </p: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Light speed</a:t>
            </a:r>
          </a:p>
          <a:p>
            <a:pPr algn="l"/>
            <a:r>
              <a:rPr kumimoji="1" lang="zh-CN" altLang="en-US" sz="1100" b="1" dirty="0">
                <a:solidFill>
                  <a:schemeClr val="tx1"/>
                </a:solidFill>
              </a:rPr>
              <a:t>光速</a:t>
            </a:r>
            <a:endParaRPr kumimoji="1" lang="en-US" altLang="zh-CN" sz="1100" b="1" dirty="0">
              <a:solidFill>
                <a:schemeClr val="tx1"/>
              </a:solidFill>
            </a:endParaRPr>
          </a:p>
          <a:p>
            <a:pPr algn="l"/>
            <a:r>
              <a:rPr kumimoji="1" lang="en-US" altLang="zh-CN" sz="1100" dirty="0">
                <a:solidFill>
                  <a:schemeClr val="tx1"/>
                </a:solidFill>
              </a:rPr>
              <a:t>Speed that light travels through vacuum with (= 300,000,000 m/s)</a:t>
            </a:r>
          </a:p>
          <a:p>
            <a:pPr algn="l"/>
            <a:endParaRPr kumimoji="1" lang="en-US" altLang="zh-CN" sz="1100" dirty="0">
              <a:solidFill>
                <a:schemeClr val="tx1"/>
              </a:solidFill>
            </a:endParaRPr>
          </a:p>
          <a:p>
            <a:r>
              <a:rPr kumimoji="1" lang="en-US" altLang="zh-CN" sz="1100" b="1" dirty="0">
                <a:solidFill>
                  <a:schemeClr val="tx1"/>
                </a:solidFill>
              </a:rPr>
              <a:t>Heliocentrism</a:t>
            </a:r>
          </a:p>
          <a:p>
            <a:r>
              <a:rPr kumimoji="1" lang="en-US" altLang="zh-CN" sz="1100" dirty="0">
                <a:solidFill>
                  <a:schemeClr val="tx1"/>
                </a:solidFill>
              </a:rPr>
              <a:t>The model of the Solar System where the Sun is in the middle, and planets are orbiting around it.</a:t>
            </a:r>
          </a:p>
          <a:p>
            <a:pPr algn="l"/>
            <a:endParaRPr kumimoji="1" lang="en-US" altLang="zh-CN" sz="1100" dirty="0">
              <a:solidFill>
                <a:schemeClr val="tx1"/>
              </a:solidFill>
            </a:endParaRPr>
          </a:p>
          <a:p>
            <a:r>
              <a:rPr kumimoji="1" lang="en-US" altLang="zh-CN" sz="1100" b="1" dirty="0">
                <a:solidFill>
                  <a:schemeClr val="tx1"/>
                </a:solidFill>
              </a:rPr>
              <a:t>Ockham's razor</a:t>
            </a:r>
          </a:p>
          <a:p>
            <a:r>
              <a:rPr kumimoji="1" lang="zh-CN" altLang="en-US" sz="1100" b="1" dirty="0">
                <a:solidFill>
                  <a:schemeClr val="tx1"/>
                </a:solidFill>
              </a:rPr>
              <a:t>奥卡姆剃刀</a:t>
            </a:r>
            <a:endParaRPr kumimoji="1" lang="en-US" altLang="zh-CN" sz="1100" b="1" dirty="0">
              <a:solidFill>
                <a:schemeClr val="tx1"/>
              </a:solidFill>
            </a:endParaRPr>
          </a:p>
          <a:p>
            <a:r>
              <a:rPr kumimoji="1" lang="en-US" altLang="zh-CN" sz="1100" dirty="0">
                <a:solidFill>
                  <a:schemeClr val="tx1"/>
                </a:solidFill>
              </a:rPr>
              <a:t>The “rule of thumb” that tells us that if we have 2 answers to the same problem, we should pick the simpler one.</a:t>
            </a:r>
          </a:p>
          <a:p>
            <a:endParaRPr kumimoji="1" lang="en-US" altLang="zh-CN" sz="1100" dirty="0">
              <a:solidFill>
                <a:schemeClr val="tx1"/>
              </a:solidFill>
            </a:endParaRPr>
          </a:p>
          <a:p>
            <a:r>
              <a:rPr kumimoji="1" lang="en-US" altLang="zh-CN" sz="1100" dirty="0">
                <a:solidFill>
                  <a:schemeClr val="tx1"/>
                </a:solidFill>
              </a:rPr>
              <a:t>Sometimes Ockham's razor is formulated as: “the simplest solution is the best one”</a:t>
            </a:r>
          </a:p>
          <a:p>
            <a:endParaRPr kumimoji="1" lang="en-US" altLang="zh-CN" sz="1100" dirty="0">
              <a:solidFill>
                <a:schemeClr val="tx1"/>
              </a:solidFill>
            </a:endParaRPr>
          </a:p>
          <a:p>
            <a:r>
              <a:rPr kumimoji="1" lang="en-US" altLang="zh-CN" sz="1100" b="1" dirty="0">
                <a:solidFill>
                  <a:schemeClr val="tx1"/>
                </a:solidFill>
              </a:rPr>
              <a:t>Scientific revolution</a:t>
            </a:r>
          </a:p>
          <a:p>
            <a:r>
              <a:rPr kumimoji="1" lang="zh-CN" altLang="en-US" sz="1100" b="1" dirty="0">
                <a:solidFill>
                  <a:schemeClr val="tx1"/>
                </a:solidFill>
              </a:rPr>
              <a:t>科学革命</a:t>
            </a:r>
            <a:endParaRPr kumimoji="1" lang="en-US" altLang="zh-CN" sz="1100" b="1" dirty="0">
              <a:solidFill>
                <a:schemeClr val="tx1"/>
              </a:solidFill>
            </a:endParaRPr>
          </a:p>
          <a:p>
            <a:r>
              <a:rPr kumimoji="1" lang="en-US" altLang="zh-CN" sz="1100" dirty="0">
                <a:solidFill>
                  <a:schemeClr val="tx1"/>
                </a:solidFill>
              </a:rPr>
              <a:t>A time when due to e.g. new evidence, new experiments, new proofs etc. a major paradigm in science is proven to be wrong. For example, Aristotelean mechanics was overturned </a:t>
            </a:r>
            <a:r>
              <a:rPr kumimoji="1" lang="zh-CN" altLang="en-US" sz="1100" dirty="0">
                <a:solidFill>
                  <a:schemeClr val="tx1"/>
                </a:solidFill>
              </a:rPr>
              <a:t>（颠覆）</a:t>
            </a:r>
            <a:r>
              <a:rPr kumimoji="1" lang="en-US" altLang="zh-CN" sz="1100" dirty="0">
                <a:solidFill>
                  <a:schemeClr val="tx1"/>
                </a:solidFill>
              </a:rPr>
              <a:t>by Newton’s mechanics.</a:t>
            </a:r>
          </a:p>
          <a:p>
            <a:endParaRPr kumimoji="1" lang="zh-CN" altLang="en-US" sz="1100" dirty="0">
              <a:solidFill>
                <a:schemeClr val="tx1"/>
              </a:solidFill>
            </a:endParaRP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2</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792424" y="2275823"/>
            <a:ext cx="5029274" cy="2456021"/>
            <a:chOff x="198939" y="7156565"/>
            <a:chExt cx="6306362" cy="2456021"/>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Relative speeds</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2123658"/>
            </a:xfrm>
            <a:prstGeom prst="rect">
              <a:avLst/>
            </a:prstGeom>
            <a:noFill/>
          </p:spPr>
          <p:txBody>
            <a:bodyPr wrap="square" rtlCol="0">
              <a:spAutoFit/>
            </a:bodyPr>
            <a:lstStyle/>
            <a:p>
              <a:r>
                <a:rPr kumimoji="1" lang="en-US" altLang="zh-CN" sz="1200" dirty="0"/>
                <a:t>If we are sitting on train and watching the view from the window, if might seem to use sometimes that it is not the train moving, but actually the world outside the window is moving.</a:t>
              </a:r>
            </a:p>
            <a:p>
              <a:endParaRPr kumimoji="1" lang="en-US" altLang="zh-CN" sz="1200" dirty="0"/>
            </a:p>
            <a:p>
              <a:r>
                <a:rPr kumimoji="1" lang="en-US" altLang="zh-CN" sz="1200" dirty="0"/>
                <a:t>From Earth’s surface, it looks like the Sun is rotating around Earth. But if we travel to the Sun and look around, we will actually think that it is the planets that are moving.</a:t>
              </a:r>
            </a:p>
            <a:p>
              <a:endParaRPr kumimoji="1" lang="en-US" altLang="zh-CN" sz="1200" dirty="0"/>
            </a:p>
            <a:p>
              <a:r>
                <a:rPr kumimoji="1" lang="en-US" altLang="zh-CN" sz="1200" dirty="0"/>
                <a:t>So, what is moving, and does</a:t>
              </a:r>
              <a:r>
                <a:rPr kumimoji="1" lang="zh-CN" altLang="en-US" sz="1200" dirty="0"/>
                <a:t> </a:t>
              </a:r>
              <a:r>
                <a:rPr kumimoji="1" lang="en-US" altLang="zh-CN" sz="1200" dirty="0"/>
                <a:t>it make a difference? </a:t>
              </a:r>
            </a:p>
            <a:p>
              <a:endParaRPr kumimoji="1" lang="en-US" altLang="zh-CN" sz="1200" dirty="0"/>
            </a:p>
            <a:p>
              <a:endParaRPr kumimoji="1" lang="zh-CN" altLang="en-US" sz="1200" dirty="0"/>
            </a:p>
          </p:txBody>
        </p:sp>
      </p:grpSp>
      <p:grpSp>
        <p:nvGrpSpPr>
          <p:cNvPr id="3" name="组合 2">
            <a:extLst>
              <a:ext uri="{FF2B5EF4-FFF2-40B4-BE49-F238E27FC236}">
                <a16:creationId xmlns:a16="http://schemas.microsoft.com/office/drawing/2014/main" id="{8E718136-EFDD-BE40-9ED8-41E21166CBD9}"/>
              </a:ext>
            </a:extLst>
          </p:cNvPr>
          <p:cNvGrpSpPr/>
          <p:nvPr/>
        </p:nvGrpSpPr>
        <p:grpSpPr>
          <a:xfrm>
            <a:off x="1788574" y="4468252"/>
            <a:ext cx="5035932" cy="3000821"/>
            <a:chOff x="1788574" y="4468252"/>
            <a:chExt cx="5035932" cy="3000821"/>
          </a:xfrm>
        </p:grpSpPr>
        <p:sp>
          <p:nvSpPr>
            <p:cNvPr id="22" name="文本框 21">
              <a:extLst>
                <a:ext uri="{FF2B5EF4-FFF2-40B4-BE49-F238E27FC236}">
                  <a16:creationId xmlns:a16="http://schemas.microsoft.com/office/drawing/2014/main" id="{31CAFBB3-F52C-1E44-9064-E5532A928DEB}"/>
                </a:ext>
              </a:extLst>
            </p:cNvPr>
            <p:cNvSpPr txBox="1"/>
            <p:nvPr/>
          </p:nvSpPr>
          <p:spPr>
            <a:xfrm>
              <a:off x="1788574" y="4468252"/>
              <a:ext cx="4481173" cy="3000821"/>
            </a:xfrm>
            <a:custGeom>
              <a:avLst/>
              <a:gdLst>
                <a:gd name="connsiteX0" fmla="*/ 0 w 4481173"/>
                <a:gd name="connsiteY0" fmla="*/ 0 h 3000821"/>
                <a:gd name="connsiteX1" fmla="*/ 515335 w 4481173"/>
                <a:gd name="connsiteY1" fmla="*/ 0 h 3000821"/>
                <a:gd name="connsiteX2" fmla="*/ 941046 w 4481173"/>
                <a:gd name="connsiteY2" fmla="*/ 0 h 3000821"/>
                <a:gd name="connsiteX3" fmla="*/ 1590816 w 4481173"/>
                <a:gd name="connsiteY3" fmla="*/ 0 h 3000821"/>
                <a:gd name="connsiteX4" fmla="*/ 2106151 w 4481173"/>
                <a:gd name="connsiteY4" fmla="*/ 0 h 3000821"/>
                <a:gd name="connsiteX5" fmla="*/ 2621486 w 4481173"/>
                <a:gd name="connsiteY5" fmla="*/ 0 h 3000821"/>
                <a:gd name="connsiteX6" fmla="*/ 3271256 w 4481173"/>
                <a:gd name="connsiteY6" fmla="*/ 0 h 3000821"/>
                <a:gd name="connsiteX7" fmla="*/ 3741779 w 4481173"/>
                <a:gd name="connsiteY7" fmla="*/ 0 h 3000821"/>
                <a:gd name="connsiteX8" fmla="*/ 4481173 w 4481173"/>
                <a:gd name="connsiteY8" fmla="*/ 0 h 3000821"/>
                <a:gd name="connsiteX9" fmla="*/ 4481173 w 4481173"/>
                <a:gd name="connsiteY9" fmla="*/ 560153 h 3000821"/>
                <a:gd name="connsiteX10" fmla="*/ 4481173 w 4481173"/>
                <a:gd name="connsiteY10" fmla="*/ 1000274 h 3000821"/>
                <a:gd name="connsiteX11" fmla="*/ 4481173 w 4481173"/>
                <a:gd name="connsiteY11" fmla="*/ 1500411 h 3000821"/>
                <a:gd name="connsiteX12" fmla="*/ 4481173 w 4481173"/>
                <a:gd name="connsiteY12" fmla="*/ 2030556 h 3000821"/>
                <a:gd name="connsiteX13" fmla="*/ 4481173 w 4481173"/>
                <a:gd name="connsiteY13" fmla="*/ 2440668 h 3000821"/>
                <a:gd name="connsiteX14" fmla="*/ 4481173 w 4481173"/>
                <a:gd name="connsiteY14" fmla="*/ 3000821 h 3000821"/>
                <a:gd name="connsiteX15" fmla="*/ 3921026 w 4481173"/>
                <a:gd name="connsiteY15" fmla="*/ 3000821 h 3000821"/>
                <a:gd name="connsiteX16" fmla="*/ 3360880 w 4481173"/>
                <a:gd name="connsiteY16" fmla="*/ 3000821 h 3000821"/>
                <a:gd name="connsiteX17" fmla="*/ 2711110 w 4481173"/>
                <a:gd name="connsiteY17" fmla="*/ 3000821 h 3000821"/>
                <a:gd name="connsiteX18" fmla="*/ 2150963 w 4481173"/>
                <a:gd name="connsiteY18" fmla="*/ 3000821 h 3000821"/>
                <a:gd name="connsiteX19" fmla="*/ 1725252 w 4481173"/>
                <a:gd name="connsiteY19" fmla="*/ 3000821 h 3000821"/>
                <a:gd name="connsiteX20" fmla="*/ 1254728 w 4481173"/>
                <a:gd name="connsiteY20" fmla="*/ 3000821 h 3000821"/>
                <a:gd name="connsiteX21" fmla="*/ 604958 w 4481173"/>
                <a:gd name="connsiteY21" fmla="*/ 3000821 h 3000821"/>
                <a:gd name="connsiteX22" fmla="*/ 0 w 4481173"/>
                <a:gd name="connsiteY22" fmla="*/ 3000821 h 3000821"/>
                <a:gd name="connsiteX23" fmla="*/ 0 w 4481173"/>
                <a:gd name="connsiteY23" fmla="*/ 2560701 h 3000821"/>
                <a:gd name="connsiteX24" fmla="*/ 0 w 4481173"/>
                <a:gd name="connsiteY24" fmla="*/ 2090572 h 3000821"/>
                <a:gd name="connsiteX25" fmla="*/ 0 w 4481173"/>
                <a:gd name="connsiteY25" fmla="*/ 1680460 h 3000821"/>
                <a:gd name="connsiteX26" fmla="*/ 0 w 4481173"/>
                <a:gd name="connsiteY26" fmla="*/ 1270348 h 3000821"/>
                <a:gd name="connsiteX27" fmla="*/ 0 w 4481173"/>
                <a:gd name="connsiteY27" fmla="*/ 740203 h 3000821"/>
                <a:gd name="connsiteX28" fmla="*/ 0 w 4481173"/>
                <a:gd name="connsiteY28" fmla="*/ 0 h 3000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481173" h="3000821"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520652" y="186442"/>
                    <a:pt x="4452736" y="366170"/>
                    <a:pt x="4481173" y="560153"/>
                  </a:cubicBezTo>
                  <a:cubicBezTo>
                    <a:pt x="4509610" y="754136"/>
                    <a:pt x="4430663" y="848595"/>
                    <a:pt x="4481173" y="1000274"/>
                  </a:cubicBezTo>
                  <a:cubicBezTo>
                    <a:pt x="4531683" y="1151953"/>
                    <a:pt x="4474176" y="1387926"/>
                    <a:pt x="4481173" y="1500411"/>
                  </a:cubicBezTo>
                  <a:cubicBezTo>
                    <a:pt x="4488170" y="1612896"/>
                    <a:pt x="4431204" y="1782553"/>
                    <a:pt x="4481173" y="2030556"/>
                  </a:cubicBezTo>
                  <a:cubicBezTo>
                    <a:pt x="4531142" y="2278560"/>
                    <a:pt x="4438024" y="2279686"/>
                    <a:pt x="4481173" y="2440668"/>
                  </a:cubicBezTo>
                  <a:cubicBezTo>
                    <a:pt x="4524322" y="2601650"/>
                    <a:pt x="4463642" y="2828484"/>
                    <a:pt x="4481173" y="3000821"/>
                  </a:cubicBezTo>
                  <a:cubicBezTo>
                    <a:pt x="4340618" y="3028513"/>
                    <a:pt x="4033405" y="2987773"/>
                    <a:pt x="3921026" y="3000821"/>
                  </a:cubicBezTo>
                  <a:cubicBezTo>
                    <a:pt x="3808647" y="3013869"/>
                    <a:pt x="3524499" y="2999649"/>
                    <a:pt x="3360880" y="3000821"/>
                  </a:cubicBezTo>
                  <a:cubicBezTo>
                    <a:pt x="3197261" y="3001993"/>
                    <a:pt x="2853227" y="2928149"/>
                    <a:pt x="2711110" y="3000821"/>
                  </a:cubicBezTo>
                  <a:cubicBezTo>
                    <a:pt x="2568993" y="3073493"/>
                    <a:pt x="2279296" y="2966942"/>
                    <a:pt x="2150963" y="3000821"/>
                  </a:cubicBezTo>
                  <a:cubicBezTo>
                    <a:pt x="2022630" y="3034700"/>
                    <a:pt x="1878722" y="2974026"/>
                    <a:pt x="1725252" y="3000821"/>
                  </a:cubicBezTo>
                  <a:cubicBezTo>
                    <a:pt x="1571782" y="3027616"/>
                    <a:pt x="1371987" y="2979129"/>
                    <a:pt x="1254728" y="3000821"/>
                  </a:cubicBezTo>
                  <a:cubicBezTo>
                    <a:pt x="1137469" y="3022513"/>
                    <a:pt x="829333" y="2997982"/>
                    <a:pt x="604958" y="3000821"/>
                  </a:cubicBezTo>
                  <a:cubicBezTo>
                    <a:pt x="380583" y="3003660"/>
                    <a:pt x="295550" y="2939776"/>
                    <a:pt x="0" y="3000821"/>
                  </a:cubicBezTo>
                  <a:cubicBezTo>
                    <a:pt x="-11209" y="2896467"/>
                    <a:pt x="7991" y="2769585"/>
                    <a:pt x="0" y="2560701"/>
                  </a:cubicBezTo>
                  <a:cubicBezTo>
                    <a:pt x="-7991" y="2351817"/>
                    <a:pt x="4585" y="2221940"/>
                    <a:pt x="0" y="2090572"/>
                  </a:cubicBezTo>
                  <a:cubicBezTo>
                    <a:pt x="-4585" y="1959204"/>
                    <a:pt x="35022" y="1806089"/>
                    <a:pt x="0" y="1680460"/>
                  </a:cubicBezTo>
                  <a:cubicBezTo>
                    <a:pt x="-35022" y="1554831"/>
                    <a:pt x="7402" y="1402071"/>
                    <a:pt x="0" y="1270348"/>
                  </a:cubicBezTo>
                  <a:cubicBezTo>
                    <a:pt x="-7402" y="1138625"/>
                    <a:pt x="32396" y="992208"/>
                    <a:pt x="0" y="740203"/>
                  </a:cubicBezTo>
                  <a:cubicBezTo>
                    <a:pt x="-32396" y="488198"/>
                    <a:pt x="84057" y="192221"/>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Copernicus vs. Church</a:t>
              </a:r>
            </a:p>
            <a:p>
              <a:endParaRPr kumimoji="1" lang="en-US" altLang="zh-CN" sz="1200" dirty="0">
                <a:latin typeface="Comic Sans MS" panose="030F0902030302020204" pitchFamily="66" charset="0"/>
              </a:endParaRPr>
            </a:p>
            <a:p>
              <a:r>
                <a:rPr kumimoji="1" lang="en-US" altLang="zh-CN" sz="1100" dirty="0">
                  <a:latin typeface="Trebuchet MS" panose="020B0703020202090204" pitchFamily="34" charset="0"/>
                </a:rPr>
                <a:t>In middle ages, it was common to assume that the Earth is in the center of the Solar system (or even: in the center of the universe). The Catholic Church supported this idea, as it made Earth in some way “special”, as “God’s creation”.</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However, scientists found it extremely difficult to describe the motion of objects around Earth in this system.</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All this changed when Nicolaus Copernicus proposed a new model, where the Sun was “fixed” in the middle if the Solar system, with planets orbiting around it.</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This model was much simpler than the original model.</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Which model is “correct” and why?</a:t>
              </a:r>
            </a:p>
          </p:txBody>
        </p:sp>
        <p:pic>
          <p:nvPicPr>
            <p:cNvPr id="23" name="图片 22">
              <a:extLst>
                <a:ext uri="{FF2B5EF4-FFF2-40B4-BE49-F238E27FC236}">
                  <a16:creationId xmlns:a16="http://schemas.microsoft.com/office/drawing/2014/main" id="{A514DF04-E580-5540-BF73-0695C21830A1}"/>
                </a:ext>
              </a:extLst>
            </p:cNvPr>
            <p:cNvPicPr>
              <a:picLocks noChangeAspect="1"/>
            </p:cNvPicPr>
            <p:nvPr/>
          </p:nvPicPr>
          <p:blipFill>
            <a:blip r:embed="rId4"/>
            <a:stretch>
              <a:fillRect/>
            </a:stretch>
          </p:blipFill>
          <p:spPr>
            <a:xfrm>
              <a:off x="6296338" y="4616163"/>
              <a:ext cx="528168" cy="528168"/>
            </a:xfrm>
            <a:prstGeom prst="rect">
              <a:avLst/>
            </a:prstGeom>
          </p:spPr>
        </p:pic>
      </p:grpSp>
      <p:sp>
        <p:nvSpPr>
          <p:cNvPr id="25" name="椭圆 24">
            <a:extLst>
              <a:ext uri="{FF2B5EF4-FFF2-40B4-BE49-F238E27FC236}">
                <a16:creationId xmlns:a16="http://schemas.microsoft.com/office/drawing/2014/main" id="{3D373010-6DE3-A042-BCBA-98C5A77AD574}"/>
              </a:ext>
            </a:extLst>
          </p:cNvPr>
          <p:cNvSpPr/>
          <p:nvPr/>
        </p:nvSpPr>
        <p:spPr>
          <a:xfrm>
            <a:off x="1621913" y="2230247"/>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6" name="圆角矩形 25">
            <a:extLst>
              <a:ext uri="{FF2B5EF4-FFF2-40B4-BE49-F238E27FC236}">
                <a16:creationId xmlns:a16="http://schemas.microsoft.com/office/drawing/2014/main" id="{0181CF09-8B1C-BD4F-B091-BDDE0D970B10}"/>
              </a:ext>
            </a:extLst>
          </p:cNvPr>
          <p:cNvSpPr/>
          <p:nvPr/>
        </p:nvSpPr>
        <p:spPr>
          <a:xfrm>
            <a:off x="1655165" y="7874821"/>
            <a:ext cx="4996026" cy="1140276"/>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dirty="0">
                <a:solidFill>
                  <a:schemeClr val="tx1"/>
                </a:solidFill>
                <a:latin typeface="Comic Sans MS" panose="030F0902030302020204" pitchFamily="66" charset="0"/>
              </a:rPr>
              <a:t>Important term: </a:t>
            </a:r>
            <a:r>
              <a:rPr kumimoji="1" lang="en-US" altLang="zh-CN" sz="1400" b="1" dirty="0">
                <a:solidFill>
                  <a:schemeClr val="tx1"/>
                </a:solidFill>
                <a:latin typeface="Comic Sans MS" panose="030F0902030302020204" pitchFamily="66" charset="0"/>
              </a:rPr>
              <a:t>Ockham’s Razor</a:t>
            </a:r>
            <a:r>
              <a:rPr kumimoji="1" lang="zh-CN" altLang="en-US" sz="1400" b="1" dirty="0">
                <a:solidFill>
                  <a:schemeClr val="tx1"/>
                </a:solidFill>
                <a:latin typeface="Comic Sans MS" panose="030F0902030302020204" pitchFamily="66" charset="0"/>
              </a:rPr>
              <a:t> （奥卡姆剃刀）</a:t>
            </a:r>
            <a:endParaRPr kumimoji="1" lang="en-US" altLang="zh-CN" sz="1400" b="1" dirty="0">
              <a:solidFill>
                <a:schemeClr val="tx1"/>
              </a:solidFill>
              <a:latin typeface="Comic Sans MS" panose="030F0902030302020204" pitchFamily="66" charset="0"/>
            </a:endParaRPr>
          </a:p>
          <a:p>
            <a:pPr algn="l"/>
            <a:endParaRPr kumimoji="1" lang="en-US" altLang="zh-CN" sz="1400" b="1" dirty="0">
              <a:solidFill>
                <a:schemeClr val="tx1"/>
              </a:solidFill>
              <a:latin typeface="Comic Sans MS" panose="030F0902030302020204" pitchFamily="66" charset="0"/>
            </a:endParaRPr>
          </a:p>
          <a:p>
            <a:pPr algn="l"/>
            <a:r>
              <a:rPr kumimoji="1" lang="en-US" altLang="zh-CN" sz="1400" dirty="0">
                <a:solidFill>
                  <a:schemeClr val="tx1"/>
                </a:solidFill>
                <a:latin typeface="Comic Sans MS" panose="030F0902030302020204" pitchFamily="66" charset="0"/>
              </a:rPr>
              <a:t>The notion (or “rule of thumb”) that dictates we always pick the simplest solution to the given problem.</a:t>
            </a:r>
            <a:r>
              <a:rPr kumimoji="1" lang="en-US" altLang="zh-CN" sz="1400" b="1" dirty="0">
                <a:solidFill>
                  <a:schemeClr val="tx1"/>
                </a:solidFill>
                <a:latin typeface="Comic Sans MS" panose="030F0902030302020204" pitchFamily="66" charset="0"/>
              </a:rPr>
              <a:t> </a:t>
            </a:r>
          </a:p>
          <a:p>
            <a:pPr algn="l"/>
            <a:endParaRPr kumimoji="1" lang="en-US" altLang="zh-CN" sz="1200" dirty="0">
              <a:solidFill>
                <a:schemeClr val="tx1"/>
              </a:solidFill>
              <a:latin typeface="Comic Sans MS" panose="030F0902030302020204" pitchFamily="66" charset="0"/>
            </a:endParaRPr>
          </a:p>
          <a:p>
            <a:pPr algn="l"/>
            <a:endParaRPr kumimoji="1" lang="en-US" altLang="zh-CN" sz="1200" dirty="0">
              <a:solidFill>
                <a:schemeClr val="tx1"/>
              </a:solidFill>
              <a:latin typeface="Comic Sans MS" panose="030F0902030302020204" pitchFamily="66" charset="0"/>
            </a:endParaRPr>
          </a:p>
          <a:p>
            <a:pPr algn="l"/>
            <a:endParaRPr kumimoji="1" lang="zh-CN" altLang="en-US" sz="1200" dirty="0">
              <a:solidFill>
                <a:schemeClr val="tx1"/>
              </a:solidFill>
              <a:latin typeface="Comic Sans MS" panose="030F0902030302020204" pitchFamily="66" charset="0"/>
            </a:endParaRPr>
          </a:p>
        </p:txBody>
      </p:sp>
      <p:sp>
        <p:nvSpPr>
          <p:cNvPr id="24" name="标题 1">
            <a:extLst>
              <a:ext uri="{FF2B5EF4-FFF2-40B4-BE49-F238E27FC236}">
                <a16:creationId xmlns:a16="http://schemas.microsoft.com/office/drawing/2014/main" id="{9F5A15C1-590B-E040-B8C2-2E93C51F7199}"/>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77352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Frame of reference</a:t>
            </a:r>
          </a:p>
          <a:p>
            <a:pPr algn="l"/>
            <a:r>
              <a:rPr kumimoji="1" lang="zh-CN" altLang="en-US" sz="1100" b="1" dirty="0">
                <a:solidFill>
                  <a:schemeClr val="tx1"/>
                </a:solidFill>
              </a:rPr>
              <a:t>坐标系</a:t>
            </a:r>
            <a:endParaRPr kumimoji="1" lang="en-US" altLang="zh-CN" sz="1100" b="1" dirty="0">
              <a:solidFill>
                <a:schemeClr val="tx1"/>
              </a:solidFill>
            </a:endParaRPr>
          </a:p>
          <a:p>
            <a:pPr algn="l"/>
            <a:r>
              <a:rPr kumimoji="1" lang="en-US" altLang="zh-CN" sz="1100" dirty="0">
                <a:solidFill>
                  <a:schemeClr val="tx1"/>
                </a:solidFill>
              </a:rPr>
              <a:t>A system in which we describe things (e.g. position and movement of bodies)</a:t>
            </a:r>
          </a:p>
          <a:p>
            <a:pPr algn="l"/>
            <a:endParaRPr kumimoji="1" lang="en-US" altLang="zh-CN" sz="1100" dirty="0">
              <a:solidFill>
                <a:schemeClr val="tx1"/>
              </a:solidFill>
            </a:endParaRPr>
          </a:p>
          <a:p>
            <a:r>
              <a:rPr kumimoji="1" lang="en-US" altLang="zh-CN" sz="1100" b="1" dirty="0">
                <a:solidFill>
                  <a:schemeClr val="tx1"/>
                </a:solidFill>
              </a:rPr>
              <a:t>Inertial frame of reference</a:t>
            </a:r>
          </a:p>
          <a:p>
            <a:r>
              <a:rPr kumimoji="1" lang="zh-CN" altLang="en-US" sz="1100" b="1" dirty="0">
                <a:solidFill>
                  <a:schemeClr val="tx1"/>
                </a:solidFill>
              </a:rPr>
              <a:t>不变惯性坐标系</a:t>
            </a:r>
            <a:endParaRPr kumimoji="1" lang="en-US" altLang="zh-CN" sz="1100" b="1" dirty="0">
              <a:solidFill>
                <a:schemeClr val="tx1"/>
              </a:solidFill>
            </a:endParaRPr>
          </a:p>
          <a:p>
            <a:r>
              <a:rPr kumimoji="1" lang="en-US" altLang="zh-CN" sz="1100" dirty="0">
                <a:solidFill>
                  <a:schemeClr val="tx1"/>
                </a:solidFill>
              </a:rPr>
              <a:t>A frame of reference that is not accelerating</a:t>
            </a:r>
          </a:p>
          <a:p>
            <a:endParaRPr kumimoji="1" lang="en-US" altLang="zh-CN" sz="1100" dirty="0">
              <a:solidFill>
                <a:schemeClr val="tx1"/>
              </a:solidFill>
            </a:endParaRPr>
          </a:p>
          <a:p>
            <a:r>
              <a:rPr kumimoji="1" lang="en-US" altLang="zh-CN" sz="1100" b="1" dirty="0">
                <a:solidFill>
                  <a:schemeClr val="tx1"/>
                </a:solidFill>
              </a:rPr>
              <a:t>Newton’s 1</a:t>
            </a:r>
            <a:r>
              <a:rPr kumimoji="1" lang="en-US" altLang="zh-CN" sz="1100" b="1" baseline="30000" dirty="0">
                <a:solidFill>
                  <a:schemeClr val="tx1"/>
                </a:solidFill>
              </a:rPr>
              <a:t>nd</a:t>
            </a:r>
            <a:r>
              <a:rPr kumimoji="1" lang="en-US" altLang="zh-CN" sz="1100" b="1" dirty="0">
                <a:solidFill>
                  <a:schemeClr val="tx1"/>
                </a:solidFill>
              </a:rPr>
              <a:t> Law</a:t>
            </a:r>
          </a:p>
          <a:p>
            <a:r>
              <a:rPr kumimoji="1" lang="en-US" altLang="zh-CN" sz="1100" dirty="0">
                <a:solidFill>
                  <a:schemeClr val="tx1"/>
                </a:solidFill>
              </a:rPr>
              <a:t>If there is no forces acting, everything is in rest, or moving with constant speed with respect to you.</a:t>
            </a: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3</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531148" y="666995"/>
            <a:ext cx="5029274" cy="5780008"/>
            <a:chOff x="198939" y="7156565"/>
            <a:chExt cx="6306362" cy="5780008"/>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Hello world, we are just passing by!</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5447645"/>
            </a:xfrm>
            <a:prstGeom prst="rect">
              <a:avLst/>
            </a:prstGeom>
            <a:noFill/>
          </p:spPr>
          <p:txBody>
            <a:bodyPr wrap="square" rtlCol="0">
              <a:spAutoFit/>
            </a:bodyPr>
            <a:lstStyle/>
            <a:p>
              <a:r>
                <a:rPr kumimoji="1" lang="en-US" altLang="zh-CN" sz="1200" dirty="0"/>
                <a:t>Imagine we are traveling through space in our spaceship that can travel very fast, approximately 50% of the speed of light.</a:t>
              </a:r>
            </a:p>
            <a:p>
              <a:endParaRPr kumimoji="1" lang="en-US" altLang="zh-CN" sz="1200" dirty="0"/>
            </a:p>
            <a:p>
              <a:r>
                <a:rPr kumimoji="1" lang="en-US" altLang="zh-CN" sz="1200" dirty="0"/>
                <a:t>We are passing by a new planet, and as we do, the aliens living there are watching us carefully and taking measurements to test their new theory concerning light, speed, relativity and the universe.</a:t>
              </a:r>
            </a:p>
            <a:p>
              <a:endParaRPr kumimoji="1" lang="en-US" altLang="zh-CN" sz="1200" dirty="0"/>
            </a:p>
            <a:p>
              <a:pPr marL="228600" indent="-228600">
                <a:buFont typeface="+mj-lt"/>
                <a:buAutoNum type="arabicPeriod"/>
              </a:pPr>
              <a:r>
                <a:rPr kumimoji="1" lang="en-US" altLang="zh-CN" sz="1200" dirty="0"/>
                <a:t>From the aliens’ point of view, what is your speed?</a:t>
              </a:r>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r>
                <a:rPr kumimoji="1" lang="en-US" altLang="zh-CN" sz="1200" dirty="0"/>
                <a:t>If your spaceship has a front light attached to its cockpit, and you turn it on (to be able to spot asteroids and space dust in your way as you steer through space), from the aliens’ perspective, what is the speed of the light you are using? What is this speed from your perspective?</a:t>
              </a:r>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endParaRPr kumimoji="1" lang="en-US" altLang="zh-CN" sz="1200" dirty="0"/>
            </a:p>
            <a:p>
              <a:pPr marL="228600" indent="-228600">
                <a:buFont typeface="+mj-lt"/>
                <a:buAutoNum type="arabicPeriod"/>
              </a:pPr>
              <a:r>
                <a:rPr kumimoji="1" lang="en-US" altLang="zh-CN" sz="1200" dirty="0"/>
                <a:t>You launch another, smaller unmanned ship traveling in the same direction, to check the route ahead of you. You launch it with the speed of 70% of the speed of light. From your perspective, how fast is this vehicle traveling with? From aliens’ perspective, how fast is it moving?</a:t>
              </a:r>
              <a:endParaRPr kumimoji="1" lang="zh-CN" altLang="en-US" sz="1200" dirty="0"/>
            </a:p>
          </p:txBody>
        </p:sp>
      </p:gr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pic>
        <p:nvPicPr>
          <p:cNvPr id="1028" name="Picture 4" descr="“planet aliens”的图片搜索结果">
            <a:extLst>
              <a:ext uri="{FF2B5EF4-FFF2-40B4-BE49-F238E27FC236}">
                <a16:creationId xmlns:a16="http://schemas.microsoft.com/office/drawing/2014/main" id="{9616AAEB-3951-1545-95BA-F1B3946EB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9" y="7890073"/>
            <a:ext cx="2288216" cy="1224090"/>
          </a:xfrm>
          <a:prstGeom prst="rect">
            <a:avLst/>
          </a:prstGeom>
          <a:noFill/>
          <a:extLst>
            <a:ext uri="{909E8E84-426E-40DD-AFC4-6F175D3DCCD1}">
              <a14:hiddenFill xmlns:a14="http://schemas.microsoft.com/office/drawing/2010/main">
                <a:solidFill>
                  <a:srgbClr val="FFFFFF"/>
                </a:solidFill>
              </a14:hiddenFill>
            </a:ext>
          </a:extLst>
        </p:spPr>
      </p:pic>
      <p:sp>
        <p:nvSpPr>
          <p:cNvPr id="2" name="弧 1">
            <a:extLst>
              <a:ext uri="{FF2B5EF4-FFF2-40B4-BE49-F238E27FC236}">
                <a16:creationId xmlns:a16="http://schemas.microsoft.com/office/drawing/2014/main" id="{29D0E804-2139-614F-AECC-00E2EB713E78}"/>
              </a:ext>
            </a:extLst>
          </p:cNvPr>
          <p:cNvSpPr/>
          <p:nvPr/>
        </p:nvSpPr>
        <p:spPr>
          <a:xfrm>
            <a:off x="2199190" y="7406833"/>
            <a:ext cx="3916930" cy="1170008"/>
          </a:xfrm>
          <a:prstGeom prst="arc">
            <a:avLst>
              <a:gd name="adj1" fmla="val 11296743"/>
              <a:gd name="adj2" fmla="val 648594"/>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pic>
        <p:nvPicPr>
          <p:cNvPr id="1030" name="Picture 6" descr="“spaceship cartoon”的图片搜索结果">
            <a:extLst>
              <a:ext uri="{FF2B5EF4-FFF2-40B4-BE49-F238E27FC236}">
                <a16:creationId xmlns:a16="http://schemas.microsoft.com/office/drawing/2014/main" id="{6C89A9F9-AEB7-3246-B57E-889D217ABEC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797"/>
          <a:stretch/>
        </p:blipFill>
        <p:spPr bwMode="auto">
          <a:xfrm>
            <a:off x="1632164" y="7313609"/>
            <a:ext cx="841475" cy="1170008"/>
          </a:xfrm>
          <a:prstGeom prst="rect">
            <a:avLst/>
          </a:prstGeom>
          <a:noFill/>
          <a:extLst>
            <a:ext uri="{909E8E84-426E-40DD-AFC4-6F175D3DCCD1}">
              <a14:hiddenFill xmlns:a14="http://schemas.microsoft.com/office/drawing/2010/main">
                <a:solidFill>
                  <a:srgbClr val="FFFFFF"/>
                </a:solidFill>
              </a14:hiddenFill>
            </a:ext>
          </a:extLst>
        </p:spPr>
      </p:pic>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6617942"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spTree>
    <p:extLst>
      <p:ext uri="{BB962C8B-B14F-4D97-AF65-F5344CB8AC3E}">
        <p14:creationId xmlns:p14="http://schemas.microsoft.com/office/powerpoint/2010/main" val="103110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4</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49863" y="666995"/>
            <a:ext cx="6410559" cy="2640687"/>
            <a:chOff x="198939" y="7156565"/>
            <a:chExt cx="6306362" cy="2640687"/>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Einstein</a:t>
              </a:r>
              <a:r>
                <a:rPr kumimoji="1" lang="zh-CN" altLang="en-US" sz="1400" dirty="0">
                  <a:solidFill>
                    <a:schemeClr val="bg1"/>
                  </a:solidFill>
                  <a:latin typeface="Comic Sans MS" panose="030F0902030302020204" pitchFamily="66" charset="0"/>
                </a:rPr>
                <a:t> </a:t>
              </a:r>
              <a:r>
                <a:rPr kumimoji="1" lang="en-US" altLang="zh-CN" sz="1400" dirty="0">
                  <a:solidFill>
                    <a:schemeClr val="bg1"/>
                  </a:solidFill>
                  <a:latin typeface="Comic Sans MS" panose="030F0902030302020204" pitchFamily="66" charset="0"/>
                </a:rPr>
                <a:t>chasing light</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2308324"/>
            </a:xfrm>
            <a:prstGeom prst="rect">
              <a:avLst/>
            </a:prstGeom>
            <a:noFill/>
          </p:spPr>
          <p:txBody>
            <a:bodyPr wrap="square" rtlCol="0">
              <a:spAutoFit/>
            </a:bodyPr>
            <a:lstStyle/>
            <a:p>
              <a:r>
                <a:rPr kumimoji="1" lang="en-US" altLang="zh-CN" sz="1200" dirty="0"/>
                <a:t>By the end of 19</a:t>
              </a:r>
              <a:r>
                <a:rPr kumimoji="1" lang="en-US" altLang="zh-CN" sz="1200" baseline="30000" dirty="0"/>
                <a:t>th</a:t>
              </a:r>
              <a:r>
                <a:rPr kumimoji="1" lang="en-US" altLang="zh-CN" sz="1200" dirty="0"/>
                <a:t> century, scientists have already managed to describe light as an oscillating wave.</a:t>
              </a:r>
            </a:p>
            <a:p>
              <a:endParaRPr kumimoji="1" lang="en-US" altLang="zh-CN" sz="1200" dirty="0"/>
            </a:p>
            <a:p>
              <a:r>
                <a:rPr kumimoji="1" lang="en-US" altLang="zh-CN" sz="1200" dirty="0"/>
                <a:t>Different wave lengths (different oscillation frequencies) correspond to different “types” of light. For example, different colors are just light of different frequencies. Microwaves used in microwave ovens are also different “colors” of the same light.</a:t>
              </a:r>
            </a:p>
            <a:p>
              <a:endParaRPr kumimoji="1" lang="en-US" altLang="zh-CN" sz="1200" dirty="0"/>
            </a:p>
            <a:p>
              <a:r>
                <a:rPr kumimoji="1" lang="en-US" altLang="zh-CN" sz="1200" dirty="0"/>
                <a:t>In late 19</a:t>
              </a:r>
              <a:r>
                <a:rPr kumimoji="1" lang="en-US" altLang="zh-CN" sz="1200" baseline="30000" dirty="0"/>
                <a:t>th</a:t>
              </a:r>
              <a:r>
                <a:rPr kumimoji="1" lang="en-US" altLang="zh-CN" sz="1200" dirty="0"/>
                <a:t> c., 16-year old Albert Einstein asked himself: what if I travel with the speed of light, next to a light wave: according to relativity of motion, I should see light “frozen” in place (so really, it will just be a frozen wave not oscillating anymore)</a:t>
              </a:r>
            </a:p>
            <a:p>
              <a:endParaRPr kumimoji="1" lang="en-US" altLang="zh-CN" sz="1200" dirty="0"/>
            </a:p>
            <a:p>
              <a:r>
                <a:rPr kumimoji="1" lang="en-US" altLang="zh-CN" sz="1200" dirty="0"/>
                <a:t>To Einstein, this seemed counterintuitive.</a:t>
              </a:r>
            </a:p>
            <a:p>
              <a:endParaRPr kumimoji="1" lang="en-US" altLang="zh-CN" sz="1200" dirty="0"/>
            </a:p>
          </p:txBody>
        </p:sp>
      </p:gr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grpSp>
        <p:nvGrpSpPr>
          <p:cNvPr id="20" name="组合 19">
            <a:extLst>
              <a:ext uri="{FF2B5EF4-FFF2-40B4-BE49-F238E27FC236}">
                <a16:creationId xmlns:a16="http://schemas.microsoft.com/office/drawing/2014/main" id="{320002E3-188E-E949-AC43-2B77787814BE}"/>
              </a:ext>
            </a:extLst>
          </p:cNvPr>
          <p:cNvGrpSpPr/>
          <p:nvPr/>
        </p:nvGrpSpPr>
        <p:grpSpPr>
          <a:xfrm>
            <a:off x="2951543" y="3202415"/>
            <a:ext cx="3352682" cy="1015663"/>
            <a:chOff x="3112645" y="4468252"/>
            <a:chExt cx="3352682" cy="1015663"/>
          </a:xfrm>
        </p:grpSpPr>
        <p:sp>
          <p:nvSpPr>
            <p:cNvPr id="21" name="文本框 20">
              <a:extLst>
                <a:ext uri="{FF2B5EF4-FFF2-40B4-BE49-F238E27FC236}">
                  <a16:creationId xmlns:a16="http://schemas.microsoft.com/office/drawing/2014/main" id="{7E64F3B6-E62B-204B-87CA-627C1450D6F9}"/>
                </a:ext>
              </a:extLst>
            </p:cNvPr>
            <p:cNvSpPr txBox="1"/>
            <p:nvPr/>
          </p:nvSpPr>
          <p:spPr>
            <a:xfrm>
              <a:off x="3112645" y="4468252"/>
              <a:ext cx="2733743" cy="1015663"/>
            </a:xfrm>
            <a:custGeom>
              <a:avLst/>
              <a:gdLst>
                <a:gd name="connsiteX0" fmla="*/ 0 w 2733743"/>
                <a:gd name="connsiteY0" fmla="*/ 0 h 1015663"/>
                <a:gd name="connsiteX1" fmla="*/ 519411 w 2733743"/>
                <a:gd name="connsiteY1" fmla="*/ 0 h 1015663"/>
                <a:gd name="connsiteX2" fmla="*/ 984147 w 2733743"/>
                <a:gd name="connsiteY2" fmla="*/ 0 h 1015663"/>
                <a:gd name="connsiteX3" fmla="*/ 1585571 w 2733743"/>
                <a:gd name="connsiteY3" fmla="*/ 0 h 1015663"/>
                <a:gd name="connsiteX4" fmla="*/ 2104982 w 2733743"/>
                <a:gd name="connsiteY4" fmla="*/ 0 h 1015663"/>
                <a:gd name="connsiteX5" fmla="*/ 2733743 w 2733743"/>
                <a:gd name="connsiteY5" fmla="*/ 0 h 1015663"/>
                <a:gd name="connsiteX6" fmla="*/ 2733743 w 2733743"/>
                <a:gd name="connsiteY6" fmla="*/ 528145 h 1015663"/>
                <a:gd name="connsiteX7" fmla="*/ 2733743 w 2733743"/>
                <a:gd name="connsiteY7" fmla="*/ 1015663 h 1015663"/>
                <a:gd name="connsiteX8" fmla="*/ 2186994 w 2733743"/>
                <a:gd name="connsiteY8" fmla="*/ 1015663 h 1015663"/>
                <a:gd name="connsiteX9" fmla="*/ 1722258 w 2733743"/>
                <a:gd name="connsiteY9" fmla="*/ 1015663 h 1015663"/>
                <a:gd name="connsiteX10" fmla="*/ 1175509 w 2733743"/>
                <a:gd name="connsiteY10" fmla="*/ 1015663 h 1015663"/>
                <a:gd name="connsiteX11" fmla="*/ 628761 w 2733743"/>
                <a:gd name="connsiteY11" fmla="*/ 1015663 h 1015663"/>
                <a:gd name="connsiteX12" fmla="*/ 0 w 2733743"/>
                <a:gd name="connsiteY12" fmla="*/ 1015663 h 1015663"/>
                <a:gd name="connsiteX13" fmla="*/ 0 w 2733743"/>
                <a:gd name="connsiteY13" fmla="*/ 487518 h 1015663"/>
                <a:gd name="connsiteX14" fmla="*/ 0 w 2733743"/>
                <a:gd name="connsiteY14"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33743" h="1015663" extrusionOk="0">
                  <a:moveTo>
                    <a:pt x="0" y="0"/>
                  </a:moveTo>
                  <a:cubicBezTo>
                    <a:pt x="167357" y="-18589"/>
                    <a:pt x="370362" y="51221"/>
                    <a:pt x="519411" y="0"/>
                  </a:cubicBezTo>
                  <a:cubicBezTo>
                    <a:pt x="668460" y="-51221"/>
                    <a:pt x="769638" y="33662"/>
                    <a:pt x="984147" y="0"/>
                  </a:cubicBezTo>
                  <a:cubicBezTo>
                    <a:pt x="1198656" y="-33662"/>
                    <a:pt x="1427838" y="42226"/>
                    <a:pt x="1585571" y="0"/>
                  </a:cubicBezTo>
                  <a:cubicBezTo>
                    <a:pt x="1743304" y="-42226"/>
                    <a:pt x="1919002" y="31499"/>
                    <a:pt x="2104982" y="0"/>
                  </a:cubicBezTo>
                  <a:cubicBezTo>
                    <a:pt x="2290962" y="-31499"/>
                    <a:pt x="2557852" y="64829"/>
                    <a:pt x="2733743" y="0"/>
                  </a:cubicBezTo>
                  <a:cubicBezTo>
                    <a:pt x="2770790" y="247890"/>
                    <a:pt x="2679687" y="368422"/>
                    <a:pt x="2733743" y="528145"/>
                  </a:cubicBezTo>
                  <a:cubicBezTo>
                    <a:pt x="2787799" y="687869"/>
                    <a:pt x="2729324" y="800329"/>
                    <a:pt x="2733743" y="1015663"/>
                  </a:cubicBezTo>
                  <a:cubicBezTo>
                    <a:pt x="2575364" y="1079432"/>
                    <a:pt x="2387144" y="1009074"/>
                    <a:pt x="2186994" y="1015663"/>
                  </a:cubicBezTo>
                  <a:cubicBezTo>
                    <a:pt x="1986844" y="1022252"/>
                    <a:pt x="1898646" y="995461"/>
                    <a:pt x="1722258" y="1015663"/>
                  </a:cubicBezTo>
                  <a:cubicBezTo>
                    <a:pt x="1545870" y="1035865"/>
                    <a:pt x="1390127" y="969023"/>
                    <a:pt x="1175509" y="1015663"/>
                  </a:cubicBezTo>
                  <a:cubicBezTo>
                    <a:pt x="960891" y="1062303"/>
                    <a:pt x="812455" y="993442"/>
                    <a:pt x="628761" y="1015663"/>
                  </a:cubicBezTo>
                  <a:cubicBezTo>
                    <a:pt x="445067" y="1037884"/>
                    <a:pt x="224294" y="974606"/>
                    <a:pt x="0" y="1015663"/>
                  </a:cubicBezTo>
                  <a:cubicBezTo>
                    <a:pt x="-46128" y="867287"/>
                    <a:pt x="52856" y="599578"/>
                    <a:pt x="0" y="487518"/>
                  </a:cubicBezTo>
                  <a:cubicBezTo>
                    <a:pt x="-52856" y="375459"/>
                    <a:pt x="39118" y="230812"/>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Do you also think it’s counterintuitive to imagine a “frozen” wave?</a:t>
              </a:r>
            </a:p>
            <a:p>
              <a:endParaRPr kumimoji="1" lang="en-US" altLang="zh-CN" sz="1200" dirty="0">
                <a:latin typeface="Comic Sans MS" panose="030F0902030302020204" pitchFamily="66" charset="0"/>
              </a:endParaRPr>
            </a:p>
            <a:p>
              <a:r>
                <a:rPr kumimoji="1" lang="en-US" altLang="zh-CN" sz="1200" dirty="0">
                  <a:latin typeface="Comic Sans MS" panose="030F0902030302020204" pitchFamily="66" charset="0"/>
                </a:rPr>
                <a:t>What is “intuition”?</a:t>
              </a:r>
              <a:endParaRPr kumimoji="1" lang="en-US" altLang="zh-CN" sz="1100" dirty="0">
                <a:latin typeface="Trebuchet MS" panose="020B0703020202090204" pitchFamily="34" charset="0"/>
              </a:endParaRPr>
            </a:p>
          </p:txBody>
        </p:sp>
        <p:pic>
          <p:nvPicPr>
            <p:cNvPr id="22" name="图片 21">
              <a:extLst>
                <a:ext uri="{FF2B5EF4-FFF2-40B4-BE49-F238E27FC236}">
                  <a16:creationId xmlns:a16="http://schemas.microsoft.com/office/drawing/2014/main" id="{D92BA9BC-9F1F-314F-AB63-07848F49F1F8}"/>
                </a:ext>
              </a:extLst>
            </p:cNvPr>
            <p:cNvPicPr>
              <a:picLocks noChangeAspect="1"/>
            </p:cNvPicPr>
            <p:nvPr/>
          </p:nvPicPr>
          <p:blipFill>
            <a:blip r:embed="rId4"/>
            <a:stretch>
              <a:fillRect/>
            </a:stretch>
          </p:blipFill>
          <p:spPr>
            <a:xfrm>
              <a:off x="5937159" y="4521989"/>
              <a:ext cx="528168" cy="528168"/>
            </a:xfrm>
            <a:prstGeom prst="rect">
              <a:avLst/>
            </a:prstGeom>
          </p:spPr>
        </p:pic>
      </p:grpSp>
      <p:grpSp>
        <p:nvGrpSpPr>
          <p:cNvPr id="23" name="组合 22">
            <a:extLst>
              <a:ext uri="{FF2B5EF4-FFF2-40B4-BE49-F238E27FC236}">
                <a16:creationId xmlns:a16="http://schemas.microsoft.com/office/drawing/2014/main" id="{1B57A10F-3DD8-EB4B-9D04-73E2877D4B71}"/>
              </a:ext>
            </a:extLst>
          </p:cNvPr>
          <p:cNvGrpSpPr/>
          <p:nvPr/>
        </p:nvGrpSpPr>
        <p:grpSpPr>
          <a:xfrm>
            <a:off x="192243" y="4905031"/>
            <a:ext cx="6410559" cy="1902023"/>
            <a:chOff x="198939" y="7156565"/>
            <a:chExt cx="6306362" cy="1902023"/>
          </a:xfrm>
        </p:grpSpPr>
        <p:sp>
          <p:nvSpPr>
            <p:cNvPr id="24" name="矩形 23">
              <a:extLst>
                <a:ext uri="{FF2B5EF4-FFF2-40B4-BE49-F238E27FC236}">
                  <a16:creationId xmlns:a16="http://schemas.microsoft.com/office/drawing/2014/main" id="{607D20E4-92AD-B94C-8690-8C5D9C8D4BD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The key postulates of Special Relativity</a:t>
              </a:r>
              <a:endParaRPr kumimoji="1" lang="zh-CN" altLang="en-US" sz="1400" dirty="0">
                <a:solidFill>
                  <a:schemeClr val="bg1"/>
                </a:solidFill>
                <a:latin typeface="Comic Sans MS" panose="030F0902030302020204" pitchFamily="66" charset="0"/>
              </a:endParaRPr>
            </a:p>
          </p:txBody>
        </p:sp>
        <p:sp>
          <p:nvSpPr>
            <p:cNvPr id="26" name="文本框 25">
              <a:extLst>
                <a:ext uri="{FF2B5EF4-FFF2-40B4-BE49-F238E27FC236}">
                  <a16:creationId xmlns:a16="http://schemas.microsoft.com/office/drawing/2014/main" id="{4FDAB432-4724-514A-ABD8-0ADAC925FDF1}"/>
                </a:ext>
              </a:extLst>
            </p:cNvPr>
            <p:cNvSpPr txBox="1"/>
            <p:nvPr userDrawn="1"/>
          </p:nvSpPr>
          <p:spPr>
            <a:xfrm>
              <a:off x="198939" y="7488928"/>
              <a:ext cx="6264671" cy="1569660"/>
            </a:xfrm>
            <a:prstGeom prst="rect">
              <a:avLst/>
            </a:prstGeom>
            <a:noFill/>
          </p:spPr>
          <p:txBody>
            <a:bodyPr wrap="square" rtlCol="0">
              <a:spAutoFit/>
            </a:bodyPr>
            <a:lstStyle/>
            <a:p>
              <a:pPr marL="228600" indent="-228600">
                <a:buAutoNum type="arabicPeriod"/>
              </a:pPr>
              <a:r>
                <a:rPr kumimoji="1" lang="en-US" altLang="zh-CN" sz="1600" dirty="0"/>
                <a:t>Laws of Physics are the same in all inertial reference frames.</a:t>
              </a:r>
            </a:p>
            <a:p>
              <a:pPr marL="228600" indent="-228600">
                <a:buAutoNum type="arabicPeriod"/>
              </a:pPr>
              <a:endParaRPr kumimoji="1" lang="en-US" altLang="zh-CN" sz="1600" dirty="0"/>
            </a:p>
            <a:p>
              <a:pPr marL="228600" indent="-228600">
                <a:buAutoNum type="arabicPeriod"/>
              </a:pPr>
              <a:endParaRPr kumimoji="1" lang="en-US" altLang="zh-CN" sz="1600" dirty="0"/>
            </a:p>
            <a:p>
              <a:pPr marL="228600" indent="-228600">
                <a:buAutoNum type="arabicPeriod"/>
              </a:pPr>
              <a:r>
                <a:rPr kumimoji="1" lang="en-US" altLang="zh-CN" sz="1600" dirty="0"/>
                <a:t>Speed of light is CONSTANT regardless of what reference frame you are observing it from.</a:t>
              </a:r>
            </a:p>
            <a:p>
              <a:endParaRPr kumimoji="1" lang="en-US" altLang="zh-CN" sz="1600" dirty="0"/>
            </a:p>
          </p:txBody>
        </p:sp>
      </p:grpSp>
      <p:pic>
        <p:nvPicPr>
          <p:cNvPr id="2050" name="Picture 2" descr="“einstein running”的图片搜索结果">
            <a:extLst>
              <a:ext uri="{FF2B5EF4-FFF2-40B4-BE49-F238E27FC236}">
                <a16:creationId xmlns:a16="http://schemas.microsoft.com/office/drawing/2014/main" id="{76CE6A31-2C4E-1C43-A964-571FA30F0A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622" y="3382094"/>
            <a:ext cx="762625" cy="1232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ght”的图片搜索结果">
            <a:extLst>
              <a:ext uri="{FF2B5EF4-FFF2-40B4-BE49-F238E27FC236}">
                <a16:creationId xmlns:a16="http://schemas.microsoft.com/office/drawing/2014/main" id="{35B1BE2A-A344-D24F-8458-51F3A2BE56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225" y="3520236"/>
            <a:ext cx="1044654" cy="782482"/>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组合 27">
            <a:extLst>
              <a:ext uri="{FF2B5EF4-FFF2-40B4-BE49-F238E27FC236}">
                <a16:creationId xmlns:a16="http://schemas.microsoft.com/office/drawing/2014/main" id="{00BBEC1D-1A1C-B348-A021-5D77867479BC}"/>
              </a:ext>
            </a:extLst>
          </p:cNvPr>
          <p:cNvGrpSpPr/>
          <p:nvPr/>
        </p:nvGrpSpPr>
        <p:grpSpPr>
          <a:xfrm>
            <a:off x="234623" y="7304878"/>
            <a:ext cx="6410558" cy="961827"/>
            <a:chOff x="240626" y="7156565"/>
            <a:chExt cx="6264675" cy="961827"/>
          </a:xfrm>
        </p:grpSpPr>
        <p:sp>
          <p:nvSpPr>
            <p:cNvPr id="29" name="矩形 28">
              <a:extLst>
                <a:ext uri="{FF2B5EF4-FFF2-40B4-BE49-F238E27FC236}">
                  <a16:creationId xmlns:a16="http://schemas.microsoft.com/office/drawing/2014/main" id="{C5F8933F-42C3-C046-839D-D9C040077E2D}"/>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Re-considering spaceship measurements</a:t>
              </a:r>
              <a:endParaRPr kumimoji="1" lang="zh-CN" altLang="en-US" sz="1400" dirty="0">
                <a:solidFill>
                  <a:schemeClr val="bg1"/>
                </a:solidFill>
                <a:latin typeface="Comic Sans MS" panose="030F0902030302020204" pitchFamily="66" charset="0"/>
              </a:endParaRPr>
            </a:p>
          </p:txBody>
        </p:sp>
        <p:sp>
          <p:nvSpPr>
            <p:cNvPr id="30" name="文本框 29">
              <a:extLst>
                <a:ext uri="{FF2B5EF4-FFF2-40B4-BE49-F238E27FC236}">
                  <a16:creationId xmlns:a16="http://schemas.microsoft.com/office/drawing/2014/main" id="{F21443DB-2DAF-5E42-B979-E2AD388FC260}"/>
                </a:ext>
              </a:extLst>
            </p:cNvPr>
            <p:cNvSpPr txBox="1"/>
            <p:nvPr userDrawn="1"/>
          </p:nvSpPr>
          <p:spPr>
            <a:xfrm>
              <a:off x="240626" y="7472061"/>
              <a:ext cx="6264671" cy="646331"/>
            </a:xfrm>
            <a:prstGeom prst="rect">
              <a:avLst/>
            </a:prstGeom>
            <a:noFill/>
          </p:spPr>
          <p:txBody>
            <a:bodyPr wrap="square" rtlCol="0">
              <a:spAutoFit/>
            </a:bodyPr>
            <a:lstStyle/>
            <a:p>
              <a:r>
                <a:rPr kumimoji="1" lang="en-US" altLang="zh-CN" sz="1200" dirty="0"/>
                <a:t>If we assume that the speed of light is constant in ALL reference frames, what does this mean for our calculations for speed of light in different reference frames, as seen from our spaceship and as seen from the alien planet?</a:t>
              </a:r>
            </a:p>
          </p:txBody>
        </p:sp>
      </p:grpSp>
    </p:spTree>
    <p:extLst>
      <p:ext uri="{BB962C8B-B14F-4D97-AF65-F5344CB8AC3E}">
        <p14:creationId xmlns:p14="http://schemas.microsoft.com/office/powerpoint/2010/main" val="45380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4F05ACF-DD84-7E41-B250-2529E25EAD69}"/>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87C8B6A8-BAE1-AD4E-BA21-7B1C1A2D5BD2}"/>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AD26ED48-E1F9-2A4D-8104-0D776583B70C}"/>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91303F29-D787-144E-9E8F-187A4B5A701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3FAC040-83F6-8445-BE64-FA579E5E3155}"/>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92393313-B86C-794B-B2D5-EDB6FC3FFC20}"/>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61B05F2C-C6AC-E644-AFFA-5E09DAD4539E}"/>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8AE216A7-A5F4-DA40-8099-E34099C5C07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897E6635-3CFC-5B4C-B4D2-52E2AF0122F0}"/>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AEC666F2-3DAD-EB4F-B049-C5C0BBE069B5}"/>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5</a:t>
            </a:fld>
            <a:endParaRPr kumimoji="1" lang="zh-CN" altLang="en-US"/>
          </a:p>
        </p:txBody>
      </p:sp>
      <p:grpSp>
        <p:nvGrpSpPr>
          <p:cNvPr id="16" name="组合 15">
            <a:extLst>
              <a:ext uri="{FF2B5EF4-FFF2-40B4-BE49-F238E27FC236}">
                <a16:creationId xmlns:a16="http://schemas.microsoft.com/office/drawing/2014/main" id="{40E6B0A6-28C3-A448-B284-8EF0F70A4580}"/>
              </a:ext>
            </a:extLst>
          </p:cNvPr>
          <p:cNvGrpSpPr/>
          <p:nvPr/>
        </p:nvGrpSpPr>
        <p:grpSpPr>
          <a:xfrm>
            <a:off x="240633" y="698107"/>
            <a:ext cx="6410558" cy="961827"/>
            <a:chOff x="240626" y="7156565"/>
            <a:chExt cx="6264675" cy="961827"/>
          </a:xfrm>
        </p:grpSpPr>
        <p:sp>
          <p:nvSpPr>
            <p:cNvPr id="17" name="矩形 16">
              <a:extLst>
                <a:ext uri="{FF2B5EF4-FFF2-40B4-BE49-F238E27FC236}">
                  <a16:creationId xmlns:a16="http://schemas.microsoft.com/office/drawing/2014/main" id="{DAD91166-7EE0-D043-BA05-355D4D50CB8B}"/>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Re-considering spaceship measurements</a:t>
              </a:r>
              <a:endParaRPr kumimoji="1" lang="zh-CN" altLang="en-US" sz="1400" dirty="0">
                <a:solidFill>
                  <a:schemeClr val="bg1"/>
                </a:solidFill>
                <a:latin typeface="Comic Sans MS" panose="030F0902030302020204" pitchFamily="66" charset="0"/>
              </a:endParaRPr>
            </a:p>
          </p:txBody>
        </p:sp>
        <p:sp>
          <p:nvSpPr>
            <p:cNvPr id="18" name="文本框 17">
              <a:extLst>
                <a:ext uri="{FF2B5EF4-FFF2-40B4-BE49-F238E27FC236}">
                  <a16:creationId xmlns:a16="http://schemas.microsoft.com/office/drawing/2014/main" id="{04C21A30-5B4A-E946-A229-A81691FFE9EB}"/>
                </a:ext>
              </a:extLst>
            </p:cNvPr>
            <p:cNvSpPr txBox="1"/>
            <p:nvPr userDrawn="1"/>
          </p:nvSpPr>
          <p:spPr>
            <a:xfrm>
              <a:off x="240626" y="7472061"/>
              <a:ext cx="6264671" cy="646331"/>
            </a:xfrm>
            <a:prstGeom prst="rect">
              <a:avLst/>
            </a:prstGeom>
            <a:noFill/>
          </p:spPr>
          <p:txBody>
            <a:bodyPr wrap="square" rtlCol="0">
              <a:spAutoFit/>
            </a:bodyPr>
            <a:lstStyle/>
            <a:p>
              <a:r>
                <a:rPr kumimoji="1" lang="en-US" altLang="zh-CN" sz="1200" dirty="0"/>
                <a:t>If we assume that the speed of light is constant in ALL reference frames, what does this mean for our calculations for speed of light in different reference frames, as seen from our spaceship and as seen from the alien planet?</a:t>
              </a:r>
            </a:p>
          </p:txBody>
        </p:sp>
      </p:grpSp>
    </p:spTree>
    <p:extLst>
      <p:ext uri="{BB962C8B-B14F-4D97-AF65-F5344CB8AC3E}">
        <p14:creationId xmlns:p14="http://schemas.microsoft.com/office/powerpoint/2010/main" val="178703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912C1AA3-0C96-A749-AA70-33144AE1D130}"/>
              </a:ext>
            </a:extLst>
          </p:cNvPr>
          <p:cNvSpPr/>
          <p:nvPr/>
        </p:nvSpPr>
        <p:spPr>
          <a:xfrm>
            <a:off x="1621913" y="642248"/>
            <a:ext cx="5029278" cy="1517087"/>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Speed of light: the universal constant of the universe</a:t>
            </a:r>
          </a:p>
          <a:p>
            <a:pPr algn="l"/>
            <a:endParaRPr kumimoji="1" lang="en-US" altLang="zh-CN" sz="1200" dirty="0">
              <a:solidFill>
                <a:schemeClr val="tx1"/>
              </a:solidFill>
              <a:latin typeface="Comic Sans MS" panose="030F0902030302020204" pitchFamily="66" charset="0"/>
            </a:endParaRPr>
          </a:p>
          <a:p>
            <a:r>
              <a:rPr kumimoji="1" lang="en-US" altLang="zh-CN" sz="1100" dirty="0">
                <a:solidFill>
                  <a:schemeClr val="tx1"/>
                </a:solidFill>
              </a:rPr>
              <a:t>The consequence of the second postulate of the Special Relativity theory is that speed of light enjoys a “special status” in the universe</a:t>
            </a:r>
          </a:p>
          <a:p>
            <a:endParaRPr kumimoji="1" lang="en-US" altLang="zh-CN" sz="1100" dirty="0">
              <a:solidFill>
                <a:schemeClr val="tx1"/>
              </a:solidFill>
            </a:endParaRPr>
          </a:p>
          <a:p>
            <a:r>
              <a:rPr kumimoji="1" lang="en-US" altLang="zh-CN" sz="1400" dirty="0">
                <a:solidFill>
                  <a:schemeClr val="tx1"/>
                </a:solidFill>
              </a:rPr>
              <a:t>Space and time </a:t>
            </a:r>
            <a:r>
              <a:rPr kumimoji="1" lang="en-US" altLang="zh-CN" sz="1400" b="1" i="1" dirty="0">
                <a:solidFill>
                  <a:schemeClr val="tx1"/>
                </a:solidFill>
              </a:rPr>
              <a:t>adjust</a:t>
            </a:r>
            <a:r>
              <a:rPr kumimoji="1" lang="en-US" altLang="zh-CN" sz="1400" dirty="0">
                <a:solidFill>
                  <a:schemeClr val="tx1"/>
                </a:solidFill>
              </a:rPr>
              <a:t> to make sure that the speed of light remains unchanged.</a:t>
            </a:r>
          </a:p>
        </p:txBody>
      </p: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Time dilation</a:t>
            </a:r>
          </a:p>
          <a:p>
            <a:pPr algn="l"/>
            <a:r>
              <a:rPr kumimoji="1" lang="zh-CN" altLang="en-US" sz="1100" b="1" dirty="0">
                <a:solidFill>
                  <a:schemeClr val="tx1"/>
                </a:solidFill>
              </a:rPr>
              <a:t>时间变慢</a:t>
            </a:r>
            <a:endParaRPr kumimoji="1" lang="en-US" altLang="zh-CN" sz="1100" b="1" dirty="0">
              <a:solidFill>
                <a:schemeClr val="tx1"/>
              </a:solidFill>
            </a:endParaRPr>
          </a:p>
          <a:p>
            <a:pPr algn="l"/>
            <a:r>
              <a:rPr kumimoji="1" lang="en-US" altLang="zh-CN" sz="1100" dirty="0">
                <a:solidFill>
                  <a:schemeClr val="tx1"/>
                </a:solidFill>
              </a:rPr>
              <a:t>When we travel with high speed, from our perspective time flows slower than from the perspective of an outside observer fixed with respect to us.</a:t>
            </a:r>
          </a:p>
          <a:p>
            <a:pPr algn="l"/>
            <a:endParaRPr kumimoji="1" lang="en-US" altLang="zh-CN" sz="1100" dirty="0">
              <a:solidFill>
                <a:schemeClr val="tx1"/>
              </a:solidFill>
            </a:endParaRPr>
          </a:p>
          <a:p>
            <a:r>
              <a:rPr kumimoji="1" lang="en-US" altLang="zh-CN" sz="1100" b="1" dirty="0">
                <a:solidFill>
                  <a:schemeClr val="tx1"/>
                </a:solidFill>
              </a:rPr>
              <a:t>Length contraction</a:t>
            </a:r>
          </a:p>
          <a:p>
            <a:r>
              <a:rPr kumimoji="1" lang="zh-CN" altLang="en-US" sz="1100" b="1" dirty="0">
                <a:solidFill>
                  <a:schemeClr val="tx1"/>
                </a:solidFill>
              </a:rPr>
              <a:t>长度变短</a:t>
            </a:r>
            <a:endParaRPr kumimoji="1" lang="en-US" altLang="zh-CN" sz="1100" b="1" dirty="0">
              <a:solidFill>
                <a:schemeClr val="tx1"/>
              </a:solidFill>
            </a:endParaRPr>
          </a:p>
          <a:p>
            <a:r>
              <a:rPr kumimoji="1" lang="en-US" altLang="zh-CN" sz="1100" dirty="0">
                <a:solidFill>
                  <a:schemeClr val="tx1"/>
                </a:solidFill>
              </a:rPr>
              <a:t>When we travel with high speed, from our perspective our length in the direction of motion is longer than from the perspective of an outside observer.</a:t>
            </a:r>
          </a:p>
          <a:p>
            <a:pPr algn="l"/>
            <a:endParaRPr kumimoji="1" lang="en-US" altLang="zh-CN" sz="1100" dirty="0">
              <a:solidFill>
                <a:schemeClr val="tx1"/>
              </a:solidFill>
            </a:endParaRPr>
          </a:p>
          <a:p>
            <a:r>
              <a:rPr kumimoji="1" lang="en-US" altLang="zh-CN" sz="1100" b="1" dirty="0">
                <a:solidFill>
                  <a:schemeClr val="tx1"/>
                </a:solidFill>
              </a:rPr>
              <a:t>Relativistic mass</a:t>
            </a:r>
          </a:p>
          <a:p>
            <a:r>
              <a:rPr kumimoji="1" lang="zh-CN" altLang="en-US" sz="1100" b="1" dirty="0">
                <a:solidFill>
                  <a:schemeClr val="tx1"/>
                </a:solidFill>
              </a:rPr>
              <a:t>相对论质量</a:t>
            </a:r>
            <a:endParaRPr kumimoji="1" lang="en-US" altLang="zh-CN" sz="1100" b="1" dirty="0">
              <a:solidFill>
                <a:schemeClr val="tx1"/>
              </a:solidFill>
            </a:endParaRPr>
          </a:p>
          <a:p>
            <a:r>
              <a:rPr kumimoji="1" lang="en-US" altLang="zh-CN" sz="1100" dirty="0">
                <a:solidFill>
                  <a:schemeClr val="tx1"/>
                </a:solidFill>
              </a:rPr>
              <a:t>The mass objects moving with high speeds have, as consequence of relativity theory. The mass will increase for high speeds.</a:t>
            </a:r>
            <a:endParaRPr kumimoji="1" lang="zh-CN" altLang="en-US" sz="1100" dirty="0">
              <a:solidFill>
                <a:schemeClr val="tx1"/>
              </a:solidFill>
            </a:endParaRP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6</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792424" y="2275823"/>
            <a:ext cx="5029274" cy="7072670"/>
            <a:chOff x="198939" y="7156565"/>
            <a:chExt cx="6306362" cy="7072670"/>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Time dilation</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6740307"/>
            </a:xfrm>
            <a:prstGeom prst="rect">
              <a:avLst/>
            </a:prstGeom>
            <a:noFill/>
          </p:spPr>
          <p:txBody>
            <a:bodyPr wrap="square" rtlCol="0">
              <a:spAutoFit/>
            </a:bodyPr>
            <a:lstStyle/>
            <a:p>
              <a:r>
                <a:rPr kumimoji="1" lang="en-US" altLang="zh-CN" sz="1200" dirty="0"/>
                <a:t>Imagine we are looking in the mirror aboard our spaceship.</a:t>
              </a:r>
            </a:p>
            <a:p>
              <a:endParaRPr kumimoji="1" lang="en-US" altLang="zh-CN" sz="1200" dirty="0"/>
            </a:p>
            <a:p>
              <a:r>
                <a:rPr kumimoji="1" lang="en-US" altLang="zh-CN" sz="1200" dirty="0"/>
                <a:t>What is the distance that the light travels from our perspective, from our face to the mirror and back?</a:t>
              </a:r>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r>
                <a:rPr kumimoji="1" lang="en-US" altLang="zh-CN" sz="1200" dirty="0"/>
                <a:t>What is the distance that the light travels from aliens’ perspective, from our face to the mirror and back?</a:t>
              </a:r>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r>
                <a:rPr kumimoji="1" lang="en-US" altLang="zh-CN" sz="1200" dirty="0"/>
                <a:t>What is the time it takes light to travel this distance from both frames of reference?</a:t>
              </a:r>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r>
                <a:rPr kumimoji="1" lang="en-US" altLang="zh-CN" sz="1200" dirty="0"/>
                <a:t>If we assume speed of light cannot change, what does this mean for your two reference frames? What should the time equal, as observed by yourself, and as observed by the aliens?</a:t>
              </a:r>
            </a:p>
            <a:p>
              <a:endParaRPr kumimoji="1" lang="en-US" altLang="zh-CN" sz="1200" dirty="0"/>
            </a:p>
            <a:p>
              <a:endParaRPr kumimoji="1" lang="en-US" altLang="zh-CN" sz="1200" dirty="0"/>
            </a:p>
            <a:p>
              <a:endParaRPr kumimoji="1" lang="en-US" altLang="zh-CN" sz="1200" dirty="0"/>
            </a:p>
            <a:p>
              <a:endParaRPr kumimoji="1" lang="en-US" altLang="zh-CN" sz="1200" dirty="0"/>
            </a:p>
            <a:p>
              <a:endParaRPr kumimoji="1" lang="en-US" altLang="zh-CN" sz="1200" dirty="0"/>
            </a:p>
            <a:p>
              <a:r>
                <a:rPr kumimoji="1" lang="en-US" altLang="zh-CN" sz="1200" b="1" dirty="0"/>
                <a:t>***Now, what will be the length of your spaceship, as observed by you, and as observed by aliens?</a:t>
              </a:r>
              <a:endParaRPr kumimoji="1" lang="zh-CN" altLang="en-US" sz="1200" b="1" dirty="0"/>
            </a:p>
          </p:txBody>
        </p:sp>
      </p:grpSp>
    </p:spTree>
    <p:extLst>
      <p:ext uri="{BB962C8B-B14F-4D97-AF65-F5344CB8AC3E}">
        <p14:creationId xmlns:p14="http://schemas.microsoft.com/office/powerpoint/2010/main" val="47751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7</a:t>
            </a:fld>
            <a:endParaRPr kumimoji="1" lang="zh-CN" altLang="en-US"/>
          </a:p>
        </p:txBody>
      </p:sp>
      <p:grpSp>
        <p:nvGrpSpPr>
          <p:cNvPr id="20" name="组合 19">
            <a:extLst>
              <a:ext uri="{FF2B5EF4-FFF2-40B4-BE49-F238E27FC236}">
                <a16:creationId xmlns:a16="http://schemas.microsoft.com/office/drawing/2014/main" id="{097C223C-A740-3343-8B9A-C9AEC798645F}"/>
              </a:ext>
            </a:extLst>
          </p:cNvPr>
          <p:cNvGrpSpPr/>
          <p:nvPr/>
        </p:nvGrpSpPr>
        <p:grpSpPr>
          <a:xfrm>
            <a:off x="240633" y="613182"/>
            <a:ext cx="6410558" cy="1515825"/>
            <a:chOff x="240626" y="7156565"/>
            <a:chExt cx="6264675" cy="1515825"/>
          </a:xfrm>
        </p:grpSpPr>
        <p:sp>
          <p:nvSpPr>
            <p:cNvPr id="21" name="矩形 20">
              <a:extLst>
                <a:ext uri="{FF2B5EF4-FFF2-40B4-BE49-F238E27FC236}">
                  <a16:creationId xmlns:a16="http://schemas.microsoft.com/office/drawing/2014/main" id="{99B623C1-2F3F-1E4F-A79D-1294FDF49B46}"/>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Relativistic Mass</a:t>
              </a:r>
              <a:endParaRPr kumimoji="1" lang="zh-CN" altLang="en-US" sz="1400" dirty="0">
                <a:solidFill>
                  <a:schemeClr val="bg1"/>
                </a:solidFill>
                <a:latin typeface="Comic Sans MS" panose="030F0902030302020204" pitchFamily="66" charset="0"/>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675C965-1998-D847-A13D-F69C1E64BAB2}"/>
                    </a:ext>
                  </a:extLst>
                </p:cNvPr>
                <p:cNvSpPr txBox="1"/>
                <p:nvPr userDrawn="1"/>
              </p:nvSpPr>
              <p:spPr>
                <a:xfrm>
                  <a:off x="240626" y="7472061"/>
                  <a:ext cx="6264671" cy="1200329"/>
                </a:xfrm>
                <a:prstGeom prst="rect">
                  <a:avLst/>
                </a:prstGeom>
                <a:noFill/>
              </p:spPr>
              <p:txBody>
                <a:bodyPr wrap="square" rtlCol="0">
                  <a:spAutoFit/>
                </a:bodyPr>
                <a:lstStyle/>
                <a:p>
                  <a:r>
                    <a:rPr kumimoji="1" lang="en-US" altLang="zh-CN" sz="1200" dirty="0">
                      <a:latin typeface="Trebuchet MS" panose="020B0703020202090204" pitchFamily="34" charset="0"/>
                    </a:rPr>
                    <a:t>Every body in the universe that has some mass </a:t>
                  </a:r>
                  <a14:m>
                    <m:oMath xmlns:m="http://schemas.openxmlformats.org/officeDocument/2006/math">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𝑚</m:t>
                          </m:r>
                        </m:e>
                        <m:sub>
                          <m:r>
                            <a:rPr kumimoji="1" lang="en-US" altLang="zh-CN" sz="1200" i="1">
                              <a:latin typeface="Cambria Math" panose="02040503050406030204" pitchFamily="18" charset="0"/>
                            </a:rPr>
                            <m:t>1</m:t>
                          </m:r>
                        </m:sub>
                      </m:sSub>
                    </m:oMath>
                  </a14:m>
                  <a:r>
                    <a:rPr kumimoji="1" lang="en-US" altLang="zh-CN" sz="1200" dirty="0">
                      <a:latin typeface="Trebuchet MS" panose="020B0703020202090204" pitchFamily="34" charset="0"/>
                    </a:rPr>
                    <a:t> will attract any other body in the universe with mass </a:t>
                  </a:r>
                  <a14:m>
                    <m:oMath xmlns:m="http://schemas.openxmlformats.org/officeDocument/2006/math">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𝑚</m:t>
                          </m:r>
                        </m:e>
                        <m:sub>
                          <m:r>
                            <a:rPr kumimoji="1" lang="en-US" altLang="zh-CN" sz="1200" i="1">
                              <a:latin typeface="Cambria Math" panose="02040503050406030204" pitchFamily="18" charset="0"/>
                            </a:rPr>
                            <m:t>2</m:t>
                          </m:r>
                        </m:sub>
                      </m:sSub>
                    </m:oMath>
                  </a14:m>
                  <a:r>
                    <a:rPr kumimoji="1" lang="en-US" altLang="zh-CN" sz="1200" dirty="0">
                      <a:latin typeface="Trebuchet MS" panose="020B0703020202090204" pitchFamily="34" charset="0"/>
                    </a:rPr>
                    <a:t> at distance </a:t>
                  </a:r>
                  <a14:m>
                    <m:oMath xmlns:m="http://schemas.openxmlformats.org/officeDocument/2006/math">
                      <m:r>
                        <a:rPr kumimoji="1" lang="en-US" altLang="zh-CN" sz="1200" i="1">
                          <a:latin typeface="Cambria Math" panose="02040503050406030204" pitchFamily="18" charset="0"/>
                        </a:rPr>
                        <m:t>𝑅</m:t>
                      </m:r>
                    </m:oMath>
                  </a14:m>
                  <a:r>
                    <a:rPr kumimoji="1" lang="en-US" altLang="zh-CN" sz="1200" dirty="0">
                      <a:latin typeface="Trebuchet MS" panose="020B0703020202090204" pitchFamily="34" charset="0"/>
                    </a:rPr>
                    <a:t> with force of magnitude</a:t>
                  </a:r>
                </a:p>
                <a:p>
                  <a:endParaRPr kumimoji="1" lang="en-US" altLang="zh-CN" sz="1200" dirty="0">
                    <a:latin typeface="Trebuchet MS" panose="020B0703020202090204" pitchFamily="34" charset="0"/>
                  </a:endParaRPr>
                </a:p>
                <a:p>
                  <a:endParaRPr kumimoji="1" lang="en-US" altLang="zh-CN" sz="1200" dirty="0">
                    <a:latin typeface="Trebuchet MS" panose="020B0703020202090204" pitchFamily="34" charset="0"/>
                  </a:endParaRPr>
                </a:p>
                <a:p>
                  <a:endParaRPr kumimoji="1" lang="en-US" altLang="zh-CN" sz="1200" dirty="0">
                    <a:latin typeface="Trebuchet MS" panose="020B0703020202090204" pitchFamily="34" charset="0"/>
                  </a:endParaRPr>
                </a:p>
                <a:p>
                  <a:r>
                    <a:rPr kumimoji="1" lang="en-US" altLang="zh-CN" sz="1200" dirty="0">
                      <a:latin typeface="Trebuchet MS" panose="020B0703020202090204" pitchFamily="34" charset="0"/>
                    </a:rPr>
                    <a:t>Here </a:t>
                  </a:r>
                  <a14:m>
                    <m:oMath xmlns:m="http://schemas.openxmlformats.org/officeDocument/2006/math">
                      <m:r>
                        <a:rPr kumimoji="1" lang="en-US" altLang="zh-CN" sz="1200" i="1" dirty="0">
                          <a:latin typeface="Cambria Math" panose="02040503050406030204" pitchFamily="18" charset="0"/>
                        </a:rPr>
                        <m:t>𝐺</m:t>
                      </m:r>
                    </m:oMath>
                  </a14:m>
                  <a:r>
                    <a:rPr kumimoji="1" lang="en-US" altLang="zh-CN" sz="1200" dirty="0">
                      <a:latin typeface="Trebuchet MS" panose="020B0703020202090204" pitchFamily="34" charset="0"/>
                    </a:rPr>
                    <a:t> is a (very small!) constant.</a:t>
                  </a:r>
                </a:p>
              </p:txBody>
            </p:sp>
          </mc:Choice>
          <mc:Fallback xmlns="">
            <p:sp>
              <p:nvSpPr>
                <p:cNvPr id="22" name="文本框 21">
                  <a:extLst>
                    <a:ext uri="{FF2B5EF4-FFF2-40B4-BE49-F238E27FC236}">
                      <a16:creationId xmlns:a16="http://schemas.microsoft.com/office/drawing/2014/main" id="{A675C965-1998-D847-A13D-F69C1E64BAB2}"/>
                    </a:ext>
                  </a:extLst>
                </p:cNvPr>
                <p:cNvSpPr txBox="1">
                  <a:spLocks noRot="1" noChangeAspect="1" noMove="1" noResize="1" noEditPoints="1" noAdjustHandles="1" noChangeArrowheads="1" noChangeShapeType="1" noTextEdit="1"/>
                </p:cNvSpPr>
                <p:nvPr userDrawn="1"/>
              </p:nvSpPr>
              <p:spPr>
                <a:xfrm>
                  <a:off x="240626" y="7472061"/>
                  <a:ext cx="6264671" cy="1200329"/>
                </a:xfrm>
                <a:prstGeom prst="rect">
                  <a:avLst/>
                </a:prstGeom>
                <a:blipFill>
                  <a:blip r:embed="rId4"/>
                  <a:stretch>
                    <a:fillRect b="-312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FAA28903-0D74-3A40-8939-290156F3BDCA}"/>
                  </a:ext>
                </a:extLst>
              </p:cNvPr>
              <p:cNvSpPr txBox="1"/>
              <p:nvPr/>
            </p:nvSpPr>
            <p:spPr>
              <a:xfrm>
                <a:off x="240632" y="2369604"/>
                <a:ext cx="5719966" cy="969496"/>
              </a:xfrm>
              <a:custGeom>
                <a:avLst/>
                <a:gdLst>
                  <a:gd name="connsiteX0" fmla="*/ 0 w 5719966"/>
                  <a:gd name="connsiteY0" fmla="*/ 0 h 969496"/>
                  <a:gd name="connsiteX1" fmla="*/ 514797 w 5719966"/>
                  <a:gd name="connsiteY1" fmla="*/ 0 h 969496"/>
                  <a:gd name="connsiteX2" fmla="*/ 915195 w 5719966"/>
                  <a:gd name="connsiteY2" fmla="*/ 0 h 969496"/>
                  <a:gd name="connsiteX3" fmla="*/ 1601590 w 5719966"/>
                  <a:gd name="connsiteY3" fmla="*/ 0 h 969496"/>
                  <a:gd name="connsiteX4" fmla="*/ 2116387 w 5719966"/>
                  <a:gd name="connsiteY4" fmla="*/ 0 h 969496"/>
                  <a:gd name="connsiteX5" fmla="*/ 2631184 w 5719966"/>
                  <a:gd name="connsiteY5" fmla="*/ 0 h 969496"/>
                  <a:gd name="connsiteX6" fmla="*/ 3317580 w 5719966"/>
                  <a:gd name="connsiteY6" fmla="*/ 0 h 969496"/>
                  <a:gd name="connsiteX7" fmla="*/ 3775178 w 5719966"/>
                  <a:gd name="connsiteY7" fmla="*/ 0 h 969496"/>
                  <a:gd name="connsiteX8" fmla="*/ 4461573 w 5719966"/>
                  <a:gd name="connsiteY8" fmla="*/ 0 h 969496"/>
                  <a:gd name="connsiteX9" fmla="*/ 5147969 w 5719966"/>
                  <a:gd name="connsiteY9" fmla="*/ 0 h 969496"/>
                  <a:gd name="connsiteX10" fmla="*/ 5719966 w 5719966"/>
                  <a:gd name="connsiteY10" fmla="*/ 0 h 969496"/>
                  <a:gd name="connsiteX11" fmla="*/ 5719966 w 5719966"/>
                  <a:gd name="connsiteY11" fmla="*/ 504138 h 969496"/>
                  <a:gd name="connsiteX12" fmla="*/ 5719966 w 5719966"/>
                  <a:gd name="connsiteY12" fmla="*/ 969496 h 969496"/>
                  <a:gd name="connsiteX13" fmla="*/ 5319568 w 5719966"/>
                  <a:gd name="connsiteY13" fmla="*/ 969496 h 969496"/>
                  <a:gd name="connsiteX14" fmla="*/ 4633172 w 5719966"/>
                  <a:gd name="connsiteY14" fmla="*/ 969496 h 969496"/>
                  <a:gd name="connsiteX15" fmla="*/ 4175575 w 5719966"/>
                  <a:gd name="connsiteY15" fmla="*/ 969496 h 969496"/>
                  <a:gd name="connsiteX16" fmla="*/ 3603579 w 5719966"/>
                  <a:gd name="connsiteY16" fmla="*/ 969496 h 969496"/>
                  <a:gd name="connsiteX17" fmla="*/ 2917183 w 5719966"/>
                  <a:gd name="connsiteY17" fmla="*/ 969496 h 969496"/>
                  <a:gd name="connsiteX18" fmla="*/ 2345186 w 5719966"/>
                  <a:gd name="connsiteY18" fmla="*/ 969496 h 969496"/>
                  <a:gd name="connsiteX19" fmla="*/ 1944788 w 5719966"/>
                  <a:gd name="connsiteY19" fmla="*/ 969496 h 969496"/>
                  <a:gd name="connsiteX20" fmla="*/ 1487191 w 5719966"/>
                  <a:gd name="connsiteY20" fmla="*/ 969496 h 969496"/>
                  <a:gd name="connsiteX21" fmla="*/ 800795 w 5719966"/>
                  <a:gd name="connsiteY21" fmla="*/ 969496 h 969496"/>
                  <a:gd name="connsiteX22" fmla="*/ 0 w 5719966"/>
                  <a:gd name="connsiteY22" fmla="*/ 969496 h 969496"/>
                  <a:gd name="connsiteX23" fmla="*/ 0 w 5719966"/>
                  <a:gd name="connsiteY23" fmla="*/ 504138 h 969496"/>
                  <a:gd name="connsiteX24" fmla="*/ 0 w 5719966"/>
                  <a:gd name="connsiteY24" fmla="*/ 0 h 96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19966" h="969496" extrusionOk="0">
                    <a:moveTo>
                      <a:pt x="0" y="0"/>
                    </a:moveTo>
                    <a:cubicBezTo>
                      <a:pt x="130037" y="-39635"/>
                      <a:pt x="380043" y="19128"/>
                      <a:pt x="514797" y="0"/>
                    </a:cubicBezTo>
                    <a:cubicBezTo>
                      <a:pt x="649551" y="-19128"/>
                      <a:pt x="730240" y="40429"/>
                      <a:pt x="915195" y="0"/>
                    </a:cubicBezTo>
                    <a:cubicBezTo>
                      <a:pt x="1100150" y="-40429"/>
                      <a:pt x="1374149" y="23295"/>
                      <a:pt x="1601590" y="0"/>
                    </a:cubicBezTo>
                    <a:cubicBezTo>
                      <a:pt x="1829031" y="-23295"/>
                      <a:pt x="1866820" y="2627"/>
                      <a:pt x="2116387" y="0"/>
                    </a:cubicBezTo>
                    <a:cubicBezTo>
                      <a:pt x="2365954" y="-2627"/>
                      <a:pt x="2438924" y="42037"/>
                      <a:pt x="2631184" y="0"/>
                    </a:cubicBezTo>
                    <a:cubicBezTo>
                      <a:pt x="2823444" y="-42037"/>
                      <a:pt x="3035926" y="48795"/>
                      <a:pt x="3317580" y="0"/>
                    </a:cubicBezTo>
                    <a:cubicBezTo>
                      <a:pt x="3599234" y="-48795"/>
                      <a:pt x="3630830" y="24282"/>
                      <a:pt x="3775178" y="0"/>
                    </a:cubicBezTo>
                    <a:cubicBezTo>
                      <a:pt x="3919526" y="-24282"/>
                      <a:pt x="4217947" y="48166"/>
                      <a:pt x="4461573" y="0"/>
                    </a:cubicBezTo>
                    <a:cubicBezTo>
                      <a:pt x="4705200" y="-48166"/>
                      <a:pt x="4934634" y="54851"/>
                      <a:pt x="5147969" y="0"/>
                    </a:cubicBezTo>
                    <a:cubicBezTo>
                      <a:pt x="5361304" y="-54851"/>
                      <a:pt x="5539607" y="4431"/>
                      <a:pt x="5719966" y="0"/>
                    </a:cubicBezTo>
                    <a:cubicBezTo>
                      <a:pt x="5737951" y="221436"/>
                      <a:pt x="5719923" y="312351"/>
                      <a:pt x="5719966" y="504138"/>
                    </a:cubicBezTo>
                    <a:cubicBezTo>
                      <a:pt x="5720009" y="695925"/>
                      <a:pt x="5690541" y="873137"/>
                      <a:pt x="5719966" y="969496"/>
                    </a:cubicBezTo>
                    <a:cubicBezTo>
                      <a:pt x="5624430" y="1015539"/>
                      <a:pt x="5462994" y="964878"/>
                      <a:pt x="5319568" y="969496"/>
                    </a:cubicBezTo>
                    <a:cubicBezTo>
                      <a:pt x="5176142" y="974114"/>
                      <a:pt x="4972913" y="887981"/>
                      <a:pt x="4633172" y="969496"/>
                    </a:cubicBezTo>
                    <a:cubicBezTo>
                      <a:pt x="4293431" y="1051011"/>
                      <a:pt x="4292875" y="957576"/>
                      <a:pt x="4175575" y="969496"/>
                    </a:cubicBezTo>
                    <a:cubicBezTo>
                      <a:pt x="4058275" y="981416"/>
                      <a:pt x="3729099" y="932895"/>
                      <a:pt x="3603579" y="969496"/>
                    </a:cubicBezTo>
                    <a:cubicBezTo>
                      <a:pt x="3478059" y="1006097"/>
                      <a:pt x="3148737" y="922972"/>
                      <a:pt x="2917183" y="969496"/>
                    </a:cubicBezTo>
                    <a:cubicBezTo>
                      <a:pt x="2685629" y="1016020"/>
                      <a:pt x="2570087" y="967400"/>
                      <a:pt x="2345186" y="969496"/>
                    </a:cubicBezTo>
                    <a:cubicBezTo>
                      <a:pt x="2120285" y="971592"/>
                      <a:pt x="2115937" y="950682"/>
                      <a:pt x="1944788" y="969496"/>
                    </a:cubicBezTo>
                    <a:cubicBezTo>
                      <a:pt x="1773639" y="988310"/>
                      <a:pt x="1645282" y="940886"/>
                      <a:pt x="1487191" y="969496"/>
                    </a:cubicBezTo>
                    <a:cubicBezTo>
                      <a:pt x="1329100" y="998106"/>
                      <a:pt x="1117315" y="894891"/>
                      <a:pt x="800795" y="969496"/>
                    </a:cubicBezTo>
                    <a:cubicBezTo>
                      <a:pt x="484275" y="1044101"/>
                      <a:pt x="256236" y="946785"/>
                      <a:pt x="0" y="969496"/>
                    </a:cubicBezTo>
                    <a:cubicBezTo>
                      <a:pt x="-43879" y="764057"/>
                      <a:pt x="46700" y="664040"/>
                      <a:pt x="0" y="504138"/>
                    </a:cubicBezTo>
                    <a:cubicBezTo>
                      <a:pt x="-46700" y="344236"/>
                      <a:pt x="50726" y="108674"/>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Food for thought</a:t>
                </a:r>
              </a:p>
              <a:p>
                <a:endParaRPr kumimoji="1" lang="en-US" altLang="zh-CN" sz="1200" dirty="0">
                  <a:latin typeface="Comic Sans MS" panose="030F0902030302020204" pitchFamily="66" charset="0"/>
                </a:endParaRPr>
              </a:p>
              <a:p>
                <a:r>
                  <a:rPr kumimoji="1" lang="en-US" altLang="zh-CN" sz="1100" dirty="0"/>
                  <a:t>What is </a:t>
                </a:r>
                <a14:m>
                  <m:oMath xmlns:m="http://schemas.openxmlformats.org/officeDocument/2006/math">
                    <m:r>
                      <a:rPr kumimoji="1" lang="en-US" altLang="zh-CN" sz="1100">
                        <a:latin typeface="Cambria Math" panose="02040503050406030204" pitchFamily="18" charset="0"/>
                      </a:rPr>
                      <m:t>𝑅</m:t>
                    </m:r>
                  </m:oMath>
                </a14:m>
                <a:r>
                  <a:rPr kumimoji="1" lang="en-US" altLang="zh-CN" sz="1100" dirty="0"/>
                  <a:t>? How is it measured?</a:t>
                </a:r>
              </a:p>
              <a:p>
                <a:endParaRPr kumimoji="1" lang="en-US" altLang="zh-CN" sz="1100" dirty="0"/>
              </a:p>
              <a:p>
                <a:r>
                  <a:rPr kumimoji="1" lang="en-US" altLang="zh-CN" sz="1100" dirty="0"/>
                  <a:t>What happens when </a:t>
                </a:r>
                <a14:m>
                  <m:oMath xmlns:m="http://schemas.openxmlformats.org/officeDocument/2006/math">
                    <m:r>
                      <a:rPr kumimoji="1" lang="en-US" altLang="zh-CN" sz="1100" b="0" i="1" smtClean="0">
                        <a:latin typeface="Cambria Math" panose="02040503050406030204" pitchFamily="18" charset="0"/>
                      </a:rPr>
                      <m:t>𝑅</m:t>
                    </m:r>
                    <m:r>
                      <a:rPr kumimoji="1" lang="en-US" altLang="zh-CN" sz="1100" b="0" i="1" smtClean="0">
                        <a:latin typeface="Cambria Math" panose="02040503050406030204" pitchFamily="18" charset="0"/>
                      </a:rPr>
                      <m:t>=0</m:t>
                    </m:r>
                  </m:oMath>
                </a14:m>
                <a:r>
                  <a:rPr kumimoji="1" lang="en-US" altLang="zh-CN" sz="1100" dirty="0"/>
                  <a:t>? Is there a paradox here?</a:t>
                </a:r>
              </a:p>
            </p:txBody>
          </p:sp>
        </mc:Choice>
        <mc:Fallback xmlns="">
          <p:sp>
            <p:nvSpPr>
              <p:cNvPr id="23" name="文本框 22">
                <a:extLst>
                  <a:ext uri="{FF2B5EF4-FFF2-40B4-BE49-F238E27FC236}">
                    <a16:creationId xmlns:a16="http://schemas.microsoft.com/office/drawing/2014/main" id="{FAA28903-0D74-3A40-8939-290156F3BDCA}"/>
                  </a:ext>
                </a:extLst>
              </p:cNvPr>
              <p:cNvSpPr txBox="1">
                <a:spLocks noRot="1" noChangeAspect="1" noMove="1" noResize="1" noEditPoints="1" noAdjustHandles="1" noChangeArrowheads="1" noChangeShapeType="1" noTextEdit="1"/>
              </p:cNvSpPr>
              <p:nvPr/>
            </p:nvSpPr>
            <p:spPr>
              <a:xfrm>
                <a:off x="240632" y="2369604"/>
                <a:ext cx="5719966" cy="969496"/>
              </a:xfrm>
              <a:prstGeom prst="rect">
                <a:avLst/>
              </a:prstGeom>
              <a:blipFill>
                <a:blip r:embed="rId5"/>
                <a:stretch>
                  <a:fillRect/>
                </a:stretch>
              </a:blipFill>
              <a:ln>
                <a:solidFill>
                  <a:srgbClr val="B92DC0"/>
                </a:solidFill>
                <a:prstDash val="dash"/>
                <a:extLst>
                  <a:ext uri="{C807C97D-BFC1-408E-A445-0C87EB9F89A2}">
                    <ask:lineSketchStyleProps xmlns:ask="http://schemas.microsoft.com/office/drawing/2018/sketchyshapes" sd="1219033472">
                      <a:custGeom>
                        <a:avLst/>
                        <a:gdLst>
                          <a:gd name="connsiteX0" fmla="*/ 0 w 5719966"/>
                          <a:gd name="connsiteY0" fmla="*/ 0 h 969496"/>
                          <a:gd name="connsiteX1" fmla="*/ 514797 w 5719966"/>
                          <a:gd name="connsiteY1" fmla="*/ 0 h 969496"/>
                          <a:gd name="connsiteX2" fmla="*/ 915195 w 5719966"/>
                          <a:gd name="connsiteY2" fmla="*/ 0 h 969496"/>
                          <a:gd name="connsiteX3" fmla="*/ 1601590 w 5719966"/>
                          <a:gd name="connsiteY3" fmla="*/ 0 h 969496"/>
                          <a:gd name="connsiteX4" fmla="*/ 2116387 w 5719966"/>
                          <a:gd name="connsiteY4" fmla="*/ 0 h 969496"/>
                          <a:gd name="connsiteX5" fmla="*/ 2631184 w 5719966"/>
                          <a:gd name="connsiteY5" fmla="*/ 0 h 969496"/>
                          <a:gd name="connsiteX6" fmla="*/ 3317580 w 5719966"/>
                          <a:gd name="connsiteY6" fmla="*/ 0 h 969496"/>
                          <a:gd name="connsiteX7" fmla="*/ 3775178 w 5719966"/>
                          <a:gd name="connsiteY7" fmla="*/ 0 h 969496"/>
                          <a:gd name="connsiteX8" fmla="*/ 4461573 w 5719966"/>
                          <a:gd name="connsiteY8" fmla="*/ 0 h 969496"/>
                          <a:gd name="connsiteX9" fmla="*/ 5147969 w 5719966"/>
                          <a:gd name="connsiteY9" fmla="*/ 0 h 969496"/>
                          <a:gd name="connsiteX10" fmla="*/ 5719966 w 5719966"/>
                          <a:gd name="connsiteY10" fmla="*/ 0 h 969496"/>
                          <a:gd name="connsiteX11" fmla="*/ 5719966 w 5719966"/>
                          <a:gd name="connsiteY11" fmla="*/ 504138 h 969496"/>
                          <a:gd name="connsiteX12" fmla="*/ 5719966 w 5719966"/>
                          <a:gd name="connsiteY12" fmla="*/ 969496 h 969496"/>
                          <a:gd name="connsiteX13" fmla="*/ 5319568 w 5719966"/>
                          <a:gd name="connsiteY13" fmla="*/ 969496 h 969496"/>
                          <a:gd name="connsiteX14" fmla="*/ 4633172 w 5719966"/>
                          <a:gd name="connsiteY14" fmla="*/ 969496 h 969496"/>
                          <a:gd name="connsiteX15" fmla="*/ 4175575 w 5719966"/>
                          <a:gd name="connsiteY15" fmla="*/ 969496 h 969496"/>
                          <a:gd name="connsiteX16" fmla="*/ 3603579 w 5719966"/>
                          <a:gd name="connsiteY16" fmla="*/ 969496 h 969496"/>
                          <a:gd name="connsiteX17" fmla="*/ 2917183 w 5719966"/>
                          <a:gd name="connsiteY17" fmla="*/ 969496 h 969496"/>
                          <a:gd name="connsiteX18" fmla="*/ 2345186 w 5719966"/>
                          <a:gd name="connsiteY18" fmla="*/ 969496 h 969496"/>
                          <a:gd name="connsiteX19" fmla="*/ 1944788 w 5719966"/>
                          <a:gd name="connsiteY19" fmla="*/ 969496 h 969496"/>
                          <a:gd name="connsiteX20" fmla="*/ 1487191 w 5719966"/>
                          <a:gd name="connsiteY20" fmla="*/ 969496 h 969496"/>
                          <a:gd name="connsiteX21" fmla="*/ 800795 w 5719966"/>
                          <a:gd name="connsiteY21" fmla="*/ 969496 h 969496"/>
                          <a:gd name="connsiteX22" fmla="*/ 0 w 5719966"/>
                          <a:gd name="connsiteY22" fmla="*/ 969496 h 969496"/>
                          <a:gd name="connsiteX23" fmla="*/ 0 w 5719966"/>
                          <a:gd name="connsiteY23" fmla="*/ 504138 h 969496"/>
                          <a:gd name="connsiteX24" fmla="*/ 0 w 5719966"/>
                          <a:gd name="connsiteY24" fmla="*/ 0 h 96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19966" h="969496" extrusionOk="0">
                            <a:moveTo>
                              <a:pt x="0" y="0"/>
                            </a:moveTo>
                            <a:cubicBezTo>
                              <a:pt x="130037" y="-39635"/>
                              <a:pt x="380043" y="19128"/>
                              <a:pt x="514797" y="0"/>
                            </a:cubicBezTo>
                            <a:cubicBezTo>
                              <a:pt x="649551" y="-19128"/>
                              <a:pt x="730240" y="40429"/>
                              <a:pt x="915195" y="0"/>
                            </a:cubicBezTo>
                            <a:cubicBezTo>
                              <a:pt x="1100150" y="-40429"/>
                              <a:pt x="1374149" y="23295"/>
                              <a:pt x="1601590" y="0"/>
                            </a:cubicBezTo>
                            <a:cubicBezTo>
                              <a:pt x="1829031" y="-23295"/>
                              <a:pt x="1866820" y="2627"/>
                              <a:pt x="2116387" y="0"/>
                            </a:cubicBezTo>
                            <a:cubicBezTo>
                              <a:pt x="2365954" y="-2627"/>
                              <a:pt x="2438924" y="42037"/>
                              <a:pt x="2631184" y="0"/>
                            </a:cubicBezTo>
                            <a:cubicBezTo>
                              <a:pt x="2823444" y="-42037"/>
                              <a:pt x="3035926" y="48795"/>
                              <a:pt x="3317580" y="0"/>
                            </a:cubicBezTo>
                            <a:cubicBezTo>
                              <a:pt x="3599234" y="-48795"/>
                              <a:pt x="3630830" y="24282"/>
                              <a:pt x="3775178" y="0"/>
                            </a:cubicBezTo>
                            <a:cubicBezTo>
                              <a:pt x="3919526" y="-24282"/>
                              <a:pt x="4217947" y="48166"/>
                              <a:pt x="4461573" y="0"/>
                            </a:cubicBezTo>
                            <a:cubicBezTo>
                              <a:pt x="4705200" y="-48166"/>
                              <a:pt x="4934634" y="54851"/>
                              <a:pt x="5147969" y="0"/>
                            </a:cubicBezTo>
                            <a:cubicBezTo>
                              <a:pt x="5361304" y="-54851"/>
                              <a:pt x="5539607" y="4431"/>
                              <a:pt x="5719966" y="0"/>
                            </a:cubicBezTo>
                            <a:cubicBezTo>
                              <a:pt x="5737951" y="221436"/>
                              <a:pt x="5719923" y="312351"/>
                              <a:pt x="5719966" y="504138"/>
                            </a:cubicBezTo>
                            <a:cubicBezTo>
                              <a:pt x="5720009" y="695925"/>
                              <a:pt x="5690541" y="873137"/>
                              <a:pt x="5719966" y="969496"/>
                            </a:cubicBezTo>
                            <a:cubicBezTo>
                              <a:pt x="5624430" y="1015539"/>
                              <a:pt x="5462994" y="964878"/>
                              <a:pt x="5319568" y="969496"/>
                            </a:cubicBezTo>
                            <a:cubicBezTo>
                              <a:pt x="5176142" y="974114"/>
                              <a:pt x="4972913" y="887981"/>
                              <a:pt x="4633172" y="969496"/>
                            </a:cubicBezTo>
                            <a:cubicBezTo>
                              <a:pt x="4293431" y="1051011"/>
                              <a:pt x="4292875" y="957576"/>
                              <a:pt x="4175575" y="969496"/>
                            </a:cubicBezTo>
                            <a:cubicBezTo>
                              <a:pt x="4058275" y="981416"/>
                              <a:pt x="3729099" y="932895"/>
                              <a:pt x="3603579" y="969496"/>
                            </a:cubicBezTo>
                            <a:cubicBezTo>
                              <a:pt x="3478059" y="1006097"/>
                              <a:pt x="3148737" y="922972"/>
                              <a:pt x="2917183" y="969496"/>
                            </a:cubicBezTo>
                            <a:cubicBezTo>
                              <a:pt x="2685629" y="1016020"/>
                              <a:pt x="2570087" y="967400"/>
                              <a:pt x="2345186" y="969496"/>
                            </a:cubicBezTo>
                            <a:cubicBezTo>
                              <a:pt x="2120285" y="971592"/>
                              <a:pt x="2115937" y="950682"/>
                              <a:pt x="1944788" y="969496"/>
                            </a:cubicBezTo>
                            <a:cubicBezTo>
                              <a:pt x="1773639" y="988310"/>
                              <a:pt x="1645282" y="940886"/>
                              <a:pt x="1487191" y="969496"/>
                            </a:cubicBezTo>
                            <a:cubicBezTo>
                              <a:pt x="1329100" y="998106"/>
                              <a:pt x="1117315" y="894891"/>
                              <a:pt x="800795" y="969496"/>
                            </a:cubicBezTo>
                            <a:cubicBezTo>
                              <a:pt x="484275" y="1044101"/>
                              <a:pt x="256236" y="946785"/>
                              <a:pt x="0" y="969496"/>
                            </a:cubicBezTo>
                            <a:cubicBezTo>
                              <a:pt x="-43879" y="764057"/>
                              <a:pt x="46700" y="664040"/>
                              <a:pt x="0" y="504138"/>
                            </a:cubicBezTo>
                            <a:cubicBezTo>
                              <a:pt x="-46700" y="344236"/>
                              <a:pt x="50726" y="108674"/>
                              <a:pt x="0" y="0"/>
                            </a:cubicBezTo>
                            <a:close/>
                          </a:path>
                        </a:pathLst>
                      </a:custGeom>
                      <ask:type>
                        <ask:lineSketchScribble/>
                      </ask:type>
                    </ask:lineSketchStyleProps>
                  </a:ext>
                </a:extLst>
              </a:ln>
            </p:spPr>
            <p:txBody>
              <a:bodyPr/>
              <a:lstStyle/>
              <a:p>
                <a:r>
                  <a:rPr lang="zh-CN" altLang="en-US">
                    <a:noFill/>
                  </a:rPr>
                  <a:t> </a:t>
                </a:r>
              </a:p>
            </p:txBody>
          </p:sp>
        </mc:Fallback>
      </mc:AlternateContent>
      <p:pic>
        <p:nvPicPr>
          <p:cNvPr id="24" name="图片 23">
            <a:extLst>
              <a:ext uri="{FF2B5EF4-FFF2-40B4-BE49-F238E27FC236}">
                <a16:creationId xmlns:a16="http://schemas.microsoft.com/office/drawing/2014/main" id="{7D5735BE-A87B-8D4C-8C46-AECC941E0DB0}"/>
              </a:ext>
            </a:extLst>
          </p:cNvPr>
          <p:cNvPicPr>
            <a:picLocks noChangeAspect="1"/>
          </p:cNvPicPr>
          <p:nvPr/>
        </p:nvPicPr>
        <p:blipFill>
          <a:blip r:embed="rId6"/>
          <a:stretch>
            <a:fillRect/>
          </a:stretch>
        </p:blipFill>
        <p:spPr>
          <a:xfrm>
            <a:off x="6116120" y="2442695"/>
            <a:ext cx="528168" cy="528168"/>
          </a:xfrm>
          <a:prstGeom prst="rect">
            <a:avLst/>
          </a:prstGeom>
        </p:spPr>
      </p:pic>
      <p:sp>
        <p:nvSpPr>
          <p:cNvPr id="33" name="文本框 32">
            <a:extLst>
              <a:ext uri="{FF2B5EF4-FFF2-40B4-BE49-F238E27FC236}">
                <a16:creationId xmlns:a16="http://schemas.microsoft.com/office/drawing/2014/main" id="{E53820A8-146F-554F-8E3E-0C8FAB2A209D}"/>
              </a:ext>
            </a:extLst>
          </p:cNvPr>
          <p:cNvSpPr txBox="1"/>
          <p:nvPr/>
        </p:nvSpPr>
        <p:spPr>
          <a:xfrm>
            <a:off x="271628" y="7666870"/>
            <a:ext cx="5719966" cy="1015663"/>
          </a:xfrm>
          <a:custGeom>
            <a:avLst/>
            <a:gdLst>
              <a:gd name="connsiteX0" fmla="*/ 0 w 5719966"/>
              <a:gd name="connsiteY0" fmla="*/ 0 h 1015663"/>
              <a:gd name="connsiteX1" fmla="*/ 514797 w 5719966"/>
              <a:gd name="connsiteY1" fmla="*/ 0 h 1015663"/>
              <a:gd name="connsiteX2" fmla="*/ 915195 w 5719966"/>
              <a:gd name="connsiteY2" fmla="*/ 0 h 1015663"/>
              <a:gd name="connsiteX3" fmla="*/ 1601590 w 5719966"/>
              <a:gd name="connsiteY3" fmla="*/ 0 h 1015663"/>
              <a:gd name="connsiteX4" fmla="*/ 2116387 w 5719966"/>
              <a:gd name="connsiteY4" fmla="*/ 0 h 1015663"/>
              <a:gd name="connsiteX5" fmla="*/ 2631184 w 5719966"/>
              <a:gd name="connsiteY5" fmla="*/ 0 h 1015663"/>
              <a:gd name="connsiteX6" fmla="*/ 3317580 w 5719966"/>
              <a:gd name="connsiteY6" fmla="*/ 0 h 1015663"/>
              <a:gd name="connsiteX7" fmla="*/ 3775178 w 5719966"/>
              <a:gd name="connsiteY7" fmla="*/ 0 h 1015663"/>
              <a:gd name="connsiteX8" fmla="*/ 4461573 w 5719966"/>
              <a:gd name="connsiteY8" fmla="*/ 0 h 1015663"/>
              <a:gd name="connsiteX9" fmla="*/ 5147969 w 5719966"/>
              <a:gd name="connsiteY9" fmla="*/ 0 h 1015663"/>
              <a:gd name="connsiteX10" fmla="*/ 5719966 w 5719966"/>
              <a:gd name="connsiteY10" fmla="*/ 0 h 1015663"/>
              <a:gd name="connsiteX11" fmla="*/ 5719966 w 5719966"/>
              <a:gd name="connsiteY11" fmla="*/ 528145 h 1015663"/>
              <a:gd name="connsiteX12" fmla="*/ 5719966 w 5719966"/>
              <a:gd name="connsiteY12" fmla="*/ 1015663 h 1015663"/>
              <a:gd name="connsiteX13" fmla="*/ 5319568 w 5719966"/>
              <a:gd name="connsiteY13" fmla="*/ 1015663 h 1015663"/>
              <a:gd name="connsiteX14" fmla="*/ 4633172 w 5719966"/>
              <a:gd name="connsiteY14" fmla="*/ 1015663 h 1015663"/>
              <a:gd name="connsiteX15" fmla="*/ 4175575 w 5719966"/>
              <a:gd name="connsiteY15" fmla="*/ 1015663 h 1015663"/>
              <a:gd name="connsiteX16" fmla="*/ 3603579 w 5719966"/>
              <a:gd name="connsiteY16" fmla="*/ 1015663 h 1015663"/>
              <a:gd name="connsiteX17" fmla="*/ 2917183 w 5719966"/>
              <a:gd name="connsiteY17" fmla="*/ 1015663 h 1015663"/>
              <a:gd name="connsiteX18" fmla="*/ 2345186 w 5719966"/>
              <a:gd name="connsiteY18" fmla="*/ 1015663 h 1015663"/>
              <a:gd name="connsiteX19" fmla="*/ 1944788 w 5719966"/>
              <a:gd name="connsiteY19" fmla="*/ 1015663 h 1015663"/>
              <a:gd name="connsiteX20" fmla="*/ 1487191 w 5719966"/>
              <a:gd name="connsiteY20" fmla="*/ 1015663 h 1015663"/>
              <a:gd name="connsiteX21" fmla="*/ 800795 w 5719966"/>
              <a:gd name="connsiteY21" fmla="*/ 1015663 h 1015663"/>
              <a:gd name="connsiteX22" fmla="*/ 0 w 5719966"/>
              <a:gd name="connsiteY22" fmla="*/ 1015663 h 1015663"/>
              <a:gd name="connsiteX23" fmla="*/ 0 w 5719966"/>
              <a:gd name="connsiteY23" fmla="*/ 528145 h 1015663"/>
              <a:gd name="connsiteX24" fmla="*/ 0 w 5719966"/>
              <a:gd name="connsiteY24" fmla="*/ 0 h 1015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19966" h="1015663" extrusionOk="0">
                <a:moveTo>
                  <a:pt x="0" y="0"/>
                </a:moveTo>
                <a:cubicBezTo>
                  <a:pt x="130037" y="-39635"/>
                  <a:pt x="380043" y="19128"/>
                  <a:pt x="514797" y="0"/>
                </a:cubicBezTo>
                <a:cubicBezTo>
                  <a:pt x="649551" y="-19128"/>
                  <a:pt x="730240" y="40429"/>
                  <a:pt x="915195" y="0"/>
                </a:cubicBezTo>
                <a:cubicBezTo>
                  <a:pt x="1100150" y="-40429"/>
                  <a:pt x="1374149" y="23295"/>
                  <a:pt x="1601590" y="0"/>
                </a:cubicBezTo>
                <a:cubicBezTo>
                  <a:pt x="1829031" y="-23295"/>
                  <a:pt x="1866820" y="2627"/>
                  <a:pt x="2116387" y="0"/>
                </a:cubicBezTo>
                <a:cubicBezTo>
                  <a:pt x="2365954" y="-2627"/>
                  <a:pt x="2438924" y="42037"/>
                  <a:pt x="2631184" y="0"/>
                </a:cubicBezTo>
                <a:cubicBezTo>
                  <a:pt x="2823444" y="-42037"/>
                  <a:pt x="3035926" y="48795"/>
                  <a:pt x="3317580" y="0"/>
                </a:cubicBezTo>
                <a:cubicBezTo>
                  <a:pt x="3599234" y="-48795"/>
                  <a:pt x="3630830" y="24282"/>
                  <a:pt x="3775178" y="0"/>
                </a:cubicBezTo>
                <a:cubicBezTo>
                  <a:pt x="3919526" y="-24282"/>
                  <a:pt x="4217947" y="48166"/>
                  <a:pt x="4461573" y="0"/>
                </a:cubicBezTo>
                <a:cubicBezTo>
                  <a:pt x="4705200" y="-48166"/>
                  <a:pt x="4934634" y="54851"/>
                  <a:pt x="5147969" y="0"/>
                </a:cubicBezTo>
                <a:cubicBezTo>
                  <a:pt x="5361304" y="-54851"/>
                  <a:pt x="5539607" y="4431"/>
                  <a:pt x="5719966" y="0"/>
                </a:cubicBezTo>
                <a:cubicBezTo>
                  <a:pt x="5732901" y="246532"/>
                  <a:pt x="5718099" y="272429"/>
                  <a:pt x="5719966" y="528145"/>
                </a:cubicBezTo>
                <a:cubicBezTo>
                  <a:pt x="5721833" y="783862"/>
                  <a:pt x="5664578" y="822010"/>
                  <a:pt x="5719966" y="1015663"/>
                </a:cubicBezTo>
                <a:cubicBezTo>
                  <a:pt x="5624430" y="1061706"/>
                  <a:pt x="5462994" y="1011045"/>
                  <a:pt x="5319568" y="1015663"/>
                </a:cubicBezTo>
                <a:cubicBezTo>
                  <a:pt x="5176142" y="1020281"/>
                  <a:pt x="4972913" y="934148"/>
                  <a:pt x="4633172" y="1015663"/>
                </a:cubicBezTo>
                <a:cubicBezTo>
                  <a:pt x="4293431" y="1097178"/>
                  <a:pt x="4292875" y="1003743"/>
                  <a:pt x="4175575" y="1015663"/>
                </a:cubicBezTo>
                <a:cubicBezTo>
                  <a:pt x="4058275" y="1027583"/>
                  <a:pt x="3729099" y="979062"/>
                  <a:pt x="3603579" y="1015663"/>
                </a:cubicBezTo>
                <a:cubicBezTo>
                  <a:pt x="3478059" y="1052264"/>
                  <a:pt x="3148737" y="969139"/>
                  <a:pt x="2917183" y="1015663"/>
                </a:cubicBezTo>
                <a:cubicBezTo>
                  <a:pt x="2685629" y="1062187"/>
                  <a:pt x="2570087" y="1013567"/>
                  <a:pt x="2345186" y="1015663"/>
                </a:cubicBezTo>
                <a:cubicBezTo>
                  <a:pt x="2120285" y="1017759"/>
                  <a:pt x="2115937" y="996849"/>
                  <a:pt x="1944788" y="1015663"/>
                </a:cubicBezTo>
                <a:cubicBezTo>
                  <a:pt x="1773639" y="1034477"/>
                  <a:pt x="1645282" y="987053"/>
                  <a:pt x="1487191" y="1015663"/>
                </a:cubicBezTo>
                <a:cubicBezTo>
                  <a:pt x="1329100" y="1044273"/>
                  <a:pt x="1117315" y="941058"/>
                  <a:pt x="800795" y="1015663"/>
                </a:cubicBezTo>
                <a:cubicBezTo>
                  <a:pt x="484275" y="1090268"/>
                  <a:pt x="256236" y="992952"/>
                  <a:pt x="0" y="1015663"/>
                </a:cubicBezTo>
                <a:cubicBezTo>
                  <a:pt x="-57930" y="798795"/>
                  <a:pt x="4000" y="685731"/>
                  <a:pt x="0" y="528145"/>
                </a:cubicBezTo>
                <a:cubicBezTo>
                  <a:pt x="-4000" y="370559"/>
                  <a:pt x="16907" y="230096"/>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b="1" dirty="0">
                <a:latin typeface="Comic Sans MS" panose="030F0902030302020204" pitchFamily="66" charset="0"/>
              </a:rPr>
              <a:t>Food for thought</a:t>
            </a:r>
          </a:p>
          <a:p>
            <a:endParaRPr kumimoji="1" lang="en-US" altLang="zh-CN" sz="1200" dirty="0">
              <a:latin typeface="Comic Sans MS" panose="030F0902030302020204" pitchFamily="66" charset="0"/>
            </a:endParaRPr>
          </a:p>
          <a:p>
            <a:r>
              <a:rPr kumimoji="1" lang="en-US" altLang="zh-CN" sz="1200" dirty="0">
                <a:latin typeface="Comic Sans MS" panose="030F0902030302020204" pitchFamily="66" charset="0"/>
              </a:rPr>
              <a:t>What does relativistic mass equation imply for space travel?</a:t>
            </a:r>
          </a:p>
          <a:p>
            <a:endParaRPr kumimoji="1" lang="en-US" altLang="zh-CN" sz="1200" dirty="0">
              <a:latin typeface="Comic Sans MS" panose="030F0902030302020204" pitchFamily="66" charset="0"/>
            </a:endParaRPr>
          </a:p>
          <a:p>
            <a:r>
              <a:rPr kumimoji="1" lang="en-US" altLang="zh-CN" sz="1200" dirty="0">
                <a:latin typeface="Comic Sans MS" panose="030F0902030302020204" pitchFamily="66" charset="0"/>
              </a:rPr>
              <a:t>Can we travel faster than light?</a:t>
            </a:r>
          </a:p>
        </p:txBody>
      </p:sp>
      <p:pic>
        <p:nvPicPr>
          <p:cNvPr id="34" name="图片 33">
            <a:extLst>
              <a:ext uri="{FF2B5EF4-FFF2-40B4-BE49-F238E27FC236}">
                <a16:creationId xmlns:a16="http://schemas.microsoft.com/office/drawing/2014/main" id="{6924831F-42BF-0E4E-AFAA-9D99705B744B}"/>
              </a:ext>
            </a:extLst>
          </p:cNvPr>
          <p:cNvPicPr>
            <a:picLocks noChangeAspect="1"/>
          </p:cNvPicPr>
          <p:nvPr/>
        </p:nvPicPr>
        <p:blipFill>
          <a:blip r:embed="rId6"/>
          <a:stretch>
            <a:fillRect/>
          </a:stretch>
        </p:blipFill>
        <p:spPr>
          <a:xfrm>
            <a:off x="6076062" y="7792727"/>
            <a:ext cx="528168" cy="528168"/>
          </a:xfrm>
          <a:prstGeom prst="rect">
            <a:avLst/>
          </a:prstGeom>
        </p:spPr>
      </p:pic>
    </p:spTree>
    <p:extLst>
      <p:ext uri="{BB962C8B-B14F-4D97-AF65-F5344CB8AC3E}">
        <p14:creationId xmlns:p14="http://schemas.microsoft.com/office/powerpoint/2010/main" val="57386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8</a:t>
            </a:fld>
            <a:endParaRPr kumimoji="1" lang="zh-CN" altLang="en-US"/>
          </a:p>
        </p:txBody>
      </p:sp>
      <p:cxnSp>
        <p:nvCxnSpPr>
          <p:cNvPr id="24" name="直线连接符 23">
            <a:extLst>
              <a:ext uri="{FF2B5EF4-FFF2-40B4-BE49-F238E27FC236}">
                <a16:creationId xmlns:a16="http://schemas.microsoft.com/office/drawing/2014/main" id="{C30E048B-62A0-CB40-950C-111B95D5041B}"/>
              </a:ext>
            </a:extLst>
          </p:cNvPr>
          <p:cNvCxnSpPr>
            <a:cxnSpLocks/>
          </p:cNvCxnSpPr>
          <p:nvPr/>
        </p:nvCxnSpPr>
        <p:spPr>
          <a:xfrm flipV="1">
            <a:off x="240632" y="957941"/>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F87D2451-43ED-574B-8AB4-83E4BEA28D76}"/>
              </a:ext>
            </a:extLst>
          </p:cNvPr>
          <p:cNvSpPr/>
          <p:nvPr/>
        </p:nvSpPr>
        <p:spPr>
          <a:xfrm>
            <a:off x="240632" y="1049740"/>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Summary</a:t>
            </a:r>
            <a:endParaRPr kumimoji="1" lang="zh-CN" altLang="en-US" sz="1400" dirty="0">
              <a:solidFill>
                <a:schemeClr val="bg1"/>
              </a:solidFill>
              <a:latin typeface="Comic Sans MS" panose="030F0902030302020204" pitchFamily="66" charset="0"/>
            </a:endParaRPr>
          </a:p>
        </p:txBody>
      </p:sp>
      <p:cxnSp>
        <p:nvCxnSpPr>
          <p:cNvPr id="29" name="直线连接符 28">
            <a:extLst>
              <a:ext uri="{FF2B5EF4-FFF2-40B4-BE49-F238E27FC236}">
                <a16:creationId xmlns:a16="http://schemas.microsoft.com/office/drawing/2014/main" id="{494BEFBD-2FBC-884F-9356-D50B6D3AEE3F}"/>
              </a:ext>
            </a:extLst>
          </p:cNvPr>
          <p:cNvCxnSpPr>
            <a:cxnSpLocks/>
          </p:cNvCxnSpPr>
          <p:nvPr/>
        </p:nvCxnSpPr>
        <p:spPr>
          <a:xfrm flipV="1">
            <a:off x="240632" y="866142"/>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30" name="圆角矩形 29">
            <a:extLst>
              <a:ext uri="{FF2B5EF4-FFF2-40B4-BE49-F238E27FC236}">
                <a16:creationId xmlns:a16="http://schemas.microsoft.com/office/drawing/2014/main" id="{9E5AB3A1-D5C5-4744-A314-B624891ADE47}"/>
              </a:ext>
            </a:extLst>
          </p:cNvPr>
          <p:cNvSpPr/>
          <p:nvPr/>
        </p:nvSpPr>
        <p:spPr>
          <a:xfrm>
            <a:off x="240632" y="1397708"/>
            <a:ext cx="6410559" cy="2107133"/>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Special relativity tells us that time and space look different depending on where the observer is sitting. Space and time are in this way </a:t>
            </a:r>
            <a:r>
              <a:rPr kumimoji="1" lang="en-US" altLang="zh-CN" sz="1200" b="1" dirty="0">
                <a:solidFill>
                  <a:schemeClr val="tx1"/>
                </a:solidFill>
                <a:latin typeface="Trebuchet MS" panose="020B0703020202090204" pitchFamily="34" charset="0"/>
              </a:rPr>
              <a:t>relative</a:t>
            </a:r>
            <a:r>
              <a:rPr kumimoji="1" lang="en-US" altLang="zh-CN" sz="1200" dirty="0">
                <a:solidFill>
                  <a:schemeClr val="tx1"/>
                </a:solidFill>
                <a:latin typeface="Trebuchet MS" panose="020B0703020202090204" pitchFamily="34" charset="0"/>
              </a:rPr>
              <a:t> </a:t>
            </a:r>
            <a:endParaRPr kumimoji="1" lang="en-US" altLang="zh-CN" sz="1200" b="1" dirty="0">
              <a:solidFill>
                <a:schemeClr val="tx1"/>
              </a:solidFill>
              <a:latin typeface="Trebuchet MS" panose="020B0703020202090204" pitchFamily="34" charset="0"/>
            </a:endParaRP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Special relativity tells us that space and time “adjust” themselves to keep the speed of light constant.</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Special relativity also tells us that our mass will increase if we travel with very high speed. This implies that traveling with speed of light is impossible, unless our mass is reduced to 0!</a:t>
            </a:r>
          </a:p>
        </p:txBody>
      </p:sp>
      <p:sp>
        <p:nvSpPr>
          <p:cNvPr id="31" name="矩形 30">
            <a:extLst>
              <a:ext uri="{FF2B5EF4-FFF2-40B4-BE49-F238E27FC236}">
                <a16:creationId xmlns:a16="http://schemas.microsoft.com/office/drawing/2014/main" id="{0956CE7C-4425-8842-A9D5-80ADD2A29B17}"/>
              </a:ext>
            </a:extLst>
          </p:cNvPr>
          <p:cNvSpPr/>
          <p:nvPr/>
        </p:nvSpPr>
        <p:spPr>
          <a:xfrm>
            <a:off x="240632" y="4462131"/>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Ponder before next class</a:t>
            </a:r>
            <a:endParaRPr kumimoji="1" lang="zh-CN" altLang="en-US" sz="1400" dirty="0">
              <a:solidFill>
                <a:schemeClr val="bg1"/>
              </a:solidFill>
              <a:latin typeface="Comic Sans MS" panose="030F0902030302020204" pitchFamily="66" charset="0"/>
            </a:endParaRPr>
          </a:p>
        </p:txBody>
      </p:sp>
      <p:sp>
        <p:nvSpPr>
          <p:cNvPr id="32" name="圆角矩形 31">
            <a:extLst>
              <a:ext uri="{FF2B5EF4-FFF2-40B4-BE49-F238E27FC236}">
                <a16:creationId xmlns:a16="http://schemas.microsoft.com/office/drawing/2014/main" id="{AA398DC2-019C-B34B-BF45-B9FC50F3B97A}"/>
              </a:ext>
            </a:extLst>
          </p:cNvPr>
          <p:cNvSpPr/>
          <p:nvPr/>
        </p:nvSpPr>
        <p:spPr>
          <a:xfrm>
            <a:off x="240632" y="4810100"/>
            <a:ext cx="6410559" cy="2650992"/>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Does Special Relativity mean that we can never “travel faster than light”?</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By how much would your spaceship’s mass increase, if you travelled with speed equal to 10%? 50% of speed of light? What if you managed to reach 70% of the speed of light?</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If you stay on Earth and your twin sister leaves on a space mission traveling in a spaceship with speed = 50% speed of light, if she comes back after 20 years, who will be older and by how much?</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Can you travel with speed </a:t>
            </a:r>
            <a:r>
              <a:rPr kumimoji="1" lang="en-US" altLang="zh-CN" sz="1200">
                <a:solidFill>
                  <a:schemeClr val="tx1"/>
                </a:solidFill>
                <a:latin typeface="Trebuchet MS" panose="020B0703020202090204" pitchFamily="34" charset="0"/>
              </a:rPr>
              <a:t>of light</a:t>
            </a:r>
            <a:r>
              <a:rPr kumimoji="1" lang="en-US" altLang="zh-CN" sz="1200" dirty="0">
                <a:solidFill>
                  <a:schemeClr val="tx1"/>
                </a:solidFill>
                <a:latin typeface="Trebuchet MS" panose="020B0703020202090204" pitchFamily="34" charset="0"/>
              </a:rPr>
              <a:t>?</a:t>
            </a:r>
          </a:p>
        </p:txBody>
      </p:sp>
    </p:spTree>
    <p:extLst>
      <p:ext uri="{BB962C8B-B14F-4D97-AF65-F5344CB8AC3E}">
        <p14:creationId xmlns:p14="http://schemas.microsoft.com/office/powerpoint/2010/main" val="46353937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3035</TotalTime>
  <Words>1908</Words>
  <Application>Microsoft Macintosh PowerPoint</Application>
  <PresentationFormat>A4 纸张(210x297 毫米)</PresentationFormat>
  <Paragraphs>224</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Kaiti SC</vt:lpstr>
      <vt:lpstr>Arial</vt:lpstr>
      <vt:lpstr>Calibri</vt:lpstr>
      <vt:lpstr>Calibri Light</vt:lpstr>
      <vt:lpstr>Cambria Math</vt:lpstr>
      <vt:lpstr>Comic Sans MS</vt:lpstr>
      <vt:lpstr>Trebuchet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Kurowski Lawrence</cp:lastModifiedBy>
  <cp:revision>45</cp:revision>
  <dcterms:created xsi:type="dcterms:W3CDTF">2021-02-07T05:10:33Z</dcterms:created>
  <dcterms:modified xsi:type="dcterms:W3CDTF">2021-02-10T07:29:35Z</dcterms:modified>
</cp:coreProperties>
</file>